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78"/>
  </p:notesMasterIdLst>
  <p:sldIdLst>
    <p:sldId id="329" r:id="rId4"/>
    <p:sldId id="257" r:id="rId5"/>
    <p:sldId id="330" r:id="rId6"/>
    <p:sldId id="258" r:id="rId7"/>
    <p:sldId id="259" r:id="rId8"/>
    <p:sldId id="260" r:id="rId9"/>
    <p:sldId id="319" r:id="rId10"/>
    <p:sldId id="320" r:id="rId11"/>
    <p:sldId id="321" r:id="rId12"/>
    <p:sldId id="322" r:id="rId13"/>
    <p:sldId id="323" r:id="rId14"/>
    <p:sldId id="261" r:id="rId15"/>
    <p:sldId id="262" r:id="rId16"/>
    <p:sldId id="263" r:id="rId17"/>
    <p:sldId id="264" r:id="rId18"/>
    <p:sldId id="265" r:id="rId19"/>
    <p:sldId id="266" r:id="rId20"/>
    <p:sldId id="267" r:id="rId21"/>
    <p:sldId id="268" r:id="rId22"/>
    <p:sldId id="269" r:id="rId23"/>
    <p:sldId id="324" r:id="rId24"/>
    <p:sldId id="325" r:id="rId25"/>
    <p:sldId id="326" r:id="rId26"/>
    <p:sldId id="327" r:id="rId27"/>
    <p:sldId id="328" r:id="rId28"/>
    <p:sldId id="270" r:id="rId29"/>
    <p:sldId id="271" r:id="rId30"/>
    <p:sldId id="272" r:id="rId31"/>
    <p:sldId id="273" r:id="rId32"/>
    <p:sldId id="274" r:id="rId33"/>
    <p:sldId id="275" r:id="rId34"/>
    <p:sldId id="276" r:id="rId35"/>
    <p:sldId id="277" r:id="rId36"/>
    <p:sldId id="278" r:id="rId37"/>
    <p:sldId id="279" r:id="rId38"/>
    <p:sldId id="280" r:id="rId39"/>
    <p:sldId id="281" r:id="rId40"/>
    <p:sldId id="282" r:id="rId41"/>
    <p:sldId id="283" r:id="rId42"/>
    <p:sldId id="284" r:id="rId43"/>
    <p:sldId id="285" r:id="rId44"/>
    <p:sldId id="286" r:id="rId45"/>
    <p:sldId id="287" r:id="rId46"/>
    <p:sldId id="288" r:id="rId47"/>
    <p:sldId id="289" r:id="rId48"/>
    <p:sldId id="290" r:id="rId49"/>
    <p:sldId id="291" r:id="rId50"/>
    <p:sldId id="292" r:id="rId51"/>
    <p:sldId id="293" r:id="rId52"/>
    <p:sldId id="294" r:id="rId53"/>
    <p:sldId id="295" r:id="rId54"/>
    <p:sldId id="296" r:id="rId55"/>
    <p:sldId id="297" r:id="rId56"/>
    <p:sldId id="298" r:id="rId57"/>
    <p:sldId id="299" r:id="rId58"/>
    <p:sldId id="300" r:id="rId59"/>
    <p:sldId id="301" r:id="rId60"/>
    <p:sldId id="302" r:id="rId61"/>
    <p:sldId id="303" r:id="rId62"/>
    <p:sldId id="304" r:id="rId63"/>
    <p:sldId id="305" r:id="rId64"/>
    <p:sldId id="306" r:id="rId65"/>
    <p:sldId id="307" r:id="rId66"/>
    <p:sldId id="308" r:id="rId67"/>
    <p:sldId id="309" r:id="rId68"/>
    <p:sldId id="310" r:id="rId69"/>
    <p:sldId id="311" r:id="rId70"/>
    <p:sldId id="312" r:id="rId71"/>
    <p:sldId id="313" r:id="rId72"/>
    <p:sldId id="314" r:id="rId73"/>
    <p:sldId id="315" r:id="rId74"/>
    <p:sldId id="316" r:id="rId75"/>
    <p:sldId id="317" r:id="rId76"/>
    <p:sldId id="318" r:id="rId7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presProps" Target="presProp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tableStyles" Target="tableStyle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C36E1A9-8F5F-4BD0-A442-0A8F58E9B696}" type="datetimeFigureOut">
              <a:rPr lang="en-GB" smtClean="0"/>
              <a:t>01/04/20</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65023BB-6088-4F2F-AAFB-FE221C64974A}" type="slidenum">
              <a:rPr lang="en-GB" smtClean="0"/>
              <a:t>‹#›</a:t>
            </a:fld>
            <a:endParaRPr lang="en-GB" dirty="0"/>
          </a:p>
        </p:txBody>
      </p:sp>
    </p:spTree>
    <p:extLst>
      <p:ext uri="{BB962C8B-B14F-4D97-AF65-F5344CB8AC3E}">
        <p14:creationId xmlns:p14="http://schemas.microsoft.com/office/powerpoint/2010/main" val="3573566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a:solidFill>
                  <a:prstClr val="black"/>
                </a:solidFill>
              </a:rPr>
              <a:pPr/>
              <a:t>9</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a:solidFill>
                  <a:prstClr val="black"/>
                </a:solidFill>
              </a:rPr>
              <a:pPr/>
              <a:t>10</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20</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22</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23</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24</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25</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29</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30</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31</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32</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34</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35</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36</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37</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39</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40</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41</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42</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44</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45</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46</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47</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49</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50</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51</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52</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54</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55</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56</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57</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59</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60</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62</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63</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64</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65</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67</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68</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69</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70</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72</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CAB5AC-60CE-4416-B22D-E95B6D2B8C23}" type="slidenum">
              <a:rPr lang="en-GB" smtClean="0">
                <a:solidFill>
                  <a:prstClr val="black"/>
                </a:solidFill>
              </a:rPr>
              <a:pPr/>
              <a:t>73</a:t>
            </a:fld>
            <a:endParaRPr lang="en-GB" dirty="0">
              <a:solidFill>
                <a:prstClr val="black"/>
              </a:solidFill>
            </a:endParaRPr>
          </a:p>
        </p:txBody>
      </p:sp>
    </p:spTree>
    <p:extLst>
      <p:ext uri="{BB962C8B-B14F-4D97-AF65-F5344CB8AC3E}">
        <p14:creationId xmlns:p14="http://schemas.microsoft.com/office/powerpoint/2010/main" val="18544118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3500D3-8B50-4B8E-9EC0-805425FE91E3}" type="datetime1">
              <a:rPr lang="en-US" smtClean="0">
                <a:solidFill>
                  <a:prstClr val="black">
                    <a:tint val="75000"/>
                  </a:prstClr>
                </a:solidFill>
              </a:rPr>
              <a:t>4/1/2020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 Focus Education (UK) Ltd.</a:t>
            </a:r>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3B836549-D513-40D7-9340-27DEAB76740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4557597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A1FE0-9FE9-4979-9B1F-879947934C46}" type="datetime1">
              <a:rPr lang="en-US" smtClean="0">
                <a:solidFill>
                  <a:prstClr val="black">
                    <a:tint val="75000"/>
                  </a:prstClr>
                </a:solidFill>
              </a:rPr>
              <a:t>4/1/2020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 Focus Education (UK) Ltd.</a:t>
            </a:r>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3B836549-D513-40D7-9340-27DEAB76740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0109180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E1B0B0-B154-4782-A9CE-C58B961B22B6}" type="datetime1">
              <a:rPr lang="en-US" smtClean="0">
                <a:solidFill>
                  <a:prstClr val="black">
                    <a:tint val="75000"/>
                  </a:prstClr>
                </a:solidFill>
              </a:rPr>
              <a:t>4/1/2020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 Focus Education (UK) Ltd.</a:t>
            </a:r>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3B836549-D513-40D7-9340-27DEAB76740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873818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CDDF89F-3804-4B39-A131-812002A814D4}" type="datetime1">
              <a:rPr lang="en-US" smtClean="0">
                <a:solidFill>
                  <a:prstClr val="black">
                    <a:tint val="75000"/>
                  </a:prstClr>
                </a:solidFill>
              </a:rPr>
              <a:t>4/1/2020</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r>
              <a:rPr lang="en-GB">
                <a:solidFill>
                  <a:prstClr val="black">
                    <a:tint val="75000"/>
                  </a:prstClr>
                </a:solidFill>
              </a:rPr>
              <a:t>© Focus Education (UK) Ltd.</a:t>
            </a:r>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3B836549-D513-40D7-9340-27DEAB76740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656941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BF2B1D1-63DA-4EB5-8276-21AA4D8DDCB2}" type="datetime1">
              <a:rPr lang="en-US" smtClean="0">
                <a:solidFill>
                  <a:prstClr val="black">
                    <a:tint val="75000"/>
                  </a:prstClr>
                </a:solidFill>
              </a:rPr>
              <a:t>4/1/2020</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r>
              <a:rPr lang="en-GB">
                <a:solidFill>
                  <a:prstClr val="black">
                    <a:tint val="75000"/>
                  </a:prstClr>
                </a:solidFill>
              </a:rPr>
              <a:t>© Focus Education (UK) Ltd.</a:t>
            </a:r>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3B836549-D513-40D7-9340-27DEAB76740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9945644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83A13D7-CF27-42CF-A821-4DC6A8555DA4}" type="datetime1">
              <a:rPr lang="en-US" smtClean="0">
                <a:solidFill>
                  <a:prstClr val="black">
                    <a:tint val="75000"/>
                  </a:prstClr>
                </a:solidFill>
              </a:rPr>
              <a:t>4/1/2020</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3B836549-D513-40D7-9340-27DEAB76740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711858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0BC223-7C41-4632-837C-AB4E49EA8CAF}" type="datetime1">
              <a:rPr lang="en-US" smtClean="0">
                <a:solidFill>
                  <a:prstClr val="black">
                    <a:tint val="75000"/>
                  </a:prstClr>
                </a:solidFill>
              </a:rPr>
              <a:t>4/1/2020</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r>
              <a:rPr lang="en-GB">
                <a:solidFill>
                  <a:prstClr val="black">
                    <a:tint val="75000"/>
                  </a:prstClr>
                </a:solidFill>
              </a:rPr>
              <a:t>© Focus Education (UK) Ltd.</a:t>
            </a:r>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3B836549-D513-40D7-9340-27DEAB76740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041485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6118C53-AB69-4F8A-BE46-5328CDC070EB}" type="datetime1">
              <a:rPr lang="en-US" smtClean="0">
                <a:solidFill>
                  <a:prstClr val="black">
                    <a:tint val="75000"/>
                  </a:prstClr>
                </a:solidFill>
              </a:rPr>
              <a:t>4/1/2020</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r>
              <a:rPr lang="en-GB">
                <a:solidFill>
                  <a:prstClr val="black">
                    <a:tint val="75000"/>
                  </a:prstClr>
                </a:solidFill>
              </a:rPr>
              <a:t>© Focus Education (UK) Ltd.</a:t>
            </a:r>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3B836549-D513-40D7-9340-27DEAB76740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852197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BA37CC-3AA2-488C-8477-23D6AE66B59C}" type="datetime1">
              <a:rPr lang="en-US" smtClean="0">
                <a:solidFill>
                  <a:prstClr val="black">
                    <a:tint val="75000"/>
                  </a:prstClr>
                </a:solidFill>
              </a:rPr>
              <a:t>4/1/2020</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r>
              <a:rPr lang="en-GB">
                <a:solidFill>
                  <a:prstClr val="black">
                    <a:tint val="75000"/>
                  </a:prstClr>
                </a:solidFill>
              </a:rPr>
              <a:t>© Focus Education (UK) Ltd.</a:t>
            </a:r>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3B836549-D513-40D7-9340-27DEAB76740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9684460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FEA3635-5E73-4260-88F6-99883929B899}" type="datetime1">
              <a:rPr lang="en-US" smtClean="0">
                <a:solidFill>
                  <a:prstClr val="black">
                    <a:tint val="75000"/>
                  </a:prstClr>
                </a:solidFill>
              </a:rPr>
              <a:t>4/1/2020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 Focus Education (UK) Ltd.</a:t>
            </a:r>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3B836549-D513-40D7-9340-27DEAB76740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1558534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69C9075-07AA-4B4D-B4DB-8F56DF15CEAC}" type="datetime1">
              <a:rPr lang="en-US" smtClean="0">
                <a:solidFill>
                  <a:prstClr val="black">
                    <a:tint val="75000"/>
                  </a:prstClr>
                </a:solidFill>
              </a:rPr>
              <a:t>4/1/2020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 Focus Education (UK) Ltd.</a:t>
            </a:r>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3B836549-D513-40D7-9340-27DEAB76740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8568182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FABAA78C-5208-4F8B-B2E4-C65FB411B39A}" type="datetime1">
              <a:rPr lang="en-US" smtClean="0"/>
              <a:t>4/1/2020</a:t>
            </a:fld>
            <a:endParaRPr lang="en-GB" dirty="0"/>
          </a:p>
        </p:txBody>
      </p:sp>
      <p:sp>
        <p:nvSpPr>
          <p:cNvPr id="5" name="Footer Placeholder 4"/>
          <p:cNvSpPr>
            <a:spLocks noGrp="1"/>
          </p:cNvSpPr>
          <p:nvPr>
            <p:ph type="ftr" sz="quarter" idx="11"/>
          </p:nvPr>
        </p:nvSpPr>
        <p:spPr/>
        <p:txBody>
          <a:bodyPr/>
          <a:lstStyle>
            <a:lvl1pPr>
              <a:defRPr/>
            </a:lvl1pPr>
          </a:lstStyle>
          <a:p>
            <a:pPr>
              <a:defRPr/>
            </a:pPr>
            <a:r>
              <a:rPr lang="en-GB"/>
              <a:t>© Focus Education (UK) Ltd.</a:t>
            </a: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FBC84FA8-C1A1-4941-BA7F-5B02258976C9}"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31526564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82BD0035-9D5F-47AF-8841-F55D6D7FF1E6}" type="datetime1">
              <a:rPr lang="en-US" smtClean="0"/>
              <a:t>4/1/2020</a:t>
            </a:fld>
            <a:endParaRPr lang="en-GB" dirty="0"/>
          </a:p>
        </p:txBody>
      </p:sp>
      <p:sp>
        <p:nvSpPr>
          <p:cNvPr id="5" name="Footer Placeholder 4"/>
          <p:cNvSpPr>
            <a:spLocks noGrp="1"/>
          </p:cNvSpPr>
          <p:nvPr>
            <p:ph type="ftr" sz="quarter" idx="11"/>
          </p:nvPr>
        </p:nvSpPr>
        <p:spPr/>
        <p:txBody>
          <a:bodyPr/>
          <a:lstStyle>
            <a:lvl1pPr>
              <a:defRPr/>
            </a:lvl1pPr>
          </a:lstStyle>
          <a:p>
            <a:pPr>
              <a:defRPr/>
            </a:pPr>
            <a:r>
              <a:rPr lang="en-GB"/>
              <a:t>© Focus Education (UK) Ltd.</a:t>
            </a: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D3B93450-D280-4AB8-92CF-158C379059F5}"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7270821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1F5F937C-606E-487D-9C30-6E426CC51F75}" type="datetime1">
              <a:rPr lang="en-US" smtClean="0"/>
              <a:t>4/1/2020</a:t>
            </a:fld>
            <a:endParaRPr lang="en-GB" dirty="0"/>
          </a:p>
        </p:txBody>
      </p:sp>
      <p:sp>
        <p:nvSpPr>
          <p:cNvPr id="5" name="Footer Placeholder 4"/>
          <p:cNvSpPr>
            <a:spLocks noGrp="1"/>
          </p:cNvSpPr>
          <p:nvPr>
            <p:ph type="ftr" sz="quarter" idx="11"/>
          </p:nvPr>
        </p:nvSpPr>
        <p:spPr/>
        <p:txBody>
          <a:bodyPr/>
          <a:lstStyle>
            <a:lvl1pPr>
              <a:defRPr/>
            </a:lvl1pPr>
          </a:lstStyle>
          <a:p>
            <a:pPr>
              <a:defRPr/>
            </a:pPr>
            <a:r>
              <a:rPr lang="en-GB"/>
              <a:t>© Focus Education (UK) Ltd.</a:t>
            </a: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3666C6DB-36E3-42D1-87E9-2D8F1DAF6D66}"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13073692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779D0A11-4E81-4B87-A17E-1BB387328F99}" type="datetime1">
              <a:rPr lang="en-US" smtClean="0"/>
              <a:t>4/1/2020</a:t>
            </a:fld>
            <a:endParaRPr lang="en-GB" dirty="0"/>
          </a:p>
        </p:txBody>
      </p:sp>
      <p:sp>
        <p:nvSpPr>
          <p:cNvPr id="6" name="Footer Placeholder 4"/>
          <p:cNvSpPr>
            <a:spLocks noGrp="1"/>
          </p:cNvSpPr>
          <p:nvPr>
            <p:ph type="ftr" sz="quarter" idx="11"/>
          </p:nvPr>
        </p:nvSpPr>
        <p:spPr/>
        <p:txBody>
          <a:bodyPr/>
          <a:lstStyle>
            <a:lvl1pPr>
              <a:defRPr/>
            </a:lvl1pPr>
          </a:lstStyle>
          <a:p>
            <a:pPr>
              <a:defRPr/>
            </a:pPr>
            <a:r>
              <a:rPr lang="en-GB"/>
              <a:t>© Focus Education (UK) Ltd.</a:t>
            </a: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6EE88977-7911-4D36-941D-647F1B17AB67}"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39090663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2ED72CA6-6665-4982-86A9-D1DDE0960D3C}" type="datetime1">
              <a:rPr lang="en-US" smtClean="0"/>
              <a:t>4/1/2020</a:t>
            </a:fld>
            <a:endParaRPr lang="en-GB" dirty="0"/>
          </a:p>
        </p:txBody>
      </p:sp>
      <p:sp>
        <p:nvSpPr>
          <p:cNvPr id="8" name="Footer Placeholder 4"/>
          <p:cNvSpPr>
            <a:spLocks noGrp="1"/>
          </p:cNvSpPr>
          <p:nvPr>
            <p:ph type="ftr" sz="quarter" idx="11"/>
          </p:nvPr>
        </p:nvSpPr>
        <p:spPr/>
        <p:txBody>
          <a:bodyPr/>
          <a:lstStyle>
            <a:lvl1pPr>
              <a:defRPr/>
            </a:lvl1pPr>
          </a:lstStyle>
          <a:p>
            <a:pPr>
              <a:defRPr/>
            </a:pPr>
            <a:r>
              <a:rPr lang="en-GB"/>
              <a:t>© Focus Education (UK) Ltd.</a:t>
            </a:r>
            <a:endParaRPr lang="en-GB" dirty="0"/>
          </a:p>
        </p:txBody>
      </p:sp>
      <p:sp>
        <p:nvSpPr>
          <p:cNvPr id="9" name="Slide Number Placeholder 5"/>
          <p:cNvSpPr>
            <a:spLocks noGrp="1"/>
          </p:cNvSpPr>
          <p:nvPr>
            <p:ph type="sldNum" sz="quarter" idx="12"/>
          </p:nvPr>
        </p:nvSpPr>
        <p:spPr/>
        <p:txBody>
          <a:bodyPr/>
          <a:lstStyle>
            <a:lvl1pPr>
              <a:defRPr/>
            </a:lvl1pPr>
          </a:lstStyle>
          <a:p>
            <a:pPr>
              <a:defRPr/>
            </a:pPr>
            <a:fld id="{AED70BA5-55D1-46F4-80DD-F378EE8A55D3}"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18357311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0F1BF0C5-BFE2-4FF8-91C8-F2F6B6DD0FB4}" type="datetime1">
              <a:rPr lang="en-US" smtClean="0"/>
              <a:t>4/1/2020</a:t>
            </a:fld>
            <a:endParaRPr lang="en-GB" dirty="0"/>
          </a:p>
        </p:txBody>
      </p:sp>
      <p:sp>
        <p:nvSpPr>
          <p:cNvPr id="4" name="Footer Placeholder 4"/>
          <p:cNvSpPr>
            <a:spLocks noGrp="1"/>
          </p:cNvSpPr>
          <p:nvPr>
            <p:ph type="ftr" sz="quarter" idx="11"/>
          </p:nvPr>
        </p:nvSpPr>
        <p:spPr/>
        <p:txBody>
          <a:bodyPr/>
          <a:lstStyle>
            <a:lvl1pPr>
              <a:defRPr/>
            </a:lvl1pPr>
          </a:lstStyle>
          <a:p>
            <a:pPr>
              <a:defRPr/>
            </a:pPr>
            <a:r>
              <a:rPr lang="en-GB"/>
              <a:t>© Focus Education (UK) Ltd.</a:t>
            </a:r>
            <a:endParaRPr lang="en-GB" dirty="0"/>
          </a:p>
        </p:txBody>
      </p:sp>
      <p:sp>
        <p:nvSpPr>
          <p:cNvPr id="5" name="Slide Number Placeholder 5"/>
          <p:cNvSpPr>
            <a:spLocks noGrp="1"/>
          </p:cNvSpPr>
          <p:nvPr>
            <p:ph type="sldNum" sz="quarter" idx="12"/>
          </p:nvPr>
        </p:nvSpPr>
        <p:spPr/>
        <p:txBody>
          <a:bodyPr/>
          <a:lstStyle>
            <a:lvl1pPr>
              <a:defRPr/>
            </a:lvl1pPr>
          </a:lstStyle>
          <a:p>
            <a:pPr>
              <a:defRPr/>
            </a:pPr>
            <a:fld id="{6998F8A9-0678-4875-BAF9-63DEF723F6EF}"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11203036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9566D35-1217-4ED2-9E13-E420D4F1C3F4}" type="datetime1">
              <a:rPr lang="en-US" smtClean="0"/>
              <a:t>4/1/2020</a:t>
            </a:fld>
            <a:endParaRPr lang="en-GB" dirty="0"/>
          </a:p>
        </p:txBody>
      </p:sp>
      <p:sp>
        <p:nvSpPr>
          <p:cNvPr id="3" name="Footer Placeholder 4"/>
          <p:cNvSpPr>
            <a:spLocks noGrp="1"/>
          </p:cNvSpPr>
          <p:nvPr>
            <p:ph type="ftr" sz="quarter" idx="11"/>
          </p:nvPr>
        </p:nvSpPr>
        <p:spPr/>
        <p:txBody>
          <a:bodyPr/>
          <a:lstStyle>
            <a:lvl1pPr>
              <a:defRPr/>
            </a:lvl1pPr>
          </a:lstStyle>
          <a:p>
            <a:pPr>
              <a:defRPr/>
            </a:pPr>
            <a:r>
              <a:rPr lang="en-GB"/>
              <a:t>© Focus Education (UK) Ltd.</a:t>
            </a:r>
            <a:endParaRPr lang="en-GB" dirty="0"/>
          </a:p>
        </p:txBody>
      </p:sp>
      <p:sp>
        <p:nvSpPr>
          <p:cNvPr id="4" name="Slide Number Placeholder 5"/>
          <p:cNvSpPr>
            <a:spLocks noGrp="1"/>
          </p:cNvSpPr>
          <p:nvPr>
            <p:ph type="sldNum" sz="quarter" idx="12"/>
          </p:nvPr>
        </p:nvSpPr>
        <p:spPr/>
        <p:txBody>
          <a:bodyPr/>
          <a:lstStyle>
            <a:lvl1pPr>
              <a:defRPr/>
            </a:lvl1pPr>
          </a:lstStyle>
          <a:p>
            <a:pPr>
              <a:defRPr/>
            </a:pPr>
            <a:fld id="{9CA5D807-8D34-4234-B48D-3D13500BB748}"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21540704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83D190F0-9DAA-4261-AC39-DA94CFAED1D9}" type="datetime1">
              <a:rPr lang="en-US" smtClean="0"/>
              <a:t>4/1/2020</a:t>
            </a:fld>
            <a:endParaRPr lang="en-GB" dirty="0"/>
          </a:p>
        </p:txBody>
      </p:sp>
      <p:sp>
        <p:nvSpPr>
          <p:cNvPr id="6" name="Footer Placeholder 4"/>
          <p:cNvSpPr>
            <a:spLocks noGrp="1"/>
          </p:cNvSpPr>
          <p:nvPr>
            <p:ph type="ftr" sz="quarter" idx="11"/>
          </p:nvPr>
        </p:nvSpPr>
        <p:spPr/>
        <p:txBody>
          <a:bodyPr/>
          <a:lstStyle>
            <a:lvl1pPr>
              <a:defRPr/>
            </a:lvl1pPr>
          </a:lstStyle>
          <a:p>
            <a:pPr>
              <a:defRPr/>
            </a:pPr>
            <a:r>
              <a:rPr lang="en-GB"/>
              <a:t>© Focus Education (UK) Ltd.</a:t>
            </a: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692F0009-DB33-47D6-B9ED-A8F03D2AC822}"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15837060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4D72D8A8-F8DB-450E-8DED-08A7764AB322}" type="datetime1">
              <a:rPr lang="en-US" smtClean="0"/>
              <a:t>4/1/2020</a:t>
            </a:fld>
            <a:endParaRPr lang="en-GB" dirty="0"/>
          </a:p>
        </p:txBody>
      </p:sp>
      <p:sp>
        <p:nvSpPr>
          <p:cNvPr id="6" name="Footer Placeholder 4"/>
          <p:cNvSpPr>
            <a:spLocks noGrp="1"/>
          </p:cNvSpPr>
          <p:nvPr>
            <p:ph type="ftr" sz="quarter" idx="11"/>
          </p:nvPr>
        </p:nvSpPr>
        <p:spPr/>
        <p:txBody>
          <a:bodyPr/>
          <a:lstStyle>
            <a:lvl1pPr>
              <a:defRPr/>
            </a:lvl1pPr>
          </a:lstStyle>
          <a:p>
            <a:pPr>
              <a:defRPr/>
            </a:pPr>
            <a:r>
              <a:rPr lang="en-GB"/>
              <a:t>© Focus Education (UK) Ltd.</a:t>
            </a: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704458DC-06D1-4070-A191-6B364E415EC5}"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42064784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53717475-3F90-469D-94A5-30DAB3AF847D}" type="datetime1">
              <a:rPr lang="en-US" smtClean="0"/>
              <a:t>4/1/2020</a:t>
            </a:fld>
            <a:endParaRPr lang="en-GB" dirty="0"/>
          </a:p>
        </p:txBody>
      </p:sp>
      <p:sp>
        <p:nvSpPr>
          <p:cNvPr id="5" name="Footer Placeholder 4"/>
          <p:cNvSpPr>
            <a:spLocks noGrp="1"/>
          </p:cNvSpPr>
          <p:nvPr>
            <p:ph type="ftr" sz="quarter" idx="11"/>
          </p:nvPr>
        </p:nvSpPr>
        <p:spPr/>
        <p:txBody>
          <a:bodyPr/>
          <a:lstStyle>
            <a:lvl1pPr>
              <a:defRPr/>
            </a:lvl1pPr>
          </a:lstStyle>
          <a:p>
            <a:pPr>
              <a:defRPr/>
            </a:pPr>
            <a:r>
              <a:rPr lang="en-GB"/>
              <a:t>© Focus Education (UK) Ltd.</a:t>
            </a: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DF1EB30C-D1CD-459B-8702-3CF15AFB7DAA}"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21335921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9DFD4B76-E962-41F1-83ED-98589CC1FA33}" type="datetime1">
              <a:rPr lang="en-US" smtClean="0"/>
              <a:t>4/1/2020</a:t>
            </a:fld>
            <a:endParaRPr lang="en-GB" dirty="0"/>
          </a:p>
        </p:txBody>
      </p:sp>
      <p:sp>
        <p:nvSpPr>
          <p:cNvPr id="5" name="Footer Placeholder 4"/>
          <p:cNvSpPr>
            <a:spLocks noGrp="1"/>
          </p:cNvSpPr>
          <p:nvPr>
            <p:ph type="ftr" sz="quarter" idx="11"/>
          </p:nvPr>
        </p:nvSpPr>
        <p:spPr/>
        <p:txBody>
          <a:bodyPr/>
          <a:lstStyle>
            <a:lvl1pPr>
              <a:defRPr/>
            </a:lvl1pPr>
          </a:lstStyle>
          <a:p>
            <a:pPr>
              <a:defRPr/>
            </a:pPr>
            <a:r>
              <a:rPr lang="en-GB"/>
              <a:t>© Focus Education (UK) Ltd.</a:t>
            </a: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47CA6D8F-F1C5-4A90-8D93-F8A664CF4203}"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9745596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37BD61D-9A5E-4780-B9BB-194931E16CAB}" type="datetime1">
              <a:rPr lang="en-US" smtClean="0">
                <a:solidFill>
                  <a:prstClr val="black">
                    <a:tint val="75000"/>
                  </a:prstClr>
                </a:solidFill>
              </a:rPr>
              <a:t>4/1/2020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E2D2B3B-882E-40F3-A32F-6DD51691504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0848965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6E21838-D277-41BC-A9E4-8454E4C345E0}" type="datetime1">
              <a:rPr lang="en-US" smtClean="0">
                <a:solidFill>
                  <a:prstClr val="black">
                    <a:tint val="75000"/>
                  </a:prstClr>
                </a:solidFill>
              </a:rPr>
              <a:t>4/1/2020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E2D2B3B-882E-40F3-A32F-6DD51691504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81005910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CCDE140-3766-4E6D-AA18-C9CBBFEC5AE9}" type="datetime1">
              <a:rPr lang="en-US" smtClean="0">
                <a:solidFill>
                  <a:prstClr val="black">
                    <a:tint val="75000"/>
                  </a:prstClr>
                </a:solidFill>
              </a:rPr>
              <a:t>4/1/2020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E2D2B3B-882E-40F3-A32F-6DD51691504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8992394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4CBCAE0-AB20-408E-9EDF-9E8A5E622F17}" type="datetime1">
              <a:rPr lang="en-US" smtClean="0">
                <a:solidFill>
                  <a:prstClr val="black">
                    <a:tint val="75000"/>
                  </a:prstClr>
                </a:solidFill>
              </a:rPr>
              <a:t>4/1/2020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E2D2B3B-882E-40F3-A32F-6DD51691504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9798049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67A13C7-AA59-416E-823A-31A00CBBB83A}" type="datetime1">
              <a:rPr lang="en-US" smtClean="0">
                <a:solidFill>
                  <a:prstClr val="black">
                    <a:tint val="75000"/>
                  </a:prstClr>
                </a:solidFill>
              </a:rPr>
              <a:t>4/1/2020</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6E2D2B3B-882E-40F3-A32F-6DD51691504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8529159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9E6C577-1FE2-407B-A567-96DF746AEC50}" type="datetime1">
              <a:rPr lang="en-US" smtClean="0">
                <a:solidFill>
                  <a:prstClr val="black">
                    <a:tint val="75000"/>
                  </a:prstClr>
                </a:solidFill>
              </a:rPr>
              <a:t>4/1/2020</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1079280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30B1F6-304F-4BFB-B7B8-ED6986C34AF7}" type="datetime1">
              <a:rPr lang="en-US" smtClean="0">
                <a:solidFill>
                  <a:prstClr val="black">
                    <a:tint val="75000"/>
                  </a:prstClr>
                </a:solidFill>
              </a:rPr>
              <a:t>4/1/2020</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6E2D2B3B-882E-40F3-A32F-6DD51691504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57412010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0E9459-0319-4E7C-AE21-FAF8CF08E314}" type="datetime1">
              <a:rPr lang="en-US" smtClean="0">
                <a:solidFill>
                  <a:prstClr val="black">
                    <a:tint val="75000"/>
                  </a:prstClr>
                </a:solidFill>
              </a:rPr>
              <a:t>4/1/2020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E2D2B3B-882E-40F3-A32F-6DD51691504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8824009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94C9AF5-90B6-45C9-8511-2703F2575ED4}" type="datetime1">
              <a:rPr lang="en-US" smtClean="0">
                <a:solidFill>
                  <a:prstClr val="black">
                    <a:tint val="75000"/>
                  </a:prstClr>
                </a:solidFill>
              </a:rPr>
              <a:t>4/1/2020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E2D2B3B-882E-40F3-A32F-6DD51691504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90132237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AD398D-EA76-46B5-8F2B-58E3FD15C074}" type="datetime1">
              <a:rPr lang="en-US" smtClean="0">
                <a:solidFill>
                  <a:prstClr val="black">
                    <a:tint val="75000"/>
                  </a:prstClr>
                </a:solidFill>
              </a:rPr>
              <a:t>4/1/2020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E2D2B3B-882E-40F3-A32F-6DD51691504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5069340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285869-2C5E-456F-BC3C-AEB143A3B3A3}" type="datetime1">
              <a:rPr lang="en-US" smtClean="0">
                <a:solidFill>
                  <a:prstClr val="black">
                    <a:tint val="75000"/>
                  </a:prstClr>
                </a:solidFill>
              </a:rPr>
              <a:t>4/1/2020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E2D2B3B-882E-40F3-A32F-6DD51691504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767575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000">
                <a:solidFill>
                  <a:schemeClr val="tx1">
                    <a:tint val="75000"/>
                  </a:schemeClr>
                </a:solidFill>
                <a:latin typeface="Century Gothic" panose="020B0502020202020204" pitchFamily="34" charset="0"/>
              </a:defRPr>
            </a:lvl1pPr>
          </a:lstStyle>
          <a:p>
            <a:fld id="{D77B9E35-D985-4179-AF63-54BFA5663041}" type="datetime1">
              <a:rPr lang="en-US" smtClean="0">
                <a:solidFill>
                  <a:prstClr val="black">
                    <a:tint val="75000"/>
                  </a:prstClr>
                </a:solidFill>
              </a:rPr>
              <a:t>4/1/2020</a:t>
            </a:fld>
            <a:endParaRPr lang="en-GB"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000">
                <a:solidFill>
                  <a:schemeClr val="tx1">
                    <a:tint val="75000"/>
                  </a:schemeClr>
                </a:solidFill>
                <a:latin typeface="Century Gothic" panose="020B0502020202020204" pitchFamily="34" charset="0"/>
              </a:defRPr>
            </a:lvl1pPr>
          </a:lstStyle>
          <a:p>
            <a:r>
              <a:rPr lang="en-GB">
                <a:solidFill>
                  <a:prstClr val="black">
                    <a:tint val="75000"/>
                  </a:prstClr>
                </a:solidFill>
              </a:rPr>
              <a:t>© Focus Education (UK) Ltd.</a:t>
            </a:r>
            <a:endParaRPr lang="en-GB"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000">
                <a:solidFill>
                  <a:schemeClr val="tx1">
                    <a:tint val="75000"/>
                  </a:schemeClr>
                </a:solidFill>
                <a:latin typeface="Century Gothic" panose="020B0502020202020204" pitchFamily="34" charset="0"/>
              </a:defRPr>
            </a:lvl1pPr>
          </a:lstStyle>
          <a:p>
            <a:fld id="{3B836549-D513-40D7-9340-27DEAB76740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0148815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000">
                <a:solidFill>
                  <a:srgbClr val="898989"/>
                </a:solidFill>
                <a:latin typeface="Century Gothic" panose="020B0502020202020204" pitchFamily="34" charset="0"/>
                <a:cs typeface="Arial" charset="0"/>
              </a:defRPr>
            </a:lvl1pPr>
          </a:lstStyle>
          <a:p>
            <a:pPr fontAlgn="base">
              <a:spcBef>
                <a:spcPct val="0"/>
              </a:spcBef>
              <a:spcAft>
                <a:spcPct val="0"/>
              </a:spcAft>
              <a:defRPr/>
            </a:pPr>
            <a:fld id="{FDA49660-884D-4349-904D-E6C56A36EE86}" type="datetime1">
              <a:rPr lang="en-US" smtClean="0"/>
              <a:t>4/1/2020</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latin typeface="Century Gothic" panose="020B0502020202020204" pitchFamily="34" charset="0"/>
                <a:cs typeface="Arial" charset="0"/>
              </a:defRPr>
            </a:lvl1pPr>
          </a:lstStyle>
          <a:p>
            <a:pPr fontAlgn="base">
              <a:spcBef>
                <a:spcPct val="0"/>
              </a:spcBef>
              <a:spcAft>
                <a:spcPct val="0"/>
              </a:spcAft>
              <a:defRPr/>
            </a:pPr>
            <a:r>
              <a:rPr lang="en-GB"/>
              <a:t>© Focus Education (UK) Ltd.</a:t>
            </a:r>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000">
                <a:solidFill>
                  <a:schemeClr val="tx1">
                    <a:tint val="75000"/>
                  </a:schemeClr>
                </a:solidFill>
                <a:latin typeface="Century Gothic" panose="020B0502020202020204" pitchFamily="34" charset="0"/>
                <a:cs typeface="+mn-cs"/>
              </a:defRPr>
            </a:lvl1pPr>
          </a:lstStyle>
          <a:p>
            <a:pPr>
              <a:defRPr/>
            </a:pPr>
            <a:fld id="{5CC6B70D-632B-4F9B-B176-2723F882C381}" type="slidenum">
              <a:rPr lang="en-GB" smtClean="0">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26886201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000">
                <a:solidFill>
                  <a:schemeClr val="tx1">
                    <a:tint val="75000"/>
                  </a:schemeClr>
                </a:solidFill>
                <a:latin typeface="Century Gothic" panose="020B0502020202020204" pitchFamily="34" charset="0"/>
              </a:defRPr>
            </a:lvl1pPr>
          </a:lstStyle>
          <a:p>
            <a:fld id="{BA6A79DB-AB67-4E54-8E22-581B36E9A5E4}" type="datetime1">
              <a:rPr lang="en-US" smtClean="0">
                <a:solidFill>
                  <a:prstClr val="black">
                    <a:tint val="75000"/>
                  </a:prstClr>
                </a:solidFill>
              </a:rPr>
              <a:t>4/1/2020</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000">
                <a:solidFill>
                  <a:schemeClr val="tx1">
                    <a:tint val="75000"/>
                  </a:schemeClr>
                </a:solidFill>
                <a:latin typeface="Century Gothic" panose="020B0502020202020204" pitchFamily="34" charset="0"/>
              </a:defRPr>
            </a:lvl1pPr>
          </a:lstStyle>
          <a:p>
            <a:r>
              <a:rPr lang="en-GB">
                <a:solidFill>
                  <a:prstClr val="black">
                    <a:tint val="75000"/>
                  </a:prstClr>
                </a:solidFill>
              </a:rPr>
              <a:t>© Focus Education (UK) Ltd.</a:t>
            </a:r>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000">
                <a:solidFill>
                  <a:schemeClr val="tx1">
                    <a:tint val="75000"/>
                  </a:schemeClr>
                </a:solidFill>
                <a:latin typeface="Century Gothic" panose="020B0502020202020204" pitchFamily="34" charset="0"/>
              </a:defRPr>
            </a:lvl1pPr>
          </a:lstStyle>
          <a:p>
            <a:fld id="{6E2D2B3B-882E-40F3-A32F-6DD51691504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90459182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4.xml"/><Relationship Id="rId6" Type="http://schemas.microsoft.com/office/2007/relationships/hdphoto" Target="../media/hdphoto2.wdp"/><Relationship Id="rId5" Type="http://schemas.openxmlformats.org/officeDocument/2006/relationships/image" Target="../media/image8.png"/><Relationship Id="rId4" Type="http://schemas.microsoft.com/office/2007/relationships/hdphoto" Target="../media/hdphoto1.wdp"/></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7" Type="http://schemas.microsoft.com/office/2007/relationships/hdphoto" Target="../media/hdphoto4.wdp"/><Relationship Id="rId2" Type="http://schemas.openxmlformats.org/officeDocument/2006/relationships/notesSlide" Target="../notesSlides/notesSlide9.xml"/><Relationship Id="rId1" Type="http://schemas.openxmlformats.org/officeDocument/2006/relationships/slideLayout" Target="../slideLayouts/slideLayout24.xml"/><Relationship Id="rId6" Type="http://schemas.openxmlformats.org/officeDocument/2006/relationships/image" Target="../media/image10.png"/><Relationship Id="rId5" Type="http://schemas.microsoft.com/office/2007/relationships/hdphoto" Target="../media/hdphoto3.wdp"/><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7" Type="http://schemas.microsoft.com/office/2007/relationships/hdphoto" Target="../media/hdphoto6.wdp"/><Relationship Id="rId2" Type="http://schemas.openxmlformats.org/officeDocument/2006/relationships/notesSlide" Target="../notesSlides/notesSlide11.xml"/><Relationship Id="rId1" Type="http://schemas.openxmlformats.org/officeDocument/2006/relationships/slideLayout" Target="../slideLayouts/slideLayout24.xml"/><Relationship Id="rId6" Type="http://schemas.openxmlformats.org/officeDocument/2006/relationships/image" Target="../media/image12.png"/><Relationship Id="rId5" Type="http://schemas.microsoft.com/office/2007/relationships/hdphoto" Target="../media/hdphoto5.wdp"/><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7" Type="http://schemas.microsoft.com/office/2007/relationships/hdphoto" Target="../media/hdphoto8.wdp"/><Relationship Id="rId2" Type="http://schemas.openxmlformats.org/officeDocument/2006/relationships/notesSlide" Target="../notesSlides/notesSlide18.xml"/><Relationship Id="rId1" Type="http://schemas.openxmlformats.org/officeDocument/2006/relationships/slideLayout" Target="../slideLayouts/slideLayout24.xml"/><Relationship Id="rId6" Type="http://schemas.openxmlformats.org/officeDocument/2006/relationships/image" Target="../media/image14.png"/><Relationship Id="rId5" Type="http://schemas.microsoft.com/office/2007/relationships/hdphoto" Target="../media/hdphoto7.wdp"/><Relationship Id="rId4" Type="http://schemas.openxmlformats.org/officeDocument/2006/relationships/image" Target="../media/image13.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7" Type="http://schemas.microsoft.com/office/2007/relationships/hdphoto" Target="../media/hdphoto10.wdp"/><Relationship Id="rId2" Type="http://schemas.openxmlformats.org/officeDocument/2006/relationships/notesSlide" Target="../notesSlides/notesSlide19.xml"/><Relationship Id="rId1" Type="http://schemas.openxmlformats.org/officeDocument/2006/relationships/slideLayout" Target="../slideLayouts/slideLayout24.xml"/><Relationship Id="rId6" Type="http://schemas.openxmlformats.org/officeDocument/2006/relationships/image" Target="../media/image16.png"/><Relationship Id="rId5" Type="http://schemas.microsoft.com/office/2007/relationships/hdphoto" Target="../media/hdphoto9.wdp"/><Relationship Id="rId4" Type="http://schemas.openxmlformats.org/officeDocument/2006/relationships/image" Target="../media/image15.pn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2.png"/><Relationship Id="rId18" Type="http://schemas.openxmlformats.org/officeDocument/2006/relationships/image" Target="../media/image26.png"/><Relationship Id="rId3" Type="http://schemas.openxmlformats.org/officeDocument/2006/relationships/image" Target="../media/image3.png"/><Relationship Id="rId7" Type="http://schemas.microsoft.com/office/2007/relationships/hdphoto" Target="../media/hdphoto12.wdp"/><Relationship Id="rId12" Type="http://schemas.microsoft.com/office/2007/relationships/hdphoto" Target="../media/hdphoto14.wdp"/><Relationship Id="rId17" Type="http://schemas.openxmlformats.org/officeDocument/2006/relationships/image" Target="../media/image25.png"/><Relationship Id="rId2" Type="http://schemas.openxmlformats.org/officeDocument/2006/relationships/notesSlide" Target="../notesSlides/notesSlide20.xml"/><Relationship Id="rId16" Type="http://schemas.openxmlformats.org/officeDocument/2006/relationships/image" Target="../media/image24.png"/><Relationship Id="rId20" Type="http://schemas.openxmlformats.org/officeDocument/2006/relationships/image" Target="../media/image28.png"/><Relationship Id="rId1" Type="http://schemas.openxmlformats.org/officeDocument/2006/relationships/slideLayout" Target="../slideLayouts/slideLayout24.xml"/><Relationship Id="rId6" Type="http://schemas.openxmlformats.org/officeDocument/2006/relationships/image" Target="../media/image18.png"/><Relationship Id="rId11" Type="http://schemas.openxmlformats.org/officeDocument/2006/relationships/image" Target="../media/image21.png"/><Relationship Id="rId5" Type="http://schemas.microsoft.com/office/2007/relationships/hdphoto" Target="../media/hdphoto11.wdp"/><Relationship Id="rId15" Type="http://schemas.openxmlformats.org/officeDocument/2006/relationships/image" Target="../media/image23.png"/><Relationship Id="rId10" Type="http://schemas.microsoft.com/office/2007/relationships/hdphoto" Target="../media/hdphoto13.wdp"/><Relationship Id="rId19" Type="http://schemas.openxmlformats.org/officeDocument/2006/relationships/image" Target="../media/image27.png"/><Relationship Id="rId4" Type="http://schemas.openxmlformats.org/officeDocument/2006/relationships/image" Target="../media/image17.png"/><Relationship Id="rId9" Type="http://schemas.openxmlformats.org/officeDocument/2006/relationships/image" Target="../media/image20.png"/><Relationship Id="rId14" Type="http://schemas.microsoft.com/office/2007/relationships/hdphoto" Target="../media/hdphoto15.wdp"/></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4.xml"/><Relationship Id="rId5" Type="http://schemas.openxmlformats.org/officeDocument/2006/relationships/image" Target="../media/image30.png"/><Relationship Id="rId4" Type="http://schemas.openxmlformats.org/officeDocument/2006/relationships/image" Target="../media/image29.png"/></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4.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4.xml"/><Relationship Id="rId5" Type="http://schemas.openxmlformats.org/officeDocument/2006/relationships/image" Target="../media/image32.png"/><Relationship Id="rId4" Type="http://schemas.openxmlformats.org/officeDocument/2006/relationships/image" Target="../media/image31.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24.xml"/><Relationship Id="rId5" Type="http://schemas.openxmlformats.org/officeDocument/2006/relationships/image" Target="../media/image34.png"/><Relationship Id="rId4" Type="http://schemas.openxmlformats.org/officeDocument/2006/relationships/image" Target="../media/image33.pn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4.xml"/><Relationship Id="rId5" Type="http://schemas.openxmlformats.org/officeDocument/2006/relationships/image" Target="../media/image36.png"/><Relationship Id="rId4" Type="http://schemas.openxmlformats.org/officeDocument/2006/relationships/image" Target="../media/image35.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24.xml"/><Relationship Id="rId6" Type="http://schemas.openxmlformats.org/officeDocument/2006/relationships/image" Target="../media/image38.png"/><Relationship Id="rId5" Type="http://schemas.microsoft.com/office/2007/relationships/hdphoto" Target="../media/hdphoto16.wdp"/><Relationship Id="rId4" Type="http://schemas.openxmlformats.org/officeDocument/2006/relationships/image" Target="../media/image37.png"/></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24.xml"/><Relationship Id="rId5" Type="http://schemas.openxmlformats.org/officeDocument/2006/relationships/image" Target="../media/image40.png"/><Relationship Id="rId4" Type="http://schemas.openxmlformats.org/officeDocument/2006/relationships/image" Target="../media/image39.png"/></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24.xml"/></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24.xml"/></Relationships>
</file>

<file path=ppt/slides/_rels/slide5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4.xml"/></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24.xml"/><Relationship Id="rId6" Type="http://schemas.openxmlformats.org/officeDocument/2006/relationships/image" Target="../media/image42.png"/><Relationship Id="rId5" Type="http://schemas.microsoft.com/office/2007/relationships/hdphoto" Target="../media/hdphoto17.wdp"/><Relationship Id="rId4" Type="http://schemas.openxmlformats.org/officeDocument/2006/relationships/image" Target="../media/image41.pn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24.xml"/></Relationships>
</file>

<file path=ppt/slides/_rels/slide6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4.xml"/></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24.xml"/></Relationships>
</file>

<file path=ppt/slides/_rels/slide6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24.xml"/></Relationships>
</file>

<file path=ppt/slides/_rels/slide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24.xml"/><Relationship Id="rId4" Type="http://schemas.openxmlformats.org/officeDocument/2006/relationships/image" Target="../media/image43.png"/></Relationships>
</file>

<file path=ppt/slides/_rels/slide65.xml.rels><?xml version="1.0" encoding="UTF-8" standalone="yes"?>
<Relationships xmlns="http://schemas.openxmlformats.org/package/2006/relationships"><Relationship Id="rId3" Type="http://schemas.openxmlformats.org/officeDocument/2006/relationships/image" Target="../media/image3.png"/><Relationship Id="rId7" Type="http://schemas.microsoft.com/office/2007/relationships/hdphoto" Target="../media/hdphoto19.wdp"/><Relationship Id="rId2" Type="http://schemas.openxmlformats.org/officeDocument/2006/relationships/notesSlide" Target="../notesSlides/notesSlide37.xml"/><Relationship Id="rId1" Type="http://schemas.openxmlformats.org/officeDocument/2006/relationships/slideLayout" Target="../slideLayouts/slideLayout24.xml"/><Relationship Id="rId6" Type="http://schemas.openxmlformats.org/officeDocument/2006/relationships/image" Target="../media/image45.png"/><Relationship Id="rId5" Type="http://schemas.microsoft.com/office/2007/relationships/hdphoto" Target="../media/hdphoto18.wdp"/><Relationship Id="rId4" Type="http://schemas.openxmlformats.org/officeDocument/2006/relationships/image" Target="../media/image44.png"/></Relationships>
</file>

<file path=ppt/slides/_rels/slide6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4.xml"/></Relationships>
</file>

<file path=ppt/slides/_rels/slide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24.xml"/><Relationship Id="rId5" Type="http://schemas.openxmlformats.org/officeDocument/2006/relationships/image" Target="../media/image47.png"/><Relationship Id="rId4" Type="http://schemas.openxmlformats.org/officeDocument/2006/relationships/image" Target="../media/image46.png"/></Relationships>
</file>

<file path=ppt/slides/_rels/slide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24.xml"/><Relationship Id="rId5" Type="http://schemas.openxmlformats.org/officeDocument/2006/relationships/image" Target="../media/image49.png"/><Relationship Id="rId4" Type="http://schemas.openxmlformats.org/officeDocument/2006/relationships/image" Target="../media/image48.png"/></Relationships>
</file>

<file path=ppt/slides/_rels/slide6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24.xml"/><Relationship Id="rId6" Type="http://schemas.openxmlformats.org/officeDocument/2006/relationships/image" Target="../media/image51.png"/><Relationship Id="rId5" Type="http://schemas.microsoft.com/office/2007/relationships/hdphoto" Target="../media/hdphoto20.wdp"/><Relationship Id="rId4" Type="http://schemas.openxmlformats.org/officeDocument/2006/relationships/image" Target="../media/image50.png"/></Relationships>
</file>

<file path=ppt/slides/_rels/slide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24.xml"/><Relationship Id="rId6" Type="http://schemas.openxmlformats.org/officeDocument/2006/relationships/image" Target="../media/image53.png"/><Relationship Id="rId5" Type="http://schemas.microsoft.com/office/2007/relationships/hdphoto" Target="../media/hdphoto21.wdp"/><Relationship Id="rId4" Type="http://schemas.openxmlformats.org/officeDocument/2006/relationships/image" Target="../media/image52.png"/></Relationships>
</file>

<file path=ppt/slides/_rels/slide7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4.xml"/></Relationships>
</file>

<file path=ppt/slides/_rels/slide7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24.xml"/></Relationships>
</file>

<file path=ppt/slides/_rels/slide7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24.xml"/></Relationships>
</file>

<file path=ppt/slides/_rels/slide7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a:xfrm>
            <a:off x="457200" y="6356350"/>
            <a:ext cx="2530624" cy="365125"/>
          </a:xfrm>
        </p:spPr>
        <p:txBody>
          <a:bodyPr/>
          <a:lstStyle/>
          <a:p>
            <a:pPr algn="l">
              <a:defRPr/>
            </a:pPr>
            <a:r>
              <a:rPr lang="en-GB">
                <a:solidFill>
                  <a:schemeClr val="tx1">
                    <a:tint val="75000"/>
                  </a:schemeClr>
                </a:solidFill>
              </a:rPr>
              <a:t>© Focus Education (UK) Ltd.</a:t>
            </a:r>
            <a:endParaRPr lang="en-GB" dirty="0">
              <a:solidFill>
                <a:schemeClr val="tx1">
                  <a:tint val="75000"/>
                </a:schemeClr>
              </a:solidFill>
            </a:endParaRPr>
          </a:p>
        </p:txBody>
      </p:sp>
      <p:sp>
        <p:nvSpPr>
          <p:cNvPr id="5" name="Slide Number Placeholder 4"/>
          <p:cNvSpPr>
            <a:spLocks noGrp="1"/>
          </p:cNvSpPr>
          <p:nvPr>
            <p:ph type="sldNum" sz="quarter" idx="12"/>
          </p:nvPr>
        </p:nvSpPr>
        <p:spPr>
          <a:xfrm>
            <a:off x="5791200" y="6400800"/>
            <a:ext cx="2895600" cy="320675"/>
          </a:xfrm>
        </p:spPr>
        <p:txBody>
          <a:bodyPr/>
          <a:lstStyle/>
          <a:p>
            <a:pPr>
              <a:defRPr/>
            </a:pPr>
            <a:fld id="{B156A3DA-FECB-4401-8125-14030E55430C}" type="slidenum">
              <a:rPr lang="en-GB" sz="1000">
                <a:solidFill>
                  <a:schemeClr val="tx1">
                    <a:tint val="75000"/>
                  </a:schemeClr>
                </a:solidFill>
              </a:rPr>
              <a:pPr>
                <a:defRPr/>
              </a:pPr>
              <a:t>1</a:t>
            </a:fld>
            <a:endParaRPr lang="en-GB" sz="1000" dirty="0">
              <a:solidFill>
                <a:schemeClr val="tx1">
                  <a:tint val="75000"/>
                </a:schemeClr>
              </a:solidFill>
            </a:endParaRPr>
          </a:p>
        </p:txBody>
      </p:sp>
      <p:sp>
        <p:nvSpPr>
          <p:cNvPr id="37892" name="Rectangle 5"/>
          <p:cNvSpPr>
            <a:spLocks noChangeArrowheads="1"/>
          </p:cNvSpPr>
          <p:nvPr/>
        </p:nvSpPr>
        <p:spPr bwMode="auto">
          <a:xfrm>
            <a:off x="468313" y="928688"/>
            <a:ext cx="8229600" cy="547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lnSpc>
                <a:spcPct val="80000"/>
              </a:lnSpc>
              <a:spcBef>
                <a:spcPct val="20000"/>
              </a:spcBef>
            </a:pPr>
            <a:r>
              <a:rPr lang="en-GB" sz="1000" dirty="0">
                <a:latin typeface="Century Gothic" pitchFamily="34" charset="0"/>
              </a:rPr>
              <a:t>© Tim Nelson 2013</a:t>
            </a:r>
          </a:p>
          <a:p>
            <a:pPr algn="ctr" eaLnBrk="0" hangingPunct="0">
              <a:lnSpc>
                <a:spcPct val="80000"/>
              </a:lnSpc>
              <a:spcBef>
                <a:spcPct val="20000"/>
              </a:spcBef>
            </a:pPr>
            <a:r>
              <a:rPr lang="en-GB" sz="1000" dirty="0">
                <a:latin typeface="Century Gothic" pitchFamily="34" charset="0"/>
              </a:rPr>
              <a:t>All rights reserved</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Reproduction, storage, adaptation or translation, in any form or by any means, of this publication is prohibited without the prior written permission of the publisher.  Excerpts may be reproduced for the purpose of research, private study, criticism or review, or by educational institutions solely for educational purposes, without permission, providing full acknowledgement is given.</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First published in the UK in 2013 by Focus Education (UK) Ltd</a:t>
            </a:r>
          </a:p>
          <a:p>
            <a:pPr algn="ctr" eaLnBrk="0" hangingPunct="0">
              <a:lnSpc>
                <a:spcPct val="80000"/>
              </a:lnSpc>
              <a:spcBef>
                <a:spcPct val="20000"/>
              </a:spcBef>
            </a:pPr>
            <a:r>
              <a:rPr lang="en-GB" sz="1000" dirty="0">
                <a:latin typeface="Century Gothic" pitchFamily="34" charset="0"/>
              </a:rPr>
              <a:t>Updated April 2014</a:t>
            </a:r>
          </a:p>
          <a:p>
            <a:pPr algn="ctr" eaLnBrk="0" hangingPunct="0">
              <a:lnSpc>
                <a:spcPct val="80000"/>
              </a:lnSpc>
              <a:spcBef>
                <a:spcPct val="20000"/>
              </a:spcBef>
            </a:pPr>
            <a:r>
              <a:rPr lang="en-GB" sz="1000" dirty="0">
                <a:latin typeface="Century Gothic" pitchFamily="34" charset="0"/>
              </a:rPr>
              <a:t>Updated Aug 2018</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Focus Education (UK) Ltd</a:t>
            </a:r>
          </a:p>
          <a:p>
            <a:pPr algn="ctr" eaLnBrk="0" hangingPunct="0">
              <a:lnSpc>
                <a:spcPct val="80000"/>
              </a:lnSpc>
              <a:spcBef>
                <a:spcPct val="20000"/>
              </a:spcBef>
            </a:pPr>
            <a:r>
              <a:rPr lang="en-GB" sz="1000" dirty="0">
                <a:latin typeface="Century Gothic" pitchFamily="34" charset="0"/>
              </a:rPr>
              <a:t>Publishing</a:t>
            </a:r>
          </a:p>
          <a:p>
            <a:pPr algn="ctr" eaLnBrk="0" hangingPunct="0">
              <a:lnSpc>
                <a:spcPct val="80000"/>
              </a:lnSpc>
              <a:spcBef>
                <a:spcPct val="20000"/>
              </a:spcBef>
            </a:pPr>
            <a:r>
              <a:rPr lang="en-GB" sz="1000" dirty="0">
                <a:latin typeface="Century Gothic" pitchFamily="34" charset="0"/>
              </a:rPr>
              <a:t>Talking Point Conference Centre</a:t>
            </a:r>
          </a:p>
          <a:p>
            <a:pPr algn="ctr" eaLnBrk="0" hangingPunct="0">
              <a:lnSpc>
                <a:spcPct val="80000"/>
              </a:lnSpc>
              <a:spcBef>
                <a:spcPct val="20000"/>
              </a:spcBef>
            </a:pPr>
            <a:r>
              <a:rPr lang="en-GB" sz="1000" dirty="0">
                <a:latin typeface="Century Gothic" pitchFamily="34" charset="0"/>
              </a:rPr>
              <a:t>Huddersfield Road</a:t>
            </a:r>
          </a:p>
          <a:p>
            <a:pPr algn="ctr" eaLnBrk="0" hangingPunct="0">
              <a:lnSpc>
                <a:spcPct val="80000"/>
              </a:lnSpc>
              <a:spcBef>
                <a:spcPct val="20000"/>
              </a:spcBef>
            </a:pPr>
            <a:r>
              <a:rPr lang="en-GB" sz="1000" dirty="0" err="1">
                <a:latin typeface="Century Gothic" pitchFamily="34" charset="0"/>
              </a:rPr>
              <a:t>Scouthead</a:t>
            </a:r>
            <a:endParaRPr lang="en-GB" sz="1000" dirty="0">
              <a:latin typeface="Century Gothic" pitchFamily="34" charset="0"/>
            </a:endParaRPr>
          </a:p>
          <a:p>
            <a:pPr algn="ctr" eaLnBrk="0" hangingPunct="0">
              <a:lnSpc>
                <a:spcPct val="80000"/>
              </a:lnSpc>
              <a:spcBef>
                <a:spcPct val="20000"/>
              </a:spcBef>
            </a:pPr>
            <a:r>
              <a:rPr lang="en-GB" sz="1000" dirty="0" err="1">
                <a:latin typeface="Century Gothic" pitchFamily="34" charset="0"/>
              </a:rPr>
              <a:t>Saddleworth</a:t>
            </a: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OL4 4AG</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Focus Education (UK) Ltd  Reg. No 4507968</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ISBN 978-1-909038-15-8</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endParaRPr lang="en-GB" sz="1000" dirty="0"/>
          </a:p>
        </p:txBody>
      </p:sp>
      <p:sp>
        <p:nvSpPr>
          <p:cNvPr id="37893" name="Text Box 6"/>
          <p:cNvSpPr txBox="1">
            <a:spLocks noChangeArrowheads="1"/>
          </p:cNvSpPr>
          <p:nvPr/>
        </p:nvSpPr>
        <p:spPr bwMode="auto">
          <a:xfrm>
            <a:off x="1331640" y="4182818"/>
            <a:ext cx="6624637" cy="118903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sz="1000">
                <a:latin typeface="Century Gothic" pitchFamily="34" charset="0"/>
              </a:rPr>
              <a:t>Companies, institutions and other organisations wishing to make bulk purchases of books published by Focus Education should contact their local bookstore or Focus Education direct:</a:t>
            </a:r>
          </a:p>
          <a:p>
            <a:pPr algn="ctr"/>
            <a:endParaRPr lang="en-GB" sz="1000">
              <a:latin typeface="Century Gothic" pitchFamily="34" charset="0"/>
            </a:endParaRPr>
          </a:p>
          <a:p>
            <a:pPr algn="ctr"/>
            <a:r>
              <a:rPr lang="en-GB" sz="1000">
                <a:latin typeface="Century Gothic" pitchFamily="34" charset="0"/>
              </a:rPr>
              <a:t>Customer Services, Focus Education, Talking Point Conference &amp; Exhibition Centre, </a:t>
            </a:r>
          </a:p>
          <a:p>
            <a:pPr algn="ctr"/>
            <a:r>
              <a:rPr lang="en-GB" sz="1000">
                <a:latin typeface="Century Gothic" pitchFamily="34" charset="0"/>
              </a:rPr>
              <a:t>Huddersfield Road, Scouthead, Saddleworth, OL4 4AG</a:t>
            </a:r>
          </a:p>
          <a:p>
            <a:pPr algn="ctr"/>
            <a:r>
              <a:rPr lang="en-GB" sz="1000">
                <a:latin typeface="Century Gothic" pitchFamily="34" charset="0"/>
              </a:rPr>
              <a:t>Tel 01457 821818  Fax 01457 878205</a:t>
            </a:r>
          </a:p>
        </p:txBody>
      </p:sp>
      <p:sp>
        <p:nvSpPr>
          <p:cNvPr id="37894" name="Rectangle 7"/>
          <p:cNvSpPr>
            <a:spLocks noChangeArrowheads="1"/>
          </p:cNvSpPr>
          <p:nvPr/>
        </p:nvSpPr>
        <p:spPr bwMode="auto">
          <a:xfrm>
            <a:off x="2771775" y="5394325"/>
            <a:ext cx="396875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r>
              <a:rPr lang="en-GB" sz="1000">
                <a:latin typeface="Century Gothic" pitchFamily="34" charset="0"/>
              </a:rPr>
              <a:t>www.focus-education.co.uk</a:t>
            </a:r>
          </a:p>
          <a:p>
            <a:pPr algn="ctr"/>
            <a:r>
              <a:rPr lang="en-GB" sz="1000">
                <a:latin typeface="Century Gothic" pitchFamily="34" charset="0"/>
              </a:rPr>
              <a:t>customerservice@focus-education.co.uk</a:t>
            </a:r>
          </a:p>
          <a:p>
            <a:pPr algn="ctr"/>
            <a:r>
              <a:rPr lang="en-GB" sz="1000">
                <a:latin typeface="Century Gothic" pitchFamily="34" charset="0"/>
              </a:rPr>
              <a:t>Printed in Great Britain by Focus Education UK Ltd, Scouthead</a:t>
            </a:r>
          </a:p>
        </p:txBody>
      </p:sp>
    </p:spTree>
    <p:extLst>
      <p:ext uri="{BB962C8B-B14F-4D97-AF65-F5344CB8AC3E}">
        <p14:creationId xmlns:p14="http://schemas.microsoft.com/office/powerpoint/2010/main" val="11329503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846640" cy="792087"/>
          </a:xfrm>
        </p:spPr>
        <p:txBody>
          <a:bodyPr>
            <a:normAutofit/>
          </a:bodyPr>
          <a:lstStyle/>
          <a:p>
            <a:pPr algn="l"/>
            <a:r>
              <a:rPr lang="en-GB" sz="2400" b="1" dirty="0"/>
              <a:t>About the author</a:t>
            </a:r>
          </a:p>
        </p:txBody>
      </p:sp>
      <p:sp>
        <p:nvSpPr>
          <p:cNvPr id="3" name="Subtitle 2"/>
          <p:cNvSpPr>
            <a:spLocks noGrp="1"/>
          </p:cNvSpPr>
          <p:nvPr>
            <p:ph type="subTitle" idx="1"/>
          </p:nvPr>
        </p:nvSpPr>
        <p:spPr>
          <a:xfrm>
            <a:off x="611560" y="1196752"/>
            <a:ext cx="7920880" cy="5040560"/>
          </a:xfrm>
        </p:spPr>
        <p:txBody>
          <a:bodyPr>
            <a:noAutofit/>
          </a:bodyPr>
          <a:lstStyle/>
          <a:p>
            <a:pPr algn="l"/>
            <a:r>
              <a:rPr lang="en-GB" sz="1100" dirty="0">
                <a:solidFill>
                  <a:schemeClr val="tx1"/>
                </a:solidFill>
                <a:latin typeface="Century Gothic" pitchFamily="34" charset="0"/>
              </a:rPr>
              <a:t>Tim is an associate consultant with Focus Education. This role involves leading large scale national conferences, working with groups of schools, working with individual schools and inspecting schools. Tim regularly mentors trainee inspectors.</a:t>
            </a:r>
            <a:br>
              <a:rPr lang="en-GB" sz="1100" dirty="0">
                <a:solidFill>
                  <a:schemeClr val="tx1"/>
                </a:solidFill>
                <a:latin typeface="Century Gothic" pitchFamily="34" charset="0"/>
              </a:rPr>
            </a:br>
            <a:br>
              <a:rPr lang="en-GB" sz="1100" dirty="0">
                <a:solidFill>
                  <a:schemeClr val="tx1"/>
                </a:solidFill>
                <a:latin typeface="Century Gothic" pitchFamily="34" charset="0"/>
              </a:rPr>
            </a:br>
            <a:r>
              <a:rPr lang="en-GB" sz="1100" dirty="0">
                <a:solidFill>
                  <a:schemeClr val="tx1"/>
                </a:solidFill>
                <a:latin typeface="Century Gothic" pitchFamily="34" charset="0"/>
              </a:rPr>
              <a:t>Prior to joining Focus Education he worked as a head teacher (until 2012). Tim’s last school had a reputation for innovation and their initiatives have been utilised by others and presented internationally. He has a proven track record of impacting on school improvement. This has resulted in work as:</a:t>
            </a:r>
          </a:p>
          <a:p>
            <a:pPr algn="l"/>
            <a:endParaRPr lang="en-GB" sz="1100" dirty="0">
              <a:solidFill>
                <a:schemeClr val="tx1"/>
              </a:solidFill>
              <a:latin typeface="Century Gothic" pitchFamily="34" charset="0"/>
            </a:endParaRPr>
          </a:p>
          <a:p>
            <a:pPr marL="171450" indent="-171450" algn="l">
              <a:buFont typeface="Arial" pitchFamily="34" charset="0"/>
              <a:buChar char="•"/>
            </a:pPr>
            <a:r>
              <a:rPr lang="en-GB" sz="1100" dirty="0">
                <a:solidFill>
                  <a:schemeClr val="tx1"/>
                </a:solidFill>
                <a:latin typeface="Century Gothic" pitchFamily="34" charset="0"/>
              </a:rPr>
              <a:t>a local leader of education;</a:t>
            </a:r>
          </a:p>
          <a:p>
            <a:pPr marL="171450" indent="-171450" algn="l">
              <a:buFont typeface="Arial" pitchFamily="34" charset="0"/>
              <a:buChar char="•"/>
            </a:pPr>
            <a:r>
              <a:rPr lang="en-GB" sz="1100" dirty="0">
                <a:solidFill>
                  <a:schemeClr val="tx1"/>
                </a:solidFill>
                <a:latin typeface="Century Gothic" pitchFamily="34" charset="0"/>
              </a:rPr>
              <a:t>a school improvement partner;</a:t>
            </a:r>
          </a:p>
          <a:p>
            <a:pPr marL="171450" indent="-171450" algn="l">
              <a:buFont typeface="Arial" pitchFamily="34" charset="0"/>
              <a:buChar char="•"/>
            </a:pPr>
            <a:r>
              <a:rPr lang="en-GB" sz="1100" dirty="0">
                <a:solidFill>
                  <a:schemeClr val="tx1"/>
                </a:solidFill>
                <a:latin typeface="Century Gothic" pitchFamily="34" charset="0"/>
              </a:rPr>
              <a:t>an Ofsted inspector; and</a:t>
            </a:r>
          </a:p>
          <a:p>
            <a:pPr marL="171450" indent="-171450" algn="l">
              <a:buFont typeface="Arial" pitchFamily="34" charset="0"/>
              <a:buChar char="•"/>
            </a:pPr>
            <a:r>
              <a:rPr lang="en-GB" sz="1100" dirty="0">
                <a:solidFill>
                  <a:schemeClr val="tx1"/>
                </a:solidFill>
                <a:latin typeface="Century Gothic" pitchFamily="34" charset="0"/>
              </a:rPr>
              <a:t>a professional partner.</a:t>
            </a:r>
            <a:br>
              <a:rPr lang="en-GB" sz="1100" dirty="0">
                <a:solidFill>
                  <a:schemeClr val="tx1"/>
                </a:solidFill>
                <a:latin typeface="Century Gothic" pitchFamily="34" charset="0"/>
              </a:rPr>
            </a:br>
            <a:endParaRPr lang="en-GB" sz="1100" dirty="0">
              <a:solidFill>
                <a:schemeClr val="tx1"/>
              </a:solidFill>
              <a:latin typeface="Century Gothic" pitchFamily="34" charset="0"/>
            </a:endParaRPr>
          </a:p>
          <a:p>
            <a:pPr algn="l"/>
            <a:r>
              <a:rPr lang="en-GB" sz="1100" dirty="0">
                <a:solidFill>
                  <a:schemeClr val="tx1"/>
                </a:solidFill>
                <a:latin typeface="Century Gothic" pitchFamily="34" charset="0"/>
              </a:rPr>
              <a:t>Tim is experienced at working with teams in school with a focus on all core areas of school improvement, i.e. curriculum, assessment, teaching and learning, leadership and management etc.</a:t>
            </a:r>
            <a:br>
              <a:rPr lang="en-GB" sz="1100" dirty="0">
                <a:solidFill>
                  <a:schemeClr val="tx1"/>
                </a:solidFill>
                <a:latin typeface="Century Gothic" pitchFamily="34" charset="0"/>
              </a:rPr>
            </a:br>
            <a:br>
              <a:rPr lang="en-GB" sz="1100" dirty="0">
                <a:solidFill>
                  <a:schemeClr val="tx1"/>
                </a:solidFill>
                <a:latin typeface="Century Gothic" pitchFamily="34" charset="0"/>
              </a:rPr>
            </a:br>
            <a:r>
              <a:rPr lang="en-GB" sz="1100" dirty="0">
                <a:solidFill>
                  <a:schemeClr val="tx1"/>
                </a:solidFill>
                <a:latin typeface="Century Gothic" pitchFamily="34" charset="0"/>
              </a:rPr>
              <a:t>Recent comments from schools where Tim was worked include:</a:t>
            </a:r>
            <a:br>
              <a:rPr lang="en-GB" sz="1100" dirty="0">
                <a:solidFill>
                  <a:schemeClr val="tx1"/>
                </a:solidFill>
                <a:latin typeface="Century Gothic" pitchFamily="34" charset="0"/>
              </a:rPr>
            </a:br>
            <a:r>
              <a:rPr lang="en-GB" sz="1100" dirty="0">
                <a:solidFill>
                  <a:schemeClr val="tx1"/>
                </a:solidFill>
                <a:latin typeface="Century Gothic" pitchFamily="34" charset="0"/>
              </a:rPr>
              <a:t>‘Very professional delivery and the ability to deliver messages clearly and succinctly.’</a:t>
            </a:r>
            <a:br>
              <a:rPr lang="en-GB" sz="1100" dirty="0">
                <a:solidFill>
                  <a:schemeClr val="tx1"/>
                </a:solidFill>
                <a:latin typeface="Century Gothic" pitchFamily="34" charset="0"/>
              </a:rPr>
            </a:br>
            <a:r>
              <a:rPr lang="en-GB" sz="1100" dirty="0">
                <a:solidFill>
                  <a:schemeClr val="tx1"/>
                </a:solidFill>
                <a:latin typeface="Century Gothic" pitchFamily="34" charset="0"/>
              </a:rPr>
              <a:t>‘Down to earth, realistic and refreshing.’</a:t>
            </a:r>
            <a:br>
              <a:rPr lang="en-GB" sz="1100" dirty="0">
                <a:solidFill>
                  <a:schemeClr val="tx1"/>
                </a:solidFill>
                <a:latin typeface="Century Gothic" pitchFamily="34" charset="0"/>
              </a:rPr>
            </a:br>
            <a:r>
              <a:rPr lang="en-GB" sz="1100" dirty="0">
                <a:solidFill>
                  <a:schemeClr val="tx1"/>
                </a:solidFill>
                <a:latin typeface="Century Gothic" pitchFamily="34" charset="0"/>
              </a:rPr>
              <a:t>‘Very approachable and answered all our questions fully.’</a:t>
            </a:r>
            <a:br>
              <a:rPr lang="en-GB" sz="1100" dirty="0">
                <a:solidFill>
                  <a:schemeClr val="tx1"/>
                </a:solidFill>
                <a:latin typeface="Century Gothic" pitchFamily="34" charset="0"/>
              </a:rPr>
            </a:br>
            <a:r>
              <a:rPr lang="en-GB" sz="1100" dirty="0">
                <a:solidFill>
                  <a:schemeClr val="tx1"/>
                </a:solidFill>
                <a:latin typeface="Century Gothic" pitchFamily="34" charset="0"/>
              </a:rPr>
              <a:t>‘Tim was very professional – it was a pleasure working with him! Staff all agreed the day was very useful.’</a:t>
            </a:r>
            <a:br>
              <a:rPr lang="en-GB" sz="1100" dirty="0">
                <a:solidFill>
                  <a:schemeClr val="tx1"/>
                </a:solidFill>
                <a:latin typeface="Century Gothic" pitchFamily="34" charset="0"/>
              </a:rPr>
            </a:br>
            <a:br>
              <a:rPr lang="en-GB" sz="1100" dirty="0">
                <a:solidFill>
                  <a:schemeClr val="tx1"/>
                </a:solidFill>
                <a:latin typeface="Century Gothic" pitchFamily="34" charset="0"/>
              </a:rPr>
            </a:br>
            <a:r>
              <a:rPr lang="en-GB" sz="1100" dirty="0">
                <a:solidFill>
                  <a:schemeClr val="tx1"/>
                </a:solidFill>
                <a:latin typeface="Century Gothic" pitchFamily="34" charset="0"/>
              </a:rPr>
              <a:t>Tim is the author of many publications including: </a:t>
            </a:r>
          </a:p>
          <a:p>
            <a:pPr marL="171450" indent="-171450" algn="l">
              <a:buFont typeface="Arial" pitchFamily="34" charset="0"/>
              <a:buChar char="•"/>
            </a:pPr>
            <a:r>
              <a:rPr lang="en-GB" sz="1100" dirty="0">
                <a:solidFill>
                  <a:schemeClr val="tx1"/>
                </a:solidFill>
                <a:latin typeface="Century Gothic" pitchFamily="34" charset="0"/>
              </a:rPr>
              <a:t>School Governors: A Guide to Effective Practice</a:t>
            </a:r>
          </a:p>
          <a:p>
            <a:pPr marL="171450" indent="-171450" algn="l">
              <a:buFont typeface="Arial" pitchFamily="34" charset="0"/>
              <a:buChar char="•"/>
            </a:pPr>
            <a:r>
              <a:rPr lang="en-GB" sz="1100" dirty="0">
                <a:solidFill>
                  <a:schemeClr val="tx1"/>
                </a:solidFill>
                <a:latin typeface="Century Gothic" pitchFamily="34" charset="0"/>
              </a:rPr>
              <a:t>Monitoring and Evaluating SMSC Development</a:t>
            </a:r>
          </a:p>
          <a:p>
            <a:pPr marL="171450" indent="-171450" algn="l">
              <a:buFont typeface="Arial" pitchFamily="34" charset="0"/>
              <a:buChar char="•"/>
            </a:pPr>
            <a:r>
              <a:rPr lang="en-GB" sz="1100" dirty="0">
                <a:solidFill>
                  <a:schemeClr val="tx1"/>
                </a:solidFill>
                <a:latin typeface="Century Gothic" pitchFamily="34" charset="0"/>
              </a:rPr>
              <a:t>Defining High Expectations in your school</a:t>
            </a:r>
          </a:p>
          <a:p>
            <a:pPr marL="171450" indent="-171450" algn="l">
              <a:buFont typeface="Arial" pitchFamily="34" charset="0"/>
              <a:buChar char="•"/>
            </a:pPr>
            <a:r>
              <a:rPr lang="en-GB" sz="1100" dirty="0">
                <a:solidFill>
                  <a:schemeClr val="tx1"/>
                </a:solidFill>
                <a:latin typeface="Century Gothic" pitchFamily="34" charset="0"/>
              </a:rPr>
              <a:t>Leading the Small School</a:t>
            </a: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3B836549-D513-40D7-9340-27DEAB76740F}" type="slidenum">
              <a:rPr lang="en-GB" smtClean="0">
                <a:solidFill>
                  <a:prstClr val="black">
                    <a:tint val="75000"/>
                  </a:prstClr>
                </a:solidFill>
              </a:rPr>
              <a:pPr/>
              <a:t>2</a:t>
            </a:fld>
            <a:endParaRPr lang="en-GB" dirty="0">
              <a:solidFill>
                <a:prstClr val="black">
                  <a:tint val="75000"/>
                </a:prstClr>
              </a:solidFill>
            </a:endParaRPr>
          </a:p>
        </p:txBody>
      </p:sp>
    </p:spTree>
    <p:extLst>
      <p:ext uri="{BB962C8B-B14F-4D97-AF65-F5344CB8AC3E}">
        <p14:creationId xmlns:p14="http://schemas.microsoft.com/office/powerpoint/2010/main" val="34820531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0315" y="214191"/>
            <a:ext cx="7083523" cy="1143000"/>
          </a:xfrm>
        </p:spPr>
        <p:txBody>
          <a:bodyPr>
            <a:noAutofit/>
          </a:bodyPr>
          <a:lstStyle/>
          <a:p>
            <a:pPr algn="l"/>
            <a:r>
              <a:rPr lang="en-GB" sz="2800" b="1" dirty="0">
                <a:solidFill>
                  <a:schemeClr val="tx1">
                    <a:lumMod val="65000"/>
                    <a:lumOff val="35000"/>
                  </a:schemeClr>
                </a:solidFill>
                <a:latin typeface="Century Gothic" pitchFamily="34" charset="0"/>
              </a:rPr>
              <a:t>The Learning Challenge Curriculum:</a:t>
            </a:r>
            <a:br>
              <a:rPr lang="en-GB" sz="2800" b="1" dirty="0">
                <a:solidFill>
                  <a:schemeClr val="tx1">
                    <a:lumMod val="65000"/>
                    <a:lumOff val="35000"/>
                  </a:schemeClr>
                </a:solidFill>
                <a:latin typeface="Century Gothic" pitchFamily="34" charset="0"/>
              </a:rPr>
            </a:br>
            <a:r>
              <a:rPr lang="en-GB" sz="2800" b="1" dirty="0">
                <a:latin typeface="Century Gothic" pitchFamily="34" charset="0"/>
              </a:rPr>
              <a:t>What are the main principles?</a:t>
            </a:r>
          </a:p>
        </p:txBody>
      </p:sp>
      <p:sp>
        <p:nvSpPr>
          <p:cNvPr id="3" name="Content Placeholder 2"/>
          <p:cNvSpPr>
            <a:spLocks noGrp="1"/>
          </p:cNvSpPr>
          <p:nvPr>
            <p:ph idx="1"/>
          </p:nvPr>
        </p:nvSpPr>
        <p:spPr>
          <a:xfrm>
            <a:off x="323528" y="1354017"/>
            <a:ext cx="8413647" cy="5040560"/>
          </a:xfrm>
        </p:spPr>
        <p:txBody>
          <a:bodyPr>
            <a:noAutofit/>
          </a:bodyPr>
          <a:lstStyle/>
          <a:p>
            <a:pPr lvl="0" algn="just"/>
            <a:r>
              <a:rPr lang="en-GB" sz="1100" dirty="0">
                <a:latin typeface="Century Gothic" pitchFamily="34" charset="0"/>
              </a:rPr>
              <a:t>The Learning Challenge concept is built around the principle of greater learner involvement in their work. It requires deep thinking and encourages learners to work using a question as the starting point.</a:t>
            </a:r>
          </a:p>
          <a:p>
            <a:pPr lvl="0" algn="just"/>
            <a:r>
              <a:rPr lang="en-GB" sz="1100" dirty="0">
                <a:latin typeface="Century Gothic" pitchFamily="34" charset="0"/>
              </a:rPr>
              <a:t>In designing the curriculum teachers and learners are using a prime learning challenge, expressed as a question, as the starting point. Using the information gained from pre- learning tasks and the school’s context a series of subsidiary challenges are then planned. Each subsidiary learning challenge is also expressed as a question. Importantly the learning challenges need to make sense to the learners and it is something that is within their immediate understanding.</a:t>
            </a:r>
          </a:p>
          <a:p>
            <a:pPr lvl="0" algn="just"/>
            <a:r>
              <a:rPr lang="en-GB" sz="1100" dirty="0">
                <a:latin typeface="Century Gothic" pitchFamily="34" charset="0"/>
              </a:rPr>
              <a:t>Pre-Learning tasks ensure that learners are directly involved in the planning process. Well planned pre-learning tasks should help to bring out what learners already know; what misconceptions they may have and what really interests them.</a:t>
            </a:r>
          </a:p>
          <a:p>
            <a:pPr lvl="0" algn="just"/>
            <a:r>
              <a:rPr lang="en-GB" sz="1100" dirty="0">
                <a:latin typeface="Century Gothic" pitchFamily="34" charset="0"/>
              </a:rPr>
              <a:t>Teachers should take account of the outcomes from pre-learning tasks to plan the subsidiary learning challenges for each major area of study. </a:t>
            </a:r>
          </a:p>
          <a:p>
            <a:pPr lvl="0" algn="just"/>
            <a:r>
              <a:rPr lang="en-GB" sz="1100" dirty="0">
                <a:latin typeface="Century Gothic" pitchFamily="34" charset="0"/>
              </a:rPr>
              <a:t>Continuity and Progression in the curriculum will be built around a set of matrices known as essential knowledge, understanding and key skills within subject disciplines. These are broken into Year group expectations and have additional challenges for able learners. The ‘Essential Knowledge, Skills and Understanding’ matrices within the Learning Challenge Curriculum will allow school to guarantee that the learners’ essential skills are being developed, alongside National Curriculum requirements (where appropriate), whilst allowing individual schools to have a great deal of autonomy with their methodology.</a:t>
            </a:r>
          </a:p>
          <a:p>
            <a:pPr lvl="0" algn="just"/>
            <a:r>
              <a:rPr lang="en-GB" sz="1100" dirty="0">
                <a:latin typeface="Century Gothic" pitchFamily="34" charset="0"/>
              </a:rPr>
              <a:t>In addition, there is an expectation that teachers apply English, mathematics and ICT skills where it is appropriate to do so. The main idea is to use the knowledge, skills and understanding matrices for each subject to bring to teachers’ attention the level of work expected around each learning challenge. In addition there should be careful consideration given to the quality of work produced by learners in the core subject areas.</a:t>
            </a:r>
          </a:p>
          <a:p>
            <a:pPr lvl="0" algn="just"/>
            <a:r>
              <a:rPr lang="en-GB" sz="1100" dirty="0">
                <a:latin typeface="Century Gothic" pitchFamily="34" charset="0"/>
              </a:rPr>
              <a:t>Time for learners to reflect or review their learning is central to the whole process. This is in keeping with the ‘Learning to Learn’ principles where reflection is seen as a very important part of individuals’ learning programme. </a:t>
            </a:r>
          </a:p>
          <a:p>
            <a:pPr lvl="0" algn="just"/>
            <a:r>
              <a:rPr lang="en-GB" sz="1100" dirty="0">
                <a:latin typeface="Century Gothic" pitchFamily="34" charset="0"/>
              </a:rPr>
              <a:t>Within the Learning Challenge Curriculum it is suggested that the final subsidiary learning challenge is handed over for learners to reflect on their learning. The idea is that learners present their learning back to the rest of the class making the most of their </a:t>
            </a:r>
            <a:r>
              <a:rPr lang="en-GB" sz="1100" dirty="0" err="1">
                <a:latin typeface="Century Gothic" pitchFamily="34" charset="0"/>
              </a:rPr>
              <a:t>oracy</a:t>
            </a:r>
            <a:r>
              <a:rPr lang="en-GB" sz="1100" dirty="0">
                <a:latin typeface="Century Gothic" pitchFamily="34" charset="0"/>
              </a:rPr>
              <a:t> and ICT skills to do so. Initially learners may require a great deal of direction so the reflection time may need to be presented in the form of a question which helps them to review their work.</a:t>
            </a:r>
          </a:p>
          <a:p>
            <a:endParaRPr lang="en-GB" sz="1000" dirty="0"/>
          </a:p>
        </p:txBody>
      </p:sp>
      <p:sp>
        <p:nvSpPr>
          <p:cNvPr id="4" name="Footer Placeholder 3"/>
          <p:cNvSpPr>
            <a:spLocks noGrp="1"/>
          </p:cNvSpPr>
          <p:nvPr>
            <p:ph type="ftr" sz="quarter" idx="11"/>
          </p:nvPr>
        </p:nvSpPr>
        <p:spPr/>
        <p:txBody>
          <a:bodyPr/>
          <a:lstStyle/>
          <a:p>
            <a:r>
              <a:rPr lang="en-GB"/>
              <a:t>© Focus Education (UK) Ltd.</a:t>
            </a:r>
          </a:p>
        </p:txBody>
      </p:sp>
      <p:sp>
        <p:nvSpPr>
          <p:cNvPr id="5" name="Slide Number Placeholder 4"/>
          <p:cNvSpPr>
            <a:spLocks noGrp="1"/>
          </p:cNvSpPr>
          <p:nvPr>
            <p:ph type="sldNum" sz="quarter" idx="12"/>
          </p:nvPr>
        </p:nvSpPr>
        <p:spPr/>
        <p:txBody>
          <a:bodyPr/>
          <a:lstStyle/>
          <a:p>
            <a:fld id="{F018F763-0A08-4345-8DC5-041F93520593}" type="slidenum">
              <a:rPr lang="en-GB" smtClean="0"/>
              <a:t>3</a:t>
            </a:fld>
            <a:endParaRPr lang="en-GB"/>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44208" y="836712"/>
            <a:ext cx="2228741" cy="504056"/>
          </a:xfrm>
          <a:prstGeom prst="rect">
            <a:avLst/>
          </a:prstGeom>
        </p:spPr>
      </p:pic>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8777" t="7995" r="7613" b="16328"/>
          <a:stretch/>
        </p:blipFill>
        <p:spPr bwMode="auto">
          <a:xfrm>
            <a:off x="12079" y="6293876"/>
            <a:ext cx="743498" cy="47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7187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3"/>
          <p:cNvSpPr>
            <a:spLocks noGrp="1"/>
          </p:cNvSpPr>
          <p:nvPr>
            <p:ph type="title"/>
          </p:nvPr>
        </p:nvSpPr>
        <p:spPr/>
        <p:txBody>
          <a:bodyPr/>
          <a:lstStyle/>
          <a:p>
            <a:r>
              <a:rPr lang="en-GB" sz="2400" b="1" dirty="0">
                <a:latin typeface="Century Gothic" pitchFamily="34" charset="0"/>
              </a:rPr>
              <a:t>Prelude</a:t>
            </a:r>
          </a:p>
        </p:txBody>
      </p:sp>
      <p:sp>
        <p:nvSpPr>
          <p:cNvPr id="5" name="Content Placeholder 4"/>
          <p:cNvSpPr>
            <a:spLocks noGrp="1"/>
          </p:cNvSpPr>
          <p:nvPr>
            <p:ph idx="1"/>
          </p:nvPr>
        </p:nvSpPr>
        <p:spPr>
          <a:xfrm>
            <a:off x="457200" y="1196752"/>
            <a:ext cx="8229600" cy="4929411"/>
          </a:xfrm>
        </p:spPr>
        <p:txBody>
          <a:bodyPr/>
          <a:lstStyle/>
          <a:p>
            <a:pPr marL="0" lvl="0" indent="0">
              <a:buNone/>
              <a:defRPr/>
            </a:pPr>
            <a:endParaRPr lang="en-GB" sz="1200" dirty="0">
              <a:latin typeface="Century Gothic" pitchFamily="34" charset="0"/>
            </a:endParaRPr>
          </a:p>
          <a:p>
            <a:pPr marL="0" lvl="0" indent="0">
              <a:buNone/>
              <a:defRPr/>
            </a:pPr>
            <a:endParaRPr lang="en-GB" sz="1200" dirty="0">
              <a:latin typeface="Century Gothic" pitchFamily="34" charset="0"/>
            </a:endParaRPr>
          </a:p>
          <a:p>
            <a:pPr marL="0" lvl="0" indent="0">
              <a:buNone/>
              <a:defRPr/>
            </a:pPr>
            <a:endParaRPr lang="en-GB" sz="1200" dirty="0">
              <a:latin typeface="Century Gothic" pitchFamily="34" charset="0"/>
            </a:endParaRPr>
          </a:p>
          <a:p>
            <a:pPr marL="0" lvl="0" indent="0" eaLnBrk="1" fontAlgn="auto" hangingPunct="1">
              <a:spcAft>
                <a:spcPts val="0"/>
              </a:spcAft>
              <a:buNone/>
            </a:pPr>
            <a:r>
              <a:rPr lang="en-GB" sz="1600" dirty="0">
                <a:solidFill>
                  <a:prstClr val="black"/>
                </a:solidFill>
                <a:latin typeface="Century Gothic" pitchFamily="34" charset="0"/>
              </a:rPr>
              <a:t>“…</a:t>
            </a:r>
            <a:r>
              <a:rPr lang="en-GB" sz="1600" dirty="0">
                <a:solidFill>
                  <a:srgbClr val="000000"/>
                </a:solidFill>
                <a:latin typeface="Century Gothic"/>
                <a:ea typeface="Calibri"/>
                <a:cs typeface="Times New Roman"/>
              </a:rPr>
              <a:t>teachers assess pupils’ learning and progress regularly and accurately…” </a:t>
            </a:r>
            <a:endParaRPr lang="en-GB" sz="1600" dirty="0">
              <a:solidFill>
                <a:prstClr val="black"/>
              </a:solidFill>
              <a:latin typeface="Century Gothic" pitchFamily="34" charset="0"/>
            </a:endParaRPr>
          </a:p>
          <a:p>
            <a:pPr marL="0" lvl="0" indent="0" algn="r" eaLnBrk="1" fontAlgn="auto" hangingPunct="1">
              <a:spcAft>
                <a:spcPts val="0"/>
              </a:spcAft>
              <a:buNone/>
            </a:pPr>
            <a:r>
              <a:rPr lang="en-GB" sz="1600" i="1" dirty="0">
                <a:solidFill>
                  <a:prstClr val="black"/>
                </a:solidFill>
                <a:latin typeface="Century Gothic" pitchFamily="34" charset="0"/>
              </a:rPr>
              <a:t>Ofsted grade descriptor for ‘Good’ teaching</a:t>
            </a:r>
          </a:p>
          <a:p>
            <a:pPr marL="0" lvl="0" indent="0" algn="r" eaLnBrk="1" fontAlgn="auto" hangingPunct="1">
              <a:spcAft>
                <a:spcPts val="0"/>
              </a:spcAft>
              <a:buNone/>
            </a:pPr>
            <a:endParaRPr lang="en-GB" sz="1200" i="1" dirty="0">
              <a:solidFill>
                <a:prstClr val="black"/>
              </a:solidFill>
              <a:latin typeface="Century Gothic" pitchFamily="34" charset="0"/>
            </a:endParaRPr>
          </a:p>
          <a:p>
            <a:pPr marL="0" lvl="0" indent="0" algn="r" eaLnBrk="1" fontAlgn="auto" hangingPunct="1">
              <a:spcAft>
                <a:spcPts val="0"/>
              </a:spcAft>
              <a:buNone/>
            </a:pPr>
            <a:endParaRPr lang="en-GB" sz="1200" i="1" dirty="0">
              <a:solidFill>
                <a:prstClr val="black"/>
              </a:solidFill>
              <a:latin typeface="Century Gothic" pitchFamily="34" charset="0"/>
            </a:endParaRPr>
          </a:p>
          <a:p>
            <a:pPr marL="0" indent="0">
              <a:spcBef>
                <a:spcPts val="600"/>
              </a:spcBef>
              <a:spcAft>
                <a:spcPts val="0"/>
              </a:spcAft>
              <a:buNone/>
            </a:pPr>
            <a:r>
              <a:rPr lang="en-GB" sz="1600" i="1" dirty="0">
                <a:solidFill>
                  <a:prstClr val="black"/>
                </a:solidFill>
                <a:latin typeface="Century Gothic" pitchFamily="34" charset="0"/>
              </a:rPr>
              <a:t>“</a:t>
            </a:r>
            <a:r>
              <a:rPr lang="en-US" sz="1600" dirty="0">
                <a:latin typeface="Century Gothic" pitchFamily="34" charset="0"/>
                <a:ea typeface="Times New Roman"/>
                <a:cs typeface="Arial"/>
              </a:rPr>
              <a:t>The research indicates that improving learning through assessment depends on…adjusting teaching to take account of the results of assessment…”</a:t>
            </a:r>
            <a:endParaRPr lang="en-GB" sz="1600" dirty="0">
              <a:latin typeface="Century Gothic" pitchFamily="34" charset="0"/>
              <a:ea typeface="Times New Roman"/>
            </a:endParaRPr>
          </a:p>
          <a:p>
            <a:pPr marL="0" indent="0" algn="r">
              <a:spcBef>
                <a:spcPts val="600"/>
              </a:spcBef>
              <a:spcAft>
                <a:spcPts val="0"/>
              </a:spcAft>
              <a:buNone/>
            </a:pPr>
            <a:r>
              <a:rPr lang="en-AU" sz="1600" dirty="0">
                <a:latin typeface="Century Gothic" pitchFamily="34" charset="0"/>
                <a:ea typeface="Times New Roman"/>
              </a:rPr>
              <a:t> </a:t>
            </a:r>
            <a:r>
              <a:rPr lang="en-AU" sz="1600" i="1" dirty="0">
                <a:latin typeface="Century Gothic" pitchFamily="34" charset="0"/>
                <a:ea typeface="Times New Roman"/>
              </a:rPr>
              <a:t>Black, P. &amp; Wiliam, D. 1999. Assessment for Learning: Beyond the Black Box</a:t>
            </a:r>
            <a:endParaRPr lang="en-GB" sz="1400" i="1" dirty="0"/>
          </a:p>
          <a:p>
            <a:pPr marL="0" indent="0">
              <a:buNone/>
              <a:defRPr/>
            </a:pPr>
            <a:endParaRPr lang="en-GB" sz="1400" i="1" dirty="0"/>
          </a:p>
          <a:p>
            <a:pPr marL="0" indent="0">
              <a:buNone/>
              <a:defRPr/>
            </a:pPr>
            <a:endParaRPr lang="en-GB" sz="1400" i="1" dirty="0"/>
          </a:p>
          <a:p>
            <a:pPr marL="0" indent="0">
              <a:spcAft>
                <a:spcPts val="0"/>
              </a:spcAft>
              <a:buNone/>
            </a:pPr>
            <a:r>
              <a:rPr lang="en-AU" sz="1600" dirty="0">
                <a:latin typeface="Century Gothic" pitchFamily="34" charset="0"/>
                <a:ea typeface="Times New Roman"/>
                <a:cs typeface="Arial"/>
              </a:rPr>
              <a:t>“The best teachers constantly monitor what is happening to students as they set about learning and investigate when things do not proceed as planned or expected. They also enquire their own practice so they might get better at ensuring that their students learn successfully.” </a:t>
            </a:r>
            <a:endParaRPr lang="en-GB" sz="1600" dirty="0">
              <a:latin typeface="Century Gothic" pitchFamily="34" charset="0"/>
              <a:ea typeface="Times New Roman"/>
            </a:endParaRPr>
          </a:p>
          <a:p>
            <a:pPr marL="0" indent="0" algn="r">
              <a:spcAft>
                <a:spcPts val="0"/>
              </a:spcAft>
              <a:buNone/>
            </a:pPr>
            <a:r>
              <a:rPr lang="en-AU" sz="1600" i="1" dirty="0">
                <a:latin typeface="Century Gothic" pitchFamily="34" charset="0"/>
                <a:ea typeface="Times New Roman"/>
                <a:cs typeface="Arial"/>
              </a:rPr>
              <a:t>Demos 2004. About learning, Report of the Learning Working Group</a:t>
            </a:r>
            <a:endParaRPr lang="en-GB" sz="1400" i="1" dirty="0"/>
          </a:p>
          <a:p>
            <a:pPr marL="0" indent="0">
              <a:buNone/>
              <a:defRPr/>
            </a:pPr>
            <a:endParaRPr lang="en-GB" sz="1400" i="1" dirty="0"/>
          </a:p>
          <a:p>
            <a:pPr marL="0" indent="0">
              <a:buNone/>
              <a:defRPr/>
            </a:pPr>
            <a:endParaRPr lang="en-GB" sz="1400" dirty="0"/>
          </a:p>
          <a:p>
            <a:pPr>
              <a:buFont typeface="Arial" pitchFamily="34" charset="0"/>
              <a:buChar char="•"/>
              <a:defRPr/>
            </a:pPr>
            <a:endParaRPr lang="en-GB" sz="1400" dirty="0"/>
          </a:p>
          <a:p>
            <a:pPr>
              <a:buFont typeface="Arial" pitchFamily="34" charset="0"/>
              <a:buChar char="•"/>
              <a:defRPr/>
            </a:pPr>
            <a:endParaRPr lang="en-GB" sz="1400" dirty="0"/>
          </a:p>
          <a:p>
            <a:pPr>
              <a:buFont typeface="Arial" pitchFamily="34" charset="0"/>
              <a:buChar char="•"/>
              <a:defRPr/>
            </a:pPr>
            <a:endParaRPr lang="en-GB" sz="1400" dirty="0"/>
          </a:p>
        </p:txBody>
      </p:sp>
      <p:sp>
        <p:nvSpPr>
          <p:cNvPr id="3076"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solidFill>
                  <a:srgbClr val="898989"/>
                </a:solidFill>
                <a:latin typeface="Calibri" pitchFamily="34" charset="0"/>
              </a:rPr>
              <a:t>© Focus Education (UK) Ltd.</a:t>
            </a:r>
            <a:endParaRPr lang="en-GB" dirty="0">
              <a:solidFill>
                <a:srgbClr val="898989"/>
              </a:solidFill>
              <a:latin typeface="Calibri" pitchFamily="34" charset="0"/>
            </a:endParaRPr>
          </a:p>
        </p:txBody>
      </p:sp>
      <p:sp>
        <p:nvSpPr>
          <p:cNvPr id="3" name="Slide Number Placeholder 2"/>
          <p:cNvSpPr>
            <a:spLocks noGrp="1"/>
          </p:cNvSpPr>
          <p:nvPr>
            <p:ph type="sldNum" sz="quarter" idx="12"/>
          </p:nvPr>
        </p:nvSpPr>
        <p:spPr/>
        <p:txBody>
          <a:bodyPr/>
          <a:lstStyle/>
          <a:p>
            <a:pPr>
              <a:defRPr/>
            </a:pPr>
            <a:fld id="{DEE345A2-FA2A-4115-B793-DF1A9F0786D2}" type="slidenum">
              <a:rPr lang="en-GB" smtClean="0">
                <a:solidFill>
                  <a:prstClr val="black">
                    <a:tint val="75000"/>
                  </a:prstClr>
                </a:solidFill>
              </a:rPr>
              <a:pPr>
                <a:defRPr/>
              </a:pPr>
              <a:t>4</a:t>
            </a:fld>
            <a:endParaRPr lang="en-GB" dirty="0">
              <a:solidFill>
                <a:prstClr val="black">
                  <a:tint val="75000"/>
                </a:prstClr>
              </a:solidFill>
            </a:endParaRPr>
          </a:p>
        </p:txBody>
      </p:sp>
    </p:spTree>
    <p:extLst>
      <p:ext uri="{BB962C8B-B14F-4D97-AF65-F5344CB8AC3E}">
        <p14:creationId xmlns:p14="http://schemas.microsoft.com/office/powerpoint/2010/main" val="7549577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692696"/>
            <a:ext cx="7848872" cy="720080"/>
          </a:xfrm>
        </p:spPr>
        <p:txBody>
          <a:bodyPr>
            <a:normAutofit/>
          </a:bodyPr>
          <a:lstStyle/>
          <a:p>
            <a:r>
              <a:rPr lang="en-GB" sz="2800" b="1" dirty="0">
                <a:latin typeface="Century Gothic" pitchFamily="34" charset="0"/>
              </a:rPr>
              <a:t>Contents</a:t>
            </a:r>
          </a:p>
        </p:txBody>
      </p:sp>
      <p:sp>
        <p:nvSpPr>
          <p:cNvPr id="3" name="Subtitle 2"/>
          <p:cNvSpPr>
            <a:spLocks noGrp="1"/>
          </p:cNvSpPr>
          <p:nvPr>
            <p:ph type="subTitle" idx="1"/>
          </p:nvPr>
        </p:nvSpPr>
        <p:spPr>
          <a:xfrm>
            <a:off x="611560" y="1916832"/>
            <a:ext cx="7848872" cy="4464496"/>
          </a:xfrm>
        </p:spPr>
        <p:txBody>
          <a:bodyPr>
            <a:normAutofit fontScale="77500" lnSpcReduction="20000"/>
          </a:bodyPr>
          <a:lstStyle/>
          <a:p>
            <a:pPr marL="342900" lvl="0" indent="-342900" algn="l" eaLnBrk="0" fontAlgn="base" hangingPunct="0">
              <a:lnSpc>
                <a:spcPct val="140000"/>
              </a:lnSpc>
              <a:spcAft>
                <a:spcPct val="0"/>
              </a:spcAft>
              <a:buAutoNum type="arabicPeriod"/>
              <a:defRPr/>
            </a:pPr>
            <a:r>
              <a:rPr lang="en-GB" sz="1600" b="1" dirty="0">
                <a:solidFill>
                  <a:schemeClr val="tx1"/>
                </a:solidFill>
                <a:latin typeface="Century Gothic" pitchFamily="34" charset="0"/>
              </a:rPr>
              <a:t>Introduction 						page 6</a:t>
            </a:r>
          </a:p>
          <a:p>
            <a:pPr marL="342900" lvl="0" indent="-342900" algn="l" eaLnBrk="0" fontAlgn="base" hangingPunct="0">
              <a:lnSpc>
                <a:spcPct val="140000"/>
              </a:lnSpc>
              <a:spcAft>
                <a:spcPct val="0"/>
              </a:spcAft>
              <a:buAutoNum type="arabicPeriod"/>
              <a:defRPr/>
            </a:pPr>
            <a:r>
              <a:rPr lang="en-GB" sz="1600" b="1" dirty="0">
                <a:solidFill>
                  <a:schemeClr val="tx1"/>
                </a:solidFill>
                <a:latin typeface="Century Gothic" pitchFamily="34" charset="0"/>
              </a:rPr>
              <a:t>English</a:t>
            </a:r>
            <a:r>
              <a:rPr lang="en-GB" sz="1600" b="1" dirty="0">
                <a:solidFill>
                  <a:prstClr val="black"/>
                </a:solidFill>
                <a:latin typeface="Century Gothic" pitchFamily="34" charset="0"/>
              </a:rPr>
              <a:t>							page 12</a:t>
            </a:r>
          </a:p>
          <a:p>
            <a:pPr marL="342900" lvl="0" indent="-342900" algn="l" eaLnBrk="0" fontAlgn="base" hangingPunct="0">
              <a:lnSpc>
                <a:spcPct val="140000"/>
              </a:lnSpc>
              <a:spcAft>
                <a:spcPct val="0"/>
              </a:spcAft>
              <a:buAutoNum type="arabicPeriod"/>
              <a:defRPr/>
            </a:pPr>
            <a:r>
              <a:rPr lang="en-GB" sz="1600" b="1" dirty="0">
                <a:solidFill>
                  <a:prstClr val="black"/>
                </a:solidFill>
                <a:latin typeface="Century Gothic" pitchFamily="34" charset="0"/>
              </a:rPr>
              <a:t>Mathematics						page 21</a:t>
            </a:r>
          </a:p>
          <a:p>
            <a:pPr marL="342900" lvl="0" indent="-342900" algn="l" eaLnBrk="0" fontAlgn="base" hangingPunct="0">
              <a:lnSpc>
                <a:spcPct val="140000"/>
              </a:lnSpc>
              <a:spcAft>
                <a:spcPct val="0"/>
              </a:spcAft>
              <a:buAutoNum type="arabicPeriod"/>
              <a:defRPr/>
            </a:pPr>
            <a:r>
              <a:rPr lang="en-GB" sz="1600" b="1" dirty="0">
                <a:solidFill>
                  <a:schemeClr val="tx1"/>
                </a:solidFill>
                <a:latin typeface="Century Gothic" pitchFamily="34" charset="0"/>
              </a:rPr>
              <a:t>Science</a:t>
            </a:r>
            <a:r>
              <a:rPr lang="en-GB" sz="1600" b="1" dirty="0">
                <a:solidFill>
                  <a:srgbClr val="FF0000"/>
                </a:solidFill>
                <a:latin typeface="Century Gothic" pitchFamily="34" charset="0"/>
              </a:rPr>
              <a:t>						</a:t>
            </a:r>
            <a:r>
              <a:rPr lang="en-GB" sz="1600" b="1" dirty="0">
                <a:solidFill>
                  <a:schemeClr val="tx1"/>
                </a:solidFill>
                <a:latin typeface="Century Gothic" pitchFamily="34" charset="0"/>
              </a:rPr>
              <a:t>page 26</a:t>
            </a:r>
            <a:r>
              <a:rPr lang="en-GB" sz="1600" b="1" dirty="0">
                <a:solidFill>
                  <a:srgbClr val="FF0000"/>
                </a:solidFill>
                <a:latin typeface="Century Gothic" pitchFamily="34" charset="0"/>
              </a:rPr>
              <a:t>	</a:t>
            </a:r>
          </a:p>
          <a:p>
            <a:pPr marL="342900" lvl="0" indent="-342900" algn="l" eaLnBrk="0" fontAlgn="base" hangingPunct="0">
              <a:lnSpc>
                <a:spcPct val="140000"/>
              </a:lnSpc>
              <a:spcAft>
                <a:spcPct val="0"/>
              </a:spcAft>
              <a:buAutoNum type="arabicPeriod"/>
              <a:defRPr/>
            </a:pPr>
            <a:r>
              <a:rPr lang="en-GB" sz="1600" b="1" dirty="0">
                <a:solidFill>
                  <a:schemeClr val="tx1"/>
                </a:solidFill>
                <a:latin typeface="Century Gothic" pitchFamily="34" charset="0"/>
              </a:rPr>
              <a:t>Art and Design						page 33</a:t>
            </a:r>
          </a:p>
          <a:p>
            <a:pPr marL="342900" lvl="0" indent="-342900" algn="l" eaLnBrk="0" fontAlgn="base" hangingPunct="0">
              <a:lnSpc>
                <a:spcPct val="140000"/>
              </a:lnSpc>
              <a:spcAft>
                <a:spcPct val="0"/>
              </a:spcAft>
              <a:buAutoNum type="arabicPeriod"/>
              <a:defRPr/>
            </a:pPr>
            <a:r>
              <a:rPr lang="en-GB" sz="1600" b="1" dirty="0">
                <a:solidFill>
                  <a:schemeClr val="tx1"/>
                </a:solidFill>
                <a:latin typeface="Century Gothic" pitchFamily="34" charset="0"/>
              </a:rPr>
              <a:t>Computing						page 38</a:t>
            </a:r>
          </a:p>
          <a:p>
            <a:pPr marL="342900" lvl="0" indent="-342900" algn="l" eaLnBrk="0" fontAlgn="base" hangingPunct="0">
              <a:lnSpc>
                <a:spcPct val="140000"/>
              </a:lnSpc>
              <a:spcAft>
                <a:spcPct val="0"/>
              </a:spcAft>
              <a:buAutoNum type="arabicPeriod"/>
              <a:defRPr/>
            </a:pPr>
            <a:r>
              <a:rPr lang="en-GB" sz="1600" b="1" dirty="0">
                <a:solidFill>
                  <a:schemeClr val="tx1"/>
                </a:solidFill>
                <a:latin typeface="Century Gothic" pitchFamily="34" charset="0"/>
              </a:rPr>
              <a:t>Design and Technology					page 43</a:t>
            </a:r>
          </a:p>
          <a:p>
            <a:pPr marL="342900" lvl="0" indent="-342900" algn="l" eaLnBrk="0" fontAlgn="base" hangingPunct="0">
              <a:lnSpc>
                <a:spcPct val="140000"/>
              </a:lnSpc>
              <a:spcAft>
                <a:spcPct val="0"/>
              </a:spcAft>
              <a:buAutoNum type="arabicPeriod"/>
              <a:defRPr/>
            </a:pPr>
            <a:r>
              <a:rPr lang="en-GB" sz="1600" b="1" dirty="0">
                <a:solidFill>
                  <a:schemeClr val="tx1"/>
                </a:solidFill>
                <a:latin typeface="Century Gothic" pitchFamily="34" charset="0"/>
              </a:rPr>
              <a:t>Geography						page 48</a:t>
            </a:r>
          </a:p>
          <a:p>
            <a:pPr marL="342900" lvl="0" indent="-342900" algn="l" eaLnBrk="0" fontAlgn="base" hangingPunct="0">
              <a:lnSpc>
                <a:spcPct val="140000"/>
              </a:lnSpc>
              <a:spcAft>
                <a:spcPct val="0"/>
              </a:spcAft>
              <a:buAutoNum type="arabicPeriod"/>
              <a:defRPr/>
            </a:pPr>
            <a:r>
              <a:rPr lang="en-GB" sz="1600" b="1" dirty="0">
                <a:solidFill>
                  <a:schemeClr val="tx1"/>
                </a:solidFill>
                <a:latin typeface="Century Gothic" pitchFamily="34" charset="0"/>
              </a:rPr>
              <a:t>History							page 53</a:t>
            </a:r>
          </a:p>
          <a:p>
            <a:pPr marL="342900" lvl="0" indent="-342900" algn="l" eaLnBrk="0" fontAlgn="base" hangingPunct="0">
              <a:lnSpc>
                <a:spcPct val="140000"/>
              </a:lnSpc>
              <a:spcAft>
                <a:spcPct val="0"/>
              </a:spcAft>
              <a:buAutoNum type="arabicPeriod"/>
              <a:defRPr/>
            </a:pPr>
            <a:r>
              <a:rPr lang="en-GB" sz="1600" b="1" dirty="0">
                <a:solidFill>
                  <a:schemeClr val="tx1"/>
                </a:solidFill>
                <a:latin typeface="Century Gothic" pitchFamily="34" charset="0"/>
              </a:rPr>
              <a:t>Foreign Languages						page 58</a:t>
            </a:r>
          </a:p>
          <a:p>
            <a:pPr marL="342900" lvl="0" indent="-342900" algn="l" eaLnBrk="0" fontAlgn="base" hangingPunct="0">
              <a:lnSpc>
                <a:spcPct val="140000"/>
              </a:lnSpc>
              <a:spcAft>
                <a:spcPct val="0"/>
              </a:spcAft>
              <a:buAutoNum type="arabicPeriod"/>
              <a:defRPr/>
            </a:pPr>
            <a:r>
              <a:rPr lang="en-GB" sz="1600" b="1" dirty="0">
                <a:solidFill>
                  <a:schemeClr val="tx1"/>
                </a:solidFill>
                <a:latin typeface="Century Gothic" pitchFamily="34" charset="0"/>
              </a:rPr>
              <a:t>Music							page 61</a:t>
            </a:r>
          </a:p>
          <a:p>
            <a:pPr marL="342900" lvl="0" indent="-342900" algn="l" eaLnBrk="0" fontAlgn="base" hangingPunct="0">
              <a:lnSpc>
                <a:spcPct val="140000"/>
              </a:lnSpc>
              <a:spcAft>
                <a:spcPct val="0"/>
              </a:spcAft>
              <a:buAutoNum type="arabicPeriod"/>
              <a:defRPr/>
            </a:pPr>
            <a:r>
              <a:rPr lang="en-GB" sz="1600" b="1" dirty="0">
                <a:solidFill>
                  <a:schemeClr val="tx1"/>
                </a:solidFill>
                <a:latin typeface="Century Gothic" pitchFamily="34" charset="0"/>
              </a:rPr>
              <a:t>Physical Education						page 66</a:t>
            </a:r>
            <a:endParaRPr lang="en-GB" sz="1600" b="1" dirty="0">
              <a:solidFill>
                <a:prstClr val="black"/>
              </a:solidFill>
              <a:latin typeface="Century Gothic" pitchFamily="34" charset="0"/>
            </a:endParaRPr>
          </a:p>
          <a:p>
            <a:pPr marL="342900" lvl="0" indent="-342900" algn="l" eaLnBrk="0" fontAlgn="base" hangingPunct="0">
              <a:lnSpc>
                <a:spcPct val="140000"/>
              </a:lnSpc>
              <a:spcAft>
                <a:spcPct val="0"/>
              </a:spcAft>
              <a:buAutoNum type="arabicPeriod"/>
              <a:defRPr/>
            </a:pPr>
            <a:r>
              <a:rPr lang="en-GB" sz="1600" b="1" dirty="0">
                <a:solidFill>
                  <a:prstClr val="black"/>
                </a:solidFill>
                <a:latin typeface="Century Gothic" pitchFamily="34" charset="0"/>
              </a:rPr>
              <a:t>Pro formas 						page 71</a:t>
            </a:r>
          </a:p>
          <a:p>
            <a:pPr lvl="0" algn="l" eaLnBrk="0" fontAlgn="base" hangingPunct="0">
              <a:lnSpc>
                <a:spcPct val="140000"/>
              </a:lnSpc>
              <a:spcAft>
                <a:spcPct val="0"/>
              </a:spcAft>
              <a:defRPr/>
            </a:pPr>
            <a:r>
              <a:rPr lang="en-GB" sz="1600" b="1" dirty="0">
                <a:solidFill>
                  <a:prstClr val="black"/>
                </a:solidFill>
                <a:latin typeface="Century Gothic" pitchFamily="34" charset="0"/>
              </a:rPr>
              <a:t>		</a:t>
            </a:r>
          </a:p>
          <a:p>
            <a:pPr lvl="0" algn="l" eaLnBrk="0" fontAlgn="base" hangingPunct="0">
              <a:spcAft>
                <a:spcPct val="0"/>
              </a:spcAft>
              <a:defRPr/>
            </a:pPr>
            <a:endParaRPr lang="en-GB" sz="2000" b="1" dirty="0">
              <a:solidFill>
                <a:prstClr val="black"/>
              </a:solidFill>
            </a:endParaRPr>
          </a:p>
        </p:txBody>
      </p:sp>
      <p:sp>
        <p:nvSpPr>
          <p:cNvPr id="4" name="Slide Number Placeholder 3"/>
          <p:cNvSpPr>
            <a:spLocks noGrp="1"/>
          </p:cNvSpPr>
          <p:nvPr>
            <p:ph type="sldNum" sz="quarter" idx="12"/>
          </p:nvPr>
        </p:nvSpPr>
        <p:spPr/>
        <p:txBody>
          <a:bodyPr/>
          <a:lstStyle/>
          <a:p>
            <a:fld id="{6E2D2B3B-882E-40F3-A32F-6DD516915044}" type="slidenum">
              <a:rPr lang="en-US" smtClean="0">
                <a:solidFill>
                  <a:prstClr val="black">
                    <a:tint val="75000"/>
                  </a:prstClr>
                </a:solidFill>
              </a:rPr>
              <a:pPr/>
              <a:t>5</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Tree>
    <p:extLst>
      <p:ext uri="{BB962C8B-B14F-4D97-AF65-F5344CB8AC3E}">
        <p14:creationId xmlns:p14="http://schemas.microsoft.com/office/powerpoint/2010/main" val="31593866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1600" dirty="0">
                <a:latin typeface="Century Gothic" pitchFamily="34" charset="0"/>
              </a:rPr>
              <a:t>Introduction</a:t>
            </a:r>
          </a:p>
        </p:txBody>
      </p:sp>
      <p:sp>
        <p:nvSpPr>
          <p:cNvPr id="3" name="Content Placeholder 2"/>
          <p:cNvSpPr>
            <a:spLocks noGrp="1"/>
          </p:cNvSpPr>
          <p:nvPr>
            <p:ph idx="1"/>
          </p:nvPr>
        </p:nvSpPr>
        <p:spPr>
          <a:xfrm>
            <a:off x="457200" y="1412776"/>
            <a:ext cx="8229600" cy="4713387"/>
          </a:xfrm>
        </p:spPr>
        <p:txBody>
          <a:bodyPr>
            <a:noAutofit/>
          </a:bodyPr>
          <a:lstStyle/>
          <a:p>
            <a:pPr marL="0" indent="0">
              <a:lnSpc>
                <a:spcPct val="115000"/>
              </a:lnSpc>
              <a:spcAft>
                <a:spcPts val="1000"/>
              </a:spcAft>
              <a:buNone/>
            </a:pPr>
            <a:r>
              <a:rPr lang="en-GB" sz="1400" dirty="0">
                <a:latin typeface="Century Gothic" pitchFamily="34" charset="0"/>
                <a:ea typeface="Calibri"/>
                <a:cs typeface="Times New Roman"/>
              </a:rPr>
              <a:t>The idea of checking the level at which pupils are working before introducing new learning is of course nothing new. However, many teachers miss opportunities to finely tune their assessments. This can result in pupils being allocated to ability groups that do not match their individual needs, or whole class teaching aimed at ‘the middle ground’.</a:t>
            </a:r>
          </a:p>
          <a:p>
            <a:pPr marL="0" indent="0">
              <a:lnSpc>
                <a:spcPct val="115000"/>
              </a:lnSpc>
              <a:spcAft>
                <a:spcPts val="1000"/>
              </a:spcAft>
              <a:buNone/>
            </a:pPr>
            <a:r>
              <a:rPr lang="en-GB" sz="1400" dirty="0">
                <a:latin typeface="Century Gothic" pitchFamily="34" charset="0"/>
                <a:ea typeface="Calibri"/>
                <a:cs typeface="Times New Roman"/>
              </a:rPr>
              <a:t>The idea of pre and post learning challenges is to give teachers a simple resource to check prior learning accurately and to check pupils’ understanding and retention of key skills and knowledge after learning activities have taken place.</a:t>
            </a:r>
          </a:p>
          <a:p>
            <a:pPr marL="0" indent="0">
              <a:lnSpc>
                <a:spcPct val="115000"/>
              </a:lnSpc>
              <a:spcAft>
                <a:spcPts val="1000"/>
              </a:spcAft>
              <a:buNone/>
            </a:pPr>
            <a:r>
              <a:rPr lang="en-GB" sz="1400" dirty="0">
                <a:latin typeface="Century Gothic" pitchFamily="34" charset="0"/>
                <a:ea typeface="Calibri"/>
                <a:cs typeface="Times New Roman"/>
              </a:rPr>
              <a:t>This book provides teachers with examples of ready-made challenges for all the National Curriculum subjects across Key Stage One and Two (with the exception of Foreign Language which begins with Key Stage Two).</a:t>
            </a:r>
          </a:p>
          <a:p>
            <a:pPr marL="0" indent="0">
              <a:lnSpc>
                <a:spcPct val="115000"/>
              </a:lnSpc>
              <a:spcAft>
                <a:spcPts val="1000"/>
              </a:spcAft>
              <a:buNone/>
            </a:pPr>
            <a:r>
              <a:rPr lang="en-GB" sz="1400" dirty="0">
                <a:solidFill>
                  <a:srgbClr val="000000"/>
                </a:solidFill>
                <a:latin typeface="Century Gothic" pitchFamily="34" charset="0"/>
                <a:ea typeface="Calibri"/>
                <a:cs typeface="Times New Roman"/>
              </a:rPr>
              <a:t>Using these examples as a starting point, teachers can use the blank pro formas in the final section of the book to create their own bespoke pre and post learning challenges.</a:t>
            </a: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3B836549-D513-40D7-9340-27DEAB76740F}" type="slidenum">
              <a:rPr lang="en-GB" smtClean="0">
                <a:solidFill>
                  <a:prstClr val="black">
                    <a:tint val="75000"/>
                  </a:prstClr>
                </a:solidFill>
              </a:rPr>
              <a:pPr/>
              <a:t>6</a:t>
            </a:fld>
            <a:endParaRPr lang="en-GB" dirty="0">
              <a:solidFill>
                <a:prstClr val="black">
                  <a:tint val="75000"/>
                </a:prstClr>
              </a:solidFill>
            </a:endParaRPr>
          </a:p>
        </p:txBody>
      </p:sp>
    </p:spTree>
    <p:extLst>
      <p:ext uri="{BB962C8B-B14F-4D97-AF65-F5344CB8AC3E}">
        <p14:creationId xmlns:p14="http://schemas.microsoft.com/office/powerpoint/2010/main" val="10571620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1600" dirty="0">
                <a:latin typeface="Century Gothic" pitchFamily="34" charset="0"/>
              </a:rPr>
              <a:t>Introduction</a:t>
            </a:r>
          </a:p>
        </p:txBody>
      </p:sp>
      <p:sp>
        <p:nvSpPr>
          <p:cNvPr id="3" name="Content Placeholder 2"/>
          <p:cNvSpPr>
            <a:spLocks noGrp="1"/>
          </p:cNvSpPr>
          <p:nvPr>
            <p:ph idx="1"/>
          </p:nvPr>
        </p:nvSpPr>
        <p:spPr>
          <a:xfrm>
            <a:off x="457200" y="1412776"/>
            <a:ext cx="8229600" cy="4713387"/>
          </a:xfrm>
        </p:spPr>
        <p:txBody>
          <a:bodyPr>
            <a:noAutofit/>
          </a:bodyPr>
          <a:lstStyle/>
          <a:p>
            <a:pPr marL="0" indent="0">
              <a:lnSpc>
                <a:spcPct val="115000"/>
              </a:lnSpc>
              <a:spcAft>
                <a:spcPts val="1000"/>
              </a:spcAft>
              <a:buNone/>
            </a:pPr>
            <a:r>
              <a:rPr lang="en-GB" sz="1400" dirty="0">
                <a:latin typeface="Century Gothic" pitchFamily="34" charset="0"/>
                <a:ea typeface="Calibri"/>
                <a:cs typeface="Times New Roman"/>
              </a:rPr>
              <a:t>The principle of pre and post learning challenges and the question-based approach form part of the Learning Challenge Curriculum approach to planning and teaching. </a:t>
            </a:r>
          </a:p>
          <a:p>
            <a:pPr marL="0" indent="0">
              <a:lnSpc>
                <a:spcPct val="115000"/>
              </a:lnSpc>
              <a:spcAft>
                <a:spcPts val="1000"/>
              </a:spcAft>
              <a:buNone/>
            </a:pPr>
            <a:r>
              <a:rPr lang="en-GB" sz="1400" dirty="0">
                <a:latin typeface="Century Gothic" pitchFamily="34" charset="0"/>
                <a:ea typeface="Calibri"/>
                <a:cs typeface="Times New Roman"/>
              </a:rPr>
              <a:t>More details can be found at www.learningchallengecurriculum.com </a:t>
            </a:r>
          </a:p>
          <a:p>
            <a:pPr marL="0" indent="0">
              <a:lnSpc>
                <a:spcPct val="115000"/>
              </a:lnSpc>
              <a:spcAft>
                <a:spcPts val="1000"/>
              </a:spcAft>
              <a:buNone/>
            </a:pPr>
            <a:r>
              <a:rPr lang="en-GB" sz="1400" dirty="0">
                <a:solidFill>
                  <a:srgbClr val="000000"/>
                </a:solidFill>
                <a:latin typeface="Century Gothic" pitchFamily="34" charset="0"/>
                <a:ea typeface="Calibri"/>
                <a:cs typeface="Times New Roman"/>
              </a:rPr>
              <a:t>This book can also be used as a stand alone resource.</a:t>
            </a:r>
          </a:p>
          <a:p>
            <a:pPr marL="0" indent="0">
              <a:lnSpc>
                <a:spcPct val="115000"/>
              </a:lnSpc>
              <a:spcAft>
                <a:spcPts val="1000"/>
              </a:spcAft>
              <a:buNone/>
            </a:pPr>
            <a:r>
              <a:rPr lang="en-GB" sz="1400" dirty="0">
                <a:solidFill>
                  <a:srgbClr val="000000"/>
                </a:solidFill>
                <a:latin typeface="Century Gothic" pitchFamily="34" charset="0"/>
                <a:ea typeface="Calibri"/>
                <a:cs typeface="Times New Roman"/>
              </a:rPr>
              <a:t>Pre and post learning challenges can ensure that that teachers plan according to </a:t>
            </a:r>
            <a:r>
              <a:rPr lang="en-GB" sz="1400" i="1" dirty="0">
                <a:solidFill>
                  <a:srgbClr val="000000"/>
                </a:solidFill>
                <a:latin typeface="Century Gothic" pitchFamily="34" charset="0"/>
                <a:ea typeface="Calibri"/>
                <a:cs typeface="Times New Roman"/>
              </a:rPr>
              <a:t>actual </a:t>
            </a:r>
            <a:r>
              <a:rPr lang="en-GB" sz="1400" dirty="0">
                <a:solidFill>
                  <a:srgbClr val="000000"/>
                </a:solidFill>
                <a:latin typeface="Century Gothic" pitchFamily="34" charset="0"/>
                <a:ea typeface="Calibri"/>
                <a:cs typeface="Times New Roman"/>
              </a:rPr>
              <a:t>pupil need rather than </a:t>
            </a:r>
            <a:r>
              <a:rPr lang="en-GB" sz="1400" i="1" dirty="0">
                <a:solidFill>
                  <a:srgbClr val="000000"/>
                </a:solidFill>
                <a:latin typeface="Century Gothic" pitchFamily="34" charset="0"/>
                <a:ea typeface="Calibri"/>
                <a:cs typeface="Times New Roman"/>
              </a:rPr>
              <a:t>perceived </a:t>
            </a:r>
            <a:r>
              <a:rPr lang="en-GB" sz="1400" dirty="0">
                <a:solidFill>
                  <a:srgbClr val="000000"/>
                </a:solidFill>
                <a:latin typeface="Century Gothic" pitchFamily="34" charset="0"/>
                <a:ea typeface="Calibri"/>
                <a:cs typeface="Times New Roman"/>
              </a:rPr>
              <a:t>need. </a:t>
            </a:r>
          </a:p>
          <a:p>
            <a:pPr marL="0" indent="0">
              <a:lnSpc>
                <a:spcPct val="115000"/>
              </a:lnSpc>
              <a:spcAft>
                <a:spcPts val="1000"/>
              </a:spcAft>
              <a:buNone/>
            </a:pPr>
            <a:r>
              <a:rPr lang="en-GB" sz="1400" dirty="0">
                <a:solidFill>
                  <a:srgbClr val="000000"/>
                </a:solidFill>
                <a:latin typeface="Century Gothic" pitchFamily="34" charset="0"/>
                <a:ea typeface="Calibri"/>
                <a:cs typeface="Times New Roman"/>
              </a:rPr>
              <a:t>For example, pupils may be organised in the same ability groups for all literacy lessons based on termly assessments, rather than on their individual knowledge and understanding of a certain aspect of literacy. Pre and post learning challenges can be used to overcome this issue.</a:t>
            </a:r>
          </a:p>
          <a:p>
            <a:pPr marL="0" indent="0">
              <a:lnSpc>
                <a:spcPct val="115000"/>
              </a:lnSpc>
              <a:spcAft>
                <a:spcPts val="1000"/>
              </a:spcAft>
              <a:buNone/>
            </a:pPr>
            <a:r>
              <a:rPr lang="en-GB" sz="1400" dirty="0">
                <a:solidFill>
                  <a:srgbClr val="000000"/>
                </a:solidFill>
                <a:latin typeface="Century Gothic" pitchFamily="34" charset="0"/>
                <a:ea typeface="Calibri"/>
                <a:cs typeface="Times New Roman"/>
              </a:rPr>
              <a:t>A key issue in many subject survey inspection reports is the lack of clear differentiation in foundation subject lessons. Again, by using pre and post learning challenges teachers can be sure they are meeting the actual needs of all learners based on accurate and finely tuned assessment information.</a:t>
            </a:r>
          </a:p>
          <a:p>
            <a:pPr marL="0" indent="0">
              <a:lnSpc>
                <a:spcPct val="115000"/>
              </a:lnSpc>
              <a:spcAft>
                <a:spcPts val="1000"/>
              </a:spcAft>
              <a:buNone/>
            </a:pPr>
            <a:endParaRPr lang="en-GB" sz="1400" dirty="0">
              <a:solidFill>
                <a:srgbClr val="000000"/>
              </a:solidFill>
              <a:latin typeface="Century Gothic" pitchFamily="34" charset="0"/>
              <a:ea typeface="Calibri"/>
              <a:cs typeface="Times New Roman"/>
            </a:endParaRP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3B836549-D513-40D7-9340-27DEAB76740F}" type="slidenum">
              <a:rPr lang="en-GB" smtClean="0">
                <a:solidFill>
                  <a:prstClr val="black">
                    <a:tint val="75000"/>
                  </a:prstClr>
                </a:solidFill>
              </a:rPr>
              <a:pPr/>
              <a:t>7</a:t>
            </a:fld>
            <a:endParaRPr lang="en-GB" dirty="0">
              <a:solidFill>
                <a:prstClr val="black">
                  <a:tint val="75000"/>
                </a:prstClr>
              </a:solidFill>
            </a:endParaRPr>
          </a:p>
        </p:txBody>
      </p:sp>
    </p:spTree>
    <p:extLst>
      <p:ext uri="{BB962C8B-B14F-4D97-AF65-F5344CB8AC3E}">
        <p14:creationId xmlns:p14="http://schemas.microsoft.com/office/powerpoint/2010/main" val="2014646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1600" dirty="0">
                <a:latin typeface="Century Gothic" pitchFamily="34" charset="0"/>
              </a:rPr>
              <a:t>Introduction</a:t>
            </a:r>
          </a:p>
        </p:txBody>
      </p:sp>
      <p:sp>
        <p:nvSpPr>
          <p:cNvPr id="3" name="Content Placeholder 2"/>
          <p:cNvSpPr>
            <a:spLocks noGrp="1"/>
          </p:cNvSpPr>
          <p:nvPr>
            <p:ph idx="1"/>
          </p:nvPr>
        </p:nvSpPr>
        <p:spPr>
          <a:xfrm>
            <a:off x="457200" y="1124744"/>
            <a:ext cx="8229600" cy="5001419"/>
          </a:xfrm>
        </p:spPr>
        <p:txBody>
          <a:bodyPr>
            <a:noAutofit/>
          </a:bodyPr>
          <a:lstStyle/>
          <a:p>
            <a:pPr marL="0" indent="0">
              <a:lnSpc>
                <a:spcPct val="115000"/>
              </a:lnSpc>
              <a:spcAft>
                <a:spcPts val="1000"/>
              </a:spcAft>
              <a:buNone/>
            </a:pPr>
            <a:r>
              <a:rPr lang="en-GB" sz="1400" dirty="0">
                <a:solidFill>
                  <a:srgbClr val="000000"/>
                </a:solidFill>
                <a:latin typeface="Century Gothic" pitchFamily="34" charset="0"/>
                <a:ea typeface="Calibri"/>
                <a:cs typeface="Times New Roman"/>
              </a:rPr>
              <a:t>Pre and post learning challenges are utilised by following these steps:</a:t>
            </a:r>
          </a:p>
          <a:p>
            <a:pPr>
              <a:lnSpc>
                <a:spcPct val="115000"/>
              </a:lnSpc>
              <a:spcAft>
                <a:spcPts val="1000"/>
              </a:spcAft>
              <a:buAutoNum type="arabicPeriod"/>
            </a:pPr>
            <a:r>
              <a:rPr lang="en-GB" sz="1400" dirty="0">
                <a:solidFill>
                  <a:srgbClr val="000000"/>
                </a:solidFill>
                <a:latin typeface="Century Gothic" pitchFamily="34" charset="0"/>
                <a:ea typeface="Calibri"/>
                <a:cs typeface="Times New Roman"/>
              </a:rPr>
              <a:t>Identify the learning outcome (in this book they are taken from the 2013 draft National Curriculum programmes of study)</a:t>
            </a:r>
          </a:p>
          <a:p>
            <a:pPr>
              <a:lnSpc>
                <a:spcPct val="115000"/>
              </a:lnSpc>
              <a:spcAft>
                <a:spcPts val="1000"/>
              </a:spcAft>
              <a:buAutoNum type="arabicPeriod"/>
            </a:pPr>
            <a:r>
              <a:rPr lang="en-GB" sz="1400" dirty="0">
                <a:solidFill>
                  <a:srgbClr val="000000"/>
                </a:solidFill>
                <a:latin typeface="Century Gothic" pitchFamily="34" charset="0"/>
                <a:ea typeface="Calibri"/>
                <a:cs typeface="Times New Roman"/>
              </a:rPr>
              <a:t>Frame a question based on this </a:t>
            </a:r>
            <a:r>
              <a:rPr lang="en-GB" sz="1400" dirty="0" err="1">
                <a:solidFill>
                  <a:srgbClr val="000000"/>
                </a:solidFill>
                <a:latin typeface="Century Gothic" pitchFamily="34" charset="0"/>
                <a:ea typeface="Calibri"/>
                <a:cs typeface="Times New Roman"/>
              </a:rPr>
              <a:t>ioutcome</a:t>
            </a:r>
            <a:r>
              <a:rPr lang="en-GB" sz="1400" dirty="0">
                <a:solidFill>
                  <a:srgbClr val="000000"/>
                </a:solidFill>
                <a:latin typeface="Century Gothic" pitchFamily="34" charset="0"/>
                <a:ea typeface="Calibri"/>
                <a:cs typeface="Times New Roman"/>
              </a:rPr>
              <a:t> and ask pupils to answer this to the best of their ability. This accurately assesses any prior knowledge or misconceptions. </a:t>
            </a:r>
          </a:p>
          <a:p>
            <a:pPr>
              <a:lnSpc>
                <a:spcPct val="115000"/>
              </a:lnSpc>
              <a:spcAft>
                <a:spcPts val="1000"/>
              </a:spcAft>
              <a:buAutoNum type="arabicPeriod"/>
            </a:pPr>
            <a:r>
              <a:rPr lang="en-GB" sz="1400" dirty="0">
                <a:solidFill>
                  <a:srgbClr val="000000"/>
                </a:solidFill>
                <a:latin typeface="Century Gothic" pitchFamily="34" charset="0"/>
                <a:ea typeface="Calibri"/>
                <a:cs typeface="Times New Roman"/>
              </a:rPr>
              <a:t>The teacher then plans ability groupings and/or differentiation according to this assessment information.</a:t>
            </a:r>
          </a:p>
          <a:p>
            <a:pPr>
              <a:lnSpc>
                <a:spcPct val="115000"/>
              </a:lnSpc>
              <a:spcAft>
                <a:spcPts val="1000"/>
              </a:spcAft>
              <a:buAutoNum type="arabicPeriod"/>
            </a:pPr>
            <a:r>
              <a:rPr lang="en-GB" sz="1400" dirty="0">
                <a:solidFill>
                  <a:srgbClr val="000000"/>
                </a:solidFill>
                <a:latin typeface="Century Gothic" pitchFamily="34" charset="0"/>
                <a:ea typeface="Calibri"/>
                <a:cs typeface="Times New Roman"/>
              </a:rPr>
              <a:t>Give the pupils the post learning question to assess what they have learned.</a:t>
            </a:r>
          </a:p>
          <a:p>
            <a:pPr>
              <a:lnSpc>
                <a:spcPct val="115000"/>
              </a:lnSpc>
              <a:spcAft>
                <a:spcPts val="1000"/>
              </a:spcAft>
              <a:buAutoNum type="arabicPeriod"/>
            </a:pPr>
            <a:r>
              <a:rPr lang="en-GB" sz="1400" dirty="0">
                <a:solidFill>
                  <a:srgbClr val="000000"/>
                </a:solidFill>
                <a:latin typeface="Century Gothic" pitchFamily="34" charset="0"/>
                <a:ea typeface="Calibri"/>
                <a:cs typeface="Times New Roman"/>
              </a:rPr>
              <a:t>An optional stage is to add a ‘check’ question as a third box. This can to be used to assess whether pupils have retained knowledge after a period of time. Both the two section and three section pro formas are included in the last section for schools to use. The examples throughout this book are based on the two section version.</a:t>
            </a:r>
          </a:p>
          <a:p>
            <a:pPr marL="0" indent="0">
              <a:lnSpc>
                <a:spcPct val="115000"/>
              </a:lnSpc>
              <a:spcAft>
                <a:spcPts val="1000"/>
              </a:spcAft>
              <a:buNone/>
            </a:pPr>
            <a:r>
              <a:rPr lang="en-GB" sz="1400" dirty="0">
                <a:solidFill>
                  <a:srgbClr val="000000"/>
                </a:solidFill>
                <a:latin typeface="Century Gothic" pitchFamily="34" charset="0"/>
                <a:ea typeface="Calibri"/>
                <a:cs typeface="Times New Roman"/>
              </a:rPr>
              <a:t>Examples of both a completed two and the same three stage pre and post learning challenge are shown on the next two pages. The circle in the ‘How do you think you have got on?’ section can be completed as a face or by using a RAG rating or similar. The ‘Memorable learning’ section is used by the pupil to record the key elements of the learning.</a:t>
            </a: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3B836549-D513-40D7-9340-27DEAB76740F}" type="slidenum">
              <a:rPr lang="en-GB" smtClean="0">
                <a:solidFill>
                  <a:prstClr val="black">
                    <a:tint val="75000"/>
                  </a:prstClr>
                </a:solidFill>
              </a:rPr>
              <a:pPr/>
              <a:t>8</a:t>
            </a:fld>
            <a:endParaRPr lang="en-GB" dirty="0">
              <a:solidFill>
                <a:prstClr val="black">
                  <a:tint val="75000"/>
                </a:prstClr>
              </a:solidFill>
            </a:endParaRPr>
          </a:p>
        </p:txBody>
      </p:sp>
    </p:spTree>
    <p:extLst>
      <p:ext uri="{BB962C8B-B14F-4D97-AF65-F5344CB8AC3E}">
        <p14:creationId xmlns:p14="http://schemas.microsoft.com/office/powerpoint/2010/main" val="29684178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565144329"/>
              </p:ext>
            </p:extLst>
          </p:nvPr>
        </p:nvGraphicFramePr>
        <p:xfrm>
          <a:off x="323528" y="684624"/>
          <a:ext cx="8496300" cy="5748542"/>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0" i="0" u="none" strike="noStrike" baseline="0" dirty="0">
                          <a:solidFill>
                            <a:srgbClr val="000000"/>
                          </a:solidFill>
                          <a:latin typeface="Century Gothic" pitchFamily="34" charset="0"/>
                        </a:rPr>
                        <a:t>Pupils should be taught  	to identify similes in narrative text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find the simile in this piece of text?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find the simile in this piece of text?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r>
                        <a:rPr lang="en-GB" sz="1600" b="0" dirty="0">
                          <a:solidFill>
                            <a:schemeClr val="tx1"/>
                          </a:solidFill>
                          <a:latin typeface="Comic Sans MS" pitchFamily="66" charset="0"/>
                        </a:rPr>
                        <a:t>The moon was high in the night sky and a lonely owl</a:t>
                      </a:r>
                      <a:r>
                        <a:rPr lang="en-GB" sz="1600" b="0" baseline="0" dirty="0">
                          <a:solidFill>
                            <a:schemeClr val="tx1"/>
                          </a:solidFill>
                          <a:latin typeface="Comic Sans MS" pitchFamily="66" charset="0"/>
                        </a:rPr>
                        <a:t> called mournfully from the neighbouring church tower. His footsteps cracked through the frosted snow like a knife cutting the hard icing on a cake. The darkness under the ancient yew trees was in stark contrast to the glittering crystals of ice that covered the gravestones.</a:t>
                      </a:r>
                      <a:endParaRPr lang="en-GB" sz="1600" b="0" dirty="0">
                        <a:solidFill>
                          <a:schemeClr val="tx1"/>
                        </a:solidFill>
                        <a:latin typeface="Comic Sans MS" pitchFamily="66"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1400" b="0" dirty="0">
                          <a:solidFill>
                            <a:schemeClr val="tx1"/>
                          </a:solidFill>
                          <a:latin typeface="Comic Sans MS" pitchFamily="66" charset="0"/>
                        </a:rPr>
                        <a:t>Clothing was scattered across the room and drawers hung precariously from where</a:t>
                      </a:r>
                      <a:r>
                        <a:rPr lang="en-GB" sz="1400" b="0" baseline="0" dirty="0">
                          <a:solidFill>
                            <a:schemeClr val="tx1"/>
                          </a:solidFill>
                          <a:latin typeface="Comic Sans MS" pitchFamily="66" charset="0"/>
                        </a:rPr>
                        <a:t> they had been yanked open; socks and t-shirts hanging over the edges. The toy boxes were overturned like so much rubbish in a skip and parts of a wooden train set had been thrown as far as the landing, almost as if the engines and coaches had tried to drive themselves away from the carnage within the bedroom itself. Someone had searched the room. And that someone was obviously desperate.</a:t>
                      </a: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9</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Freeform 1"/>
          <p:cNvSpPr/>
          <p:nvPr/>
        </p:nvSpPr>
        <p:spPr>
          <a:xfrm>
            <a:off x="1371600" y="2327564"/>
            <a:ext cx="1776496" cy="485130"/>
          </a:xfrm>
          <a:custGeom>
            <a:avLst/>
            <a:gdLst>
              <a:gd name="connsiteX0" fmla="*/ 1717964 w 1776496"/>
              <a:gd name="connsiteY0" fmla="*/ 180109 h 485130"/>
              <a:gd name="connsiteX1" fmla="*/ 1496291 w 1776496"/>
              <a:gd name="connsiteY1" fmla="*/ 166254 h 485130"/>
              <a:gd name="connsiteX2" fmla="*/ 1454727 w 1776496"/>
              <a:gd name="connsiteY2" fmla="*/ 152400 h 485130"/>
              <a:gd name="connsiteX3" fmla="*/ 1343891 w 1776496"/>
              <a:gd name="connsiteY3" fmla="*/ 138545 h 485130"/>
              <a:gd name="connsiteX4" fmla="*/ 1260764 w 1776496"/>
              <a:gd name="connsiteY4" fmla="*/ 110836 h 485130"/>
              <a:gd name="connsiteX5" fmla="*/ 1219200 w 1776496"/>
              <a:gd name="connsiteY5" fmla="*/ 83127 h 485130"/>
              <a:gd name="connsiteX6" fmla="*/ 1080655 w 1776496"/>
              <a:gd name="connsiteY6" fmla="*/ 41563 h 485130"/>
              <a:gd name="connsiteX7" fmla="*/ 1011382 w 1776496"/>
              <a:gd name="connsiteY7" fmla="*/ 27709 h 485130"/>
              <a:gd name="connsiteX8" fmla="*/ 928255 w 1776496"/>
              <a:gd name="connsiteY8" fmla="*/ 0 h 485130"/>
              <a:gd name="connsiteX9" fmla="*/ 789709 w 1776496"/>
              <a:gd name="connsiteY9" fmla="*/ 13854 h 485130"/>
              <a:gd name="connsiteX10" fmla="*/ 706582 w 1776496"/>
              <a:gd name="connsiteY10" fmla="*/ 41563 h 485130"/>
              <a:gd name="connsiteX11" fmla="*/ 110836 w 1776496"/>
              <a:gd name="connsiteY11" fmla="*/ 55418 h 485130"/>
              <a:gd name="connsiteX12" fmla="*/ 83127 w 1776496"/>
              <a:gd name="connsiteY12" fmla="*/ 96981 h 485130"/>
              <a:gd name="connsiteX13" fmla="*/ 55418 w 1776496"/>
              <a:gd name="connsiteY13" fmla="*/ 124691 h 485130"/>
              <a:gd name="connsiteX14" fmla="*/ 27709 w 1776496"/>
              <a:gd name="connsiteY14" fmla="*/ 180109 h 485130"/>
              <a:gd name="connsiteX15" fmla="*/ 13855 w 1776496"/>
              <a:gd name="connsiteY15" fmla="*/ 235527 h 485130"/>
              <a:gd name="connsiteX16" fmla="*/ 0 w 1776496"/>
              <a:gd name="connsiteY16" fmla="*/ 277091 h 485130"/>
              <a:gd name="connsiteX17" fmla="*/ 13855 w 1776496"/>
              <a:gd name="connsiteY17" fmla="*/ 387927 h 485130"/>
              <a:gd name="connsiteX18" fmla="*/ 55418 w 1776496"/>
              <a:gd name="connsiteY18" fmla="*/ 415636 h 485130"/>
              <a:gd name="connsiteX19" fmla="*/ 443345 w 1776496"/>
              <a:gd name="connsiteY19" fmla="*/ 429491 h 485130"/>
              <a:gd name="connsiteX20" fmla="*/ 637309 w 1776496"/>
              <a:gd name="connsiteY20" fmla="*/ 443345 h 485130"/>
              <a:gd name="connsiteX21" fmla="*/ 955964 w 1776496"/>
              <a:gd name="connsiteY21" fmla="*/ 457200 h 485130"/>
              <a:gd name="connsiteX22" fmla="*/ 997527 w 1776496"/>
              <a:gd name="connsiteY22" fmla="*/ 471054 h 485130"/>
              <a:gd name="connsiteX23" fmla="*/ 1565564 w 1776496"/>
              <a:gd name="connsiteY23" fmla="*/ 471054 h 485130"/>
              <a:gd name="connsiteX24" fmla="*/ 1704109 w 1776496"/>
              <a:gd name="connsiteY24" fmla="*/ 429491 h 485130"/>
              <a:gd name="connsiteX25" fmla="*/ 1731818 w 1776496"/>
              <a:gd name="connsiteY25" fmla="*/ 401781 h 485130"/>
              <a:gd name="connsiteX26" fmla="*/ 1773382 w 1776496"/>
              <a:gd name="connsiteY26" fmla="*/ 374072 h 485130"/>
              <a:gd name="connsiteX27" fmla="*/ 1717964 w 1776496"/>
              <a:gd name="connsiteY27" fmla="*/ 207818 h 485130"/>
              <a:gd name="connsiteX28" fmla="*/ 1620982 w 1776496"/>
              <a:gd name="connsiteY28" fmla="*/ 193963 h 485130"/>
              <a:gd name="connsiteX29" fmla="*/ 1579418 w 1776496"/>
              <a:gd name="connsiteY29" fmla="*/ 166254 h 485130"/>
              <a:gd name="connsiteX30" fmla="*/ 1537855 w 1776496"/>
              <a:gd name="connsiteY30" fmla="*/ 152400 h 485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776496" h="485130">
                <a:moveTo>
                  <a:pt x="1717964" y="180109"/>
                </a:moveTo>
                <a:cubicBezTo>
                  <a:pt x="1644073" y="175491"/>
                  <a:pt x="1569919" y="174004"/>
                  <a:pt x="1496291" y="166254"/>
                </a:cubicBezTo>
                <a:cubicBezTo>
                  <a:pt x="1481767" y="164725"/>
                  <a:pt x="1469095" y="155012"/>
                  <a:pt x="1454727" y="152400"/>
                </a:cubicBezTo>
                <a:cubicBezTo>
                  <a:pt x="1418095" y="145740"/>
                  <a:pt x="1380836" y="143163"/>
                  <a:pt x="1343891" y="138545"/>
                </a:cubicBezTo>
                <a:cubicBezTo>
                  <a:pt x="1316182" y="129309"/>
                  <a:pt x="1285066" y="127037"/>
                  <a:pt x="1260764" y="110836"/>
                </a:cubicBezTo>
                <a:cubicBezTo>
                  <a:pt x="1246909" y="101600"/>
                  <a:pt x="1234416" y="89890"/>
                  <a:pt x="1219200" y="83127"/>
                </a:cubicBezTo>
                <a:cubicBezTo>
                  <a:pt x="1184669" y="67780"/>
                  <a:pt x="1120952" y="50518"/>
                  <a:pt x="1080655" y="41563"/>
                </a:cubicBezTo>
                <a:cubicBezTo>
                  <a:pt x="1057667" y="36455"/>
                  <a:pt x="1034101" y="33905"/>
                  <a:pt x="1011382" y="27709"/>
                </a:cubicBezTo>
                <a:cubicBezTo>
                  <a:pt x="983203" y="20024"/>
                  <a:pt x="928255" y="0"/>
                  <a:pt x="928255" y="0"/>
                </a:cubicBezTo>
                <a:cubicBezTo>
                  <a:pt x="882073" y="4618"/>
                  <a:pt x="835326" y="5301"/>
                  <a:pt x="789709" y="13854"/>
                </a:cubicBezTo>
                <a:cubicBezTo>
                  <a:pt x="761001" y="19237"/>
                  <a:pt x="735782" y="40884"/>
                  <a:pt x="706582" y="41563"/>
                </a:cubicBezTo>
                <a:lnTo>
                  <a:pt x="110836" y="55418"/>
                </a:lnTo>
                <a:cubicBezTo>
                  <a:pt x="101600" y="69272"/>
                  <a:pt x="93529" y="83979"/>
                  <a:pt x="83127" y="96981"/>
                </a:cubicBezTo>
                <a:cubicBezTo>
                  <a:pt x="74967" y="107181"/>
                  <a:pt x="62664" y="113822"/>
                  <a:pt x="55418" y="124691"/>
                </a:cubicBezTo>
                <a:cubicBezTo>
                  <a:pt x="43962" y="141875"/>
                  <a:pt x="36945" y="161636"/>
                  <a:pt x="27709" y="180109"/>
                </a:cubicBezTo>
                <a:cubicBezTo>
                  <a:pt x="23091" y="198582"/>
                  <a:pt x="19086" y="217218"/>
                  <a:pt x="13855" y="235527"/>
                </a:cubicBezTo>
                <a:cubicBezTo>
                  <a:pt x="9843" y="249569"/>
                  <a:pt x="0" y="262487"/>
                  <a:pt x="0" y="277091"/>
                </a:cubicBezTo>
                <a:cubicBezTo>
                  <a:pt x="0" y="314324"/>
                  <a:pt x="27" y="353357"/>
                  <a:pt x="13855" y="387927"/>
                </a:cubicBezTo>
                <a:cubicBezTo>
                  <a:pt x="20039" y="403387"/>
                  <a:pt x="38845" y="414032"/>
                  <a:pt x="55418" y="415636"/>
                </a:cubicBezTo>
                <a:cubicBezTo>
                  <a:pt x="184208" y="428100"/>
                  <a:pt x="314100" y="423336"/>
                  <a:pt x="443345" y="429491"/>
                </a:cubicBezTo>
                <a:cubicBezTo>
                  <a:pt x="508091" y="432574"/>
                  <a:pt x="572584" y="439846"/>
                  <a:pt x="637309" y="443345"/>
                </a:cubicBezTo>
                <a:cubicBezTo>
                  <a:pt x="743473" y="449084"/>
                  <a:pt x="849746" y="452582"/>
                  <a:pt x="955964" y="457200"/>
                </a:cubicBezTo>
                <a:cubicBezTo>
                  <a:pt x="969818" y="461818"/>
                  <a:pt x="983023" y="469348"/>
                  <a:pt x="997527" y="471054"/>
                </a:cubicBezTo>
                <a:cubicBezTo>
                  <a:pt x="1220813" y="497323"/>
                  <a:pt x="1309853" y="480525"/>
                  <a:pt x="1565564" y="471054"/>
                </a:cubicBezTo>
                <a:cubicBezTo>
                  <a:pt x="1666755" y="437324"/>
                  <a:pt x="1620355" y="450429"/>
                  <a:pt x="1704109" y="429491"/>
                </a:cubicBezTo>
                <a:cubicBezTo>
                  <a:pt x="1713345" y="420254"/>
                  <a:pt x="1721618" y="409941"/>
                  <a:pt x="1731818" y="401781"/>
                </a:cubicBezTo>
                <a:cubicBezTo>
                  <a:pt x="1744820" y="391379"/>
                  <a:pt x="1770403" y="390455"/>
                  <a:pt x="1773382" y="374072"/>
                </a:cubicBezTo>
                <a:cubicBezTo>
                  <a:pt x="1781290" y="330576"/>
                  <a:pt x="1777888" y="231787"/>
                  <a:pt x="1717964" y="207818"/>
                </a:cubicBezTo>
                <a:cubicBezTo>
                  <a:pt x="1687644" y="195690"/>
                  <a:pt x="1653309" y="198581"/>
                  <a:pt x="1620982" y="193963"/>
                </a:cubicBezTo>
                <a:cubicBezTo>
                  <a:pt x="1607127" y="184727"/>
                  <a:pt x="1594311" y="173701"/>
                  <a:pt x="1579418" y="166254"/>
                </a:cubicBezTo>
                <a:cubicBezTo>
                  <a:pt x="1566356" y="159723"/>
                  <a:pt x="1537855" y="152400"/>
                  <a:pt x="1537855" y="15240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reeform 8"/>
          <p:cNvSpPr/>
          <p:nvPr/>
        </p:nvSpPr>
        <p:spPr>
          <a:xfrm>
            <a:off x="2590800" y="3511873"/>
            <a:ext cx="1967434" cy="492693"/>
          </a:xfrm>
          <a:custGeom>
            <a:avLst/>
            <a:gdLst>
              <a:gd name="connsiteX0" fmla="*/ 1025236 w 1967434"/>
              <a:gd name="connsiteY0" fmla="*/ 104163 h 492693"/>
              <a:gd name="connsiteX1" fmla="*/ 0 w 1967434"/>
              <a:gd name="connsiteY1" fmla="*/ 173436 h 492693"/>
              <a:gd name="connsiteX2" fmla="*/ 41564 w 1967434"/>
              <a:gd name="connsiteY2" fmla="*/ 367400 h 492693"/>
              <a:gd name="connsiteX3" fmla="*/ 166255 w 1967434"/>
              <a:gd name="connsiteY3" fmla="*/ 422818 h 492693"/>
              <a:gd name="connsiteX4" fmla="*/ 207818 w 1967434"/>
              <a:gd name="connsiteY4" fmla="*/ 436672 h 492693"/>
              <a:gd name="connsiteX5" fmla="*/ 429491 w 1967434"/>
              <a:gd name="connsiteY5" fmla="*/ 464382 h 492693"/>
              <a:gd name="connsiteX6" fmla="*/ 748145 w 1967434"/>
              <a:gd name="connsiteY6" fmla="*/ 478236 h 492693"/>
              <a:gd name="connsiteX7" fmla="*/ 1052945 w 1967434"/>
              <a:gd name="connsiteY7" fmla="*/ 478236 h 492693"/>
              <a:gd name="connsiteX8" fmla="*/ 1510145 w 1967434"/>
              <a:gd name="connsiteY8" fmla="*/ 464382 h 492693"/>
              <a:gd name="connsiteX9" fmla="*/ 1787236 w 1967434"/>
              <a:gd name="connsiteY9" fmla="*/ 436672 h 492693"/>
              <a:gd name="connsiteX10" fmla="*/ 1870364 w 1967434"/>
              <a:gd name="connsiteY10" fmla="*/ 408963 h 492693"/>
              <a:gd name="connsiteX11" fmla="*/ 1911927 w 1967434"/>
              <a:gd name="connsiteY11" fmla="*/ 395109 h 492693"/>
              <a:gd name="connsiteX12" fmla="*/ 1953491 w 1967434"/>
              <a:gd name="connsiteY12" fmla="*/ 339691 h 492693"/>
              <a:gd name="connsiteX13" fmla="*/ 1953491 w 1967434"/>
              <a:gd name="connsiteY13" fmla="*/ 242709 h 492693"/>
              <a:gd name="connsiteX14" fmla="*/ 1925782 w 1967434"/>
              <a:gd name="connsiteY14" fmla="*/ 201145 h 492693"/>
              <a:gd name="connsiteX15" fmla="*/ 1524000 w 1967434"/>
              <a:gd name="connsiteY15" fmla="*/ 131872 h 492693"/>
              <a:gd name="connsiteX16" fmla="*/ 1191491 w 1967434"/>
              <a:gd name="connsiteY16" fmla="*/ 104163 h 492693"/>
              <a:gd name="connsiteX17" fmla="*/ 955964 w 1967434"/>
              <a:gd name="connsiteY17" fmla="*/ 90309 h 492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67434" h="492693">
                <a:moveTo>
                  <a:pt x="1025236" y="104163"/>
                </a:moveTo>
                <a:cubicBezTo>
                  <a:pt x="-744" y="132272"/>
                  <a:pt x="120506" y="-188074"/>
                  <a:pt x="0" y="173436"/>
                </a:cubicBezTo>
                <a:cubicBezTo>
                  <a:pt x="6784" y="248058"/>
                  <a:pt x="-11639" y="314196"/>
                  <a:pt x="41564" y="367400"/>
                </a:cubicBezTo>
                <a:cubicBezTo>
                  <a:pt x="74497" y="400333"/>
                  <a:pt x="125099" y="409100"/>
                  <a:pt x="166255" y="422818"/>
                </a:cubicBezTo>
                <a:cubicBezTo>
                  <a:pt x="180109" y="427436"/>
                  <a:pt x="193498" y="433808"/>
                  <a:pt x="207818" y="436672"/>
                </a:cubicBezTo>
                <a:cubicBezTo>
                  <a:pt x="308659" y="456841"/>
                  <a:pt x="293608" y="456389"/>
                  <a:pt x="429491" y="464382"/>
                </a:cubicBezTo>
                <a:cubicBezTo>
                  <a:pt x="535626" y="470625"/>
                  <a:pt x="641927" y="473618"/>
                  <a:pt x="748145" y="478236"/>
                </a:cubicBezTo>
                <a:cubicBezTo>
                  <a:pt x="929177" y="504098"/>
                  <a:pt x="779971" y="489610"/>
                  <a:pt x="1052945" y="478236"/>
                </a:cubicBezTo>
                <a:cubicBezTo>
                  <a:pt x="1205283" y="471889"/>
                  <a:pt x="1357745" y="469000"/>
                  <a:pt x="1510145" y="464382"/>
                </a:cubicBezTo>
                <a:cubicBezTo>
                  <a:pt x="1573776" y="459837"/>
                  <a:pt x="1708798" y="456282"/>
                  <a:pt x="1787236" y="436672"/>
                </a:cubicBezTo>
                <a:cubicBezTo>
                  <a:pt x="1815572" y="429588"/>
                  <a:pt x="1842655" y="418199"/>
                  <a:pt x="1870364" y="408963"/>
                </a:cubicBezTo>
                <a:lnTo>
                  <a:pt x="1911927" y="395109"/>
                </a:lnTo>
                <a:cubicBezTo>
                  <a:pt x="1925782" y="376636"/>
                  <a:pt x="1942035" y="359740"/>
                  <a:pt x="1953491" y="339691"/>
                </a:cubicBezTo>
                <a:cubicBezTo>
                  <a:pt x="1974005" y="303792"/>
                  <a:pt x="1970054" y="281357"/>
                  <a:pt x="1953491" y="242709"/>
                </a:cubicBezTo>
                <a:cubicBezTo>
                  <a:pt x="1946932" y="227404"/>
                  <a:pt x="1938313" y="212110"/>
                  <a:pt x="1925782" y="201145"/>
                </a:cubicBezTo>
                <a:cubicBezTo>
                  <a:pt x="1797184" y="88621"/>
                  <a:pt x="1738673" y="141206"/>
                  <a:pt x="1524000" y="131872"/>
                </a:cubicBezTo>
                <a:cubicBezTo>
                  <a:pt x="1387801" y="86475"/>
                  <a:pt x="1513810" y="124308"/>
                  <a:pt x="1191491" y="104163"/>
                </a:cubicBezTo>
                <a:cubicBezTo>
                  <a:pt x="929689" y="87800"/>
                  <a:pt x="1134539" y="90309"/>
                  <a:pt x="955964" y="90309"/>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Freeform 10"/>
          <p:cNvSpPr/>
          <p:nvPr/>
        </p:nvSpPr>
        <p:spPr>
          <a:xfrm>
            <a:off x="817418" y="6054436"/>
            <a:ext cx="415637" cy="110837"/>
          </a:xfrm>
          <a:custGeom>
            <a:avLst/>
            <a:gdLst>
              <a:gd name="connsiteX0" fmla="*/ 0 w 415637"/>
              <a:gd name="connsiteY0" fmla="*/ 0 h 110837"/>
              <a:gd name="connsiteX1" fmla="*/ 110837 w 415637"/>
              <a:gd name="connsiteY1" fmla="*/ 83128 h 110837"/>
              <a:gd name="connsiteX2" fmla="*/ 207818 w 415637"/>
              <a:gd name="connsiteY2" fmla="*/ 110837 h 110837"/>
              <a:gd name="connsiteX3" fmla="*/ 332509 w 415637"/>
              <a:gd name="connsiteY3" fmla="*/ 96982 h 110837"/>
              <a:gd name="connsiteX4" fmla="*/ 374073 w 415637"/>
              <a:gd name="connsiteY4" fmla="*/ 83128 h 110837"/>
              <a:gd name="connsiteX5" fmla="*/ 387927 w 415637"/>
              <a:gd name="connsiteY5" fmla="*/ 41564 h 110837"/>
              <a:gd name="connsiteX6" fmla="*/ 415637 w 415637"/>
              <a:gd name="connsiteY6" fmla="*/ 13855 h 110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5637" h="110837">
                <a:moveTo>
                  <a:pt x="0" y="0"/>
                </a:moveTo>
                <a:cubicBezTo>
                  <a:pt x="16996" y="13597"/>
                  <a:pt x="81426" y="68423"/>
                  <a:pt x="110837" y="83128"/>
                </a:cubicBezTo>
                <a:cubicBezTo>
                  <a:pt x="130710" y="93064"/>
                  <a:pt x="190066" y="106399"/>
                  <a:pt x="207818" y="110837"/>
                </a:cubicBezTo>
                <a:cubicBezTo>
                  <a:pt x="249382" y="106219"/>
                  <a:pt x="291259" y="103857"/>
                  <a:pt x="332509" y="96982"/>
                </a:cubicBezTo>
                <a:cubicBezTo>
                  <a:pt x="346914" y="94581"/>
                  <a:pt x="363746" y="93455"/>
                  <a:pt x="374073" y="83128"/>
                </a:cubicBezTo>
                <a:cubicBezTo>
                  <a:pt x="384400" y="72801"/>
                  <a:pt x="380413" y="54087"/>
                  <a:pt x="387927" y="41564"/>
                </a:cubicBezTo>
                <a:cubicBezTo>
                  <a:pt x="394648" y="30363"/>
                  <a:pt x="415637" y="13855"/>
                  <a:pt x="415637" y="13855"/>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Freeform 11"/>
          <p:cNvSpPr/>
          <p:nvPr/>
        </p:nvSpPr>
        <p:spPr>
          <a:xfrm>
            <a:off x="1066800" y="5874327"/>
            <a:ext cx="0" cy="193964"/>
          </a:xfrm>
          <a:custGeom>
            <a:avLst/>
            <a:gdLst>
              <a:gd name="connsiteX0" fmla="*/ 0 w 0"/>
              <a:gd name="connsiteY0" fmla="*/ 0 h 193964"/>
              <a:gd name="connsiteX1" fmla="*/ 0 w 0"/>
              <a:gd name="connsiteY1" fmla="*/ 193964 h 193964"/>
            </a:gdLst>
            <a:ahLst/>
            <a:cxnLst>
              <a:cxn ang="0">
                <a:pos x="connsiteX0" y="connsiteY0"/>
              </a:cxn>
              <a:cxn ang="0">
                <a:pos x="connsiteX1" y="connsiteY1"/>
              </a:cxn>
            </a:cxnLst>
            <a:rect l="l" t="t" r="r" b="b"/>
            <a:pathLst>
              <a:path h="193964">
                <a:moveTo>
                  <a:pt x="0" y="0"/>
                </a:moveTo>
                <a:lnTo>
                  <a:pt x="0" y="193964"/>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reeform 12"/>
          <p:cNvSpPr/>
          <p:nvPr/>
        </p:nvSpPr>
        <p:spPr>
          <a:xfrm>
            <a:off x="802167" y="5763429"/>
            <a:ext cx="112233" cy="158661"/>
          </a:xfrm>
          <a:custGeom>
            <a:avLst/>
            <a:gdLst>
              <a:gd name="connsiteX0" fmla="*/ 84524 w 112233"/>
              <a:gd name="connsiteY0" fmla="*/ 62 h 158661"/>
              <a:gd name="connsiteX1" fmla="*/ 29106 w 112233"/>
              <a:gd name="connsiteY1" fmla="*/ 152462 h 158661"/>
              <a:gd name="connsiteX2" fmla="*/ 112233 w 112233"/>
              <a:gd name="connsiteY2" fmla="*/ 138607 h 158661"/>
              <a:gd name="connsiteX3" fmla="*/ 84524 w 112233"/>
              <a:gd name="connsiteY3" fmla="*/ 62 h 158661"/>
            </a:gdLst>
            <a:ahLst/>
            <a:cxnLst>
              <a:cxn ang="0">
                <a:pos x="connsiteX0" y="connsiteY0"/>
              </a:cxn>
              <a:cxn ang="0">
                <a:pos x="connsiteX1" y="connsiteY1"/>
              </a:cxn>
              <a:cxn ang="0">
                <a:pos x="connsiteX2" y="connsiteY2"/>
              </a:cxn>
              <a:cxn ang="0">
                <a:pos x="connsiteX3" y="connsiteY3"/>
              </a:cxn>
            </a:cxnLst>
            <a:rect l="l" t="t" r="r" b="b"/>
            <a:pathLst>
              <a:path w="112233" h="158661">
                <a:moveTo>
                  <a:pt x="84524" y="62"/>
                </a:moveTo>
                <a:cubicBezTo>
                  <a:pt x="70669" y="2371"/>
                  <a:pt x="-55791" y="79694"/>
                  <a:pt x="29106" y="152462"/>
                </a:cubicBezTo>
                <a:cubicBezTo>
                  <a:pt x="50435" y="170743"/>
                  <a:pt x="84524" y="143225"/>
                  <a:pt x="112233" y="138607"/>
                </a:cubicBezTo>
                <a:cubicBezTo>
                  <a:pt x="96353" y="59209"/>
                  <a:pt x="98379" y="-2247"/>
                  <a:pt x="84524" y="62"/>
                </a:cubicBezTo>
                <a:close/>
              </a:path>
            </a:pathLst>
          </a:cu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Freeform 13"/>
          <p:cNvSpPr/>
          <p:nvPr/>
        </p:nvSpPr>
        <p:spPr>
          <a:xfrm>
            <a:off x="1163368" y="5826311"/>
            <a:ext cx="112170" cy="117289"/>
          </a:xfrm>
          <a:custGeom>
            <a:avLst/>
            <a:gdLst>
              <a:gd name="connsiteX0" fmla="*/ 28123 w 112170"/>
              <a:gd name="connsiteY0" fmla="*/ 6453 h 117289"/>
              <a:gd name="connsiteX1" fmla="*/ 414 w 112170"/>
              <a:gd name="connsiteY1" fmla="*/ 75725 h 117289"/>
              <a:gd name="connsiteX2" fmla="*/ 83541 w 112170"/>
              <a:gd name="connsiteY2" fmla="*/ 117289 h 117289"/>
              <a:gd name="connsiteX3" fmla="*/ 69687 w 112170"/>
              <a:gd name="connsiteY3" fmla="*/ 6453 h 117289"/>
              <a:gd name="connsiteX4" fmla="*/ 28123 w 112170"/>
              <a:gd name="connsiteY4" fmla="*/ 6453 h 117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170" h="117289">
                <a:moveTo>
                  <a:pt x="28123" y="6453"/>
                </a:moveTo>
                <a:cubicBezTo>
                  <a:pt x="16578" y="17998"/>
                  <a:pt x="-3103" y="51106"/>
                  <a:pt x="414" y="75725"/>
                </a:cubicBezTo>
                <a:cubicBezTo>
                  <a:pt x="3100" y="94525"/>
                  <a:pt x="70937" y="113087"/>
                  <a:pt x="83541" y="117289"/>
                </a:cubicBezTo>
                <a:cubicBezTo>
                  <a:pt x="103120" y="58553"/>
                  <a:pt x="143189" y="27453"/>
                  <a:pt x="69687" y="6453"/>
                </a:cubicBezTo>
                <a:cubicBezTo>
                  <a:pt x="51925" y="1378"/>
                  <a:pt x="39668" y="-5092"/>
                  <a:pt x="28123" y="6453"/>
                </a:cubicBezTo>
                <a:close/>
              </a:path>
            </a:pathLst>
          </a:cu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p:cNvSpPr/>
          <p:nvPr/>
        </p:nvSpPr>
        <p:spPr>
          <a:xfrm>
            <a:off x="1704109" y="5583382"/>
            <a:ext cx="193964" cy="277847"/>
          </a:xfrm>
          <a:custGeom>
            <a:avLst/>
            <a:gdLst>
              <a:gd name="connsiteX0" fmla="*/ 152400 w 193964"/>
              <a:gd name="connsiteY0" fmla="*/ 0 h 277847"/>
              <a:gd name="connsiteX1" fmla="*/ 69273 w 193964"/>
              <a:gd name="connsiteY1" fmla="*/ 13854 h 277847"/>
              <a:gd name="connsiteX2" fmla="*/ 27709 w 193964"/>
              <a:gd name="connsiteY2" fmla="*/ 96982 h 277847"/>
              <a:gd name="connsiteX3" fmla="*/ 0 w 193964"/>
              <a:gd name="connsiteY3" fmla="*/ 138545 h 277847"/>
              <a:gd name="connsiteX4" fmla="*/ 13855 w 193964"/>
              <a:gd name="connsiteY4" fmla="*/ 249382 h 277847"/>
              <a:gd name="connsiteX5" fmla="*/ 152400 w 193964"/>
              <a:gd name="connsiteY5" fmla="*/ 263236 h 277847"/>
              <a:gd name="connsiteX6" fmla="*/ 138546 w 193964"/>
              <a:gd name="connsiteY6" fmla="*/ 193963 h 277847"/>
              <a:gd name="connsiteX7" fmla="*/ 193964 w 193964"/>
              <a:gd name="connsiteY7" fmla="*/ 180109 h 277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3964" h="277847">
                <a:moveTo>
                  <a:pt x="152400" y="0"/>
                </a:moveTo>
                <a:cubicBezTo>
                  <a:pt x="124691" y="4618"/>
                  <a:pt x="94399" y="1291"/>
                  <a:pt x="69273" y="13854"/>
                </a:cubicBezTo>
                <a:cubicBezTo>
                  <a:pt x="42804" y="27089"/>
                  <a:pt x="38637" y="75126"/>
                  <a:pt x="27709" y="96982"/>
                </a:cubicBezTo>
                <a:cubicBezTo>
                  <a:pt x="20262" y="111875"/>
                  <a:pt x="9236" y="124691"/>
                  <a:pt x="0" y="138545"/>
                </a:cubicBezTo>
                <a:cubicBezTo>
                  <a:pt x="4618" y="175491"/>
                  <a:pt x="27" y="214812"/>
                  <a:pt x="13855" y="249382"/>
                </a:cubicBezTo>
                <a:cubicBezTo>
                  <a:pt x="34909" y="302017"/>
                  <a:pt x="132444" y="266087"/>
                  <a:pt x="152400" y="263236"/>
                </a:cubicBezTo>
                <a:cubicBezTo>
                  <a:pt x="147782" y="240145"/>
                  <a:pt x="128015" y="215025"/>
                  <a:pt x="138546" y="193963"/>
                </a:cubicBezTo>
                <a:cubicBezTo>
                  <a:pt x="147062" y="176932"/>
                  <a:pt x="193964" y="180109"/>
                  <a:pt x="193964" y="180109"/>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p:nvPr/>
        </p:nvSpPr>
        <p:spPr>
          <a:xfrm>
            <a:off x="2005347" y="5696168"/>
            <a:ext cx="128904" cy="152207"/>
          </a:xfrm>
          <a:custGeom>
            <a:avLst/>
            <a:gdLst>
              <a:gd name="connsiteX0" fmla="*/ 17417 w 128904"/>
              <a:gd name="connsiteY0" fmla="*/ 39614 h 152207"/>
              <a:gd name="connsiteX1" fmla="*/ 31271 w 128904"/>
              <a:gd name="connsiteY1" fmla="*/ 150450 h 152207"/>
              <a:gd name="connsiteX2" fmla="*/ 128253 w 128904"/>
              <a:gd name="connsiteY2" fmla="*/ 136596 h 152207"/>
              <a:gd name="connsiteX3" fmla="*/ 114398 w 128904"/>
              <a:gd name="connsiteY3" fmla="*/ 39614 h 152207"/>
              <a:gd name="connsiteX4" fmla="*/ 17417 w 128904"/>
              <a:gd name="connsiteY4" fmla="*/ 39614 h 152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904" h="152207">
                <a:moveTo>
                  <a:pt x="17417" y="39614"/>
                </a:moveTo>
                <a:cubicBezTo>
                  <a:pt x="3562" y="58087"/>
                  <a:pt x="-19476" y="139173"/>
                  <a:pt x="31271" y="150450"/>
                </a:cubicBezTo>
                <a:cubicBezTo>
                  <a:pt x="63149" y="157534"/>
                  <a:pt x="95926" y="141214"/>
                  <a:pt x="128253" y="136596"/>
                </a:cubicBezTo>
                <a:cubicBezTo>
                  <a:pt x="123635" y="104269"/>
                  <a:pt x="139192" y="60866"/>
                  <a:pt x="114398" y="39614"/>
                </a:cubicBezTo>
                <a:cubicBezTo>
                  <a:pt x="22160" y="-39447"/>
                  <a:pt x="31272" y="21141"/>
                  <a:pt x="17417" y="39614"/>
                </a:cubicBez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p:nvPr/>
        </p:nvSpPr>
        <p:spPr>
          <a:xfrm>
            <a:off x="2176653" y="5583382"/>
            <a:ext cx="109347" cy="250394"/>
          </a:xfrm>
          <a:custGeom>
            <a:avLst/>
            <a:gdLst>
              <a:gd name="connsiteX0" fmla="*/ 12365 w 109347"/>
              <a:gd name="connsiteY0" fmla="*/ 0 h 250394"/>
              <a:gd name="connsiteX1" fmla="*/ 67783 w 109347"/>
              <a:gd name="connsiteY1" fmla="*/ 249382 h 250394"/>
              <a:gd name="connsiteX2" fmla="*/ 109347 w 109347"/>
              <a:gd name="connsiteY2" fmla="*/ 249382 h 250394"/>
            </a:gdLst>
            <a:ahLst/>
            <a:cxnLst>
              <a:cxn ang="0">
                <a:pos x="connsiteX0" y="connsiteY0"/>
              </a:cxn>
              <a:cxn ang="0">
                <a:pos x="connsiteX1" y="connsiteY1"/>
              </a:cxn>
              <a:cxn ang="0">
                <a:pos x="connsiteX2" y="connsiteY2"/>
              </a:cxn>
            </a:cxnLst>
            <a:rect l="l" t="t" r="r" b="b"/>
            <a:pathLst>
              <a:path w="109347" h="250394">
                <a:moveTo>
                  <a:pt x="12365" y="0"/>
                </a:moveTo>
                <a:cubicBezTo>
                  <a:pt x="20883" y="144799"/>
                  <a:pt x="-47238" y="230211"/>
                  <a:pt x="67783" y="249382"/>
                </a:cubicBezTo>
                <a:cubicBezTo>
                  <a:pt x="81449" y="251660"/>
                  <a:pt x="95492" y="249382"/>
                  <a:pt x="109347" y="249382"/>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p:nvPr/>
        </p:nvSpPr>
        <p:spPr>
          <a:xfrm>
            <a:off x="2119745" y="5680352"/>
            <a:ext cx="166255" cy="41575"/>
          </a:xfrm>
          <a:custGeom>
            <a:avLst/>
            <a:gdLst>
              <a:gd name="connsiteX0" fmla="*/ 0 w 166255"/>
              <a:gd name="connsiteY0" fmla="*/ 41575 h 41575"/>
              <a:gd name="connsiteX1" fmla="*/ 69273 w 166255"/>
              <a:gd name="connsiteY1" fmla="*/ 27721 h 41575"/>
              <a:gd name="connsiteX2" fmla="*/ 166255 w 166255"/>
              <a:gd name="connsiteY2" fmla="*/ 12 h 41575"/>
            </a:gdLst>
            <a:ahLst/>
            <a:cxnLst>
              <a:cxn ang="0">
                <a:pos x="connsiteX0" y="connsiteY0"/>
              </a:cxn>
              <a:cxn ang="0">
                <a:pos x="connsiteX1" y="connsiteY1"/>
              </a:cxn>
              <a:cxn ang="0">
                <a:pos x="connsiteX2" y="connsiteY2"/>
              </a:cxn>
            </a:cxnLst>
            <a:rect l="l" t="t" r="r" b="b"/>
            <a:pathLst>
              <a:path w="166255" h="41575">
                <a:moveTo>
                  <a:pt x="0" y="41575"/>
                </a:moveTo>
                <a:cubicBezTo>
                  <a:pt x="23091" y="36957"/>
                  <a:pt x="46554" y="33917"/>
                  <a:pt x="69273" y="27721"/>
                </a:cubicBezTo>
                <a:cubicBezTo>
                  <a:pt x="176229" y="-1448"/>
                  <a:pt x="120117" y="12"/>
                  <a:pt x="166255" y="12"/>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p:nvPr/>
        </p:nvSpPr>
        <p:spPr>
          <a:xfrm>
            <a:off x="2632364" y="5597159"/>
            <a:ext cx="208402" cy="221750"/>
          </a:xfrm>
          <a:custGeom>
            <a:avLst/>
            <a:gdLst>
              <a:gd name="connsiteX0" fmla="*/ 0 w 208402"/>
              <a:gd name="connsiteY0" fmla="*/ 97059 h 221750"/>
              <a:gd name="connsiteX1" fmla="*/ 55418 w 208402"/>
              <a:gd name="connsiteY1" fmla="*/ 207896 h 221750"/>
              <a:gd name="connsiteX2" fmla="*/ 96981 w 208402"/>
              <a:gd name="connsiteY2" fmla="*/ 194041 h 221750"/>
              <a:gd name="connsiteX3" fmla="*/ 124691 w 208402"/>
              <a:gd name="connsiteY3" fmla="*/ 166332 h 221750"/>
              <a:gd name="connsiteX4" fmla="*/ 124691 w 208402"/>
              <a:gd name="connsiteY4" fmla="*/ 194041 h 221750"/>
              <a:gd name="connsiteX5" fmla="*/ 166254 w 208402"/>
              <a:gd name="connsiteY5" fmla="*/ 221750 h 221750"/>
              <a:gd name="connsiteX6" fmla="*/ 207818 w 208402"/>
              <a:gd name="connsiteY6" fmla="*/ 180186 h 221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8402" h="221750">
                <a:moveTo>
                  <a:pt x="0" y="97059"/>
                </a:moveTo>
                <a:cubicBezTo>
                  <a:pt x="8195" y="154427"/>
                  <a:pt x="-13671" y="207896"/>
                  <a:pt x="55418" y="207896"/>
                </a:cubicBezTo>
                <a:cubicBezTo>
                  <a:pt x="70022" y="207896"/>
                  <a:pt x="83127" y="198659"/>
                  <a:pt x="96981" y="194041"/>
                </a:cubicBezTo>
                <a:cubicBezTo>
                  <a:pt x="106218" y="184805"/>
                  <a:pt x="123760" y="179361"/>
                  <a:pt x="124691" y="166332"/>
                </a:cubicBezTo>
                <a:cubicBezTo>
                  <a:pt x="141733" y="-72249"/>
                  <a:pt x="64586" y="-46381"/>
                  <a:pt x="124691" y="194041"/>
                </a:cubicBezTo>
                <a:cubicBezTo>
                  <a:pt x="128729" y="210195"/>
                  <a:pt x="152400" y="212514"/>
                  <a:pt x="166254" y="221750"/>
                </a:cubicBezTo>
                <a:cubicBezTo>
                  <a:pt x="216581" y="204975"/>
                  <a:pt x="207818" y="222500"/>
                  <a:pt x="207818" y="18018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a:off x="2687782" y="5666509"/>
            <a:ext cx="193963" cy="27709"/>
          </a:xfrm>
          <a:custGeom>
            <a:avLst/>
            <a:gdLst>
              <a:gd name="connsiteX0" fmla="*/ 0 w 193963"/>
              <a:gd name="connsiteY0" fmla="*/ 27709 h 27709"/>
              <a:gd name="connsiteX1" fmla="*/ 69273 w 193963"/>
              <a:gd name="connsiteY1" fmla="*/ 13855 h 27709"/>
              <a:gd name="connsiteX2" fmla="*/ 110836 w 193963"/>
              <a:gd name="connsiteY2" fmla="*/ 0 h 27709"/>
              <a:gd name="connsiteX3" fmla="*/ 193963 w 193963"/>
              <a:gd name="connsiteY3" fmla="*/ 13855 h 27709"/>
            </a:gdLst>
            <a:ahLst/>
            <a:cxnLst>
              <a:cxn ang="0">
                <a:pos x="connsiteX0" y="connsiteY0"/>
              </a:cxn>
              <a:cxn ang="0">
                <a:pos x="connsiteX1" y="connsiteY1"/>
              </a:cxn>
              <a:cxn ang="0">
                <a:pos x="connsiteX2" y="connsiteY2"/>
              </a:cxn>
              <a:cxn ang="0">
                <a:pos x="connsiteX3" y="connsiteY3"/>
              </a:cxn>
            </a:cxnLst>
            <a:rect l="l" t="t" r="r" b="b"/>
            <a:pathLst>
              <a:path w="193963" h="27709">
                <a:moveTo>
                  <a:pt x="0" y="27709"/>
                </a:moveTo>
                <a:cubicBezTo>
                  <a:pt x="23091" y="23091"/>
                  <a:pt x="46428" y="19566"/>
                  <a:pt x="69273" y="13855"/>
                </a:cubicBezTo>
                <a:cubicBezTo>
                  <a:pt x="83441" y="10313"/>
                  <a:pt x="96232" y="0"/>
                  <a:pt x="110836" y="0"/>
                </a:cubicBezTo>
                <a:cubicBezTo>
                  <a:pt x="138927" y="0"/>
                  <a:pt x="193963" y="13855"/>
                  <a:pt x="193963" y="13855"/>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a:off x="3103418" y="5375564"/>
            <a:ext cx="96982" cy="360218"/>
          </a:xfrm>
          <a:custGeom>
            <a:avLst/>
            <a:gdLst>
              <a:gd name="connsiteX0" fmla="*/ 96982 w 96982"/>
              <a:gd name="connsiteY0" fmla="*/ 0 h 360218"/>
              <a:gd name="connsiteX1" fmla="*/ 55418 w 96982"/>
              <a:gd name="connsiteY1" fmla="*/ 180109 h 360218"/>
              <a:gd name="connsiteX2" fmla="*/ 0 w 96982"/>
              <a:gd name="connsiteY2" fmla="*/ 318654 h 360218"/>
              <a:gd name="connsiteX3" fmla="*/ 0 w 96982"/>
              <a:gd name="connsiteY3" fmla="*/ 360218 h 360218"/>
            </a:gdLst>
            <a:ahLst/>
            <a:cxnLst>
              <a:cxn ang="0">
                <a:pos x="connsiteX0" y="connsiteY0"/>
              </a:cxn>
              <a:cxn ang="0">
                <a:pos x="connsiteX1" y="connsiteY1"/>
              </a:cxn>
              <a:cxn ang="0">
                <a:pos x="connsiteX2" y="connsiteY2"/>
              </a:cxn>
              <a:cxn ang="0">
                <a:pos x="connsiteX3" y="connsiteY3"/>
              </a:cxn>
            </a:cxnLst>
            <a:rect l="l" t="t" r="r" b="b"/>
            <a:pathLst>
              <a:path w="96982" h="360218">
                <a:moveTo>
                  <a:pt x="96982" y="0"/>
                </a:moveTo>
                <a:cubicBezTo>
                  <a:pt x="87502" y="66359"/>
                  <a:pt x="85846" y="119254"/>
                  <a:pt x="55418" y="180109"/>
                </a:cubicBezTo>
                <a:cubicBezTo>
                  <a:pt x="38858" y="213229"/>
                  <a:pt x="0" y="284414"/>
                  <a:pt x="0" y="318654"/>
                </a:cubicBezTo>
                <a:lnTo>
                  <a:pt x="0" y="360218"/>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a:off x="4904509" y="5624945"/>
            <a:ext cx="401782" cy="346364"/>
          </a:xfrm>
          <a:custGeom>
            <a:avLst/>
            <a:gdLst>
              <a:gd name="connsiteX0" fmla="*/ 0 w 401782"/>
              <a:gd name="connsiteY0" fmla="*/ 0 h 346364"/>
              <a:gd name="connsiteX1" fmla="*/ 13855 w 401782"/>
              <a:gd name="connsiteY1" fmla="*/ 304800 h 346364"/>
              <a:gd name="connsiteX2" fmla="*/ 41564 w 401782"/>
              <a:gd name="connsiteY2" fmla="*/ 332510 h 346364"/>
              <a:gd name="connsiteX3" fmla="*/ 83127 w 401782"/>
              <a:gd name="connsiteY3" fmla="*/ 346364 h 346364"/>
              <a:gd name="connsiteX4" fmla="*/ 138546 w 401782"/>
              <a:gd name="connsiteY4" fmla="*/ 332510 h 346364"/>
              <a:gd name="connsiteX5" fmla="*/ 152400 w 401782"/>
              <a:gd name="connsiteY5" fmla="*/ 290946 h 346364"/>
              <a:gd name="connsiteX6" fmla="*/ 166255 w 401782"/>
              <a:gd name="connsiteY6" fmla="*/ 332510 h 346364"/>
              <a:gd name="connsiteX7" fmla="*/ 207818 w 401782"/>
              <a:gd name="connsiteY7" fmla="*/ 346364 h 346364"/>
              <a:gd name="connsiteX8" fmla="*/ 277091 w 401782"/>
              <a:gd name="connsiteY8" fmla="*/ 332510 h 346364"/>
              <a:gd name="connsiteX9" fmla="*/ 290946 w 401782"/>
              <a:gd name="connsiteY9" fmla="*/ 290946 h 346364"/>
              <a:gd name="connsiteX10" fmla="*/ 304800 w 401782"/>
              <a:gd name="connsiteY10" fmla="*/ 235528 h 346364"/>
              <a:gd name="connsiteX11" fmla="*/ 290946 w 401782"/>
              <a:gd name="connsiteY11" fmla="*/ 277091 h 346364"/>
              <a:gd name="connsiteX12" fmla="*/ 318655 w 401782"/>
              <a:gd name="connsiteY12" fmla="*/ 235528 h 346364"/>
              <a:gd name="connsiteX13" fmla="*/ 360218 w 401782"/>
              <a:gd name="connsiteY13" fmla="*/ 221673 h 346364"/>
              <a:gd name="connsiteX14" fmla="*/ 374073 w 401782"/>
              <a:gd name="connsiteY14" fmla="*/ 180110 h 346364"/>
              <a:gd name="connsiteX15" fmla="*/ 401782 w 401782"/>
              <a:gd name="connsiteY15" fmla="*/ 152400 h 346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01782" h="346364">
                <a:moveTo>
                  <a:pt x="0" y="0"/>
                </a:moveTo>
                <a:cubicBezTo>
                  <a:pt x="4618" y="101600"/>
                  <a:pt x="1240" y="203880"/>
                  <a:pt x="13855" y="304800"/>
                </a:cubicBezTo>
                <a:cubicBezTo>
                  <a:pt x="15475" y="317762"/>
                  <a:pt x="30363" y="325789"/>
                  <a:pt x="41564" y="332510"/>
                </a:cubicBezTo>
                <a:cubicBezTo>
                  <a:pt x="54087" y="340024"/>
                  <a:pt x="69273" y="341746"/>
                  <a:pt x="83127" y="346364"/>
                </a:cubicBezTo>
                <a:cubicBezTo>
                  <a:pt x="101600" y="341746"/>
                  <a:pt x="123677" y="344405"/>
                  <a:pt x="138546" y="332510"/>
                </a:cubicBezTo>
                <a:cubicBezTo>
                  <a:pt x="149950" y="323387"/>
                  <a:pt x="137796" y="290946"/>
                  <a:pt x="152400" y="290946"/>
                </a:cubicBezTo>
                <a:cubicBezTo>
                  <a:pt x="167004" y="290946"/>
                  <a:pt x="155928" y="322183"/>
                  <a:pt x="166255" y="332510"/>
                </a:cubicBezTo>
                <a:cubicBezTo>
                  <a:pt x="176581" y="342836"/>
                  <a:pt x="193964" y="341746"/>
                  <a:pt x="207818" y="346364"/>
                </a:cubicBezTo>
                <a:cubicBezTo>
                  <a:pt x="230909" y="341746"/>
                  <a:pt x="257498" y="345572"/>
                  <a:pt x="277091" y="332510"/>
                </a:cubicBezTo>
                <a:cubicBezTo>
                  <a:pt x="289242" y="324409"/>
                  <a:pt x="286934" y="304988"/>
                  <a:pt x="290946" y="290946"/>
                </a:cubicBezTo>
                <a:cubicBezTo>
                  <a:pt x="296177" y="272637"/>
                  <a:pt x="304800" y="254569"/>
                  <a:pt x="304800" y="235528"/>
                </a:cubicBezTo>
                <a:cubicBezTo>
                  <a:pt x="304800" y="220924"/>
                  <a:pt x="276342" y="277091"/>
                  <a:pt x="290946" y="277091"/>
                </a:cubicBezTo>
                <a:cubicBezTo>
                  <a:pt x="307597" y="277091"/>
                  <a:pt x="305653" y="245930"/>
                  <a:pt x="318655" y="235528"/>
                </a:cubicBezTo>
                <a:cubicBezTo>
                  <a:pt x="330059" y="226405"/>
                  <a:pt x="346364" y="226291"/>
                  <a:pt x="360218" y="221673"/>
                </a:cubicBezTo>
                <a:cubicBezTo>
                  <a:pt x="364836" y="207819"/>
                  <a:pt x="366559" y="192633"/>
                  <a:pt x="374073" y="180110"/>
                </a:cubicBezTo>
                <a:cubicBezTo>
                  <a:pt x="380794" y="168909"/>
                  <a:pt x="401782" y="152400"/>
                  <a:pt x="401782" y="15240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a:off x="5223164" y="5869769"/>
            <a:ext cx="277091" cy="129953"/>
          </a:xfrm>
          <a:custGeom>
            <a:avLst/>
            <a:gdLst>
              <a:gd name="connsiteX0" fmla="*/ 0 w 277091"/>
              <a:gd name="connsiteY0" fmla="*/ 59976 h 129953"/>
              <a:gd name="connsiteX1" fmla="*/ 193963 w 277091"/>
              <a:gd name="connsiteY1" fmla="*/ 101540 h 129953"/>
              <a:gd name="connsiteX2" fmla="*/ 207818 w 277091"/>
              <a:gd name="connsiteY2" fmla="*/ 59976 h 129953"/>
              <a:gd name="connsiteX3" fmla="*/ 193963 w 277091"/>
              <a:gd name="connsiteY3" fmla="*/ 4558 h 129953"/>
              <a:gd name="connsiteX4" fmla="*/ 138545 w 277091"/>
              <a:gd name="connsiteY4" fmla="*/ 18413 h 129953"/>
              <a:gd name="connsiteX5" fmla="*/ 152400 w 277091"/>
              <a:gd name="connsiteY5" fmla="*/ 87686 h 129953"/>
              <a:gd name="connsiteX6" fmla="*/ 193963 w 277091"/>
              <a:gd name="connsiteY6" fmla="*/ 101540 h 129953"/>
              <a:gd name="connsiteX7" fmla="*/ 277091 w 277091"/>
              <a:gd name="connsiteY7" fmla="*/ 129249 h 129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7091" h="129953">
                <a:moveTo>
                  <a:pt x="0" y="59976"/>
                </a:moveTo>
                <a:cubicBezTo>
                  <a:pt x="75699" y="120536"/>
                  <a:pt x="76975" y="148336"/>
                  <a:pt x="193963" y="101540"/>
                </a:cubicBezTo>
                <a:cubicBezTo>
                  <a:pt x="207523" y="96116"/>
                  <a:pt x="203200" y="73831"/>
                  <a:pt x="207818" y="59976"/>
                </a:cubicBezTo>
                <a:cubicBezTo>
                  <a:pt x="203200" y="41503"/>
                  <a:pt x="210291" y="14354"/>
                  <a:pt x="193963" y="4558"/>
                </a:cubicBezTo>
                <a:cubicBezTo>
                  <a:pt x="177635" y="-5238"/>
                  <a:pt x="147060" y="1382"/>
                  <a:pt x="138545" y="18413"/>
                </a:cubicBezTo>
                <a:cubicBezTo>
                  <a:pt x="128014" y="39475"/>
                  <a:pt x="139338" y="68093"/>
                  <a:pt x="152400" y="87686"/>
                </a:cubicBezTo>
                <a:cubicBezTo>
                  <a:pt x="160501" y="99837"/>
                  <a:pt x="180109" y="96922"/>
                  <a:pt x="193963" y="101540"/>
                </a:cubicBezTo>
                <a:cubicBezTo>
                  <a:pt x="247055" y="136934"/>
                  <a:pt x="218876" y="129249"/>
                  <a:pt x="277091" y="129249"/>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a:off x="5777345" y="5846618"/>
            <a:ext cx="180110" cy="170455"/>
          </a:xfrm>
          <a:custGeom>
            <a:avLst/>
            <a:gdLst>
              <a:gd name="connsiteX0" fmla="*/ 124691 w 180110"/>
              <a:gd name="connsiteY0" fmla="*/ 0 h 170455"/>
              <a:gd name="connsiteX1" fmla="*/ 55419 w 180110"/>
              <a:gd name="connsiteY1" fmla="*/ 13855 h 170455"/>
              <a:gd name="connsiteX2" fmla="*/ 27710 w 180110"/>
              <a:gd name="connsiteY2" fmla="*/ 96982 h 170455"/>
              <a:gd name="connsiteX3" fmla="*/ 0 w 180110"/>
              <a:gd name="connsiteY3" fmla="*/ 124691 h 170455"/>
              <a:gd name="connsiteX4" fmla="*/ 124691 w 180110"/>
              <a:gd name="connsiteY4" fmla="*/ 152400 h 170455"/>
              <a:gd name="connsiteX5" fmla="*/ 166255 w 180110"/>
              <a:gd name="connsiteY5" fmla="*/ 166255 h 170455"/>
              <a:gd name="connsiteX6" fmla="*/ 180110 w 180110"/>
              <a:gd name="connsiteY6" fmla="*/ 166255 h 170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0110" h="170455">
                <a:moveTo>
                  <a:pt x="124691" y="0"/>
                </a:moveTo>
                <a:cubicBezTo>
                  <a:pt x="101600" y="4618"/>
                  <a:pt x="72070" y="-2796"/>
                  <a:pt x="55419" y="13855"/>
                </a:cubicBezTo>
                <a:cubicBezTo>
                  <a:pt x="34766" y="34508"/>
                  <a:pt x="48363" y="76329"/>
                  <a:pt x="27710" y="96982"/>
                </a:cubicBezTo>
                <a:lnTo>
                  <a:pt x="0" y="124691"/>
                </a:lnTo>
                <a:cubicBezTo>
                  <a:pt x="27678" y="207722"/>
                  <a:pt x="-5859" y="152400"/>
                  <a:pt x="124691" y="152400"/>
                </a:cubicBezTo>
                <a:cubicBezTo>
                  <a:pt x="139295" y="152400"/>
                  <a:pt x="152087" y="162713"/>
                  <a:pt x="166255" y="166255"/>
                </a:cubicBezTo>
                <a:cubicBezTo>
                  <a:pt x="170735" y="167375"/>
                  <a:pt x="175492" y="166255"/>
                  <a:pt x="180110" y="166255"/>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5043055" y="5846618"/>
            <a:ext cx="13858" cy="110837"/>
          </a:xfrm>
          <a:custGeom>
            <a:avLst/>
            <a:gdLst>
              <a:gd name="connsiteX0" fmla="*/ 0 w 13858"/>
              <a:gd name="connsiteY0" fmla="*/ 0 h 110837"/>
              <a:gd name="connsiteX1" fmla="*/ 13854 w 13858"/>
              <a:gd name="connsiteY1" fmla="*/ 110837 h 110837"/>
            </a:gdLst>
            <a:ahLst/>
            <a:cxnLst>
              <a:cxn ang="0">
                <a:pos x="connsiteX0" y="connsiteY0"/>
              </a:cxn>
              <a:cxn ang="0">
                <a:pos x="connsiteX1" y="connsiteY1"/>
              </a:cxn>
            </a:cxnLst>
            <a:rect l="l" t="t" r="r" b="b"/>
            <a:pathLst>
              <a:path w="13858" h="110837">
                <a:moveTo>
                  <a:pt x="0" y="0"/>
                </a:moveTo>
                <a:cubicBezTo>
                  <a:pt x="14507" y="101554"/>
                  <a:pt x="13854" y="64326"/>
                  <a:pt x="13854" y="110837"/>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a:off x="5915891" y="5846618"/>
            <a:ext cx="110836" cy="166255"/>
          </a:xfrm>
          <a:custGeom>
            <a:avLst/>
            <a:gdLst>
              <a:gd name="connsiteX0" fmla="*/ 0 w 110836"/>
              <a:gd name="connsiteY0" fmla="*/ 0 h 166255"/>
              <a:gd name="connsiteX1" fmla="*/ 96982 w 110836"/>
              <a:gd name="connsiteY1" fmla="*/ 166255 h 166255"/>
              <a:gd name="connsiteX2" fmla="*/ 110836 w 110836"/>
              <a:gd name="connsiteY2" fmla="*/ 166255 h 166255"/>
            </a:gdLst>
            <a:ahLst/>
            <a:cxnLst>
              <a:cxn ang="0">
                <a:pos x="connsiteX0" y="connsiteY0"/>
              </a:cxn>
              <a:cxn ang="0">
                <a:pos x="connsiteX1" y="connsiteY1"/>
              </a:cxn>
              <a:cxn ang="0">
                <a:pos x="connsiteX2" y="connsiteY2"/>
              </a:cxn>
            </a:cxnLst>
            <a:rect l="l" t="t" r="r" b="b"/>
            <a:pathLst>
              <a:path w="110836" h="166255">
                <a:moveTo>
                  <a:pt x="0" y="0"/>
                </a:moveTo>
                <a:cubicBezTo>
                  <a:pt x="10025" y="100258"/>
                  <a:pt x="-25938" y="166255"/>
                  <a:pt x="96982" y="166255"/>
                </a:cubicBezTo>
                <a:lnTo>
                  <a:pt x="110836" y="166255"/>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a:off x="4599709" y="2992582"/>
            <a:ext cx="1774934" cy="332509"/>
          </a:xfrm>
          <a:custGeom>
            <a:avLst/>
            <a:gdLst>
              <a:gd name="connsiteX0" fmla="*/ 110836 w 1774934"/>
              <a:gd name="connsiteY0" fmla="*/ 304800 h 332509"/>
              <a:gd name="connsiteX1" fmla="*/ 1454727 w 1774934"/>
              <a:gd name="connsiteY1" fmla="*/ 318654 h 332509"/>
              <a:gd name="connsiteX2" fmla="*/ 1510146 w 1774934"/>
              <a:gd name="connsiteY2" fmla="*/ 332509 h 332509"/>
              <a:gd name="connsiteX3" fmla="*/ 1717964 w 1774934"/>
              <a:gd name="connsiteY3" fmla="*/ 318654 h 332509"/>
              <a:gd name="connsiteX4" fmla="*/ 1745673 w 1774934"/>
              <a:gd name="connsiteY4" fmla="*/ 166254 h 332509"/>
              <a:gd name="connsiteX5" fmla="*/ 1704109 w 1774934"/>
              <a:gd name="connsiteY5" fmla="*/ 152400 h 332509"/>
              <a:gd name="connsiteX6" fmla="*/ 1482436 w 1774934"/>
              <a:gd name="connsiteY6" fmla="*/ 110836 h 332509"/>
              <a:gd name="connsiteX7" fmla="*/ 1427018 w 1774934"/>
              <a:gd name="connsiteY7" fmla="*/ 41563 h 332509"/>
              <a:gd name="connsiteX8" fmla="*/ 1343891 w 1774934"/>
              <a:gd name="connsiteY8" fmla="*/ 13854 h 332509"/>
              <a:gd name="connsiteX9" fmla="*/ 1302327 w 1774934"/>
              <a:gd name="connsiteY9" fmla="*/ 0 h 332509"/>
              <a:gd name="connsiteX10" fmla="*/ 1039091 w 1774934"/>
              <a:gd name="connsiteY10" fmla="*/ 13854 h 332509"/>
              <a:gd name="connsiteX11" fmla="*/ 290946 w 1774934"/>
              <a:gd name="connsiteY11" fmla="*/ 41563 h 332509"/>
              <a:gd name="connsiteX12" fmla="*/ 221673 w 1774934"/>
              <a:gd name="connsiteY12" fmla="*/ 55418 h 332509"/>
              <a:gd name="connsiteX13" fmla="*/ 69273 w 1774934"/>
              <a:gd name="connsiteY13" fmla="*/ 83127 h 332509"/>
              <a:gd name="connsiteX14" fmla="*/ 0 w 1774934"/>
              <a:gd name="connsiteY14" fmla="*/ 207818 h 332509"/>
              <a:gd name="connsiteX15" fmla="*/ 27709 w 1774934"/>
              <a:gd name="connsiteY15" fmla="*/ 249382 h 332509"/>
              <a:gd name="connsiteX16" fmla="*/ 69273 w 1774934"/>
              <a:gd name="connsiteY16" fmla="*/ 277091 h 332509"/>
              <a:gd name="connsiteX17" fmla="*/ 180109 w 1774934"/>
              <a:gd name="connsiteY17" fmla="*/ 304800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74934" h="332509">
                <a:moveTo>
                  <a:pt x="110836" y="304800"/>
                </a:moveTo>
                <a:lnTo>
                  <a:pt x="1454727" y="318654"/>
                </a:lnTo>
                <a:cubicBezTo>
                  <a:pt x="1473765" y="319031"/>
                  <a:pt x="1491104" y="332509"/>
                  <a:pt x="1510146" y="332509"/>
                </a:cubicBezTo>
                <a:cubicBezTo>
                  <a:pt x="1579572" y="332509"/>
                  <a:pt x="1648691" y="323272"/>
                  <a:pt x="1717964" y="318654"/>
                </a:cubicBezTo>
                <a:cubicBezTo>
                  <a:pt x="1781497" y="276298"/>
                  <a:pt x="1793579" y="286018"/>
                  <a:pt x="1745673" y="166254"/>
                </a:cubicBezTo>
                <a:cubicBezTo>
                  <a:pt x="1740249" y="152694"/>
                  <a:pt x="1718429" y="155264"/>
                  <a:pt x="1704109" y="152400"/>
                </a:cubicBezTo>
                <a:cubicBezTo>
                  <a:pt x="1395744" y="90728"/>
                  <a:pt x="1634159" y="148767"/>
                  <a:pt x="1482436" y="110836"/>
                </a:cubicBezTo>
                <a:cubicBezTo>
                  <a:pt x="1472648" y="96154"/>
                  <a:pt x="1446758" y="51433"/>
                  <a:pt x="1427018" y="41563"/>
                </a:cubicBezTo>
                <a:cubicBezTo>
                  <a:pt x="1400894" y="28501"/>
                  <a:pt x="1371600" y="23090"/>
                  <a:pt x="1343891" y="13854"/>
                </a:cubicBezTo>
                <a:lnTo>
                  <a:pt x="1302327" y="0"/>
                </a:lnTo>
                <a:lnTo>
                  <a:pt x="1039091" y="13854"/>
                </a:lnTo>
                <a:lnTo>
                  <a:pt x="290946" y="41563"/>
                </a:lnTo>
                <a:cubicBezTo>
                  <a:pt x="267855" y="46181"/>
                  <a:pt x="244947" y="51837"/>
                  <a:pt x="221673" y="55418"/>
                </a:cubicBezTo>
                <a:cubicBezTo>
                  <a:pt x="76201" y="77799"/>
                  <a:pt x="154060" y="54866"/>
                  <a:pt x="69273" y="83127"/>
                </a:cubicBezTo>
                <a:cubicBezTo>
                  <a:pt x="5754" y="178405"/>
                  <a:pt x="24386" y="134661"/>
                  <a:pt x="0" y="207818"/>
                </a:cubicBezTo>
                <a:cubicBezTo>
                  <a:pt x="9236" y="221673"/>
                  <a:pt x="15935" y="237608"/>
                  <a:pt x="27709" y="249382"/>
                </a:cubicBezTo>
                <a:cubicBezTo>
                  <a:pt x="39483" y="261156"/>
                  <a:pt x="54057" y="270328"/>
                  <a:pt x="69273" y="277091"/>
                </a:cubicBezTo>
                <a:cubicBezTo>
                  <a:pt x="138190" y="307721"/>
                  <a:pt x="130457" y="304800"/>
                  <a:pt x="180109" y="30480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Freeform 28"/>
          <p:cNvSpPr/>
          <p:nvPr/>
        </p:nvSpPr>
        <p:spPr>
          <a:xfrm>
            <a:off x="1759527" y="5749636"/>
            <a:ext cx="166255" cy="55419"/>
          </a:xfrm>
          <a:custGeom>
            <a:avLst/>
            <a:gdLst>
              <a:gd name="connsiteX0" fmla="*/ 0 w 166255"/>
              <a:gd name="connsiteY0" fmla="*/ 55419 h 55419"/>
              <a:gd name="connsiteX1" fmla="*/ 124691 w 166255"/>
              <a:gd name="connsiteY1" fmla="*/ 41564 h 55419"/>
              <a:gd name="connsiteX2" fmla="*/ 166255 w 166255"/>
              <a:gd name="connsiteY2" fmla="*/ 27709 h 55419"/>
              <a:gd name="connsiteX3" fmla="*/ 166255 w 166255"/>
              <a:gd name="connsiteY3" fmla="*/ 0 h 55419"/>
            </a:gdLst>
            <a:ahLst/>
            <a:cxnLst>
              <a:cxn ang="0">
                <a:pos x="connsiteX0" y="connsiteY0"/>
              </a:cxn>
              <a:cxn ang="0">
                <a:pos x="connsiteX1" y="connsiteY1"/>
              </a:cxn>
              <a:cxn ang="0">
                <a:pos x="connsiteX2" y="connsiteY2"/>
              </a:cxn>
              <a:cxn ang="0">
                <a:pos x="connsiteX3" y="connsiteY3"/>
              </a:cxn>
            </a:cxnLst>
            <a:rect l="l" t="t" r="r" b="b"/>
            <a:pathLst>
              <a:path w="166255" h="55419">
                <a:moveTo>
                  <a:pt x="0" y="55419"/>
                </a:moveTo>
                <a:cubicBezTo>
                  <a:pt x="41564" y="50801"/>
                  <a:pt x="83441" y="48439"/>
                  <a:pt x="124691" y="41564"/>
                </a:cubicBezTo>
                <a:cubicBezTo>
                  <a:pt x="139096" y="39163"/>
                  <a:pt x="155928" y="38036"/>
                  <a:pt x="166255" y="27709"/>
                </a:cubicBezTo>
                <a:lnTo>
                  <a:pt x="166255"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reeform 29"/>
          <p:cNvSpPr/>
          <p:nvPr/>
        </p:nvSpPr>
        <p:spPr>
          <a:xfrm>
            <a:off x="5153891" y="5666509"/>
            <a:ext cx="42725" cy="263236"/>
          </a:xfrm>
          <a:custGeom>
            <a:avLst/>
            <a:gdLst>
              <a:gd name="connsiteX0" fmla="*/ 0 w 42725"/>
              <a:gd name="connsiteY0" fmla="*/ 0 h 263236"/>
              <a:gd name="connsiteX1" fmla="*/ 13854 w 42725"/>
              <a:gd name="connsiteY1" fmla="*/ 110836 h 263236"/>
              <a:gd name="connsiteX2" fmla="*/ 27709 w 42725"/>
              <a:gd name="connsiteY2" fmla="*/ 166255 h 263236"/>
              <a:gd name="connsiteX3" fmla="*/ 41564 w 42725"/>
              <a:gd name="connsiteY3" fmla="*/ 207818 h 263236"/>
              <a:gd name="connsiteX4" fmla="*/ 41564 w 42725"/>
              <a:gd name="connsiteY4" fmla="*/ 263236 h 2632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25" h="263236">
                <a:moveTo>
                  <a:pt x="0" y="0"/>
                </a:moveTo>
                <a:cubicBezTo>
                  <a:pt x="4618" y="36945"/>
                  <a:pt x="7733" y="74110"/>
                  <a:pt x="13854" y="110836"/>
                </a:cubicBezTo>
                <a:cubicBezTo>
                  <a:pt x="16984" y="129618"/>
                  <a:pt x="22478" y="147946"/>
                  <a:pt x="27709" y="166255"/>
                </a:cubicBezTo>
                <a:cubicBezTo>
                  <a:pt x="31721" y="180297"/>
                  <a:pt x="39499" y="193361"/>
                  <a:pt x="41564" y="207818"/>
                </a:cubicBezTo>
                <a:cubicBezTo>
                  <a:pt x="44177" y="226105"/>
                  <a:pt x="41564" y="244763"/>
                  <a:pt x="41564" y="26323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p:cNvSpPr txBox="1"/>
          <p:nvPr/>
        </p:nvSpPr>
        <p:spPr>
          <a:xfrm>
            <a:off x="4928325" y="5583382"/>
            <a:ext cx="216024" cy="369332"/>
          </a:xfrm>
          <a:prstGeom prst="rect">
            <a:avLst/>
          </a:prstGeom>
          <a:noFill/>
        </p:spPr>
        <p:txBody>
          <a:bodyPr wrap="square" rtlCol="0">
            <a:spAutoFit/>
          </a:bodyPr>
          <a:lstStyle/>
          <a:p>
            <a:r>
              <a:rPr lang="en-GB" dirty="0"/>
              <a:t>.</a:t>
            </a:r>
          </a:p>
        </p:txBody>
      </p:sp>
      <p:sp>
        <p:nvSpPr>
          <p:cNvPr id="33" name="TextBox 32"/>
          <p:cNvSpPr txBox="1"/>
          <p:nvPr/>
        </p:nvSpPr>
        <p:spPr>
          <a:xfrm>
            <a:off x="2516648" y="5412493"/>
            <a:ext cx="216024" cy="369332"/>
          </a:xfrm>
          <a:prstGeom prst="rect">
            <a:avLst/>
          </a:prstGeom>
          <a:noFill/>
        </p:spPr>
        <p:txBody>
          <a:bodyPr wrap="square" rtlCol="0">
            <a:spAutoFit/>
          </a:bodyPr>
          <a:lstStyle/>
          <a:p>
            <a:r>
              <a:rPr lang="en-GB" dirty="0"/>
              <a:t>.</a:t>
            </a:r>
          </a:p>
        </p:txBody>
      </p:sp>
      <p:sp>
        <p:nvSpPr>
          <p:cNvPr id="32" name="Freeform 31"/>
          <p:cNvSpPr/>
          <p:nvPr/>
        </p:nvSpPr>
        <p:spPr>
          <a:xfrm>
            <a:off x="5638800" y="96982"/>
            <a:ext cx="235527" cy="332509"/>
          </a:xfrm>
          <a:custGeom>
            <a:avLst/>
            <a:gdLst>
              <a:gd name="connsiteX0" fmla="*/ 0 w 235527"/>
              <a:gd name="connsiteY0" fmla="*/ 332509 h 332509"/>
              <a:gd name="connsiteX1" fmla="*/ 55418 w 235527"/>
              <a:gd name="connsiteY1" fmla="*/ 138545 h 332509"/>
              <a:gd name="connsiteX2" fmla="*/ 83127 w 235527"/>
              <a:gd name="connsiteY2" fmla="*/ 96982 h 332509"/>
              <a:gd name="connsiteX3" fmla="*/ 124691 w 235527"/>
              <a:gd name="connsiteY3" fmla="*/ 0 h 332509"/>
              <a:gd name="connsiteX4" fmla="*/ 152400 w 235527"/>
              <a:gd name="connsiteY4" fmla="*/ 41563 h 332509"/>
              <a:gd name="connsiteX5" fmla="*/ 166255 w 235527"/>
              <a:gd name="connsiteY5" fmla="*/ 96982 h 332509"/>
              <a:gd name="connsiteX6" fmla="*/ 193964 w 235527"/>
              <a:gd name="connsiteY6" fmla="*/ 180109 h 332509"/>
              <a:gd name="connsiteX7" fmla="*/ 207818 w 235527"/>
              <a:gd name="connsiteY7" fmla="*/ 221673 h 332509"/>
              <a:gd name="connsiteX8" fmla="*/ 221673 w 235527"/>
              <a:gd name="connsiteY8" fmla="*/ 277091 h 332509"/>
              <a:gd name="connsiteX9" fmla="*/ 235527 w 235527"/>
              <a:gd name="connsiteY9" fmla="*/ 318654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527" h="332509">
                <a:moveTo>
                  <a:pt x="0" y="332509"/>
                </a:moveTo>
                <a:cubicBezTo>
                  <a:pt x="11157" y="276725"/>
                  <a:pt x="27414" y="180550"/>
                  <a:pt x="55418" y="138545"/>
                </a:cubicBezTo>
                <a:lnTo>
                  <a:pt x="83127" y="96982"/>
                </a:lnTo>
                <a:cubicBezTo>
                  <a:pt x="84608" y="91058"/>
                  <a:pt x="100771" y="0"/>
                  <a:pt x="124691" y="0"/>
                </a:cubicBezTo>
                <a:cubicBezTo>
                  <a:pt x="141342" y="0"/>
                  <a:pt x="143164" y="27709"/>
                  <a:pt x="152400" y="41563"/>
                </a:cubicBezTo>
                <a:cubicBezTo>
                  <a:pt x="157018" y="60036"/>
                  <a:pt x="160783" y="78744"/>
                  <a:pt x="166255" y="96982"/>
                </a:cubicBezTo>
                <a:cubicBezTo>
                  <a:pt x="174648" y="124958"/>
                  <a:pt x="184728" y="152400"/>
                  <a:pt x="193964" y="180109"/>
                </a:cubicBezTo>
                <a:cubicBezTo>
                  <a:pt x="198582" y="193964"/>
                  <a:pt x="204276" y="207505"/>
                  <a:pt x="207818" y="221673"/>
                </a:cubicBezTo>
                <a:cubicBezTo>
                  <a:pt x="212436" y="240146"/>
                  <a:pt x="216442" y="258782"/>
                  <a:pt x="221673" y="277091"/>
                </a:cubicBezTo>
                <a:cubicBezTo>
                  <a:pt x="225685" y="291133"/>
                  <a:pt x="235527" y="318654"/>
                  <a:pt x="235527" y="318654"/>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reeform 33"/>
          <p:cNvSpPr/>
          <p:nvPr/>
        </p:nvSpPr>
        <p:spPr>
          <a:xfrm>
            <a:off x="5666509" y="318655"/>
            <a:ext cx="152400" cy="0"/>
          </a:xfrm>
          <a:custGeom>
            <a:avLst/>
            <a:gdLst>
              <a:gd name="connsiteX0" fmla="*/ 0 w 152400"/>
              <a:gd name="connsiteY0" fmla="*/ 0 h 0"/>
              <a:gd name="connsiteX1" fmla="*/ 152400 w 152400"/>
              <a:gd name="connsiteY1" fmla="*/ 0 h 0"/>
            </a:gdLst>
            <a:ahLst/>
            <a:cxnLst>
              <a:cxn ang="0">
                <a:pos x="connsiteX0" y="connsiteY0"/>
              </a:cxn>
              <a:cxn ang="0">
                <a:pos x="connsiteX1" y="connsiteY1"/>
              </a:cxn>
            </a:cxnLst>
            <a:rect l="l" t="t" r="r" b="b"/>
            <a:pathLst>
              <a:path w="152400">
                <a:moveTo>
                  <a:pt x="0" y="0"/>
                </a:moveTo>
                <a:lnTo>
                  <a:pt x="152400"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Freeform 34"/>
          <p:cNvSpPr/>
          <p:nvPr/>
        </p:nvSpPr>
        <p:spPr>
          <a:xfrm>
            <a:off x="6012873" y="110836"/>
            <a:ext cx="14698" cy="318655"/>
          </a:xfrm>
          <a:custGeom>
            <a:avLst/>
            <a:gdLst>
              <a:gd name="connsiteX0" fmla="*/ 0 w 14698"/>
              <a:gd name="connsiteY0" fmla="*/ 0 h 318655"/>
              <a:gd name="connsiteX1" fmla="*/ 13854 w 14698"/>
              <a:gd name="connsiteY1" fmla="*/ 318655 h 318655"/>
            </a:gdLst>
            <a:ahLst/>
            <a:cxnLst>
              <a:cxn ang="0">
                <a:pos x="connsiteX0" y="connsiteY0"/>
              </a:cxn>
              <a:cxn ang="0">
                <a:pos x="connsiteX1" y="connsiteY1"/>
              </a:cxn>
            </a:cxnLst>
            <a:rect l="l" t="t" r="r" b="b"/>
            <a:pathLst>
              <a:path w="14698" h="318655">
                <a:moveTo>
                  <a:pt x="0" y="0"/>
                </a:moveTo>
                <a:cubicBezTo>
                  <a:pt x="19828" y="198284"/>
                  <a:pt x="13854" y="92134"/>
                  <a:pt x="13854" y="318655"/>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p:cNvSpPr txBox="1"/>
          <p:nvPr/>
        </p:nvSpPr>
        <p:spPr>
          <a:xfrm>
            <a:off x="2952854" y="5564970"/>
            <a:ext cx="216024" cy="369332"/>
          </a:xfrm>
          <a:prstGeom prst="rect">
            <a:avLst/>
          </a:prstGeom>
          <a:noFill/>
        </p:spPr>
        <p:txBody>
          <a:bodyPr wrap="square" rtlCol="0">
            <a:spAutoFit/>
          </a:bodyPr>
          <a:lstStyle/>
          <a:p>
            <a:r>
              <a:rPr lang="en-GB" dirty="0"/>
              <a:t>.</a:t>
            </a:r>
          </a:p>
        </p:txBody>
      </p:sp>
    </p:spTree>
    <p:extLst>
      <p:ext uri="{BB962C8B-B14F-4D97-AF65-F5344CB8AC3E}">
        <p14:creationId xmlns:p14="http://schemas.microsoft.com/office/powerpoint/2010/main" val="29129752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039794478"/>
              </p:ext>
            </p:extLst>
          </p:nvPr>
        </p:nvGraphicFramePr>
        <p:xfrm>
          <a:off x="323528" y="684624"/>
          <a:ext cx="8496300" cy="5696704"/>
        </p:xfrm>
        <a:graphic>
          <a:graphicData uri="http://schemas.openxmlformats.org/drawingml/2006/table">
            <a:tbl>
              <a:tblPr firstRow="1" bandRow="1">
                <a:tableStyleId>{5C22544A-7EE6-4342-B048-85BDC9FD1C3A}</a:tableStyleId>
              </a:tblPr>
              <a:tblGrid>
                <a:gridCol w="2832100">
                  <a:extLst>
                    <a:ext uri="{9D8B030D-6E8A-4147-A177-3AD203B41FA5}">
                      <a16:colId xmlns:a16="http://schemas.microsoft.com/office/drawing/2014/main" val="20000"/>
                    </a:ext>
                  </a:extLst>
                </a:gridCol>
                <a:gridCol w="2832100">
                  <a:extLst>
                    <a:ext uri="{9D8B030D-6E8A-4147-A177-3AD203B41FA5}">
                      <a16:colId xmlns:a16="http://schemas.microsoft.com/office/drawing/2014/main" val="20001"/>
                    </a:ext>
                  </a:extLst>
                </a:gridCol>
                <a:gridCol w="2832100">
                  <a:extLst>
                    <a:ext uri="{9D8B030D-6E8A-4147-A177-3AD203B41FA5}">
                      <a16:colId xmlns:a16="http://schemas.microsoft.com/office/drawing/2014/main" val="20002"/>
                    </a:ext>
                  </a:extLst>
                </a:gridCol>
              </a:tblGrid>
              <a:tr h="472264">
                <a:tc gridSpan="3">
                  <a:txBody>
                    <a:bodyPr/>
                    <a:lstStyle/>
                    <a:p>
                      <a:r>
                        <a:rPr lang="en-GB" sz="1200" b="1" i="0" u="none" strike="noStrike" baseline="0" dirty="0">
                          <a:solidFill>
                            <a:srgbClr val="000000"/>
                          </a:solidFill>
                          <a:latin typeface="Century Gothic" pitchFamily="34" charset="0"/>
                        </a:rPr>
                        <a:t>_______________________Programme of Study: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entury Gothic" pitchFamily="34" charset="0"/>
                          <a:ea typeface="+mn-ea"/>
                          <a:cs typeface="+mn-cs"/>
                        </a:rPr>
                        <a:t>Pupils should be taught  	to identify similes in narrative text</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200" b="0" i="0" u="none" strike="noStrike" baseline="0" dirty="0">
                        <a:solidFill>
                          <a:srgbClr val="000000"/>
                        </a:solidFill>
                        <a:latin typeface="Aria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83358">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14842">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Check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7226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find the simile in this piece of text?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find the simile in this piece of text?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find the simile in this piece of text?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81391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The moon was high in the night sky and a lonely owl called mournfully from the neighbouring church tower. His footsteps cracked through the frosted snow like a knife cutting the hard icing on a cake. The darkness under the ancient yew trees was in stark contrast to the glittering crystals of ice that covered the gravestones.</a:t>
                      </a:r>
                      <a:endParaRPr lang="en-GB" sz="1400" b="0" dirty="0">
                        <a:solidFill>
                          <a:schemeClr val="tx1"/>
                        </a:solidFill>
                        <a:latin typeface="Comic Sans MS" pitchFamily="66"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omic Sans MS" pitchFamily="66" charset="0"/>
                          <a:ea typeface="+mn-ea"/>
                          <a:cs typeface="+mn-cs"/>
                        </a:rPr>
                        <a:t>Clothing was scattered across the room and drawers hung precariously from where they had been yanked open; socks and t-shirts hanging over the edges. The toy boxes were overturned like so much rubbish in a skip and parts of a wooden train set had been thrown as far as the landing, almost as if the engines and coaches had tried to drive themselves away from the carnage within the bedroom itself. Someone had searched the room. And that someone was obviously desperate.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1200" b="0" dirty="0">
                          <a:solidFill>
                            <a:schemeClr val="tx1"/>
                          </a:solidFill>
                          <a:latin typeface="Comic Sans MS" pitchFamily="66" charset="0"/>
                        </a:rPr>
                        <a:t>The car flew around the bend, tyres screaming and the engine roaring as the driver hit the accelerator and hoped nothing was coming the other way. In the distance the police sirens</a:t>
                      </a:r>
                      <a:r>
                        <a:rPr lang="en-GB" sz="1200" b="0" baseline="0" dirty="0">
                          <a:solidFill>
                            <a:schemeClr val="tx1"/>
                          </a:solidFill>
                          <a:latin typeface="Comic Sans MS" pitchFamily="66" charset="0"/>
                        </a:rPr>
                        <a:t> could be heard above the din and they were getting louder. And that meant they were getting closer. The road now stretched out before him as straight as a ruler. Silently thanking the Romans whom he knew built the original road, he gunned the engine once more.</a:t>
                      </a:r>
                      <a:endParaRPr lang="en-GB" sz="12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340061">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10</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02537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1600" dirty="0">
                <a:latin typeface="Century Gothic" pitchFamily="34" charset="0"/>
              </a:rPr>
              <a:t>Introduction</a:t>
            </a:r>
          </a:p>
        </p:txBody>
      </p:sp>
      <p:sp>
        <p:nvSpPr>
          <p:cNvPr id="3" name="Content Placeholder 2"/>
          <p:cNvSpPr>
            <a:spLocks noGrp="1"/>
          </p:cNvSpPr>
          <p:nvPr>
            <p:ph idx="1"/>
          </p:nvPr>
        </p:nvSpPr>
        <p:spPr>
          <a:xfrm>
            <a:off x="457200" y="1412776"/>
            <a:ext cx="8229600" cy="4713387"/>
          </a:xfrm>
        </p:spPr>
        <p:txBody>
          <a:bodyPr>
            <a:noAutofit/>
          </a:bodyPr>
          <a:lstStyle/>
          <a:p>
            <a:pPr marL="0" indent="0">
              <a:lnSpc>
                <a:spcPct val="115000"/>
              </a:lnSpc>
              <a:spcAft>
                <a:spcPts val="1000"/>
              </a:spcAft>
              <a:buNone/>
            </a:pPr>
            <a:r>
              <a:rPr lang="en-GB" sz="1400" dirty="0">
                <a:solidFill>
                  <a:srgbClr val="000000"/>
                </a:solidFill>
                <a:latin typeface="Century Gothic" pitchFamily="34" charset="0"/>
                <a:ea typeface="Calibri"/>
                <a:cs typeface="Times New Roman"/>
              </a:rPr>
              <a:t>The following pages contain examples, and they are exactly that - examples to be used as guidance. They are meant as a starting point for staff to develop their own versions appropriate to their own classes and learning outcomes.</a:t>
            </a:r>
          </a:p>
          <a:p>
            <a:pPr marL="0" indent="0">
              <a:lnSpc>
                <a:spcPct val="115000"/>
              </a:lnSpc>
              <a:spcAft>
                <a:spcPts val="1000"/>
              </a:spcAft>
              <a:buNone/>
            </a:pPr>
            <a:r>
              <a:rPr lang="en-GB" sz="1400" dirty="0">
                <a:solidFill>
                  <a:srgbClr val="000000"/>
                </a:solidFill>
                <a:latin typeface="Century Gothic" pitchFamily="34" charset="0"/>
                <a:ea typeface="Calibri"/>
                <a:cs typeface="Times New Roman"/>
              </a:rPr>
              <a:t>Some examples use one stimulus for the pre learning challenge and a different stimulus for the post learning task. This is designed to show that pupils can use the skill or knowledge in a slightly different context. But this may not be ideal for all pupils; nor does it show a direct comparison as  a ‘before’ and ‘after’ example of exactly the same work </a:t>
            </a:r>
          </a:p>
          <a:p>
            <a:pPr marL="0" indent="0">
              <a:lnSpc>
                <a:spcPct val="115000"/>
              </a:lnSpc>
              <a:spcAft>
                <a:spcPts val="1000"/>
              </a:spcAft>
              <a:buNone/>
            </a:pPr>
            <a:r>
              <a:rPr lang="en-GB" sz="1400" dirty="0">
                <a:solidFill>
                  <a:srgbClr val="000000"/>
                </a:solidFill>
                <a:latin typeface="Century Gothic" pitchFamily="34" charset="0"/>
                <a:ea typeface="Calibri"/>
                <a:cs typeface="Times New Roman"/>
              </a:rPr>
              <a:t>Some examples use the same stimulus which enables the pupil and teacher to see a direct comparison in terms of what has been learned.</a:t>
            </a:r>
          </a:p>
          <a:p>
            <a:pPr marL="0" indent="0">
              <a:lnSpc>
                <a:spcPct val="115000"/>
              </a:lnSpc>
              <a:spcAft>
                <a:spcPts val="1000"/>
              </a:spcAft>
              <a:buNone/>
            </a:pPr>
            <a:r>
              <a:rPr lang="en-GB" sz="1400" dirty="0">
                <a:solidFill>
                  <a:srgbClr val="000000"/>
                </a:solidFill>
                <a:latin typeface="Century Gothic" pitchFamily="34" charset="0"/>
                <a:ea typeface="Calibri"/>
                <a:cs typeface="Times New Roman"/>
              </a:rPr>
              <a:t>Neither approach is exemplary. Both are included as examples of how these resources could be developed.</a:t>
            </a: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3B836549-D513-40D7-9340-27DEAB76740F}" type="slidenum">
              <a:rPr lang="en-GB" smtClean="0">
                <a:solidFill>
                  <a:prstClr val="black">
                    <a:tint val="75000"/>
                  </a:prstClr>
                </a:solidFill>
              </a:rPr>
              <a:pPr/>
              <a:t>11</a:t>
            </a:fld>
            <a:endParaRPr lang="en-GB" dirty="0">
              <a:solidFill>
                <a:prstClr val="black">
                  <a:tint val="75000"/>
                </a:prstClr>
              </a:solidFill>
            </a:endParaRPr>
          </a:p>
        </p:txBody>
      </p:sp>
    </p:spTree>
    <p:extLst>
      <p:ext uri="{BB962C8B-B14F-4D97-AF65-F5344CB8AC3E}">
        <p14:creationId xmlns:p14="http://schemas.microsoft.com/office/powerpoint/2010/main" val="3298191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64904"/>
            <a:ext cx="8229600" cy="3561259"/>
          </a:xfrm>
        </p:spPr>
        <p:txBody>
          <a:bodyPr>
            <a:normAutofit/>
          </a:bodyPr>
          <a:lstStyle/>
          <a:p>
            <a:pPr marL="0" indent="0" algn="ctr">
              <a:buNone/>
            </a:pPr>
            <a:endParaRPr lang="en-GB" sz="2800" dirty="0">
              <a:solidFill>
                <a:prstClr val="black"/>
              </a:solidFill>
              <a:latin typeface="Century Gothic" pitchFamily="34" charset="0"/>
            </a:endParaRPr>
          </a:p>
          <a:p>
            <a:pPr marL="0" indent="0" algn="ctr">
              <a:buNone/>
            </a:pPr>
            <a:r>
              <a:rPr lang="en-GB" sz="3600" b="1" dirty="0">
                <a:solidFill>
                  <a:prstClr val="black"/>
                </a:solidFill>
                <a:latin typeface="Century Gothic" pitchFamily="34" charset="0"/>
              </a:rPr>
              <a:t>English examples</a:t>
            </a:r>
            <a:endParaRPr lang="en-GB" sz="2800" b="1" dirty="0">
              <a:latin typeface="Century Gothic" pitchFamily="34" charset="0"/>
            </a:endParaRP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12</a:t>
            </a:fld>
            <a:endParaRPr lang="en-US" dirty="0">
              <a:solidFill>
                <a:prstClr val="black">
                  <a:tint val="75000"/>
                </a:prstClr>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332656"/>
            <a:ext cx="2038008" cy="1440160"/>
          </a:xfrm>
          <a:prstGeom prst="rect">
            <a:avLst/>
          </a:prstGeom>
        </p:spPr>
      </p:pic>
      <p:pic>
        <p:nvPicPr>
          <p:cNvPr id="307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476672"/>
            <a:ext cx="1871663" cy="43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0651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979845893"/>
              </p:ext>
            </p:extLst>
          </p:nvPr>
        </p:nvGraphicFramePr>
        <p:xfrm>
          <a:off x="323528" y="684624"/>
          <a:ext cx="8496300" cy="5730240"/>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Year 1 English Programme of Study: Grammar and Punctuation</a:t>
                      </a:r>
                    </a:p>
                    <a:p>
                      <a:r>
                        <a:rPr lang="en-GB" sz="1200" b="0" i="0" u="none" strike="noStrike" baseline="0" dirty="0">
                          <a:solidFill>
                            <a:srgbClr val="000000"/>
                          </a:solidFill>
                          <a:latin typeface="Century Gothic" pitchFamily="34" charset="0"/>
                        </a:rPr>
                        <a:t>Begin to punctuate sentences using a question mark</a:t>
                      </a:r>
                      <a:endParaRPr lang="en-GB" sz="1200" b="0" i="0" u="none" strike="noStrike" baseline="0" dirty="0">
                        <a:solidFill>
                          <a:srgbClr val="000000"/>
                        </a:solidFill>
                        <a:latin typeface="Aria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write a question you would like</a:t>
                      </a:r>
                      <a:r>
                        <a:rPr lang="en-GB" sz="1200" b="0" baseline="0" dirty="0">
                          <a:solidFill>
                            <a:schemeClr val="tx1"/>
                          </a:solidFill>
                          <a:latin typeface="Century Gothic" pitchFamily="34" charset="0"/>
                        </a:rPr>
                        <a:t> to ask </a:t>
                      </a:r>
                      <a:r>
                        <a:rPr lang="en-GB" sz="1200" b="0" dirty="0">
                          <a:solidFill>
                            <a:schemeClr val="tx1"/>
                          </a:solidFill>
                          <a:latin typeface="Century Gothic" pitchFamily="34" charset="0"/>
                        </a:rPr>
                        <a:t>your teacher?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write a question you would like to ask your headteacher?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120389">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13</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540" y="178149"/>
            <a:ext cx="1620180" cy="379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857011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316382750"/>
              </p:ext>
            </p:extLst>
          </p:nvPr>
        </p:nvGraphicFramePr>
        <p:xfrm>
          <a:off x="323528" y="684624"/>
          <a:ext cx="8496300" cy="5715299"/>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Year 1 English Programme of Study: Writing</a:t>
                      </a:r>
                    </a:p>
                    <a:p>
                      <a:r>
                        <a:rPr lang="en-GB" sz="1200" b="0" i="0" u="none" strike="noStrike" baseline="0" dirty="0">
                          <a:solidFill>
                            <a:srgbClr val="000000"/>
                          </a:solidFill>
                          <a:latin typeface="Century Gothic" pitchFamily="34" charset="0"/>
                        </a:rPr>
                        <a:t>Spell the days of the week</a:t>
                      </a:r>
                      <a:endParaRPr lang="en-GB" sz="1200" b="0" i="0" u="none" strike="noStrike" baseline="0" dirty="0">
                        <a:solidFill>
                          <a:srgbClr val="000000"/>
                        </a:solidFill>
                        <a:latin typeface="Aria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write </a:t>
                      </a:r>
                      <a:r>
                        <a:rPr lang="en-GB" sz="1200" b="0" baseline="0" dirty="0">
                          <a:solidFill>
                            <a:schemeClr val="tx1"/>
                          </a:solidFill>
                          <a:latin typeface="Century Gothic" pitchFamily="34" charset="0"/>
                        </a:rPr>
                        <a:t>all of the </a:t>
                      </a:r>
                      <a:r>
                        <a:rPr lang="en-GB" sz="1200" b="0" dirty="0">
                          <a:solidFill>
                            <a:schemeClr val="tx1"/>
                          </a:solidFill>
                          <a:latin typeface="Century Gothic" pitchFamily="34" charset="0"/>
                        </a:rPr>
                        <a:t>days of the week?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write all of the days of the week?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120389">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14</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7" y="186590"/>
            <a:ext cx="1584175" cy="3713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695302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567620986"/>
              </p:ext>
            </p:extLst>
          </p:nvPr>
        </p:nvGraphicFramePr>
        <p:xfrm>
          <a:off x="323528" y="684624"/>
          <a:ext cx="8496300" cy="5629635"/>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Year 2 English Programme of Study: Grammar and Punctuation</a:t>
                      </a:r>
                    </a:p>
                    <a:p>
                      <a:r>
                        <a:rPr lang="en-GB" sz="1200" b="0" i="0" u="none" strike="noStrike" baseline="0" dirty="0">
                          <a:solidFill>
                            <a:srgbClr val="000000"/>
                          </a:solidFill>
                          <a:latin typeface="Century Gothic" pitchFamily="34" charset="0"/>
                        </a:rPr>
                        <a:t>Use commas for lists</a:t>
                      </a:r>
                      <a:endParaRPr lang="en-GB" sz="1200" b="0" i="0" u="none" strike="noStrike" baseline="0" dirty="0">
                        <a:solidFill>
                          <a:srgbClr val="000000"/>
                        </a:solidFill>
                        <a:latin typeface="Aria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write a list of your favourite foods</a:t>
                      </a:r>
                      <a:r>
                        <a:rPr lang="en-GB" sz="1200" b="0" baseline="0" dirty="0">
                          <a:solidFill>
                            <a:schemeClr val="tx1"/>
                          </a:solidFill>
                          <a:latin typeface="Century Gothic" pitchFamily="34" charset="0"/>
                        </a:rPr>
                        <a:t> as a sentence?</a:t>
                      </a:r>
                      <a:endParaRPr lang="en-GB" sz="12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write a list of school sports as a sentence?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r>
                        <a:rPr lang="en-GB" sz="1400" b="0" dirty="0">
                          <a:solidFill>
                            <a:schemeClr val="tx1"/>
                          </a:solidFill>
                          <a:latin typeface="Comic Sans MS" pitchFamily="66" charset="0"/>
                        </a:rPr>
                        <a:t>My favourite</a:t>
                      </a:r>
                      <a:r>
                        <a:rPr lang="en-GB" sz="1400" b="0" baseline="0" dirty="0">
                          <a:solidFill>
                            <a:schemeClr val="tx1"/>
                          </a:solidFill>
                          <a:latin typeface="Comic Sans MS" pitchFamily="66" charset="0"/>
                        </a:rPr>
                        <a:t> foods are __________________</a:t>
                      </a:r>
                    </a:p>
                    <a:p>
                      <a:endParaRPr lang="en-GB" sz="1400" b="0" baseline="0" dirty="0">
                        <a:solidFill>
                          <a:schemeClr val="tx1"/>
                        </a:solidFill>
                        <a:latin typeface="Comic Sans MS" pitchFamily="66" charset="0"/>
                      </a:endParaRPr>
                    </a:p>
                    <a:p>
                      <a:r>
                        <a:rPr lang="en-GB" sz="1400" b="0" baseline="0" dirty="0">
                          <a:solidFill>
                            <a:schemeClr val="tx1"/>
                          </a:solidFill>
                          <a:latin typeface="Comic Sans MS" pitchFamily="66" charset="0"/>
                        </a:rPr>
                        <a:t>____________________________________</a:t>
                      </a:r>
                    </a:p>
                    <a:p>
                      <a:endParaRPr lang="en-GB" sz="1400" b="0" baseline="0" dirty="0">
                        <a:solidFill>
                          <a:schemeClr val="tx1"/>
                        </a:solidFill>
                        <a:latin typeface="Comic Sans MS" pitchFamily="66" charset="0"/>
                      </a:endParaRPr>
                    </a:p>
                    <a:p>
                      <a:r>
                        <a:rPr lang="en-GB" sz="1400" b="0" baseline="0" dirty="0">
                          <a:solidFill>
                            <a:schemeClr val="tx1"/>
                          </a:solidFill>
                          <a:latin typeface="Comic Sans MS" pitchFamily="66" charset="0"/>
                        </a:rPr>
                        <a:t>____________________________________</a:t>
                      </a:r>
                    </a:p>
                    <a:p>
                      <a:endParaRPr lang="en-GB" sz="1400" b="0" baseline="0" dirty="0">
                        <a:solidFill>
                          <a:schemeClr val="tx1"/>
                        </a:solidFill>
                        <a:latin typeface="Comic Sans MS" pitchFamily="66" charset="0"/>
                      </a:endParaRPr>
                    </a:p>
                    <a:p>
                      <a:r>
                        <a:rPr lang="en-GB" sz="1400" b="0" baseline="0" dirty="0">
                          <a:solidFill>
                            <a:schemeClr val="tx1"/>
                          </a:solidFill>
                          <a:latin typeface="Comic Sans MS" pitchFamily="66" charset="0"/>
                        </a:rPr>
                        <a:t>____________________________________</a:t>
                      </a:r>
                    </a:p>
                    <a:p>
                      <a:endParaRPr lang="en-GB" sz="1400" b="0" baseline="0" dirty="0">
                        <a:solidFill>
                          <a:schemeClr val="tx1"/>
                        </a:solidFill>
                        <a:latin typeface="Comic Sans MS" pitchFamily="66" charset="0"/>
                      </a:endParaRPr>
                    </a:p>
                    <a:p>
                      <a:r>
                        <a:rPr lang="en-GB" sz="1400" b="0" baseline="0" dirty="0">
                          <a:solidFill>
                            <a:schemeClr val="tx1"/>
                          </a:solidFill>
                          <a:latin typeface="Comic Sans MS" pitchFamily="66" charset="0"/>
                        </a:rPr>
                        <a:t>____________________________________</a:t>
                      </a:r>
                      <a:endParaRPr lang="en-GB" sz="1400" b="0" dirty="0">
                        <a:solidFill>
                          <a:schemeClr val="tx1"/>
                        </a:solidFill>
                        <a:latin typeface="Comic Sans MS" pitchFamily="66"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r>
                        <a:rPr lang="en-GB" sz="1400" b="0" dirty="0">
                          <a:solidFill>
                            <a:schemeClr val="tx1"/>
                          </a:solidFill>
                          <a:latin typeface="Comic Sans MS" pitchFamily="66" charset="0"/>
                        </a:rPr>
                        <a:t>At school we play ______________________</a:t>
                      </a:r>
                    </a:p>
                    <a:p>
                      <a:endParaRPr lang="en-GB" sz="1400" b="0" dirty="0">
                        <a:solidFill>
                          <a:schemeClr val="tx1"/>
                        </a:solidFill>
                        <a:latin typeface="Comic Sans MS" pitchFamily="66" charset="0"/>
                      </a:endParaRPr>
                    </a:p>
                    <a:p>
                      <a:r>
                        <a:rPr lang="en-GB" sz="1400" b="0" dirty="0">
                          <a:solidFill>
                            <a:schemeClr val="tx1"/>
                          </a:solidFill>
                          <a:latin typeface="Comic Sans MS" pitchFamily="66" charset="0"/>
                        </a:rPr>
                        <a:t>____________________________________</a:t>
                      </a:r>
                    </a:p>
                    <a:p>
                      <a:endParaRPr lang="en-GB" sz="1400" b="0" dirty="0">
                        <a:solidFill>
                          <a:schemeClr val="tx1"/>
                        </a:solidFill>
                        <a:latin typeface="Comic Sans MS" pitchFamily="66" charset="0"/>
                      </a:endParaRPr>
                    </a:p>
                    <a:p>
                      <a:r>
                        <a:rPr lang="en-GB" sz="1400" b="0" dirty="0">
                          <a:solidFill>
                            <a:schemeClr val="tx1"/>
                          </a:solidFill>
                          <a:latin typeface="Comic Sans MS" pitchFamily="66" charset="0"/>
                        </a:rPr>
                        <a:t>____________________________________</a:t>
                      </a:r>
                    </a:p>
                    <a:p>
                      <a:endParaRPr lang="en-GB" sz="1400" b="0" dirty="0">
                        <a:solidFill>
                          <a:schemeClr val="tx1"/>
                        </a:solidFill>
                        <a:latin typeface="Comic Sans MS" pitchFamily="66" charset="0"/>
                      </a:endParaRPr>
                    </a:p>
                    <a:p>
                      <a:r>
                        <a:rPr lang="en-GB" sz="1400" b="0" dirty="0">
                          <a:solidFill>
                            <a:schemeClr val="tx1"/>
                          </a:solidFill>
                          <a:latin typeface="Comic Sans MS" pitchFamily="66" charset="0"/>
                        </a:rPr>
                        <a:t>____________________________________</a:t>
                      </a:r>
                    </a:p>
                    <a:p>
                      <a:endParaRPr lang="en-GB" sz="1400" b="0" dirty="0">
                        <a:solidFill>
                          <a:schemeClr val="tx1"/>
                        </a:solidFill>
                        <a:latin typeface="Comic Sans MS" pitchFamily="66" charset="0"/>
                      </a:endParaRPr>
                    </a:p>
                    <a:p>
                      <a:r>
                        <a:rPr lang="en-GB" sz="1400" b="0" dirty="0">
                          <a:solidFill>
                            <a:schemeClr val="tx1"/>
                          </a:solidFill>
                          <a:latin typeface="Comic Sans MS" pitchFamily="66" charset="0"/>
                        </a:rPr>
                        <a:t>____________________________________</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120389">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15</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7" y="160065"/>
            <a:ext cx="1800200" cy="422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151761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145622660"/>
              </p:ext>
            </p:extLst>
          </p:nvPr>
        </p:nvGraphicFramePr>
        <p:xfrm>
          <a:off x="323528" y="684624"/>
          <a:ext cx="8496300" cy="5715299"/>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Year 2 English Programme of Study: Writing</a:t>
                      </a:r>
                    </a:p>
                    <a:p>
                      <a:r>
                        <a:rPr lang="en-GB" sz="1200" b="0" i="0" u="none" strike="noStrike" baseline="0" dirty="0">
                          <a:solidFill>
                            <a:srgbClr val="000000"/>
                          </a:solidFill>
                          <a:latin typeface="Century Gothic" pitchFamily="34" charset="0"/>
                        </a:rPr>
                        <a:t>Distinguish between homophones and near homophones</a:t>
                      </a:r>
                      <a:endParaRPr lang="en-GB" sz="1200" b="0" i="0" u="none" strike="noStrike" baseline="0" dirty="0">
                        <a:solidFill>
                          <a:srgbClr val="000000"/>
                        </a:solidFill>
                        <a:latin typeface="Aria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join the words that are homophones?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join the words that are homophones?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120389">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16</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2" name="TextBox 1"/>
          <p:cNvSpPr txBox="1"/>
          <p:nvPr/>
        </p:nvSpPr>
        <p:spPr>
          <a:xfrm>
            <a:off x="539552" y="2492896"/>
            <a:ext cx="1368152" cy="369332"/>
          </a:xfrm>
          <a:prstGeom prst="rect">
            <a:avLst/>
          </a:prstGeom>
          <a:noFill/>
        </p:spPr>
        <p:txBody>
          <a:bodyPr wrap="square" rtlCol="0">
            <a:spAutoFit/>
          </a:bodyPr>
          <a:lstStyle/>
          <a:p>
            <a:r>
              <a:rPr lang="en-GB" dirty="0">
                <a:solidFill>
                  <a:prstClr val="black"/>
                </a:solidFill>
                <a:latin typeface="Comic Sans MS" pitchFamily="66" charset="0"/>
              </a:rPr>
              <a:t>wait</a:t>
            </a:r>
          </a:p>
        </p:txBody>
      </p:sp>
      <p:sp>
        <p:nvSpPr>
          <p:cNvPr id="3" name="TextBox 2"/>
          <p:cNvSpPr txBox="1"/>
          <p:nvPr/>
        </p:nvSpPr>
        <p:spPr>
          <a:xfrm>
            <a:off x="2699792" y="4211796"/>
            <a:ext cx="1224136" cy="369332"/>
          </a:xfrm>
          <a:prstGeom prst="rect">
            <a:avLst/>
          </a:prstGeom>
          <a:noFill/>
        </p:spPr>
        <p:txBody>
          <a:bodyPr wrap="square" rtlCol="0">
            <a:spAutoFit/>
          </a:bodyPr>
          <a:lstStyle/>
          <a:p>
            <a:r>
              <a:rPr lang="en-GB" dirty="0">
                <a:solidFill>
                  <a:prstClr val="black"/>
                </a:solidFill>
                <a:latin typeface="Comic Sans MS" pitchFamily="66" charset="0"/>
              </a:rPr>
              <a:t>weight</a:t>
            </a:r>
          </a:p>
        </p:txBody>
      </p:sp>
      <p:sp>
        <p:nvSpPr>
          <p:cNvPr id="9" name="TextBox 8"/>
          <p:cNvSpPr txBox="1"/>
          <p:nvPr/>
        </p:nvSpPr>
        <p:spPr>
          <a:xfrm>
            <a:off x="683568" y="4581128"/>
            <a:ext cx="1224136" cy="369332"/>
          </a:xfrm>
          <a:prstGeom prst="rect">
            <a:avLst/>
          </a:prstGeom>
          <a:noFill/>
        </p:spPr>
        <p:txBody>
          <a:bodyPr wrap="square" rtlCol="0">
            <a:spAutoFit/>
          </a:bodyPr>
          <a:lstStyle/>
          <a:p>
            <a:r>
              <a:rPr lang="en-GB" dirty="0">
                <a:solidFill>
                  <a:prstClr val="black"/>
                </a:solidFill>
                <a:latin typeface="Comic Sans MS" pitchFamily="66" charset="0"/>
              </a:rPr>
              <a:t>wade</a:t>
            </a:r>
          </a:p>
        </p:txBody>
      </p:sp>
      <p:sp>
        <p:nvSpPr>
          <p:cNvPr id="10" name="TextBox 9"/>
          <p:cNvSpPr txBox="1"/>
          <p:nvPr/>
        </p:nvSpPr>
        <p:spPr>
          <a:xfrm>
            <a:off x="899592" y="3284984"/>
            <a:ext cx="1440160" cy="369332"/>
          </a:xfrm>
          <a:prstGeom prst="rect">
            <a:avLst/>
          </a:prstGeom>
          <a:noFill/>
        </p:spPr>
        <p:txBody>
          <a:bodyPr wrap="square" rtlCol="0">
            <a:spAutoFit/>
          </a:bodyPr>
          <a:lstStyle/>
          <a:p>
            <a:r>
              <a:rPr lang="en-GB" dirty="0">
                <a:solidFill>
                  <a:prstClr val="black"/>
                </a:solidFill>
                <a:latin typeface="Comic Sans MS" pitchFamily="66" charset="0"/>
              </a:rPr>
              <a:t>meet</a:t>
            </a:r>
          </a:p>
        </p:txBody>
      </p:sp>
      <p:sp>
        <p:nvSpPr>
          <p:cNvPr id="11" name="TextBox 10"/>
          <p:cNvSpPr txBox="1"/>
          <p:nvPr/>
        </p:nvSpPr>
        <p:spPr>
          <a:xfrm>
            <a:off x="2591780" y="3100318"/>
            <a:ext cx="1440160" cy="369332"/>
          </a:xfrm>
          <a:prstGeom prst="rect">
            <a:avLst/>
          </a:prstGeom>
          <a:noFill/>
        </p:spPr>
        <p:txBody>
          <a:bodyPr wrap="square" rtlCol="0">
            <a:spAutoFit/>
          </a:bodyPr>
          <a:lstStyle/>
          <a:p>
            <a:r>
              <a:rPr lang="en-GB" dirty="0">
                <a:solidFill>
                  <a:prstClr val="black"/>
                </a:solidFill>
                <a:latin typeface="Comic Sans MS" pitchFamily="66" charset="0"/>
              </a:rPr>
              <a:t>neat</a:t>
            </a:r>
          </a:p>
        </p:txBody>
      </p:sp>
      <p:sp>
        <p:nvSpPr>
          <p:cNvPr id="12" name="TextBox 11"/>
          <p:cNvSpPr txBox="1"/>
          <p:nvPr/>
        </p:nvSpPr>
        <p:spPr>
          <a:xfrm>
            <a:off x="3311860" y="2348880"/>
            <a:ext cx="1116124" cy="369332"/>
          </a:xfrm>
          <a:prstGeom prst="rect">
            <a:avLst/>
          </a:prstGeom>
          <a:noFill/>
        </p:spPr>
        <p:txBody>
          <a:bodyPr wrap="square" rtlCol="0">
            <a:spAutoFit/>
          </a:bodyPr>
          <a:lstStyle/>
          <a:p>
            <a:r>
              <a:rPr lang="en-GB" dirty="0">
                <a:solidFill>
                  <a:prstClr val="black"/>
                </a:solidFill>
                <a:latin typeface="Comic Sans MS" pitchFamily="66" charset="0"/>
              </a:rPr>
              <a:t>meat</a:t>
            </a:r>
          </a:p>
        </p:txBody>
      </p:sp>
      <p:sp>
        <p:nvSpPr>
          <p:cNvPr id="13" name="TextBox 12"/>
          <p:cNvSpPr txBox="1"/>
          <p:nvPr/>
        </p:nvSpPr>
        <p:spPr>
          <a:xfrm>
            <a:off x="5004048" y="2492896"/>
            <a:ext cx="1440160" cy="369332"/>
          </a:xfrm>
          <a:prstGeom prst="rect">
            <a:avLst/>
          </a:prstGeom>
          <a:noFill/>
        </p:spPr>
        <p:txBody>
          <a:bodyPr wrap="square" rtlCol="0">
            <a:spAutoFit/>
          </a:bodyPr>
          <a:lstStyle/>
          <a:p>
            <a:r>
              <a:rPr lang="en-GB" dirty="0">
                <a:solidFill>
                  <a:prstClr val="black"/>
                </a:solidFill>
                <a:latin typeface="Comic Sans MS" pitchFamily="66" charset="0"/>
              </a:rPr>
              <a:t>pair</a:t>
            </a:r>
          </a:p>
        </p:txBody>
      </p:sp>
      <p:sp>
        <p:nvSpPr>
          <p:cNvPr id="14" name="TextBox 13"/>
          <p:cNvSpPr txBox="1"/>
          <p:nvPr/>
        </p:nvSpPr>
        <p:spPr>
          <a:xfrm>
            <a:off x="6300192" y="4396462"/>
            <a:ext cx="1584176" cy="369332"/>
          </a:xfrm>
          <a:prstGeom prst="rect">
            <a:avLst/>
          </a:prstGeom>
          <a:noFill/>
        </p:spPr>
        <p:txBody>
          <a:bodyPr wrap="square" rtlCol="0">
            <a:spAutoFit/>
          </a:bodyPr>
          <a:lstStyle/>
          <a:p>
            <a:r>
              <a:rPr lang="en-GB" dirty="0">
                <a:solidFill>
                  <a:prstClr val="black"/>
                </a:solidFill>
                <a:latin typeface="Comic Sans MS" pitchFamily="66" charset="0"/>
              </a:rPr>
              <a:t>pear</a:t>
            </a:r>
          </a:p>
        </p:txBody>
      </p:sp>
      <p:sp>
        <p:nvSpPr>
          <p:cNvPr id="15" name="TextBox 14"/>
          <p:cNvSpPr txBox="1"/>
          <p:nvPr/>
        </p:nvSpPr>
        <p:spPr>
          <a:xfrm>
            <a:off x="5508104" y="3149620"/>
            <a:ext cx="1296144" cy="369332"/>
          </a:xfrm>
          <a:prstGeom prst="rect">
            <a:avLst/>
          </a:prstGeom>
          <a:noFill/>
        </p:spPr>
        <p:txBody>
          <a:bodyPr wrap="square" rtlCol="0">
            <a:spAutoFit/>
          </a:bodyPr>
          <a:lstStyle/>
          <a:p>
            <a:r>
              <a:rPr lang="en-GB" dirty="0">
                <a:solidFill>
                  <a:prstClr val="black"/>
                </a:solidFill>
                <a:latin typeface="Comic Sans MS" pitchFamily="66" charset="0"/>
              </a:rPr>
              <a:t>witch</a:t>
            </a:r>
          </a:p>
        </p:txBody>
      </p:sp>
      <p:sp>
        <p:nvSpPr>
          <p:cNvPr id="16" name="TextBox 15"/>
          <p:cNvSpPr txBox="1"/>
          <p:nvPr/>
        </p:nvSpPr>
        <p:spPr>
          <a:xfrm>
            <a:off x="7524328" y="4653136"/>
            <a:ext cx="1080120" cy="369332"/>
          </a:xfrm>
          <a:prstGeom prst="rect">
            <a:avLst/>
          </a:prstGeom>
          <a:noFill/>
        </p:spPr>
        <p:txBody>
          <a:bodyPr wrap="square" rtlCol="0">
            <a:spAutoFit/>
          </a:bodyPr>
          <a:lstStyle/>
          <a:p>
            <a:r>
              <a:rPr lang="en-GB" dirty="0">
                <a:solidFill>
                  <a:prstClr val="black"/>
                </a:solidFill>
                <a:latin typeface="Comic Sans MS" pitchFamily="66" charset="0"/>
              </a:rPr>
              <a:t>which</a:t>
            </a:r>
          </a:p>
        </p:txBody>
      </p:sp>
      <p:sp>
        <p:nvSpPr>
          <p:cNvPr id="17" name="TextBox 16"/>
          <p:cNvSpPr txBox="1"/>
          <p:nvPr/>
        </p:nvSpPr>
        <p:spPr>
          <a:xfrm>
            <a:off x="7344308" y="2780288"/>
            <a:ext cx="1440160" cy="369332"/>
          </a:xfrm>
          <a:prstGeom prst="rect">
            <a:avLst/>
          </a:prstGeom>
          <a:noFill/>
        </p:spPr>
        <p:txBody>
          <a:bodyPr wrap="square" rtlCol="0">
            <a:spAutoFit/>
          </a:bodyPr>
          <a:lstStyle/>
          <a:p>
            <a:r>
              <a:rPr lang="en-GB" dirty="0">
                <a:solidFill>
                  <a:prstClr val="black"/>
                </a:solidFill>
                <a:latin typeface="Comic Sans MS" pitchFamily="66" charset="0"/>
              </a:rPr>
              <a:t>pier</a:t>
            </a:r>
          </a:p>
        </p:txBody>
      </p:sp>
      <p:sp>
        <p:nvSpPr>
          <p:cNvPr id="18" name="TextBox 17"/>
          <p:cNvSpPr txBox="1"/>
          <p:nvPr/>
        </p:nvSpPr>
        <p:spPr>
          <a:xfrm>
            <a:off x="4788024" y="4396462"/>
            <a:ext cx="1368152" cy="369332"/>
          </a:xfrm>
          <a:prstGeom prst="rect">
            <a:avLst/>
          </a:prstGeom>
          <a:noFill/>
        </p:spPr>
        <p:txBody>
          <a:bodyPr wrap="square" rtlCol="0">
            <a:spAutoFit/>
          </a:bodyPr>
          <a:lstStyle/>
          <a:p>
            <a:r>
              <a:rPr lang="en-GB" dirty="0">
                <a:solidFill>
                  <a:prstClr val="black"/>
                </a:solidFill>
                <a:latin typeface="Comic Sans MS" pitchFamily="66" charset="0"/>
              </a:rPr>
              <a:t>watch</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3704" y="163220"/>
            <a:ext cx="1683864" cy="3947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526184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811361887"/>
              </p:ext>
            </p:extLst>
          </p:nvPr>
        </p:nvGraphicFramePr>
        <p:xfrm>
          <a:off x="323528" y="684624"/>
          <a:ext cx="8496300" cy="5715299"/>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Year 3/4 English Programme of Study: Grammar and Punctuation</a:t>
                      </a:r>
                    </a:p>
                    <a:p>
                      <a:r>
                        <a:rPr lang="en-GB" sz="1200" b="0" i="0" u="none" strike="noStrike" baseline="0" dirty="0">
                          <a:solidFill>
                            <a:srgbClr val="000000"/>
                          </a:solidFill>
                          <a:latin typeface="Century Gothic" pitchFamily="34" charset="0"/>
                        </a:rPr>
                        <a:t>Understand how to place the apostrophe in words with regular and irregular plurals </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add apostrophes to these sentences?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add apostrophes to these sentences?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r>
                        <a:rPr lang="en-GB" sz="1400" b="0" dirty="0">
                          <a:solidFill>
                            <a:schemeClr val="tx1"/>
                          </a:solidFill>
                          <a:latin typeface="Comic Sans MS" pitchFamily="66" charset="0"/>
                        </a:rPr>
                        <a:t>It was the schools annual</a:t>
                      </a:r>
                      <a:r>
                        <a:rPr lang="en-GB" sz="1400" b="0" baseline="0" dirty="0">
                          <a:solidFill>
                            <a:schemeClr val="tx1"/>
                          </a:solidFill>
                          <a:latin typeface="Comic Sans MS" pitchFamily="66" charset="0"/>
                        </a:rPr>
                        <a:t> trip.</a:t>
                      </a:r>
                    </a:p>
                    <a:p>
                      <a:endParaRPr lang="en-GB" sz="1400" b="0" dirty="0">
                        <a:solidFill>
                          <a:schemeClr val="tx1"/>
                        </a:solidFill>
                        <a:latin typeface="Comic Sans MS" pitchFamily="66" charset="0"/>
                      </a:endParaRPr>
                    </a:p>
                    <a:p>
                      <a:r>
                        <a:rPr lang="en-GB" sz="1400" b="0" dirty="0">
                          <a:solidFill>
                            <a:schemeClr val="tx1"/>
                          </a:solidFill>
                          <a:latin typeface="Comic Sans MS" pitchFamily="66" charset="0"/>
                        </a:rPr>
                        <a:t>All Year 4 girls books were collected and</a:t>
                      </a:r>
                      <a:r>
                        <a:rPr lang="en-GB" sz="1400" b="0" baseline="0" dirty="0">
                          <a:solidFill>
                            <a:schemeClr val="tx1"/>
                          </a:solidFill>
                          <a:latin typeface="Comic Sans MS" pitchFamily="66" charset="0"/>
                        </a:rPr>
                        <a:t> marked.</a:t>
                      </a:r>
                      <a:endParaRPr lang="en-GB" sz="1400" b="0" dirty="0">
                        <a:solidFill>
                          <a:schemeClr val="tx1"/>
                        </a:solidFill>
                        <a:latin typeface="Comic Sans MS" pitchFamily="66" charset="0"/>
                      </a:endParaRPr>
                    </a:p>
                    <a:p>
                      <a:endParaRPr lang="en-GB" sz="1400" b="0" dirty="0">
                        <a:solidFill>
                          <a:schemeClr val="tx1"/>
                        </a:solidFill>
                        <a:latin typeface="Comic Sans MS" pitchFamily="66" charset="0"/>
                      </a:endParaRPr>
                    </a:p>
                    <a:p>
                      <a:r>
                        <a:rPr lang="en-GB" sz="1400" b="0" dirty="0">
                          <a:solidFill>
                            <a:schemeClr val="tx1"/>
                          </a:solidFill>
                          <a:latin typeface="Comic Sans MS" pitchFamily="66" charset="0"/>
                        </a:rPr>
                        <a:t>A farmers dog was rounding up lots of sheep.</a:t>
                      </a:r>
                    </a:p>
                    <a:p>
                      <a:endParaRPr lang="en-GB" sz="1400" b="0" dirty="0">
                        <a:solidFill>
                          <a:schemeClr val="tx1"/>
                        </a:solidFill>
                        <a:latin typeface="Comic Sans MS" pitchFamily="66" charset="0"/>
                      </a:endParaRPr>
                    </a:p>
                    <a:p>
                      <a:r>
                        <a:rPr lang="en-GB" sz="1400" b="0" dirty="0">
                          <a:solidFill>
                            <a:schemeClr val="tx1"/>
                          </a:solidFill>
                          <a:latin typeface="Comic Sans MS" pitchFamily="66" charset="0"/>
                        </a:rPr>
                        <a:t>Both of the vets cars arrived at the same time.</a:t>
                      </a:r>
                    </a:p>
                    <a:p>
                      <a:endParaRPr lang="en-GB" sz="1400" b="0" dirty="0">
                        <a:solidFill>
                          <a:schemeClr val="tx1"/>
                        </a:solidFill>
                        <a:latin typeface="Comic Sans MS" pitchFamily="66" charset="0"/>
                      </a:endParaRPr>
                    </a:p>
                    <a:p>
                      <a:r>
                        <a:rPr lang="en-GB" sz="1400" b="0" dirty="0">
                          <a:solidFill>
                            <a:schemeClr val="tx1"/>
                          </a:solidFill>
                          <a:latin typeface="Comic Sans MS" pitchFamily="66" charset="0"/>
                        </a:rPr>
                        <a:t>The childrens</a:t>
                      </a:r>
                      <a:r>
                        <a:rPr lang="en-GB" sz="1400" b="0" baseline="0" dirty="0">
                          <a:solidFill>
                            <a:schemeClr val="tx1"/>
                          </a:solidFill>
                          <a:latin typeface="Comic Sans MS" pitchFamily="66" charset="0"/>
                        </a:rPr>
                        <a:t> art work was displayed in the galleries.</a:t>
                      </a:r>
                      <a:endParaRPr lang="en-GB" sz="1400" b="0" dirty="0">
                        <a:solidFill>
                          <a:schemeClr val="tx1"/>
                        </a:solidFill>
                        <a:latin typeface="Comic Sans MS" pitchFamily="66"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b="0" dirty="0">
                        <a:solidFill>
                          <a:schemeClr val="tx1"/>
                        </a:solidFill>
                        <a:latin typeface="Century Gothic"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The boys 100m races were watched by hundreds of people.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The towns schools are proud of supporting the charitys project.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All the childrens toys had been tidied away.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tx1"/>
                          </a:solidFill>
                          <a:effectLst/>
                          <a:uLnTx/>
                          <a:uFillTx/>
                          <a:latin typeface="Comic Sans MS" pitchFamily="66" charset="0"/>
                          <a:ea typeface="+mn-ea"/>
                          <a:cs typeface="+mn-cs"/>
                        </a:rPr>
                        <a:t>The womens team won four gold medals.</a:t>
                      </a: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120389">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17</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235839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806275846"/>
              </p:ext>
            </p:extLst>
          </p:nvPr>
        </p:nvGraphicFramePr>
        <p:xfrm>
          <a:off x="323528" y="684624"/>
          <a:ext cx="8496300" cy="5768713"/>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68495">
                <a:tc gridSpan="2">
                  <a:txBody>
                    <a:bodyPr/>
                    <a:lstStyle/>
                    <a:p>
                      <a:r>
                        <a:rPr lang="en-GB" sz="1200" b="1" i="0" u="none" strike="noStrike" baseline="0" dirty="0">
                          <a:solidFill>
                            <a:srgbClr val="000000"/>
                          </a:solidFill>
                          <a:latin typeface="Century Gothic" pitchFamily="34" charset="0"/>
                        </a:rPr>
                        <a:t>Year 3/4 English Programme of Study: Writing</a:t>
                      </a:r>
                    </a:p>
                    <a:p>
                      <a:r>
                        <a:rPr lang="en-GB" sz="1200" b="0" i="0" u="none" strike="noStrike" baseline="0" dirty="0">
                          <a:solidFill>
                            <a:srgbClr val="000000"/>
                          </a:solidFill>
                          <a:latin typeface="Century Gothic" pitchFamily="34" charset="0"/>
                        </a:rPr>
                        <a:t>Organising paragraphs around a theme </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81097">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12330">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68495">
                <a:tc>
                  <a:txBody>
                    <a:bodyPr/>
                    <a:lstStyle/>
                    <a:p>
                      <a:r>
                        <a:rPr lang="en-GB" sz="1200" b="0" dirty="0">
                          <a:solidFill>
                            <a:schemeClr val="tx1"/>
                          </a:solidFill>
                          <a:latin typeface="Century Gothic" pitchFamily="34" charset="0"/>
                        </a:rPr>
                        <a:t>Can you list any reasons for starting a new paragraph in your writing?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list the reasons for starting a new paragraph in your writing?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3051442">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186854">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18</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6245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142514637"/>
              </p:ext>
            </p:extLst>
          </p:nvPr>
        </p:nvGraphicFramePr>
        <p:xfrm>
          <a:off x="323528" y="684624"/>
          <a:ext cx="8496300" cy="5768713"/>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68495">
                <a:tc gridSpan="2">
                  <a:txBody>
                    <a:bodyPr/>
                    <a:lstStyle/>
                    <a:p>
                      <a:r>
                        <a:rPr lang="en-GB" sz="1200" b="1" i="0" u="none" strike="noStrike" baseline="0" dirty="0">
                          <a:solidFill>
                            <a:srgbClr val="000000"/>
                          </a:solidFill>
                          <a:latin typeface="Century Gothic" pitchFamily="34" charset="0"/>
                        </a:rPr>
                        <a:t>Year 5/6 English Programme of Study: Grammar and Punctuation</a:t>
                      </a:r>
                    </a:p>
                    <a:p>
                      <a:r>
                        <a:rPr lang="en-GB" sz="1200" b="0" i="0" u="none" strike="noStrike" baseline="0" dirty="0">
                          <a:solidFill>
                            <a:srgbClr val="000000"/>
                          </a:solidFill>
                          <a:latin typeface="Century Gothic" pitchFamily="34" charset="0"/>
                        </a:rPr>
                        <a:t>Using the passive voice to effect the presentation of information.</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81097">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12330">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68495">
                <a:tc>
                  <a:txBody>
                    <a:bodyPr/>
                    <a:lstStyle/>
                    <a:p>
                      <a:r>
                        <a:rPr lang="en-GB" sz="1200" b="0" dirty="0">
                          <a:solidFill>
                            <a:schemeClr val="tx1"/>
                          </a:solidFill>
                          <a:latin typeface="Century Gothic" pitchFamily="34" charset="0"/>
                        </a:rPr>
                        <a:t>Can you underline the sentence written in the passive voice?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underline the sentence written in the passive voice?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3051442">
                <a:tc>
                  <a:txBody>
                    <a:bodyPr/>
                    <a:lstStyle/>
                    <a:p>
                      <a:endParaRPr lang="en-GB" sz="1400" b="0" dirty="0">
                        <a:solidFill>
                          <a:schemeClr val="tx1"/>
                        </a:solidFill>
                        <a:latin typeface="Century Gothic" pitchFamily="34" charset="0"/>
                      </a:endParaRPr>
                    </a:p>
                    <a:p>
                      <a:r>
                        <a:rPr lang="en-GB" sz="1400" b="0" dirty="0">
                          <a:solidFill>
                            <a:schemeClr val="tx1"/>
                          </a:solidFill>
                          <a:latin typeface="Comic Sans MS" pitchFamily="66" charset="0"/>
                        </a:rPr>
                        <a:t>The sun was</a:t>
                      </a:r>
                      <a:r>
                        <a:rPr lang="en-GB" sz="1400" b="0" baseline="0" dirty="0">
                          <a:solidFill>
                            <a:schemeClr val="tx1"/>
                          </a:solidFill>
                          <a:latin typeface="Comic Sans MS" pitchFamily="66" charset="0"/>
                        </a:rPr>
                        <a:t> shining brightly. The sky was cloudless and a brilliant blue. All the children were outside at lunchtime. One group of older pupils were playing football. The window of the staffroom was broken. The headteacher called an early assembly. The staff investigated the incident.</a:t>
                      </a:r>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b="0" dirty="0">
                        <a:solidFill>
                          <a:schemeClr val="tx1"/>
                        </a:solidFill>
                        <a:latin typeface="Century Gothic"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The submarine pulled out to sea. It sank slowly beneath the waves. Only the periscope showed above the white crests. Seabirds still followed the black shadow, hopeful for any sort of food. The sailors knew they faced a long six months ahead of them. The vessel was commanded by a new captain.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186854">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19</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895002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990177870"/>
              </p:ext>
            </p:extLst>
          </p:nvPr>
        </p:nvGraphicFramePr>
        <p:xfrm>
          <a:off x="323528" y="684624"/>
          <a:ext cx="8496300" cy="5768712"/>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Year 5/6 English Programme of Study: Writing</a:t>
                      </a:r>
                    </a:p>
                    <a:p>
                      <a:r>
                        <a:rPr lang="en-GB" sz="1200" b="0" i="0" u="none" strike="noStrike" baseline="0" dirty="0">
                          <a:solidFill>
                            <a:srgbClr val="000000"/>
                          </a:solidFill>
                          <a:latin typeface="Century Gothic" pitchFamily="34" charset="0"/>
                        </a:rPr>
                        <a:t>Describing characters in narrative writing</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write your own vivid </a:t>
                      </a:r>
                      <a:r>
                        <a:rPr lang="en-GB" sz="1200" b="0" baseline="0" dirty="0">
                          <a:solidFill>
                            <a:schemeClr val="tx1"/>
                          </a:solidFill>
                          <a:latin typeface="Century Gothic" pitchFamily="34" charset="0"/>
                        </a:rPr>
                        <a:t>character description from a story in no more than five sentences?</a:t>
                      </a:r>
                      <a:endParaRPr lang="en-GB" sz="12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write your own vivid character description from a story in no more than five sentences?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pPr algn="ctr"/>
                      <a:r>
                        <a:rPr lang="en-GB" sz="1400" b="0" dirty="0">
                          <a:solidFill>
                            <a:schemeClr val="tx1"/>
                          </a:solidFill>
                          <a:latin typeface="Comic Sans MS" pitchFamily="66" charset="0"/>
                        </a:rPr>
                        <a:t>The owner</a:t>
                      </a:r>
                      <a:r>
                        <a:rPr lang="en-GB" sz="1400" b="0" baseline="0" dirty="0">
                          <a:solidFill>
                            <a:schemeClr val="tx1"/>
                          </a:solidFill>
                          <a:latin typeface="Comic Sans MS" pitchFamily="66" charset="0"/>
                        </a:rPr>
                        <a:t> of the ‘Magical Emporium’</a:t>
                      </a:r>
                      <a:endParaRPr lang="en-GB" sz="1400" b="0" dirty="0">
                        <a:solidFill>
                          <a:schemeClr val="tx1"/>
                        </a:solidFill>
                        <a:latin typeface="Comic Sans MS" pitchFamily="66"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0" dirty="0">
                          <a:solidFill>
                            <a:schemeClr val="tx1"/>
                          </a:solidFill>
                          <a:latin typeface="Comic Sans MS" pitchFamily="66" charset="0"/>
                        </a:rPr>
                        <a:t>The mysterious</a:t>
                      </a:r>
                      <a:r>
                        <a:rPr lang="en-GB" sz="1400" b="0" baseline="0" dirty="0">
                          <a:solidFill>
                            <a:schemeClr val="tx1"/>
                          </a:solidFill>
                          <a:latin typeface="Comic Sans MS" pitchFamily="66" charset="0"/>
                        </a:rPr>
                        <a:t> hotel guest</a:t>
                      </a: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20</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682171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64904"/>
            <a:ext cx="8229600" cy="3561259"/>
          </a:xfrm>
        </p:spPr>
        <p:txBody>
          <a:bodyPr>
            <a:normAutofit/>
          </a:bodyPr>
          <a:lstStyle/>
          <a:p>
            <a:pPr marL="0" indent="0" algn="ctr">
              <a:buNone/>
            </a:pPr>
            <a:endParaRPr lang="en-GB" sz="2800" dirty="0">
              <a:solidFill>
                <a:prstClr val="black"/>
              </a:solidFill>
              <a:latin typeface="Century Gothic" pitchFamily="34" charset="0"/>
            </a:endParaRPr>
          </a:p>
          <a:p>
            <a:pPr marL="0" indent="0" algn="ctr">
              <a:buNone/>
            </a:pPr>
            <a:r>
              <a:rPr lang="en-GB" sz="3600" b="1" dirty="0">
                <a:solidFill>
                  <a:prstClr val="black"/>
                </a:solidFill>
                <a:latin typeface="Century Gothic" pitchFamily="34" charset="0"/>
              </a:rPr>
              <a:t>Mathematics examples</a:t>
            </a:r>
            <a:endParaRPr lang="en-GB" sz="2800" b="1" dirty="0">
              <a:latin typeface="Century Gothic" pitchFamily="34" charset="0"/>
            </a:endParaRP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21</a:t>
            </a:fld>
            <a:endParaRPr lang="en-US" dirty="0">
              <a:solidFill>
                <a:prstClr val="black">
                  <a:tint val="75000"/>
                </a:prstClr>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332656"/>
            <a:ext cx="2038008" cy="1440160"/>
          </a:xfrm>
          <a:prstGeom prst="rect">
            <a:avLst/>
          </a:prstGeom>
        </p:spPr>
      </p:pic>
      <p:pic>
        <p:nvPicPr>
          <p:cNvPr id="307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476672"/>
            <a:ext cx="1871663" cy="43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732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71124198"/>
              </p:ext>
            </p:extLst>
          </p:nvPr>
        </p:nvGraphicFramePr>
        <p:xfrm>
          <a:off x="323528" y="684624"/>
          <a:ext cx="8496300" cy="5761208"/>
        </p:xfrm>
        <a:graphic>
          <a:graphicData uri="http://schemas.openxmlformats.org/drawingml/2006/table">
            <a:tbl>
              <a:tblPr firstRow="1" bandRow="1">
                <a:tableStyleId>{5C22544A-7EE6-4342-B048-85BDC9FD1C3A}</a:tableStyleId>
              </a:tblPr>
              <a:tblGrid>
                <a:gridCol w="849630">
                  <a:extLst>
                    <a:ext uri="{9D8B030D-6E8A-4147-A177-3AD203B41FA5}">
                      <a16:colId xmlns:a16="http://schemas.microsoft.com/office/drawing/2014/main" val="20000"/>
                    </a:ext>
                  </a:extLst>
                </a:gridCol>
                <a:gridCol w="849630">
                  <a:extLst>
                    <a:ext uri="{9D8B030D-6E8A-4147-A177-3AD203B41FA5}">
                      <a16:colId xmlns:a16="http://schemas.microsoft.com/office/drawing/2014/main" val="20001"/>
                    </a:ext>
                  </a:extLst>
                </a:gridCol>
                <a:gridCol w="849630">
                  <a:extLst>
                    <a:ext uri="{9D8B030D-6E8A-4147-A177-3AD203B41FA5}">
                      <a16:colId xmlns:a16="http://schemas.microsoft.com/office/drawing/2014/main" val="20002"/>
                    </a:ext>
                  </a:extLst>
                </a:gridCol>
                <a:gridCol w="849630">
                  <a:extLst>
                    <a:ext uri="{9D8B030D-6E8A-4147-A177-3AD203B41FA5}">
                      <a16:colId xmlns:a16="http://schemas.microsoft.com/office/drawing/2014/main" val="20003"/>
                    </a:ext>
                  </a:extLst>
                </a:gridCol>
                <a:gridCol w="849630">
                  <a:extLst>
                    <a:ext uri="{9D8B030D-6E8A-4147-A177-3AD203B41FA5}">
                      <a16:colId xmlns:a16="http://schemas.microsoft.com/office/drawing/2014/main" val="20004"/>
                    </a:ext>
                  </a:extLst>
                </a:gridCol>
                <a:gridCol w="849630">
                  <a:extLst>
                    <a:ext uri="{9D8B030D-6E8A-4147-A177-3AD203B41FA5}">
                      <a16:colId xmlns:a16="http://schemas.microsoft.com/office/drawing/2014/main" val="20005"/>
                    </a:ext>
                  </a:extLst>
                </a:gridCol>
                <a:gridCol w="849630">
                  <a:extLst>
                    <a:ext uri="{9D8B030D-6E8A-4147-A177-3AD203B41FA5}">
                      <a16:colId xmlns:a16="http://schemas.microsoft.com/office/drawing/2014/main" val="20006"/>
                    </a:ext>
                  </a:extLst>
                </a:gridCol>
                <a:gridCol w="849630">
                  <a:extLst>
                    <a:ext uri="{9D8B030D-6E8A-4147-A177-3AD203B41FA5}">
                      <a16:colId xmlns:a16="http://schemas.microsoft.com/office/drawing/2014/main" val="20007"/>
                    </a:ext>
                  </a:extLst>
                </a:gridCol>
                <a:gridCol w="849630">
                  <a:extLst>
                    <a:ext uri="{9D8B030D-6E8A-4147-A177-3AD203B41FA5}">
                      <a16:colId xmlns:a16="http://schemas.microsoft.com/office/drawing/2014/main" val="20008"/>
                    </a:ext>
                  </a:extLst>
                </a:gridCol>
                <a:gridCol w="849630">
                  <a:extLst>
                    <a:ext uri="{9D8B030D-6E8A-4147-A177-3AD203B41FA5}">
                      <a16:colId xmlns:a16="http://schemas.microsoft.com/office/drawing/2014/main" val="20009"/>
                    </a:ext>
                  </a:extLst>
                </a:gridCol>
              </a:tblGrid>
              <a:tr h="451971">
                <a:tc gridSpan="10">
                  <a:txBody>
                    <a:bodyPr/>
                    <a:lstStyle/>
                    <a:p>
                      <a:r>
                        <a:rPr lang="en-GB" sz="1200" b="1" i="0" u="none" strike="noStrike" baseline="0" dirty="0">
                          <a:solidFill>
                            <a:srgbClr val="000000"/>
                          </a:solidFill>
                          <a:latin typeface="Century Gothic" pitchFamily="34" charset="0"/>
                        </a:rPr>
                        <a:t>KS1  Mathematics Programme of Study</a:t>
                      </a:r>
                    </a:p>
                    <a:p>
                      <a:r>
                        <a:rPr lang="en-GB" sz="1200" b="0" i="0" u="none" strike="noStrike" baseline="0" dirty="0">
                          <a:solidFill>
                            <a:srgbClr val="000000"/>
                          </a:solidFill>
                          <a:latin typeface="Century Gothic" pitchFamily="34" charset="0"/>
                        </a:rPr>
                        <a:t>Pupils should be taught to read and write numbers from 1 to 20 in digits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265355">
                <a:tc gridSpan="5">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5">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294839">
                <a:tc gridSpan="5">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5">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442259">
                <a:tc gridSpan="5">
                  <a:txBody>
                    <a:bodyPr/>
                    <a:lstStyle/>
                    <a:p>
                      <a:r>
                        <a:rPr lang="en-GB" sz="1200" b="0" dirty="0">
                          <a:solidFill>
                            <a:schemeClr val="tx1"/>
                          </a:solidFill>
                          <a:latin typeface="Century Gothic" pitchFamily="34" charset="0"/>
                        </a:rPr>
                        <a:t>Can you write the numbers from 1 to 20 in digits?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5">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write the numbers from 1 to 20 in digits?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746328">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0004"/>
                  </a:ext>
                </a:extLst>
              </a:tr>
              <a:tr h="746328">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0005"/>
                  </a:ext>
                </a:extLst>
              </a:tr>
              <a:tr h="746328">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0006"/>
                  </a:ext>
                </a:extLst>
              </a:tr>
              <a:tr h="746328">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1297317">
                <a:tc gridSpan="5">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5">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8"/>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22</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153636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468084672"/>
              </p:ext>
            </p:extLst>
          </p:nvPr>
        </p:nvGraphicFramePr>
        <p:xfrm>
          <a:off x="323528" y="684624"/>
          <a:ext cx="8496300" cy="5768712"/>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0000"/>
                          </a:solidFill>
                          <a:effectLst/>
                          <a:uLnTx/>
                          <a:uFillTx/>
                          <a:latin typeface="Century Gothic" pitchFamily="34" charset="0"/>
                          <a:ea typeface="+mn-ea"/>
                          <a:cs typeface="+mn-cs"/>
                        </a:rPr>
                        <a:t>KS1  Mathematics Programme of Study</a:t>
                      </a:r>
                    </a:p>
                    <a:p>
                      <a:r>
                        <a:rPr kumimoji="0" lang="en-GB" sz="1200" b="0" i="0" u="none" strike="noStrike" kern="1200" cap="none" spc="0" normalizeH="0" baseline="0" noProof="0" dirty="0">
                          <a:ln>
                            <a:noFill/>
                          </a:ln>
                          <a:solidFill>
                            <a:srgbClr val="000000"/>
                          </a:solidFill>
                          <a:effectLst/>
                          <a:uLnTx/>
                          <a:uFillTx/>
                          <a:latin typeface="Century Gothic" pitchFamily="34" charset="0"/>
                          <a:ea typeface="+mn-ea"/>
                          <a:cs typeface="+mn-cs"/>
                        </a:rPr>
                        <a:t>Pupils should be taught</a:t>
                      </a:r>
                      <a:r>
                        <a:rPr kumimoji="0" lang="en-GB" sz="1200" b="0" i="0" u="none" strike="noStrike" kern="1200" cap="none" spc="0" normalizeH="0" baseline="0" noProof="0" dirty="0">
                          <a:ln>
                            <a:noFill/>
                          </a:ln>
                          <a:solidFill>
                            <a:schemeClr val="lt1"/>
                          </a:solidFill>
                          <a:effectLst/>
                          <a:uLnTx/>
                          <a:uFillTx/>
                          <a:latin typeface="Century Gothic" pitchFamily="34" charset="0"/>
                          <a:ea typeface="+mn-ea"/>
                          <a:cs typeface="+mn-cs"/>
                        </a:rPr>
                        <a:t> </a:t>
                      </a:r>
                      <a:r>
                        <a:rPr kumimoji="0" lang="en-GB" sz="1200" b="0" i="0" u="none" strike="noStrike" kern="1200" cap="none" spc="0" normalizeH="0" baseline="0" noProof="0" dirty="0">
                          <a:ln>
                            <a:noFill/>
                          </a:ln>
                          <a:solidFill>
                            <a:schemeClr val="tx1"/>
                          </a:solidFill>
                          <a:effectLst/>
                          <a:uLnTx/>
                          <a:uFillTx/>
                          <a:latin typeface="Century Gothic" pitchFamily="34" charset="0"/>
                          <a:ea typeface="+mn-ea"/>
                          <a:cs typeface="+mn-cs"/>
                        </a:rPr>
                        <a:t>to </a:t>
                      </a:r>
                      <a:r>
                        <a:rPr lang="en-GB" sz="1200" b="0" i="0" u="none" strike="noStrike" baseline="0" dirty="0">
                          <a:solidFill>
                            <a:schemeClr val="tx1"/>
                          </a:solidFill>
                          <a:latin typeface="Century Gothic" pitchFamily="34" charset="0"/>
                        </a:rPr>
                        <a:t>compare</a:t>
                      </a:r>
                      <a:r>
                        <a:rPr lang="en-GB" sz="1200" b="0" i="0" u="none" strike="noStrike" baseline="0" dirty="0">
                          <a:solidFill>
                            <a:srgbClr val="000000"/>
                          </a:solidFill>
                          <a:latin typeface="Century Gothic" pitchFamily="34" charset="0"/>
                        </a:rPr>
                        <a:t> and order numbers from 0 up to 100; use &lt;, &gt; and = signs</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write the correct symbol between the pairs of numbers?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write the correct symbol between the pairs of numbers?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r>
                        <a:rPr lang="en-GB" sz="1400" b="0" dirty="0">
                          <a:solidFill>
                            <a:schemeClr val="tx1"/>
                          </a:solidFill>
                          <a:latin typeface="Comic Sans MS" pitchFamily="66" charset="0"/>
                        </a:rPr>
                        <a:t>            </a:t>
                      </a:r>
                      <a:r>
                        <a:rPr lang="en-GB" sz="3200" b="0" dirty="0">
                          <a:solidFill>
                            <a:schemeClr val="tx1"/>
                          </a:solidFill>
                          <a:latin typeface="Comic Sans MS" pitchFamily="66" charset="0"/>
                        </a:rPr>
                        <a:t>&lt;</a:t>
                      </a:r>
                      <a:r>
                        <a:rPr lang="en-GB" sz="3200" b="0" baseline="0" dirty="0">
                          <a:solidFill>
                            <a:schemeClr val="tx1"/>
                          </a:solidFill>
                          <a:latin typeface="Comic Sans MS" pitchFamily="66" charset="0"/>
                        </a:rPr>
                        <a:t>    &gt;      </a:t>
                      </a:r>
                      <a:r>
                        <a:rPr lang="en-GB" sz="2400" b="0" baseline="0" dirty="0">
                          <a:solidFill>
                            <a:schemeClr val="tx1"/>
                          </a:solidFill>
                          <a:latin typeface="Comic Sans MS" pitchFamily="66" charset="0"/>
                        </a:rPr>
                        <a:t>or</a:t>
                      </a:r>
                      <a:r>
                        <a:rPr lang="en-GB" sz="3200" b="0" baseline="0" dirty="0">
                          <a:solidFill>
                            <a:schemeClr val="tx1"/>
                          </a:solidFill>
                          <a:latin typeface="Comic Sans MS" pitchFamily="66" charset="0"/>
                        </a:rPr>
                        <a:t>     =</a:t>
                      </a:r>
                    </a:p>
                    <a:p>
                      <a:endParaRPr lang="en-GB" sz="1800" b="0" baseline="0" dirty="0">
                        <a:solidFill>
                          <a:schemeClr val="tx1"/>
                        </a:solidFill>
                        <a:latin typeface="Comic Sans MS" pitchFamily="66" charset="0"/>
                      </a:endParaRPr>
                    </a:p>
                    <a:p>
                      <a:r>
                        <a:rPr lang="en-GB" sz="1800" b="0" baseline="0" dirty="0">
                          <a:solidFill>
                            <a:schemeClr val="tx1"/>
                          </a:solidFill>
                          <a:latin typeface="Comic Sans MS" pitchFamily="66" charset="0"/>
                        </a:rPr>
                        <a:t>                  24         46</a:t>
                      </a:r>
                    </a:p>
                    <a:p>
                      <a:endParaRPr lang="en-GB" sz="1000" b="0" baseline="0" dirty="0">
                        <a:solidFill>
                          <a:schemeClr val="tx1"/>
                        </a:solidFill>
                        <a:latin typeface="Comic Sans MS" pitchFamily="66" charset="0"/>
                      </a:endParaRPr>
                    </a:p>
                    <a:p>
                      <a:r>
                        <a:rPr lang="en-GB" sz="1800" b="0" dirty="0">
                          <a:solidFill>
                            <a:schemeClr val="tx1"/>
                          </a:solidFill>
                          <a:latin typeface="Comic Sans MS" pitchFamily="66" charset="0"/>
                        </a:rPr>
                        <a:t>                    7</a:t>
                      </a:r>
                      <a:r>
                        <a:rPr lang="en-GB" sz="1800" b="0" baseline="0" dirty="0">
                          <a:solidFill>
                            <a:schemeClr val="tx1"/>
                          </a:solidFill>
                          <a:latin typeface="Comic Sans MS" pitchFamily="66" charset="0"/>
                        </a:rPr>
                        <a:t>         77</a:t>
                      </a:r>
                    </a:p>
                    <a:p>
                      <a:endParaRPr lang="en-GB" sz="1000" b="0" dirty="0">
                        <a:solidFill>
                          <a:schemeClr val="tx1"/>
                        </a:solidFill>
                        <a:latin typeface="Comic Sans MS" pitchFamily="66" charset="0"/>
                      </a:endParaRPr>
                    </a:p>
                    <a:p>
                      <a:r>
                        <a:rPr lang="en-GB" sz="1800" b="0" dirty="0">
                          <a:solidFill>
                            <a:schemeClr val="tx1"/>
                          </a:solidFill>
                          <a:latin typeface="Comic Sans MS" pitchFamily="66" charset="0"/>
                        </a:rPr>
                        <a:t>                   76</a:t>
                      </a:r>
                      <a:r>
                        <a:rPr lang="en-GB" sz="1800" b="0" baseline="0" dirty="0">
                          <a:solidFill>
                            <a:schemeClr val="tx1"/>
                          </a:solidFill>
                          <a:latin typeface="Comic Sans MS" pitchFamily="66" charset="0"/>
                        </a:rPr>
                        <a:t>        98</a:t>
                      </a:r>
                    </a:p>
                    <a:p>
                      <a:endParaRPr lang="en-GB" sz="1000" b="0" baseline="0" dirty="0">
                        <a:solidFill>
                          <a:schemeClr val="tx1"/>
                        </a:solidFill>
                        <a:latin typeface="Comic Sans MS" pitchFamily="66" charset="0"/>
                      </a:endParaRPr>
                    </a:p>
                    <a:p>
                      <a:r>
                        <a:rPr lang="en-GB" sz="1800" b="0" baseline="0" dirty="0">
                          <a:solidFill>
                            <a:schemeClr val="tx1"/>
                          </a:solidFill>
                          <a:latin typeface="Comic Sans MS" pitchFamily="66" charset="0"/>
                        </a:rPr>
                        <a:t>                   66        66</a:t>
                      </a:r>
                      <a:endParaRPr lang="en-GB" sz="18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            </a:t>
                      </a:r>
                      <a:r>
                        <a:rPr kumimoji="0" lang="en-GB" sz="3200" b="0" i="0" u="none" strike="noStrike" kern="1200" cap="none" spc="0" normalizeH="0" baseline="0" noProof="0" dirty="0">
                          <a:ln>
                            <a:noFill/>
                          </a:ln>
                          <a:solidFill>
                            <a:prstClr val="black"/>
                          </a:solidFill>
                          <a:effectLst/>
                          <a:uLnTx/>
                          <a:uFillTx/>
                          <a:latin typeface="Comic Sans MS" pitchFamily="66" charset="0"/>
                          <a:ea typeface="+mn-ea"/>
                          <a:cs typeface="+mn-cs"/>
                        </a:rPr>
                        <a:t>&lt;    &gt;      </a:t>
                      </a:r>
                      <a:r>
                        <a:rPr kumimoji="0" lang="en-GB" sz="2400" b="0" i="0" u="none" strike="noStrike" kern="1200" cap="none" spc="0" normalizeH="0" baseline="0" noProof="0" dirty="0">
                          <a:ln>
                            <a:noFill/>
                          </a:ln>
                          <a:solidFill>
                            <a:prstClr val="black"/>
                          </a:solidFill>
                          <a:effectLst/>
                          <a:uLnTx/>
                          <a:uFillTx/>
                          <a:latin typeface="Comic Sans MS" pitchFamily="66" charset="0"/>
                          <a:ea typeface="+mn-ea"/>
                          <a:cs typeface="+mn-cs"/>
                        </a:rPr>
                        <a:t>or</a:t>
                      </a:r>
                      <a:r>
                        <a:rPr kumimoji="0" lang="en-GB" sz="3200" b="0" i="0" u="none" strike="noStrike" kern="1200" cap="none" spc="0" normalizeH="0" baseline="0" noProof="0" dirty="0">
                          <a:ln>
                            <a:noFill/>
                          </a:ln>
                          <a:solidFill>
                            <a:prstClr val="black"/>
                          </a:solidFill>
                          <a:effectLst/>
                          <a:uLnTx/>
                          <a:uFillTx/>
                          <a:latin typeface="Comic Sans MS"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itchFamily="66" charset="0"/>
                          <a:ea typeface="+mn-ea"/>
                          <a:cs typeface="+mn-cs"/>
                        </a:rPr>
                        <a:t>                  48         52</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itchFamily="66" charset="0"/>
                          <a:ea typeface="+mn-ea"/>
                          <a:cs typeface="+mn-cs"/>
                        </a:rPr>
                        <a:t>                  31         99</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itchFamily="66" charset="0"/>
                          <a:ea typeface="+mn-ea"/>
                          <a:cs typeface="+mn-cs"/>
                        </a:rPr>
                        <a:t>                    8           8</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itchFamily="66" charset="0"/>
                          <a:ea typeface="+mn-ea"/>
                          <a:cs typeface="+mn-cs"/>
                        </a:rPr>
                        <a:t>                   13         31</a:t>
                      </a: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23</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ounded Rectangle 1"/>
          <p:cNvSpPr/>
          <p:nvPr/>
        </p:nvSpPr>
        <p:spPr>
          <a:xfrm>
            <a:off x="827584" y="2420888"/>
            <a:ext cx="3024336" cy="57606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2393702"/>
            <a:ext cx="3048000" cy="603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153636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94350149"/>
              </p:ext>
            </p:extLst>
          </p:nvPr>
        </p:nvGraphicFramePr>
        <p:xfrm>
          <a:off x="323528" y="684624"/>
          <a:ext cx="8496300" cy="5753771"/>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0000"/>
                          </a:solidFill>
                          <a:effectLst/>
                          <a:uLnTx/>
                          <a:uFillTx/>
                          <a:latin typeface="Century Gothic" pitchFamily="34" charset="0"/>
                          <a:ea typeface="+mn-ea"/>
                          <a:cs typeface="+mn-cs"/>
                        </a:rPr>
                        <a:t>KS2  Mathematics Programme of Study</a:t>
                      </a:r>
                    </a:p>
                    <a:p>
                      <a:r>
                        <a:rPr kumimoji="0" lang="en-GB" sz="1200" b="0" i="0" u="none" strike="noStrike" kern="1200" cap="none" spc="0" normalizeH="0" baseline="0" noProof="0" dirty="0">
                          <a:ln>
                            <a:noFill/>
                          </a:ln>
                          <a:solidFill>
                            <a:srgbClr val="000000"/>
                          </a:solidFill>
                          <a:effectLst/>
                          <a:uLnTx/>
                          <a:uFillTx/>
                          <a:latin typeface="Century Gothic" pitchFamily="34" charset="0"/>
                          <a:ea typeface="+mn-ea"/>
                          <a:cs typeface="+mn-cs"/>
                        </a:rPr>
                        <a:t>Pupils should be taught</a:t>
                      </a:r>
                      <a:r>
                        <a:rPr kumimoji="0" lang="en-GB" sz="1200" b="0" i="0" u="none" strike="noStrike" kern="1200" cap="none" spc="0" normalizeH="0" baseline="0" noProof="0" dirty="0">
                          <a:ln>
                            <a:noFill/>
                          </a:ln>
                          <a:solidFill>
                            <a:prstClr val="white"/>
                          </a:solidFill>
                          <a:effectLst/>
                          <a:uLnTx/>
                          <a:uFillTx/>
                          <a:latin typeface="Century Gothic" pitchFamily="34" charset="0"/>
                          <a:ea typeface="+mn-ea"/>
                          <a:cs typeface="+mn-cs"/>
                        </a:rPr>
                        <a:t> </a:t>
                      </a: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to </a:t>
                      </a:r>
                      <a:r>
                        <a:rPr lang="en-GB" sz="1200" b="0" i="0" u="none" strike="noStrike" baseline="0" dirty="0">
                          <a:solidFill>
                            <a:srgbClr val="000000"/>
                          </a:solidFill>
                          <a:latin typeface="Century Gothic" pitchFamily="34" charset="0"/>
                        </a:rPr>
                        <a:t>write numbers to at least 1000 in words </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write these numbers as words?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write these numbers as words?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r>
                        <a:rPr lang="en-GB" sz="1400" b="0" dirty="0">
                          <a:solidFill>
                            <a:schemeClr val="tx1"/>
                          </a:solidFill>
                          <a:latin typeface="Comic Sans MS" pitchFamily="66" charset="0"/>
                        </a:rPr>
                        <a:t>Three hundred</a:t>
                      </a:r>
                      <a:r>
                        <a:rPr lang="en-GB" sz="1400" b="0" baseline="0" dirty="0">
                          <a:solidFill>
                            <a:schemeClr val="tx1"/>
                          </a:solidFill>
                          <a:latin typeface="Comic Sans MS" pitchFamily="66" charset="0"/>
                        </a:rPr>
                        <a:t> and twenty five</a:t>
                      </a:r>
                    </a:p>
                    <a:p>
                      <a:endParaRPr lang="en-GB" sz="1400" b="0" baseline="0" dirty="0">
                        <a:solidFill>
                          <a:schemeClr val="tx1"/>
                        </a:solidFill>
                        <a:latin typeface="Comic Sans MS" pitchFamily="66" charset="0"/>
                      </a:endParaRPr>
                    </a:p>
                    <a:p>
                      <a:r>
                        <a:rPr lang="en-GB" sz="1400" b="0" baseline="0" dirty="0">
                          <a:solidFill>
                            <a:schemeClr val="tx1"/>
                          </a:solidFill>
                          <a:latin typeface="Comic Sans MS" pitchFamily="66" charset="0"/>
                        </a:rPr>
                        <a:t>Thirty six</a:t>
                      </a:r>
                    </a:p>
                    <a:p>
                      <a:endParaRPr lang="en-GB" sz="1400" b="0" baseline="0" dirty="0">
                        <a:solidFill>
                          <a:schemeClr val="tx1"/>
                        </a:solidFill>
                        <a:latin typeface="Comic Sans MS" pitchFamily="66" charset="0"/>
                      </a:endParaRPr>
                    </a:p>
                    <a:p>
                      <a:r>
                        <a:rPr lang="en-GB" sz="1400" b="0" baseline="0" dirty="0">
                          <a:solidFill>
                            <a:schemeClr val="tx1"/>
                          </a:solidFill>
                          <a:latin typeface="Comic Sans MS" pitchFamily="66" charset="0"/>
                        </a:rPr>
                        <a:t>Seven hundred and eight</a:t>
                      </a:r>
                    </a:p>
                    <a:p>
                      <a:endParaRPr lang="en-GB" sz="1400" b="0" baseline="0" dirty="0">
                        <a:solidFill>
                          <a:schemeClr val="tx1"/>
                        </a:solidFill>
                        <a:latin typeface="Comic Sans MS" pitchFamily="66" charset="0"/>
                      </a:endParaRPr>
                    </a:p>
                    <a:p>
                      <a:r>
                        <a:rPr lang="en-GB" sz="1400" b="0" baseline="0" dirty="0">
                          <a:solidFill>
                            <a:schemeClr val="tx1"/>
                          </a:solidFill>
                          <a:latin typeface="Comic Sans MS" pitchFamily="66" charset="0"/>
                        </a:rPr>
                        <a:t>Seven hundred and eighteen</a:t>
                      </a:r>
                    </a:p>
                    <a:p>
                      <a:endParaRPr lang="en-GB" sz="1400" b="0" baseline="0" dirty="0">
                        <a:solidFill>
                          <a:schemeClr val="tx1"/>
                        </a:solidFill>
                        <a:latin typeface="Comic Sans MS" pitchFamily="66" charset="0"/>
                      </a:endParaRPr>
                    </a:p>
                    <a:p>
                      <a:r>
                        <a:rPr lang="en-GB" sz="1400" b="0" baseline="0" dirty="0">
                          <a:solidFill>
                            <a:schemeClr val="tx1"/>
                          </a:solidFill>
                          <a:latin typeface="Comic Sans MS" pitchFamily="66" charset="0"/>
                        </a:rPr>
                        <a:t>Five hundred and fifty</a:t>
                      </a:r>
                    </a:p>
                    <a:p>
                      <a:endParaRPr lang="en-GB" sz="1400" b="0" baseline="0" dirty="0">
                        <a:solidFill>
                          <a:schemeClr val="tx1"/>
                        </a:solidFill>
                        <a:latin typeface="Comic Sans MS" pitchFamily="66" charset="0"/>
                      </a:endParaRPr>
                    </a:p>
                    <a:p>
                      <a:r>
                        <a:rPr lang="en-GB" sz="1400" b="0" baseline="0" dirty="0">
                          <a:solidFill>
                            <a:schemeClr val="tx1"/>
                          </a:solidFill>
                          <a:latin typeface="Comic Sans MS" pitchFamily="66" charset="0"/>
                        </a:rPr>
                        <a:t>One thousand</a:t>
                      </a: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p>
                      <a:pPr algn="l"/>
                      <a:r>
                        <a:rPr lang="en-GB" sz="1400" b="0" dirty="0">
                          <a:solidFill>
                            <a:schemeClr val="tx1"/>
                          </a:solidFill>
                          <a:latin typeface="Comic Sans MS" pitchFamily="66" charset="0"/>
                        </a:rPr>
                        <a:t>Six hundred and sixty three</a:t>
                      </a:r>
                    </a:p>
                    <a:p>
                      <a:pPr algn="l"/>
                      <a:endParaRPr lang="en-GB" sz="1400" b="0" dirty="0">
                        <a:solidFill>
                          <a:schemeClr val="tx1"/>
                        </a:solidFill>
                        <a:latin typeface="Comic Sans MS" pitchFamily="66" charset="0"/>
                      </a:endParaRPr>
                    </a:p>
                    <a:p>
                      <a:pPr algn="l"/>
                      <a:r>
                        <a:rPr lang="en-GB" sz="1400" b="0" dirty="0">
                          <a:solidFill>
                            <a:schemeClr val="tx1"/>
                          </a:solidFill>
                          <a:latin typeface="Comic Sans MS" pitchFamily="66" charset="0"/>
                        </a:rPr>
                        <a:t>Four hundred and forty</a:t>
                      </a:r>
                    </a:p>
                    <a:p>
                      <a:pPr algn="l"/>
                      <a:endParaRPr lang="en-GB" sz="1400" b="0" dirty="0">
                        <a:solidFill>
                          <a:schemeClr val="tx1"/>
                        </a:solidFill>
                        <a:latin typeface="Comic Sans MS" pitchFamily="66" charset="0"/>
                      </a:endParaRPr>
                    </a:p>
                    <a:p>
                      <a:pPr algn="l"/>
                      <a:r>
                        <a:rPr lang="en-GB" sz="1400" b="0" dirty="0">
                          <a:solidFill>
                            <a:schemeClr val="tx1"/>
                          </a:solidFill>
                          <a:latin typeface="Comic Sans MS" pitchFamily="66" charset="0"/>
                        </a:rPr>
                        <a:t>Four hundred and fourteen</a:t>
                      </a:r>
                    </a:p>
                    <a:p>
                      <a:pPr algn="l"/>
                      <a:endParaRPr lang="en-GB" sz="1400" b="0" dirty="0">
                        <a:solidFill>
                          <a:schemeClr val="tx1"/>
                        </a:solidFill>
                        <a:latin typeface="Comic Sans MS" pitchFamily="66" charset="0"/>
                      </a:endParaRPr>
                    </a:p>
                    <a:p>
                      <a:pPr algn="l"/>
                      <a:r>
                        <a:rPr lang="en-GB" sz="1400" b="0" dirty="0">
                          <a:solidFill>
                            <a:schemeClr val="tx1"/>
                          </a:solidFill>
                          <a:latin typeface="Comic Sans MS" pitchFamily="66" charset="0"/>
                        </a:rPr>
                        <a:t>Nine hundred</a:t>
                      </a:r>
                      <a:r>
                        <a:rPr lang="en-GB" sz="1400" b="0" baseline="0" dirty="0">
                          <a:solidFill>
                            <a:schemeClr val="tx1"/>
                          </a:solidFill>
                          <a:latin typeface="Comic Sans MS" pitchFamily="66" charset="0"/>
                        </a:rPr>
                        <a:t> and ninety</a:t>
                      </a:r>
                    </a:p>
                    <a:p>
                      <a:pPr algn="l"/>
                      <a:endParaRPr lang="en-GB" sz="1400" b="0" baseline="0" dirty="0">
                        <a:solidFill>
                          <a:schemeClr val="tx1"/>
                        </a:solidFill>
                        <a:latin typeface="Comic Sans MS" pitchFamily="66" charset="0"/>
                      </a:endParaRPr>
                    </a:p>
                    <a:p>
                      <a:pPr algn="l"/>
                      <a:r>
                        <a:rPr lang="en-GB" sz="1400" b="0" baseline="0" dirty="0">
                          <a:solidFill>
                            <a:schemeClr val="tx1"/>
                          </a:solidFill>
                          <a:latin typeface="Comic Sans MS" pitchFamily="66" charset="0"/>
                        </a:rPr>
                        <a:t>Three hundred and eighty eight</a:t>
                      </a:r>
                    </a:p>
                    <a:p>
                      <a:pPr algn="l"/>
                      <a:endParaRPr lang="en-GB" sz="1400" b="0" baseline="0" dirty="0">
                        <a:solidFill>
                          <a:schemeClr val="tx1"/>
                        </a:solidFill>
                        <a:latin typeface="Comic Sans MS" pitchFamily="66" charset="0"/>
                      </a:endParaRPr>
                    </a:p>
                    <a:p>
                      <a:pPr algn="l"/>
                      <a:r>
                        <a:rPr lang="en-GB" sz="1400" b="0" baseline="0" dirty="0">
                          <a:solidFill>
                            <a:schemeClr val="tx1"/>
                          </a:solidFill>
                          <a:latin typeface="Comic Sans MS" pitchFamily="66" charset="0"/>
                        </a:rPr>
                        <a:t>Two hundred and twenty nine</a:t>
                      </a: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24</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153636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71947811"/>
              </p:ext>
            </p:extLst>
          </p:nvPr>
        </p:nvGraphicFramePr>
        <p:xfrm>
          <a:off x="323528" y="684624"/>
          <a:ext cx="8496300" cy="5769885"/>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_______________________Programme of Study: </a:t>
                      </a:r>
                    </a:p>
                    <a:p>
                      <a:r>
                        <a:rPr lang="en-GB" sz="1200" b="0" i="0" u="none" strike="noStrike" baseline="0" dirty="0">
                          <a:solidFill>
                            <a:srgbClr val="000000"/>
                          </a:solidFill>
                          <a:latin typeface="Century Gothic" pitchFamily="34" charset="0"/>
                        </a:rPr>
                        <a:t>Pupils should be taught  to multiply numbers up to 4 digits by a one- or two-digit number using an efficient written method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calculate the answer to this sum?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calculate the answer to this sum?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811109">
                <a:tc>
                  <a:txBody>
                    <a:bodyPr/>
                    <a:lstStyle/>
                    <a:p>
                      <a:endParaRPr lang="en-GB" sz="1400" b="0" dirty="0">
                        <a:solidFill>
                          <a:schemeClr val="tx1"/>
                        </a:solidFill>
                        <a:latin typeface="Century Gothic" pitchFamily="34" charset="0"/>
                      </a:endParaRPr>
                    </a:p>
                    <a:p>
                      <a:r>
                        <a:rPr lang="en-GB" sz="1400" b="0" dirty="0">
                          <a:solidFill>
                            <a:schemeClr val="tx1"/>
                          </a:solidFill>
                          <a:latin typeface="Comic Sans MS" pitchFamily="66" charset="0"/>
                        </a:rPr>
                        <a:t>                             </a:t>
                      </a:r>
                      <a:r>
                        <a:rPr lang="en-GB" sz="1600" b="0" dirty="0">
                          <a:solidFill>
                            <a:schemeClr val="tx1"/>
                          </a:solidFill>
                          <a:latin typeface="Comic Sans MS" pitchFamily="66" charset="0"/>
                        </a:rPr>
                        <a:t>327 </a:t>
                      </a:r>
                      <a:r>
                        <a:rPr lang="en-GB" sz="1600" b="0" baseline="0" dirty="0">
                          <a:solidFill>
                            <a:schemeClr val="tx1"/>
                          </a:solidFill>
                          <a:latin typeface="Comic Sans MS" pitchFamily="66" charset="0"/>
                        </a:rPr>
                        <a:t> x  45</a:t>
                      </a:r>
                      <a:endParaRPr lang="en-GB" sz="16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p>
                      <a:pPr algn="ctr"/>
                      <a:r>
                        <a:rPr lang="en-GB" sz="1600" b="0" dirty="0">
                          <a:solidFill>
                            <a:schemeClr val="tx1"/>
                          </a:solidFill>
                          <a:latin typeface="Comic Sans MS" pitchFamily="66" charset="0"/>
                        </a:rPr>
                        <a:t>648  x  72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25</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153636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64904"/>
            <a:ext cx="8229600" cy="3561259"/>
          </a:xfrm>
        </p:spPr>
        <p:txBody>
          <a:bodyPr>
            <a:normAutofit/>
          </a:bodyPr>
          <a:lstStyle/>
          <a:p>
            <a:pPr marL="0" indent="0" algn="ctr">
              <a:buNone/>
            </a:pPr>
            <a:endParaRPr lang="en-GB" sz="2800" dirty="0">
              <a:solidFill>
                <a:prstClr val="black"/>
              </a:solidFill>
              <a:latin typeface="Century Gothic" pitchFamily="34" charset="0"/>
            </a:endParaRPr>
          </a:p>
          <a:p>
            <a:pPr marL="0" indent="0" algn="ctr">
              <a:buNone/>
            </a:pPr>
            <a:r>
              <a:rPr lang="en-GB" sz="3600" b="1" dirty="0">
                <a:solidFill>
                  <a:prstClr val="black"/>
                </a:solidFill>
                <a:latin typeface="Century Gothic" pitchFamily="34" charset="0"/>
              </a:rPr>
              <a:t>Science examples</a:t>
            </a:r>
            <a:endParaRPr lang="en-GB" sz="2800" b="1" dirty="0">
              <a:latin typeface="Century Gothic" pitchFamily="34" charset="0"/>
            </a:endParaRP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26</a:t>
            </a:fld>
            <a:endParaRPr lang="en-US" dirty="0">
              <a:solidFill>
                <a:prstClr val="black">
                  <a:tint val="75000"/>
                </a:prstClr>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332656"/>
            <a:ext cx="2038008" cy="1440160"/>
          </a:xfrm>
          <a:prstGeom prst="rect">
            <a:avLst/>
          </a:prstGeom>
        </p:spPr>
      </p:pic>
      <p:pic>
        <p:nvPicPr>
          <p:cNvPr id="296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476672"/>
            <a:ext cx="1871663" cy="43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32373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174071627"/>
              </p:ext>
            </p:extLst>
          </p:nvPr>
        </p:nvGraphicFramePr>
        <p:xfrm>
          <a:off x="323528" y="684624"/>
          <a:ext cx="8496300" cy="5614694"/>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Year 1 Science Programme of Study: Plants</a:t>
                      </a:r>
                      <a:endParaRPr lang="en-GB" sz="1400" b="0" i="0" u="none" strike="noStrike" baseline="0" dirty="0">
                        <a:latin typeface="Arial"/>
                      </a:endParaRPr>
                    </a:p>
                    <a:p>
                      <a:r>
                        <a:rPr lang="en-GB" sz="1200" b="0" i="0" u="none" strike="noStrike" baseline="0" dirty="0">
                          <a:solidFill>
                            <a:srgbClr val="000000"/>
                          </a:solidFill>
                          <a:latin typeface="Century Gothic" pitchFamily="34" charset="0"/>
                        </a:rPr>
                        <a:t>Identify the basic structure of a variety of common flowering plants </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label these parts of a plant?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label these parts of a plant?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120389">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27</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6" name="Picture 2"/>
          <p:cNvPicPr>
            <a:picLocks noChangeAspect="1" noChangeArrowheads="1"/>
          </p:cNvPicPr>
          <p:nvPr/>
        </p:nvPicPr>
        <p:blipFill>
          <a:blip r:embed="rId3">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385022" y="2257745"/>
            <a:ext cx="1602802" cy="27554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2033093" y="2491383"/>
            <a:ext cx="576064" cy="144016"/>
          </a:xfrm>
          <a:prstGeom prst="rect">
            <a:avLst/>
          </a:prstGeom>
          <a:solidFill>
            <a:schemeClr val="bg2"/>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Rectangle 10"/>
          <p:cNvSpPr/>
          <p:nvPr/>
        </p:nvSpPr>
        <p:spPr>
          <a:xfrm>
            <a:off x="2077743" y="3140968"/>
            <a:ext cx="576064" cy="144016"/>
          </a:xfrm>
          <a:prstGeom prst="rect">
            <a:avLst/>
          </a:prstGeom>
          <a:solidFill>
            <a:schemeClr val="bg2"/>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Rectangle 11"/>
          <p:cNvSpPr/>
          <p:nvPr/>
        </p:nvSpPr>
        <p:spPr>
          <a:xfrm>
            <a:off x="2473525" y="3429000"/>
            <a:ext cx="576064" cy="144016"/>
          </a:xfrm>
          <a:prstGeom prst="rect">
            <a:avLst/>
          </a:prstGeom>
          <a:solidFill>
            <a:schemeClr val="bg2"/>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3" name="Rectangle 12"/>
          <p:cNvSpPr/>
          <p:nvPr/>
        </p:nvSpPr>
        <p:spPr>
          <a:xfrm>
            <a:off x="2186423" y="4437112"/>
            <a:ext cx="576064" cy="144016"/>
          </a:xfrm>
          <a:prstGeom prst="rect">
            <a:avLst/>
          </a:prstGeom>
          <a:solidFill>
            <a:schemeClr val="bg2"/>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6147" name="Picture 3"/>
          <p:cNvPicPr>
            <a:picLocks noChangeAspect="1" noChangeArrowheads="1"/>
          </p:cNvPicPr>
          <p:nvPr/>
        </p:nvPicPr>
        <p:blipFill>
          <a:blip r:embed="rId5">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796136" y="2208527"/>
            <a:ext cx="1664011" cy="27289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ectangle 14"/>
          <p:cNvSpPr/>
          <p:nvPr/>
        </p:nvSpPr>
        <p:spPr>
          <a:xfrm>
            <a:off x="6851663" y="2419375"/>
            <a:ext cx="576064" cy="144016"/>
          </a:xfrm>
          <a:prstGeom prst="rect">
            <a:avLst/>
          </a:prstGeom>
          <a:solidFill>
            <a:schemeClr val="bg2"/>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6" name="Rectangle 15"/>
          <p:cNvSpPr/>
          <p:nvPr/>
        </p:nvSpPr>
        <p:spPr>
          <a:xfrm>
            <a:off x="6642983" y="2822154"/>
            <a:ext cx="576064" cy="144016"/>
          </a:xfrm>
          <a:prstGeom prst="rect">
            <a:avLst/>
          </a:prstGeom>
          <a:solidFill>
            <a:schemeClr val="bg2"/>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7" name="Rectangle 16"/>
          <p:cNvSpPr/>
          <p:nvPr/>
        </p:nvSpPr>
        <p:spPr>
          <a:xfrm>
            <a:off x="5796136" y="4725144"/>
            <a:ext cx="576064" cy="144016"/>
          </a:xfrm>
          <a:prstGeom prst="rect">
            <a:avLst/>
          </a:prstGeom>
          <a:solidFill>
            <a:schemeClr val="bg2"/>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8" name="Rectangle 17"/>
          <p:cNvSpPr/>
          <p:nvPr/>
        </p:nvSpPr>
        <p:spPr>
          <a:xfrm>
            <a:off x="6354951" y="3826371"/>
            <a:ext cx="576064" cy="144016"/>
          </a:xfrm>
          <a:prstGeom prst="rect">
            <a:avLst/>
          </a:prstGeom>
          <a:solidFill>
            <a:schemeClr val="bg2"/>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Tree>
    <p:extLst>
      <p:ext uri="{BB962C8B-B14F-4D97-AF65-F5344CB8AC3E}">
        <p14:creationId xmlns:p14="http://schemas.microsoft.com/office/powerpoint/2010/main" val="27577998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941713342"/>
              </p:ext>
            </p:extLst>
          </p:nvPr>
        </p:nvGraphicFramePr>
        <p:xfrm>
          <a:off x="323528" y="684624"/>
          <a:ext cx="8496300" cy="5768713"/>
        </p:xfrm>
        <a:graphic>
          <a:graphicData uri="http://schemas.openxmlformats.org/drawingml/2006/table">
            <a:tbl>
              <a:tblPr firstRow="1" bandRow="1">
                <a:tableStyleId>{5C22544A-7EE6-4342-B048-85BDC9FD1C3A}</a:tableStyleId>
              </a:tblPr>
              <a:tblGrid>
                <a:gridCol w="2048197">
                  <a:extLst>
                    <a:ext uri="{9D8B030D-6E8A-4147-A177-3AD203B41FA5}">
                      <a16:colId xmlns:a16="http://schemas.microsoft.com/office/drawing/2014/main" val="20000"/>
                    </a:ext>
                  </a:extLst>
                </a:gridCol>
                <a:gridCol w="2199953">
                  <a:extLst>
                    <a:ext uri="{9D8B030D-6E8A-4147-A177-3AD203B41FA5}">
                      <a16:colId xmlns:a16="http://schemas.microsoft.com/office/drawing/2014/main" val="20001"/>
                    </a:ext>
                  </a:extLst>
                </a:gridCol>
                <a:gridCol w="2124075">
                  <a:extLst>
                    <a:ext uri="{9D8B030D-6E8A-4147-A177-3AD203B41FA5}">
                      <a16:colId xmlns:a16="http://schemas.microsoft.com/office/drawing/2014/main" val="20002"/>
                    </a:ext>
                  </a:extLst>
                </a:gridCol>
                <a:gridCol w="2124075">
                  <a:extLst>
                    <a:ext uri="{9D8B030D-6E8A-4147-A177-3AD203B41FA5}">
                      <a16:colId xmlns:a16="http://schemas.microsoft.com/office/drawing/2014/main" val="20003"/>
                    </a:ext>
                  </a:extLst>
                </a:gridCol>
              </a:tblGrid>
              <a:tr h="468495">
                <a:tc gridSpan="4">
                  <a:txBody>
                    <a:bodyPr/>
                    <a:lstStyle/>
                    <a:p>
                      <a:r>
                        <a:rPr lang="en-GB" sz="1200" b="1" i="0" u="none" strike="noStrike" baseline="0" dirty="0">
                          <a:solidFill>
                            <a:srgbClr val="000000"/>
                          </a:solidFill>
                          <a:latin typeface="Century Gothic" pitchFamily="34" charset="0"/>
                        </a:rPr>
                        <a:t>Year 2 Science Programme of Study: Uses of everyday materials</a:t>
                      </a:r>
                    </a:p>
                    <a:p>
                      <a:r>
                        <a:rPr lang="en-GB" sz="1200" b="0" i="0" u="none" strike="noStrike" baseline="0" dirty="0">
                          <a:solidFill>
                            <a:srgbClr val="000000"/>
                          </a:solidFill>
                          <a:latin typeface="Century Gothic" panose="020B0502020202020204" pitchFamily="34" charset="0"/>
                        </a:rPr>
                        <a:t>Identify the uses of a variety of everyday materials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10000"/>
                  </a:ext>
                </a:extLst>
              </a:tr>
              <a:tr h="281097">
                <a:tc gridSpan="2">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gridSpan="2">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10001"/>
                  </a:ext>
                </a:extLst>
              </a:tr>
              <a:tr h="312330">
                <a:tc gridSpan="2">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gridSpan="2">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10002"/>
                  </a:ext>
                </a:extLst>
              </a:tr>
              <a:tr h="468495">
                <a:tc gridSpan="2">
                  <a:txBody>
                    <a:bodyPr/>
                    <a:lstStyle/>
                    <a:p>
                      <a:r>
                        <a:rPr lang="en-GB" sz="1200" b="0" dirty="0">
                          <a:solidFill>
                            <a:schemeClr val="tx1"/>
                          </a:solidFill>
                          <a:latin typeface="Century Gothic" pitchFamily="34" charset="0"/>
                        </a:rPr>
                        <a:t>Can you draw something</a:t>
                      </a:r>
                      <a:r>
                        <a:rPr lang="en-GB" sz="1200" b="0" baseline="0" dirty="0">
                          <a:solidFill>
                            <a:schemeClr val="tx1"/>
                          </a:solidFill>
                          <a:latin typeface="Century Gothic" pitchFamily="34" charset="0"/>
                        </a:rPr>
                        <a:t> made from each of these materials?</a:t>
                      </a:r>
                      <a:endParaRPr lang="en-GB" sz="12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GB"/>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draw something made from each of these materials?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GB"/>
                    </a:p>
                  </a:txBody>
                  <a:tcPr/>
                </a:tc>
                <a:extLst>
                  <a:ext uri="{0D108BD9-81ED-4DB2-BD59-A6C34878D82A}">
                    <a16:rowId xmlns:a16="http://schemas.microsoft.com/office/drawing/2014/main" val="10003"/>
                  </a:ext>
                </a:extLst>
              </a:tr>
              <a:tr h="998709">
                <a:tc>
                  <a:txBody>
                    <a:bodyPr/>
                    <a:lstStyle/>
                    <a:p>
                      <a:r>
                        <a:rPr lang="en-GB" sz="1100" b="0" dirty="0">
                          <a:solidFill>
                            <a:schemeClr val="tx1"/>
                          </a:solidFill>
                          <a:latin typeface="Comic Sans MS" pitchFamily="66" charset="0"/>
                        </a:rPr>
                        <a:t>Wood</a:t>
                      </a:r>
                    </a:p>
                    <a:p>
                      <a:r>
                        <a:rPr kumimoji="0" lang="en-GB" sz="1100" b="0" i="0" u="none" strike="noStrike" kern="1200" cap="none" spc="0" normalizeH="0" baseline="0" noProof="0" dirty="0">
                          <a:ln>
                            <a:noFill/>
                          </a:ln>
                          <a:solidFill>
                            <a:srgbClr val="000000"/>
                          </a:solidFill>
                          <a:effectLst/>
                          <a:uLnTx/>
                          <a:uFillTx/>
                          <a:latin typeface="Comic Sans MS" pitchFamily="66" charset="0"/>
                          <a:ea typeface="+mn-ea"/>
                          <a:cs typeface="+mn-cs"/>
                        </a:rPr>
                        <a:t>	</a:t>
                      </a:r>
                      <a:endParaRPr lang="en-GB" sz="1100" b="0" dirty="0">
                        <a:solidFill>
                          <a:schemeClr val="tx1"/>
                        </a:solidFill>
                        <a:latin typeface="Comic Sans MS" pitchFamily="66" charset="0"/>
                      </a:endParaRPr>
                    </a:p>
                    <a:p>
                      <a:endParaRPr lang="en-GB" sz="11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ysDash"/>
                      <a:round/>
                      <a:headEnd type="none" w="med" len="med"/>
                      <a:tailEnd type="none" w="med" len="med"/>
                    </a:lnB>
                    <a:noFill/>
                  </a:tcPr>
                </a:tc>
                <a:tc>
                  <a:txBody>
                    <a:bodyPr/>
                    <a:lstStyle/>
                    <a:p>
                      <a:r>
                        <a:rPr lang="en-GB" sz="1100" b="0" dirty="0">
                          <a:solidFill>
                            <a:schemeClr val="tx1"/>
                          </a:solidFill>
                          <a:latin typeface="Comic Sans MS" pitchFamily="66" charset="0"/>
                        </a:rPr>
                        <a:t>Metal</a:t>
                      </a:r>
                    </a:p>
                  </a:txBody>
                  <a:tcPr>
                    <a:lnL w="12700"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ysDash"/>
                      <a:round/>
                      <a:headEnd type="none" w="med" len="med"/>
                      <a:tailEnd type="none" w="med" len="med"/>
                    </a:lnB>
                    <a:noFill/>
                  </a:tcPr>
                </a:tc>
                <a:tc>
                  <a:txBody>
                    <a:bodyPr/>
                    <a:lstStyle/>
                    <a:p>
                      <a:r>
                        <a:rPr lang="en-GB" sz="1100" b="0" dirty="0">
                          <a:solidFill>
                            <a:schemeClr val="tx1"/>
                          </a:solidFill>
                          <a:latin typeface="Comic Sans MS" pitchFamily="66" charset="0"/>
                        </a:rPr>
                        <a:t>Wood</a:t>
                      </a:r>
                    </a:p>
                    <a:p>
                      <a:r>
                        <a:rPr kumimoji="0" lang="en-GB" sz="1100" b="0" i="0" u="none" strike="noStrike" kern="1200" cap="none" spc="0" normalizeH="0" baseline="0" noProof="0" dirty="0">
                          <a:ln>
                            <a:noFill/>
                          </a:ln>
                          <a:solidFill>
                            <a:srgbClr val="000000"/>
                          </a:solidFill>
                          <a:effectLst/>
                          <a:uLnTx/>
                          <a:uFillTx/>
                          <a:latin typeface="Comic Sans MS" pitchFamily="66" charset="0"/>
                          <a:ea typeface="+mn-ea"/>
                          <a:cs typeface="+mn-cs"/>
                        </a:rPr>
                        <a:t>	</a:t>
                      </a:r>
                      <a:endParaRPr lang="en-GB" sz="11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ysDash"/>
                      <a:round/>
                      <a:headEnd type="none" w="med" len="med"/>
                      <a:tailEnd type="none" w="med" len="med"/>
                    </a:lnB>
                    <a:noFill/>
                  </a:tcPr>
                </a:tc>
                <a:tc>
                  <a:txBody>
                    <a:bodyPr/>
                    <a:lstStyle/>
                    <a:p>
                      <a:r>
                        <a:rPr lang="en-GB" sz="1100" b="0" dirty="0">
                          <a:solidFill>
                            <a:schemeClr val="tx1"/>
                          </a:solidFill>
                          <a:latin typeface="Comic Sans MS" pitchFamily="66" charset="0"/>
                        </a:rPr>
                        <a:t>Metal</a:t>
                      </a:r>
                    </a:p>
                  </a:txBody>
                  <a:tcPr>
                    <a:lnL w="12700"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ysDash"/>
                      <a:round/>
                      <a:headEnd type="none" w="med" len="med"/>
                      <a:tailEnd type="none" w="med" len="med"/>
                    </a:lnB>
                    <a:noFill/>
                  </a:tcPr>
                </a:tc>
                <a:extLst>
                  <a:ext uri="{0D108BD9-81ED-4DB2-BD59-A6C34878D82A}">
                    <a16:rowId xmlns:a16="http://schemas.microsoft.com/office/drawing/2014/main" val="10004"/>
                  </a:ext>
                </a:extLst>
              </a:tr>
              <a:tr h="901106">
                <a:tc>
                  <a:txBody>
                    <a:bodyPr/>
                    <a:lstStyle/>
                    <a:p>
                      <a:r>
                        <a:rPr lang="en-GB" sz="1100" b="0" dirty="0">
                          <a:solidFill>
                            <a:schemeClr val="tx1"/>
                          </a:solidFill>
                          <a:latin typeface="Comic Sans MS" pitchFamily="66" charset="0"/>
                        </a:rPr>
                        <a:t>Plastic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ysDash"/>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noFill/>
                  </a:tcPr>
                </a:tc>
                <a:tc>
                  <a:txBody>
                    <a:bodyPr/>
                    <a:lstStyle/>
                    <a:p>
                      <a:r>
                        <a:rPr lang="en-GB" sz="1100" b="0" dirty="0">
                          <a:solidFill>
                            <a:schemeClr val="tx1"/>
                          </a:solidFill>
                          <a:latin typeface="Comic Sans MS" pitchFamily="66" charset="0"/>
                        </a:rPr>
                        <a:t>Glass</a:t>
                      </a:r>
                    </a:p>
                  </a:txBody>
                  <a:tcPr>
                    <a:lnL w="12700"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noFill/>
                  </a:tcPr>
                </a:tc>
                <a:tc>
                  <a:txBody>
                    <a:bodyPr/>
                    <a:lstStyle/>
                    <a:p>
                      <a:r>
                        <a:rPr lang="en-GB" sz="1100" b="0" dirty="0">
                          <a:solidFill>
                            <a:schemeClr val="tx1"/>
                          </a:solidFill>
                          <a:latin typeface="Comic Sans MS" pitchFamily="66" charset="0"/>
                        </a:rPr>
                        <a:t>Plastic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ysDash"/>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noFill/>
                  </a:tcPr>
                </a:tc>
                <a:tc>
                  <a:txBody>
                    <a:bodyPr/>
                    <a:lstStyle/>
                    <a:p>
                      <a:r>
                        <a:rPr lang="en-GB" sz="1100" b="0" dirty="0">
                          <a:solidFill>
                            <a:schemeClr val="tx1"/>
                          </a:solidFill>
                          <a:latin typeface="Comic Sans MS" pitchFamily="66" charset="0"/>
                        </a:rPr>
                        <a:t>Glass</a:t>
                      </a:r>
                    </a:p>
                  </a:txBody>
                  <a:tcPr>
                    <a:lnL w="12700"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noFill/>
                  </a:tcPr>
                </a:tc>
                <a:extLst>
                  <a:ext uri="{0D108BD9-81ED-4DB2-BD59-A6C34878D82A}">
                    <a16:rowId xmlns:a16="http://schemas.microsoft.com/office/drawing/2014/main" val="10005"/>
                  </a:ext>
                </a:extLst>
              </a:tr>
              <a:tr h="1151627">
                <a:tc>
                  <a:txBody>
                    <a:bodyPr/>
                    <a:lstStyle/>
                    <a:p>
                      <a:r>
                        <a:rPr lang="en-GB" sz="1100" b="0" dirty="0">
                          <a:solidFill>
                            <a:schemeClr val="tx1"/>
                          </a:solidFill>
                          <a:latin typeface="Comic Sans MS" pitchFamily="66" charset="0"/>
                        </a:rPr>
                        <a:t>Brick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ysDash"/>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100" b="0" dirty="0">
                          <a:solidFill>
                            <a:schemeClr val="tx1"/>
                          </a:solidFill>
                          <a:latin typeface="Comic Sans MS" pitchFamily="66" charset="0"/>
                        </a:rPr>
                        <a:t>Cardboard</a:t>
                      </a:r>
                    </a:p>
                  </a:txBody>
                  <a:tcPr>
                    <a:lnL w="12700"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100" b="0" dirty="0">
                          <a:solidFill>
                            <a:schemeClr val="tx1"/>
                          </a:solidFill>
                          <a:latin typeface="Comic Sans MS" pitchFamily="66" charset="0"/>
                        </a:rPr>
                        <a:t>Brick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ysDash"/>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100" b="0" dirty="0">
                          <a:solidFill>
                            <a:schemeClr val="tx1"/>
                          </a:solidFill>
                          <a:latin typeface="Comic Sans MS" pitchFamily="66" charset="0"/>
                        </a:rPr>
                        <a:t>Cardboard</a:t>
                      </a:r>
                    </a:p>
                  </a:txBody>
                  <a:tcPr>
                    <a:lnL w="12700"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1186854">
                <a:tc gridSpan="2">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gridSpan="2">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10007"/>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28</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986701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684663475"/>
              </p:ext>
            </p:extLst>
          </p:nvPr>
        </p:nvGraphicFramePr>
        <p:xfrm>
          <a:off x="323528" y="684624"/>
          <a:ext cx="8496300" cy="5936651"/>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Year 3 Science Programme of Study: Rocks</a:t>
                      </a:r>
                      <a:endParaRPr lang="en-GB" sz="1400" b="0" i="0" u="none" strike="noStrike" baseline="0" dirty="0">
                        <a:latin typeface="Arial"/>
                      </a:endParaRPr>
                    </a:p>
                    <a:p>
                      <a:r>
                        <a:rPr lang="en-GB" sz="1200" b="0" i="0" u="none" strike="noStrike" baseline="0" dirty="0">
                          <a:solidFill>
                            <a:srgbClr val="000000"/>
                          </a:solidFill>
                          <a:latin typeface="Century Gothic" panose="020B0502020202020204" pitchFamily="34" charset="0"/>
                        </a:rPr>
                        <a:t>Compare and group together different kinds of rocks on the basis of their appearance and simple physical properties</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name any rocks and describe them?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name any rocks and describe them?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r>
                        <a:rPr lang="en-GB" sz="1400" b="0" dirty="0">
                          <a:solidFill>
                            <a:schemeClr val="tx1"/>
                          </a:solidFill>
                          <a:latin typeface="Comic Sans MS" pitchFamily="66" charset="0"/>
                        </a:rPr>
                        <a:t>Igneous rocks</a:t>
                      </a:r>
                    </a:p>
                    <a:p>
                      <a:endParaRPr lang="en-GB" sz="1400" b="0" dirty="0">
                        <a:solidFill>
                          <a:schemeClr val="tx1"/>
                        </a:solidFill>
                        <a:latin typeface="Comic Sans MS" pitchFamily="66" charset="0"/>
                      </a:endParaRPr>
                    </a:p>
                    <a:p>
                      <a:endParaRPr lang="en-GB" sz="1400" b="0" dirty="0">
                        <a:solidFill>
                          <a:schemeClr val="tx1"/>
                        </a:solidFill>
                        <a:latin typeface="Comic Sans MS" pitchFamily="66" charset="0"/>
                      </a:endParaRPr>
                    </a:p>
                    <a:p>
                      <a:endParaRPr lang="en-GB" sz="1400" b="0" dirty="0">
                        <a:solidFill>
                          <a:schemeClr val="tx1"/>
                        </a:solidFill>
                        <a:latin typeface="Comic Sans MS" pitchFamily="66" charset="0"/>
                      </a:endParaRPr>
                    </a:p>
                    <a:p>
                      <a:endParaRPr lang="en-GB" sz="1400" b="0" dirty="0">
                        <a:solidFill>
                          <a:schemeClr val="tx1"/>
                        </a:solidFill>
                        <a:latin typeface="Comic Sans MS" pitchFamily="66" charset="0"/>
                      </a:endParaRPr>
                    </a:p>
                    <a:p>
                      <a:endParaRPr lang="en-GB" sz="1400" b="0" dirty="0">
                        <a:solidFill>
                          <a:schemeClr val="tx1"/>
                        </a:solidFill>
                        <a:latin typeface="Comic Sans MS" pitchFamily="66" charset="0"/>
                      </a:endParaRPr>
                    </a:p>
                    <a:p>
                      <a:r>
                        <a:rPr lang="en-GB" sz="1400" b="0" dirty="0">
                          <a:solidFill>
                            <a:schemeClr val="tx1"/>
                          </a:solidFill>
                          <a:latin typeface="Comic Sans MS" pitchFamily="66" charset="0"/>
                        </a:rPr>
                        <a:t>Sedimentary rocks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entury Gothic"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Igneous rocks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Sedimentary rocks</a:t>
                      </a:r>
                    </a:p>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29</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65187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863495499"/>
              </p:ext>
            </p:extLst>
          </p:nvPr>
        </p:nvGraphicFramePr>
        <p:xfrm>
          <a:off x="323528" y="684625"/>
          <a:ext cx="8496300" cy="5772470"/>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637758">
                <a:tc gridSpan="2">
                  <a:txBody>
                    <a:bodyPr/>
                    <a:lstStyle/>
                    <a:p>
                      <a:r>
                        <a:rPr lang="en-GB" sz="1200" b="1" i="0" u="none" strike="noStrike" baseline="0" dirty="0">
                          <a:solidFill>
                            <a:srgbClr val="000000"/>
                          </a:solidFill>
                          <a:latin typeface="Century Gothic" pitchFamily="34" charset="0"/>
                        </a:rPr>
                        <a:t>Year 4  Science Programme of Study: Evolution and inheritance</a:t>
                      </a:r>
                    </a:p>
                    <a:p>
                      <a:r>
                        <a:rPr lang="en-GB" sz="1200" b="0" i="0" u="none" strike="noStrike" baseline="0" dirty="0">
                          <a:solidFill>
                            <a:srgbClr val="000000"/>
                          </a:solidFill>
                          <a:latin typeface="Century Gothic" panose="020B0502020202020204" pitchFamily="34" charset="0"/>
                        </a:rPr>
                        <a:t>Describe in simple terms how fossils are formed when things that have lived are trapped within rock</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7332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03694">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55542">
                <a:tc>
                  <a:txBody>
                    <a:bodyPr/>
                    <a:lstStyle/>
                    <a:p>
                      <a:r>
                        <a:rPr lang="en-GB" sz="1200" b="0" dirty="0">
                          <a:solidFill>
                            <a:schemeClr val="tx1"/>
                          </a:solidFill>
                          <a:latin typeface="Century Gothic" pitchFamily="34" charset="0"/>
                        </a:rPr>
                        <a:t>Can you explain what this picture is and how it was formed?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explain what this picture is and how it was formed?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821973">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76419">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30</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4" cstate="print">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48916" y="2492896"/>
            <a:ext cx="2654413" cy="1440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6">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704580" y="2492896"/>
            <a:ext cx="2819747" cy="14621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95051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061106215"/>
              </p:ext>
            </p:extLst>
          </p:nvPr>
        </p:nvGraphicFramePr>
        <p:xfrm>
          <a:off x="323528" y="684624"/>
          <a:ext cx="8496300" cy="5769885"/>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Year 5 Science Programme of Study: All living things</a:t>
                      </a:r>
                    </a:p>
                    <a:p>
                      <a:r>
                        <a:rPr lang="en-GB" sz="1200" b="0" i="0" u="none" strike="noStrike" baseline="0" dirty="0">
                          <a:solidFill>
                            <a:srgbClr val="000000"/>
                          </a:solidFill>
                          <a:latin typeface="Century Gothic" panose="020B0502020202020204" pitchFamily="34" charset="0"/>
                        </a:rPr>
                        <a:t>Identify and name the main parts of the human circulatory system, and describe the functions of the heart, blood vessels and blood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explain what each of these does?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explain what each of these does?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8111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rPr>
                        <a:t>The heart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rPr>
                        <a:t>Blood vessels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rPr>
                        <a:t>Blood </a:t>
                      </a:r>
                    </a:p>
                    <a:p>
                      <a:endParaRPr lang="en-GB" sz="1200" b="0" dirty="0">
                        <a:solidFill>
                          <a:schemeClr val="tx1"/>
                        </a:solidFill>
                        <a:latin typeface="Comic Sans MS" pitchFamily="66"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rPr>
                        <a:t>The heart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rPr>
                        <a:t>Blood vessels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omic Sans MS" pitchFamily="66" charset="0"/>
                          <a:ea typeface="+mn-ea"/>
                          <a:cs typeface="+mn-cs"/>
                        </a:rPr>
                        <a:t>Blood </a:t>
                      </a:r>
                    </a:p>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31</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100161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61875325"/>
              </p:ext>
            </p:extLst>
          </p:nvPr>
        </p:nvGraphicFramePr>
        <p:xfrm>
          <a:off x="323528" y="684624"/>
          <a:ext cx="8496300" cy="5754944"/>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Year 6  Science Programme of Study: </a:t>
                      </a:r>
                      <a:endParaRPr lang="en-GB" sz="1400" b="0" i="0" u="none" strike="noStrike" baseline="0" dirty="0">
                        <a:latin typeface="Arial"/>
                      </a:endParaRPr>
                    </a:p>
                    <a:p>
                      <a:r>
                        <a:rPr lang="en-GB" sz="1200" b="0" i="0" u="none" strike="noStrike" baseline="0" dirty="0">
                          <a:solidFill>
                            <a:srgbClr val="000000"/>
                          </a:solidFill>
                          <a:latin typeface="Century Gothic" panose="020B0502020202020204" pitchFamily="34" charset="0"/>
                        </a:rPr>
                        <a:t>Use the idea that light travels in straight lines to explain why shadows have the same shape as the objects that cast them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How could the shape of these shadows change?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rPr>
                        <a:t>How could the shape of these shadows change?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796168">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32</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p:cNvPicPr>
            <a:picLocks noChangeAspect="1" noChangeArrowheads="1"/>
          </p:cNvPicPr>
          <p:nvPr/>
        </p:nvPicPr>
        <p:blipFill>
          <a:blip r:embed="rId4" cstate="print">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39552" y="3362690"/>
            <a:ext cx="2808312" cy="1579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8" name="Picture 6"/>
          <p:cNvPicPr>
            <a:picLocks noChangeAspect="1" noChangeArrowheads="1"/>
          </p:cNvPicPr>
          <p:nvPr/>
        </p:nvPicPr>
        <p:blipFill>
          <a:blip r:embed="rId6" cstate="print">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811099" y="3362690"/>
            <a:ext cx="2109750" cy="15796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20530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64904"/>
            <a:ext cx="8229600" cy="3561259"/>
          </a:xfrm>
        </p:spPr>
        <p:txBody>
          <a:bodyPr>
            <a:normAutofit/>
          </a:bodyPr>
          <a:lstStyle/>
          <a:p>
            <a:pPr marL="0" indent="0" algn="ctr">
              <a:buNone/>
            </a:pPr>
            <a:endParaRPr lang="en-GB" sz="2800" dirty="0">
              <a:solidFill>
                <a:prstClr val="black"/>
              </a:solidFill>
              <a:latin typeface="Century Gothic" pitchFamily="34" charset="0"/>
            </a:endParaRPr>
          </a:p>
          <a:p>
            <a:pPr marL="0" indent="0" algn="ctr">
              <a:buNone/>
            </a:pPr>
            <a:r>
              <a:rPr lang="en-GB" sz="3600" b="1" dirty="0">
                <a:solidFill>
                  <a:prstClr val="black"/>
                </a:solidFill>
                <a:latin typeface="Century Gothic" pitchFamily="34" charset="0"/>
              </a:rPr>
              <a:t>Art and Design examples</a:t>
            </a:r>
            <a:endParaRPr lang="en-GB" sz="2800" b="1" dirty="0">
              <a:latin typeface="Century Gothic" pitchFamily="34" charset="0"/>
            </a:endParaRP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33</a:t>
            </a:fld>
            <a:endParaRPr lang="en-US" dirty="0">
              <a:solidFill>
                <a:prstClr val="black">
                  <a:tint val="75000"/>
                </a:prstClr>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332656"/>
            <a:ext cx="2038008" cy="1440160"/>
          </a:xfrm>
          <a:prstGeom prst="rect">
            <a:avLst/>
          </a:prstGeom>
        </p:spPr>
      </p:pic>
      <p:pic>
        <p:nvPicPr>
          <p:cNvPr id="286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476672"/>
            <a:ext cx="1871663" cy="43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11075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22449265"/>
              </p:ext>
            </p:extLst>
          </p:nvPr>
        </p:nvGraphicFramePr>
        <p:xfrm>
          <a:off x="323528" y="684624"/>
          <a:ext cx="8496300" cy="5768712"/>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KS1 Art and Design Programme of Study </a:t>
                      </a:r>
                    </a:p>
                    <a:p>
                      <a:r>
                        <a:rPr lang="en-GB" sz="1200" b="0" i="0" u="none" strike="noStrike" baseline="0" dirty="0">
                          <a:solidFill>
                            <a:srgbClr val="000000"/>
                          </a:solidFill>
                          <a:latin typeface="Century Gothic" pitchFamily="34" charset="0"/>
                        </a:rPr>
                        <a:t>Developing techniques in using line and shape</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draw a box wrapped up as a present and make it look 3D?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draw a box wrapped up as a present and make it look 3D?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34</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685908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11621257"/>
              </p:ext>
            </p:extLst>
          </p:nvPr>
        </p:nvGraphicFramePr>
        <p:xfrm>
          <a:off x="323528" y="684624"/>
          <a:ext cx="8496300" cy="5753771"/>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KS1  </a:t>
                      </a:r>
                      <a:r>
                        <a:rPr kumimoji="0" lang="en-GB" sz="1200" b="1" i="0" u="none" strike="noStrike" kern="1200" cap="none" spc="0" normalizeH="0" baseline="0" noProof="0" dirty="0">
                          <a:ln>
                            <a:noFill/>
                          </a:ln>
                          <a:solidFill>
                            <a:srgbClr val="000000"/>
                          </a:solidFill>
                          <a:effectLst/>
                          <a:uLnTx/>
                          <a:uFillTx/>
                          <a:latin typeface="Century Gothic" pitchFamily="34" charset="0"/>
                          <a:ea typeface="+mn-ea"/>
                          <a:cs typeface="+mn-cs"/>
                        </a:rPr>
                        <a:t>Art and Design </a:t>
                      </a:r>
                      <a:r>
                        <a:rPr lang="en-GB" sz="1200" b="1" i="0" u="none" strike="noStrike" baseline="0" dirty="0">
                          <a:solidFill>
                            <a:srgbClr val="000000"/>
                          </a:solidFill>
                          <a:latin typeface="Century Gothic" pitchFamily="34" charset="0"/>
                        </a:rPr>
                        <a:t>Programme of Study</a:t>
                      </a:r>
                    </a:p>
                    <a:p>
                      <a:r>
                        <a:rPr lang="en-GB" sz="1200" b="0" i="0" u="none" strike="noStrike" baseline="0" dirty="0">
                          <a:solidFill>
                            <a:srgbClr val="000000"/>
                          </a:solidFill>
                          <a:latin typeface="Century Gothic" pitchFamily="34" charset="0"/>
                        </a:rPr>
                        <a:t>Pupils should be taught about the work of a range of artists and making links to their own work. </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name an artist and draw</a:t>
                      </a:r>
                      <a:r>
                        <a:rPr lang="en-GB" sz="1200" b="0" baseline="0" dirty="0">
                          <a:solidFill>
                            <a:schemeClr val="tx1"/>
                          </a:solidFill>
                          <a:latin typeface="Century Gothic" pitchFamily="34" charset="0"/>
                        </a:rPr>
                        <a:t> </a:t>
                      </a:r>
                      <a:r>
                        <a:rPr lang="en-GB" sz="1200" b="0" dirty="0">
                          <a:solidFill>
                            <a:schemeClr val="tx1"/>
                          </a:solidFill>
                          <a:latin typeface="Century Gothic" pitchFamily="34" charset="0"/>
                        </a:rPr>
                        <a:t>like them?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name an artist and draw like them?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35</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715486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256945349"/>
              </p:ext>
            </p:extLst>
          </p:nvPr>
        </p:nvGraphicFramePr>
        <p:xfrm>
          <a:off x="323528" y="684624"/>
          <a:ext cx="8496300" cy="5753771"/>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KS2  </a:t>
                      </a:r>
                      <a:r>
                        <a:rPr kumimoji="0" lang="en-GB" sz="1200" b="1" i="0" u="none" strike="noStrike" kern="1200" cap="none" spc="0" normalizeH="0" baseline="0" noProof="0" dirty="0">
                          <a:ln>
                            <a:noFill/>
                          </a:ln>
                          <a:solidFill>
                            <a:srgbClr val="000000"/>
                          </a:solidFill>
                          <a:effectLst/>
                          <a:uLnTx/>
                          <a:uFillTx/>
                          <a:latin typeface="Century Gothic" pitchFamily="34" charset="0"/>
                          <a:ea typeface="+mn-ea"/>
                          <a:cs typeface="+mn-cs"/>
                        </a:rPr>
                        <a:t>Art and Design </a:t>
                      </a:r>
                      <a:r>
                        <a:rPr lang="en-GB" sz="1200" b="1" i="0" u="none" strike="noStrike" baseline="0" dirty="0">
                          <a:solidFill>
                            <a:srgbClr val="000000"/>
                          </a:solidFill>
                          <a:latin typeface="Century Gothic" pitchFamily="34" charset="0"/>
                        </a:rPr>
                        <a:t>Programme of Study </a:t>
                      </a:r>
                    </a:p>
                    <a:p>
                      <a:r>
                        <a:rPr lang="en-GB" sz="1200" b="0" i="0" u="none" strike="noStrike" baseline="0" dirty="0">
                          <a:solidFill>
                            <a:srgbClr val="000000"/>
                          </a:solidFill>
                          <a:latin typeface="Century Gothic" panose="020B0502020202020204" pitchFamily="34" charset="0"/>
                        </a:rPr>
                        <a:t>Pupils should improve their mastery of techniques, such as drawing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shade</a:t>
                      </a:r>
                      <a:r>
                        <a:rPr lang="en-GB" sz="1200" b="0" baseline="0" dirty="0">
                          <a:solidFill>
                            <a:schemeClr val="tx1"/>
                          </a:solidFill>
                          <a:latin typeface="Century Gothic" pitchFamily="34" charset="0"/>
                        </a:rPr>
                        <a:t> each area in a different way?</a:t>
                      </a:r>
                      <a:endParaRPr lang="en-GB" sz="12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shade each area in a different way?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36</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ounded Rectangle 1"/>
          <p:cNvSpPr/>
          <p:nvPr/>
        </p:nvSpPr>
        <p:spPr>
          <a:xfrm>
            <a:off x="502323" y="2266975"/>
            <a:ext cx="1818827" cy="72008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9" name="Rounded Rectangle 8"/>
          <p:cNvSpPr/>
          <p:nvPr/>
        </p:nvSpPr>
        <p:spPr>
          <a:xfrm>
            <a:off x="481708" y="3262983"/>
            <a:ext cx="1818827" cy="72008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Rounded Rectangle 9"/>
          <p:cNvSpPr/>
          <p:nvPr/>
        </p:nvSpPr>
        <p:spPr>
          <a:xfrm>
            <a:off x="2561311" y="2266975"/>
            <a:ext cx="1818827" cy="72008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Rounded Rectangle 10"/>
          <p:cNvSpPr/>
          <p:nvPr/>
        </p:nvSpPr>
        <p:spPr>
          <a:xfrm>
            <a:off x="2579617" y="3259188"/>
            <a:ext cx="1818827" cy="72008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Rounded Rectangle 11"/>
          <p:cNvSpPr/>
          <p:nvPr/>
        </p:nvSpPr>
        <p:spPr>
          <a:xfrm>
            <a:off x="4716016" y="2266975"/>
            <a:ext cx="1818827" cy="72008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4" name="Rounded Rectangle 13"/>
          <p:cNvSpPr/>
          <p:nvPr/>
        </p:nvSpPr>
        <p:spPr>
          <a:xfrm>
            <a:off x="6799608" y="3240163"/>
            <a:ext cx="1818827" cy="72008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5" name="Rounded Rectangle 14"/>
          <p:cNvSpPr/>
          <p:nvPr/>
        </p:nvSpPr>
        <p:spPr>
          <a:xfrm>
            <a:off x="6799608" y="2266975"/>
            <a:ext cx="1818827" cy="72008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6" name="Rounded Rectangle 15"/>
          <p:cNvSpPr/>
          <p:nvPr/>
        </p:nvSpPr>
        <p:spPr>
          <a:xfrm>
            <a:off x="4716016" y="3259188"/>
            <a:ext cx="1818827" cy="72008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Tree>
    <p:extLst>
      <p:ext uri="{BB962C8B-B14F-4D97-AF65-F5344CB8AC3E}">
        <p14:creationId xmlns:p14="http://schemas.microsoft.com/office/powerpoint/2010/main" val="24211924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682092657"/>
              </p:ext>
            </p:extLst>
          </p:nvPr>
        </p:nvGraphicFramePr>
        <p:xfrm>
          <a:off x="323528" y="684624"/>
          <a:ext cx="8496300" cy="5768712"/>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KS2  </a:t>
                      </a:r>
                      <a:r>
                        <a:rPr kumimoji="0" lang="en-GB" sz="1200" b="1" i="0" u="none" strike="noStrike" kern="1200" cap="none" spc="0" normalizeH="0" baseline="0" noProof="0" dirty="0">
                          <a:ln>
                            <a:noFill/>
                          </a:ln>
                          <a:solidFill>
                            <a:srgbClr val="000000"/>
                          </a:solidFill>
                          <a:effectLst/>
                          <a:uLnTx/>
                          <a:uFillTx/>
                          <a:latin typeface="Century Gothic" pitchFamily="34" charset="0"/>
                          <a:ea typeface="+mn-ea"/>
                          <a:cs typeface="+mn-cs"/>
                        </a:rPr>
                        <a:t>Art and Design </a:t>
                      </a:r>
                      <a:r>
                        <a:rPr lang="en-GB" sz="1200" b="1" i="0" u="none" strike="noStrike" baseline="0" dirty="0">
                          <a:solidFill>
                            <a:srgbClr val="000000"/>
                          </a:solidFill>
                          <a:latin typeface="Century Gothic" pitchFamily="34" charset="0"/>
                        </a:rPr>
                        <a:t>Programme of Study </a:t>
                      </a:r>
                      <a:endParaRPr lang="en-GB" sz="1400" b="0" i="0" u="none" strike="noStrike" baseline="0" dirty="0">
                        <a:solidFill>
                          <a:srgbClr val="000000"/>
                        </a:solidFill>
                        <a:latin typeface="Arial"/>
                      </a:endParaRPr>
                    </a:p>
                    <a:p>
                      <a:r>
                        <a:rPr lang="en-GB" sz="1200" b="0" i="0" u="none" strike="noStrike" baseline="0" dirty="0">
                          <a:solidFill>
                            <a:srgbClr val="000000"/>
                          </a:solidFill>
                          <a:latin typeface="Century Gothic" pitchFamily="34" charset="0"/>
                        </a:rPr>
                        <a:t>Pupils should be taught about the greatest designers in history.</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name three famous designers and examples of their</a:t>
                      </a:r>
                      <a:r>
                        <a:rPr lang="en-GB" sz="1200" b="0" baseline="0" dirty="0">
                          <a:solidFill>
                            <a:schemeClr val="tx1"/>
                          </a:solidFill>
                          <a:latin typeface="Century Gothic" pitchFamily="34" charset="0"/>
                        </a:rPr>
                        <a:t> works?</a:t>
                      </a:r>
                      <a:endParaRPr lang="en-GB" sz="12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name three famous designers and examples of their works?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992625">
                <a:tc>
                  <a:txBody>
                    <a:bodyPr/>
                    <a:lstStyle/>
                    <a:p>
                      <a:pPr algn="l"/>
                      <a:r>
                        <a:rPr lang="en-GB" sz="1400" b="0" dirty="0">
                          <a:solidFill>
                            <a:schemeClr val="tx1"/>
                          </a:solidFill>
                          <a:latin typeface="Comic Sans MS" pitchFamily="66" charset="0"/>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ysDash"/>
                      <a:round/>
                      <a:headEnd type="none" w="med" len="med"/>
                      <a:tailEnd type="none" w="med" len="med"/>
                    </a:lnB>
                    <a:noFill/>
                  </a:tcPr>
                </a:tc>
                <a:tc>
                  <a:txBody>
                    <a:bodyPr/>
                    <a:lstStyle/>
                    <a:p>
                      <a:pPr algn="l"/>
                      <a:r>
                        <a:rPr lang="en-GB" sz="1400" b="0" dirty="0">
                          <a:solidFill>
                            <a:schemeClr val="tx1"/>
                          </a:solidFill>
                          <a:latin typeface="Comic Sans MS" pitchFamily="66" charset="0"/>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ysDash"/>
                      <a:round/>
                      <a:headEnd type="none" w="med" len="med"/>
                      <a:tailEnd type="none" w="med" len="med"/>
                    </a:lnB>
                    <a:noFill/>
                  </a:tcPr>
                </a:tc>
                <a:extLst>
                  <a:ext uri="{0D108BD9-81ED-4DB2-BD59-A6C34878D82A}">
                    <a16:rowId xmlns:a16="http://schemas.microsoft.com/office/drawing/2014/main" val="10004"/>
                  </a:ext>
                </a:extLst>
              </a:tr>
              <a:tr h="992625">
                <a:tc>
                  <a:txBody>
                    <a:bodyPr/>
                    <a:lstStyle/>
                    <a:p>
                      <a:pPr algn="l"/>
                      <a:r>
                        <a:rPr lang="en-GB" sz="1400" b="0" dirty="0">
                          <a:solidFill>
                            <a:schemeClr val="tx1"/>
                          </a:solidFill>
                          <a:latin typeface="Comic Sans MS" pitchFamily="66" charset="0"/>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noFill/>
                  </a:tcPr>
                </a:tc>
                <a:tc>
                  <a:txBody>
                    <a:bodyPr/>
                    <a:lstStyle/>
                    <a:p>
                      <a:pPr algn="l"/>
                      <a:r>
                        <a:rPr lang="en-GB" sz="1400" b="0" dirty="0">
                          <a:solidFill>
                            <a:schemeClr val="tx1"/>
                          </a:solidFill>
                          <a:latin typeface="Comic Sans MS" pitchFamily="66" charset="0"/>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noFill/>
                  </a:tcPr>
                </a:tc>
                <a:extLst>
                  <a:ext uri="{0D108BD9-81ED-4DB2-BD59-A6C34878D82A}">
                    <a16:rowId xmlns:a16="http://schemas.microsoft.com/office/drawing/2014/main" val="10005"/>
                  </a:ext>
                </a:extLst>
              </a:tr>
              <a:tr h="992625">
                <a:tc>
                  <a:txBody>
                    <a:bodyPr/>
                    <a:lstStyle/>
                    <a:p>
                      <a:pPr algn="l"/>
                      <a:r>
                        <a:rPr lang="en-GB" sz="1400" b="0" dirty="0">
                          <a:solidFill>
                            <a:schemeClr val="tx1"/>
                          </a:solidFill>
                          <a:latin typeface="Comic Sans MS" pitchFamily="66" charset="0"/>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1400" b="0" dirty="0">
                          <a:solidFill>
                            <a:schemeClr val="tx1"/>
                          </a:solidFill>
                          <a:latin typeface="Comic Sans MS" pitchFamily="66" charset="0"/>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37</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403174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64904"/>
            <a:ext cx="8229600" cy="3561259"/>
          </a:xfrm>
        </p:spPr>
        <p:txBody>
          <a:bodyPr>
            <a:normAutofit/>
          </a:bodyPr>
          <a:lstStyle/>
          <a:p>
            <a:pPr marL="0" indent="0" algn="ctr">
              <a:buNone/>
            </a:pPr>
            <a:endParaRPr lang="en-GB" sz="2800" dirty="0">
              <a:solidFill>
                <a:prstClr val="black"/>
              </a:solidFill>
              <a:latin typeface="Century Gothic" pitchFamily="34" charset="0"/>
            </a:endParaRPr>
          </a:p>
          <a:p>
            <a:pPr marL="0" indent="0" algn="ctr">
              <a:buNone/>
            </a:pPr>
            <a:r>
              <a:rPr lang="en-GB" sz="3600" b="1" dirty="0">
                <a:solidFill>
                  <a:prstClr val="black"/>
                </a:solidFill>
                <a:latin typeface="Century Gothic" pitchFamily="34" charset="0"/>
              </a:rPr>
              <a:t>Computing examples</a:t>
            </a:r>
            <a:endParaRPr lang="en-GB" sz="2800" b="1" dirty="0">
              <a:latin typeface="Century Gothic" pitchFamily="34" charset="0"/>
            </a:endParaRP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38</a:t>
            </a:fld>
            <a:endParaRPr lang="en-US" dirty="0">
              <a:solidFill>
                <a:prstClr val="black">
                  <a:tint val="75000"/>
                </a:prstClr>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332656"/>
            <a:ext cx="2038008" cy="1440160"/>
          </a:xfrm>
          <a:prstGeom prst="rect">
            <a:avLst/>
          </a:prstGeom>
        </p:spPr>
      </p:pic>
      <p:pic>
        <p:nvPicPr>
          <p:cNvPr id="276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476672"/>
            <a:ext cx="1871663" cy="43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491486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858147365"/>
              </p:ext>
            </p:extLst>
          </p:nvPr>
        </p:nvGraphicFramePr>
        <p:xfrm>
          <a:off x="323528" y="684624"/>
          <a:ext cx="8496300" cy="5768712"/>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KS1 Computing Programme of Study </a:t>
                      </a:r>
                    </a:p>
                    <a:p>
                      <a:r>
                        <a:rPr lang="en-GB" sz="1200" b="0" i="0" u="none" strike="noStrike" baseline="0" dirty="0">
                          <a:solidFill>
                            <a:srgbClr val="000000"/>
                          </a:solidFill>
                          <a:latin typeface="Century Gothic" pitchFamily="34" charset="0"/>
                        </a:rPr>
                        <a:t>Pupils should be taught to understand what algorithms are</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sort these instructions into order?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sort these instructions into order using lines to join the sentences?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omic Sans MS"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Get a cup.</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Turn on a tap.</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Wash the cup.</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Have a drink.</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Feel thirsty.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Fill a cup.</a:t>
                      </a:r>
                    </a:p>
                    <a:p>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                          Go outside.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                          Put on a coat.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                          Is it snowing?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                          Put on sun cream.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                          Look outside.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itchFamily="66" charset="0"/>
                          <a:ea typeface="+mn-ea"/>
                          <a:cs typeface="+mn-cs"/>
                        </a:rPr>
                        <a:t>                          Is it sunny?</a:t>
                      </a:r>
                    </a:p>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39</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196582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084562259"/>
              </p:ext>
            </p:extLst>
          </p:nvPr>
        </p:nvGraphicFramePr>
        <p:xfrm>
          <a:off x="323528" y="684624"/>
          <a:ext cx="8496300" cy="5753771"/>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KS1 Computing Programme of Study </a:t>
                      </a:r>
                    </a:p>
                    <a:p>
                      <a:pPr algn="l"/>
                      <a:r>
                        <a:rPr lang="en-GB" sz="1200" b="0" i="0" u="none" strike="noStrike" baseline="0" dirty="0">
                          <a:solidFill>
                            <a:srgbClr val="000000"/>
                          </a:solidFill>
                          <a:latin typeface="Century Gothic" pitchFamily="34" charset="0"/>
                        </a:rPr>
                        <a:t>Pupils should be taught to use technology safely and respectfully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remember any rules about using the internet?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remember any rules about using the internet?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omic Sans MS" pitchFamily="66" charset="0"/>
                      </a:endParaRPr>
                    </a:p>
                    <a:p>
                      <a:r>
                        <a:rPr lang="en-GB" sz="1400" b="0" dirty="0">
                          <a:solidFill>
                            <a:schemeClr val="tx1"/>
                          </a:solidFill>
                          <a:latin typeface="Comic Sans MS" pitchFamily="66"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p>
                      <a:pPr algn="ctr"/>
                      <a:endParaRPr lang="en-GB" sz="1400" b="0" dirty="0">
                        <a:solidFill>
                          <a:schemeClr val="tx1"/>
                        </a:solidFill>
                        <a:latin typeface="Comic Sans MS" pitchFamily="66" charset="0"/>
                      </a:endParaRPr>
                    </a:p>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40</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790027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584555093"/>
              </p:ext>
            </p:extLst>
          </p:nvPr>
        </p:nvGraphicFramePr>
        <p:xfrm>
          <a:off x="323528" y="684624"/>
          <a:ext cx="8496300" cy="5768712"/>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KS2  Computing Programme of Study </a:t>
                      </a:r>
                    </a:p>
                    <a:p>
                      <a:r>
                        <a:rPr lang="en-GB" sz="1200" b="0" i="0" u="none" strike="noStrike" baseline="0" dirty="0">
                          <a:solidFill>
                            <a:srgbClr val="000000"/>
                          </a:solidFill>
                          <a:latin typeface="Century Gothic" pitchFamily="34" charset="0"/>
                        </a:rPr>
                        <a:t>Pupils should be taught to understand computer networks </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draw and label a picture</a:t>
                      </a:r>
                      <a:r>
                        <a:rPr lang="en-GB" sz="1200" b="0" baseline="0" dirty="0">
                          <a:solidFill>
                            <a:schemeClr val="tx1"/>
                          </a:solidFill>
                          <a:latin typeface="Century Gothic" pitchFamily="34" charset="0"/>
                        </a:rPr>
                        <a:t> of a computer network?</a:t>
                      </a:r>
                      <a:endParaRPr lang="en-GB" sz="12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draw and label a picture of a computer network?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41</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4" cstate="print">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746263" y="2348881"/>
            <a:ext cx="1017426" cy="10174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6">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004048" y="2276872"/>
            <a:ext cx="1017587" cy="1017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085558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50170926"/>
              </p:ext>
            </p:extLst>
          </p:nvPr>
        </p:nvGraphicFramePr>
        <p:xfrm>
          <a:off x="323528" y="684624"/>
          <a:ext cx="8496300" cy="5768712"/>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KS2  Computing Programme of Study </a:t>
                      </a:r>
                    </a:p>
                    <a:p>
                      <a:r>
                        <a:rPr lang="en-GB" sz="1200" b="0" i="0" u="none" strike="noStrike" baseline="0" dirty="0">
                          <a:solidFill>
                            <a:srgbClr val="000000"/>
                          </a:solidFill>
                          <a:latin typeface="Century Gothic" pitchFamily="34" charset="0"/>
                        </a:rPr>
                        <a:t>Use search technologies effectively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explain how to use a search engine to find a specific piece of information?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rPr>
                        <a:t>Can you explain how to use a search engine to find a specific piece of information?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42</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2" name="Picture 2"/>
          <p:cNvPicPr>
            <a:picLocks noChangeAspect="1" noChangeArrowheads="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39552" y="3496367"/>
            <a:ext cx="1356742" cy="14562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a:blip r:embed="rId6">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788024" y="3506289"/>
            <a:ext cx="1354137" cy="145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56597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64904"/>
            <a:ext cx="8229600" cy="3561259"/>
          </a:xfrm>
        </p:spPr>
        <p:txBody>
          <a:bodyPr>
            <a:normAutofit/>
          </a:bodyPr>
          <a:lstStyle/>
          <a:p>
            <a:pPr marL="0" indent="0" algn="ctr">
              <a:buNone/>
            </a:pPr>
            <a:endParaRPr lang="en-GB" sz="2800" dirty="0">
              <a:solidFill>
                <a:prstClr val="black"/>
              </a:solidFill>
              <a:latin typeface="Century Gothic" pitchFamily="34" charset="0"/>
            </a:endParaRPr>
          </a:p>
          <a:p>
            <a:pPr marL="0" indent="0" algn="ctr">
              <a:buNone/>
            </a:pPr>
            <a:r>
              <a:rPr lang="en-GB" sz="3600" b="1" dirty="0">
                <a:solidFill>
                  <a:prstClr val="black"/>
                </a:solidFill>
                <a:latin typeface="Century Gothic" pitchFamily="34" charset="0"/>
              </a:rPr>
              <a:t>Design and Technology examples</a:t>
            </a:r>
            <a:endParaRPr lang="en-GB" sz="2800" b="1" dirty="0">
              <a:latin typeface="Century Gothic" pitchFamily="34" charset="0"/>
            </a:endParaRP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43</a:t>
            </a:fld>
            <a:endParaRPr lang="en-US" dirty="0">
              <a:solidFill>
                <a:prstClr val="black">
                  <a:tint val="75000"/>
                </a:prstClr>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332656"/>
            <a:ext cx="2038008" cy="1440160"/>
          </a:xfrm>
          <a:prstGeom prst="rect">
            <a:avLst/>
          </a:prstGeom>
        </p:spPr>
      </p:pic>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404664"/>
            <a:ext cx="1871663" cy="43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44812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1204887"/>
              </p:ext>
            </p:extLst>
          </p:nvPr>
        </p:nvGraphicFramePr>
        <p:xfrm>
          <a:off x="323528" y="684624"/>
          <a:ext cx="8496300" cy="5753771"/>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KS1 Design and Technology Programme of Study </a:t>
                      </a:r>
                    </a:p>
                    <a:p>
                      <a:r>
                        <a:rPr lang="en-GB" sz="1200" b="0" i="0" u="none" strike="noStrike" baseline="0" dirty="0">
                          <a:solidFill>
                            <a:srgbClr val="000000"/>
                          </a:solidFill>
                          <a:latin typeface="Century Gothic" pitchFamily="34" charset="0"/>
                        </a:rPr>
                        <a:t>Pupils should understand where food comes from </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Do you know where these foods come from?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Do you know where these foods come from?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44</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4" cstate="print">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83568" y="2348881"/>
            <a:ext cx="628304" cy="7483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6" cstate="print">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84809" y="3284984"/>
            <a:ext cx="882403" cy="6609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24361" y="4117360"/>
            <a:ext cx="684857" cy="9843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9" cstate="print">
            <a:extLst>
              <a:ext uri="{BEBA8EAE-BF5A-486C-A8C5-ECC9F3942E4B}">
                <a14:imgProps xmlns:a14="http://schemas.microsoft.com/office/drawing/2010/main">
                  <a14:imgLayer r:embed="rId10">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2619375" y="2348881"/>
            <a:ext cx="746199" cy="8593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11" cstate="print">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2421758" y="3284984"/>
            <a:ext cx="983540" cy="7376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13" cstate="print">
            <a:extLst>
              <a:ext uri="{BEBA8EAE-BF5A-486C-A8C5-ECC9F3942E4B}">
                <a14:imgProps xmlns:a14="http://schemas.microsoft.com/office/drawing/2010/main">
                  <a14:imgLayer r:embed="rId14">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2610808" y="4117360"/>
            <a:ext cx="605440" cy="9451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933950" y="2403930"/>
            <a:ext cx="628650" cy="74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716016" y="3284984"/>
            <a:ext cx="877887" cy="65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4" name="Picture 10"/>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810471" y="4053324"/>
            <a:ext cx="688975" cy="987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5" name="Picture 11"/>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6761956" y="2294392"/>
            <a:ext cx="744537" cy="858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6" name="Picture 12"/>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6640511" y="3284984"/>
            <a:ext cx="987425" cy="738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7" name="Picture 13"/>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6829424" y="4117360"/>
            <a:ext cx="609600" cy="944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82649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504392647"/>
              </p:ext>
            </p:extLst>
          </p:nvPr>
        </p:nvGraphicFramePr>
        <p:xfrm>
          <a:off x="323528" y="684624"/>
          <a:ext cx="8496300" cy="5768712"/>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KS1 Design and Technology Programme of Study </a:t>
                      </a:r>
                    </a:p>
                    <a:p>
                      <a:pPr algn="l"/>
                      <a:r>
                        <a:rPr lang="en-GB" sz="1200" b="0" i="0" u="none" strike="noStrike" baseline="0" dirty="0">
                          <a:solidFill>
                            <a:srgbClr val="000000"/>
                          </a:solidFill>
                          <a:latin typeface="Century Gothic" pitchFamily="34" charset="0"/>
                        </a:rPr>
                        <a:t>Pupils should be taught to model and communicate their ideas through drawing</a:t>
                      </a:r>
                      <a:endParaRPr lang="en-GB" sz="1200" b="0" i="0" u="none" strike="noStrike" baseline="0" dirty="0">
                        <a:solidFill>
                          <a:srgbClr val="000000"/>
                        </a:solidFill>
                        <a:latin typeface="Aria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design a chair for each of the three bears?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design a chair for each of the three little pigs?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45</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47864" y="2276872"/>
            <a:ext cx="1084229" cy="12112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36978" y="2278782"/>
            <a:ext cx="1396206" cy="9721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154365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600163603"/>
              </p:ext>
            </p:extLst>
          </p:nvPr>
        </p:nvGraphicFramePr>
        <p:xfrm>
          <a:off x="323528" y="684624"/>
          <a:ext cx="8496300" cy="5769885"/>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0000"/>
                          </a:solidFill>
                          <a:effectLst/>
                          <a:uLnTx/>
                          <a:uFillTx/>
                          <a:latin typeface="Century Gothic" pitchFamily="34" charset="0"/>
                          <a:ea typeface="+mn-ea"/>
                          <a:cs typeface="+mn-cs"/>
                        </a:rPr>
                        <a:t>KS2 Design and Technology Programme of Study </a:t>
                      </a:r>
                    </a:p>
                    <a:p>
                      <a:pPr algn="l"/>
                      <a:r>
                        <a:rPr kumimoji="0" lang="en-GB" sz="1200" b="0" i="0" u="none" strike="noStrike" kern="1200" cap="none" spc="0" normalizeH="0" baseline="0" noProof="0" dirty="0">
                          <a:ln>
                            <a:noFill/>
                          </a:ln>
                          <a:solidFill>
                            <a:srgbClr val="000000"/>
                          </a:solidFill>
                          <a:effectLst/>
                          <a:uLnTx/>
                          <a:uFillTx/>
                          <a:latin typeface="Century Gothic" pitchFamily="34" charset="0"/>
                          <a:ea typeface="+mn-ea"/>
                          <a:cs typeface="+mn-cs"/>
                        </a:rPr>
                        <a:t>Pupils should be taught to communicate their ideas through annotated sketches, cross-sectional and exploded diagrams</a:t>
                      </a:r>
                      <a:endParaRPr lang="en-GB" sz="1200" b="0" i="0" u="none" strike="noStrike" baseline="0" dirty="0">
                        <a:solidFill>
                          <a:srgbClr val="000000"/>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design a new school desk which includes</a:t>
                      </a:r>
                      <a:r>
                        <a:rPr lang="en-GB" sz="1200" b="0" baseline="0" dirty="0">
                          <a:solidFill>
                            <a:schemeClr val="tx1"/>
                          </a:solidFill>
                          <a:latin typeface="Century Gothic" pitchFamily="34" charset="0"/>
                        </a:rPr>
                        <a:t> </a:t>
                      </a:r>
                      <a:r>
                        <a:rPr lang="en-GB" sz="1200" b="0" dirty="0">
                          <a:solidFill>
                            <a:schemeClr val="tx1"/>
                          </a:solidFill>
                          <a:latin typeface="Century Gothic" pitchFamily="34" charset="0"/>
                        </a:rPr>
                        <a:t>a built-in touch screen?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design a storage system for the school cloakrooms?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796168">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46</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6573214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919236550"/>
              </p:ext>
            </p:extLst>
          </p:nvPr>
        </p:nvGraphicFramePr>
        <p:xfrm>
          <a:off x="323528" y="684624"/>
          <a:ext cx="8496300" cy="5585832"/>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0000"/>
                          </a:solidFill>
                          <a:effectLst/>
                          <a:uLnTx/>
                          <a:uFillTx/>
                          <a:latin typeface="Century Gothic" pitchFamily="34" charset="0"/>
                          <a:ea typeface="+mn-ea"/>
                          <a:cs typeface="+mn-cs"/>
                        </a:rPr>
                        <a:t>KS2 Design and Technology Programme of Study </a:t>
                      </a:r>
                    </a:p>
                    <a:p>
                      <a:pPr algn="l"/>
                      <a:r>
                        <a:rPr kumimoji="0" lang="en-GB" sz="1200" b="0" i="0" u="none" strike="noStrike" kern="1200" cap="none" spc="0" normalizeH="0" baseline="0" noProof="0" dirty="0">
                          <a:ln>
                            <a:noFill/>
                          </a:ln>
                          <a:solidFill>
                            <a:srgbClr val="000000"/>
                          </a:solidFill>
                          <a:effectLst/>
                          <a:uLnTx/>
                          <a:uFillTx/>
                          <a:latin typeface="Century Gothic" pitchFamily="34" charset="0"/>
                          <a:ea typeface="+mn-ea"/>
                          <a:cs typeface="+mn-cs"/>
                        </a:rPr>
                        <a:t>Pupils should be taught to understand and apply the principles of a healthy and varied diet</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suggest</a:t>
                      </a:r>
                      <a:r>
                        <a:rPr lang="en-GB" sz="1200" b="0" baseline="0" dirty="0">
                          <a:solidFill>
                            <a:schemeClr val="tx1"/>
                          </a:solidFill>
                          <a:latin typeface="Century Gothic" pitchFamily="34" charset="0"/>
                        </a:rPr>
                        <a:t> a healthy daily diet and explain the benefit of each item?</a:t>
                      </a:r>
                      <a:endParaRPr lang="en-GB" sz="12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rPr>
                        <a:t>Can you suggest a healthy daily diet and explain the benefit of each item?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868176">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24136">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47</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4446550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64904"/>
            <a:ext cx="8229600" cy="3561259"/>
          </a:xfrm>
        </p:spPr>
        <p:txBody>
          <a:bodyPr>
            <a:normAutofit/>
          </a:bodyPr>
          <a:lstStyle/>
          <a:p>
            <a:pPr marL="0" indent="0" algn="ctr">
              <a:buNone/>
            </a:pPr>
            <a:endParaRPr lang="en-GB" sz="2800" dirty="0">
              <a:solidFill>
                <a:prstClr val="black"/>
              </a:solidFill>
              <a:latin typeface="Century Gothic" pitchFamily="34" charset="0"/>
            </a:endParaRPr>
          </a:p>
          <a:p>
            <a:pPr marL="0" indent="0" algn="ctr">
              <a:buNone/>
            </a:pPr>
            <a:r>
              <a:rPr lang="en-GB" sz="3600" b="1" dirty="0">
                <a:solidFill>
                  <a:prstClr val="black"/>
                </a:solidFill>
                <a:latin typeface="Century Gothic" pitchFamily="34" charset="0"/>
              </a:rPr>
              <a:t>Geography examples</a:t>
            </a:r>
            <a:endParaRPr lang="en-GB" sz="2800" b="1" dirty="0">
              <a:latin typeface="Century Gothic" pitchFamily="34" charset="0"/>
            </a:endParaRP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48</a:t>
            </a:fld>
            <a:endParaRPr lang="en-US" dirty="0">
              <a:solidFill>
                <a:prstClr val="black">
                  <a:tint val="75000"/>
                </a:prstClr>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332656"/>
            <a:ext cx="2038008" cy="1440160"/>
          </a:xfrm>
          <a:prstGeom prst="rect">
            <a:avLst/>
          </a:prstGeom>
        </p:spPr>
      </p:pic>
      <p:pic>
        <p:nvPicPr>
          <p:cNvPr id="256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476672"/>
            <a:ext cx="1871663" cy="43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92616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636304322"/>
              </p:ext>
            </p:extLst>
          </p:nvPr>
        </p:nvGraphicFramePr>
        <p:xfrm>
          <a:off x="323528" y="684624"/>
          <a:ext cx="8496300" cy="5768712"/>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KS1 Geography Programme of Study </a:t>
                      </a:r>
                    </a:p>
                    <a:p>
                      <a:r>
                        <a:rPr lang="en-GB" sz="1200" b="0" i="0" u="none" strike="noStrike" baseline="0" dirty="0">
                          <a:solidFill>
                            <a:srgbClr val="000000"/>
                          </a:solidFill>
                          <a:latin typeface="Century Gothic" pitchFamily="34" charset="0"/>
                        </a:rPr>
                        <a:t>Pupils should be taught to locate the four countries of the United Kingdom</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name these</a:t>
                      </a:r>
                      <a:r>
                        <a:rPr lang="en-GB" sz="1200" b="0" baseline="0" dirty="0">
                          <a:solidFill>
                            <a:schemeClr val="tx1"/>
                          </a:solidFill>
                          <a:latin typeface="Century Gothic" pitchFamily="34" charset="0"/>
                        </a:rPr>
                        <a:t> countries?</a:t>
                      </a:r>
                      <a:endParaRPr lang="en-GB" sz="12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a:t>
                      </a:r>
                      <a:r>
                        <a:rPr kumimoji="0" lang="en-GB" sz="1200" b="0" i="0" u="none" strike="noStrike" kern="1200" cap="none" spc="0" normalizeH="0" baseline="0" noProof="0" dirty="0">
                          <a:ln>
                            <a:noFill/>
                          </a:ln>
                          <a:solidFill>
                            <a:prstClr val="black"/>
                          </a:solidFill>
                          <a:effectLst/>
                          <a:uLnTx/>
                          <a:uFillTx/>
                          <a:latin typeface="Century Gothic" pitchFamily="34" charset="0"/>
                        </a:rPr>
                        <a:t>name these countries?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49</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5001" y="2204915"/>
            <a:ext cx="2232248" cy="2911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2624758" y="2974479"/>
            <a:ext cx="576064" cy="144016"/>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Rectangle 9"/>
          <p:cNvSpPr/>
          <p:nvPr/>
        </p:nvSpPr>
        <p:spPr>
          <a:xfrm>
            <a:off x="1745061" y="3356992"/>
            <a:ext cx="576064" cy="144016"/>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Rectangle 10"/>
          <p:cNvSpPr/>
          <p:nvPr/>
        </p:nvSpPr>
        <p:spPr>
          <a:xfrm>
            <a:off x="1907704" y="4286225"/>
            <a:ext cx="576064" cy="144016"/>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Rectangle 11"/>
          <p:cNvSpPr/>
          <p:nvPr/>
        </p:nvSpPr>
        <p:spPr>
          <a:xfrm>
            <a:off x="2641948" y="4365104"/>
            <a:ext cx="576064" cy="144016"/>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3" name="Rectangle 2"/>
          <p:cNvSpPr/>
          <p:nvPr/>
        </p:nvSpPr>
        <p:spPr>
          <a:xfrm>
            <a:off x="1651374" y="3660729"/>
            <a:ext cx="288032" cy="1283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1126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080" y="2204915"/>
            <a:ext cx="2232025" cy="290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4"/>
          <p:cNvSpPr/>
          <p:nvPr/>
        </p:nvSpPr>
        <p:spPr>
          <a:xfrm>
            <a:off x="5832028" y="3356992"/>
            <a:ext cx="576064" cy="144016"/>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6" name="Rectangle 15"/>
          <p:cNvSpPr/>
          <p:nvPr/>
        </p:nvSpPr>
        <p:spPr>
          <a:xfrm>
            <a:off x="6012160" y="4250804"/>
            <a:ext cx="576064" cy="144016"/>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7" name="Rectangle 16"/>
          <p:cNvSpPr/>
          <p:nvPr/>
        </p:nvSpPr>
        <p:spPr>
          <a:xfrm>
            <a:off x="6732240" y="4387924"/>
            <a:ext cx="576064" cy="144016"/>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8" name="Rectangle 17"/>
          <p:cNvSpPr/>
          <p:nvPr/>
        </p:nvSpPr>
        <p:spPr>
          <a:xfrm>
            <a:off x="6711914" y="2982863"/>
            <a:ext cx="576064" cy="144016"/>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9" name="Rectangle 18"/>
          <p:cNvSpPr/>
          <p:nvPr/>
        </p:nvSpPr>
        <p:spPr>
          <a:xfrm>
            <a:off x="5801224" y="3693651"/>
            <a:ext cx="288032" cy="1283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Tree>
    <p:extLst>
      <p:ext uri="{BB962C8B-B14F-4D97-AF65-F5344CB8AC3E}">
        <p14:creationId xmlns:p14="http://schemas.microsoft.com/office/powerpoint/2010/main" val="405798002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315768812"/>
              </p:ext>
            </p:extLst>
          </p:nvPr>
        </p:nvGraphicFramePr>
        <p:xfrm>
          <a:off x="323528" y="684624"/>
          <a:ext cx="8496300" cy="5753771"/>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KS1  Geography Programme of Study: </a:t>
                      </a:r>
                    </a:p>
                    <a:p>
                      <a:r>
                        <a:rPr lang="en-GB" sz="1200" b="0" i="0" u="none" strike="noStrike" baseline="0" dirty="0">
                          <a:solidFill>
                            <a:srgbClr val="000000"/>
                          </a:solidFill>
                          <a:latin typeface="Century Gothic" pitchFamily="34" charset="0"/>
                        </a:rPr>
                        <a:t>Pupils should be taught to use simple compass directions</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add the other points to this compass?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add the other points to this compass?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50</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87624" y="2400747"/>
            <a:ext cx="2452192" cy="24521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64088" y="2388543"/>
            <a:ext cx="2451100" cy="245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5292080" y="3491880"/>
            <a:ext cx="504056" cy="216024"/>
          </a:xfrm>
          <a:prstGeom prst="rect">
            <a:avLst/>
          </a:prstGeom>
          <a:solidFill>
            <a:schemeClr val="bg1">
              <a:lumMod val="8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3" name="Rectangle 12"/>
          <p:cNvSpPr/>
          <p:nvPr/>
        </p:nvSpPr>
        <p:spPr>
          <a:xfrm>
            <a:off x="6337610" y="4401108"/>
            <a:ext cx="504056" cy="216024"/>
          </a:xfrm>
          <a:prstGeom prst="rect">
            <a:avLst/>
          </a:prstGeom>
          <a:solidFill>
            <a:schemeClr val="bg1">
              <a:lumMod val="8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4" name="Rectangle 13"/>
          <p:cNvSpPr/>
          <p:nvPr/>
        </p:nvSpPr>
        <p:spPr>
          <a:xfrm>
            <a:off x="7452320" y="3483236"/>
            <a:ext cx="504056" cy="216024"/>
          </a:xfrm>
          <a:prstGeom prst="rect">
            <a:avLst/>
          </a:prstGeom>
          <a:solidFill>
            <a:schemeClr val="bg1">
              <a:lumMod val="8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5" name="Rectangle 14"/>
          <p:cNvSpPr/>
          <p:nvPr/>
        </p:nvSpPr>
        <p:spPr>
          <a:xfrm>
            <a:off x="1124000" y="3506081"/>
            <a:ext cx="504056" cy="216024"/>
          </a:xfrm>
          <a:prstGeom prst="rect">
            <a:avLst/>
          </a:prstGeom>
          <a:solidFill>
            <a:schemeClr val="bg1">
              <a:lumMod val="8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6" name="Rectangle 15"/>
          <p:cNvSpPr/>
          <p:nvPr/>
        </p:nvSpPr>
        <p:spPr>
          <a:xfrm>
            <a:off x="2184884" y="4401108"/>
            <a:ext cx="504056" cy="216024"/>
          </a:xfrm>
          <a:prstGeom prst="rect">
            <a:avLst/>
          </a:prstGeom>
          <a:solidFill>
            <a:schemeClr val="bg1">
              <a:lumMod val="8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7" name="Rectangle 16"/>
          <p:cNvSpPr/>
          <p:nvPr/>
        </p:nvSpPr>
        <p:spPr>
          <a:xfrm>
            <a:off x="3275856" y="3506081"/>
            <a:ext cx="504056" cy="216024"/>
          </a:xfrm>
          <a:prstGeom prst="rect">
            <a:avLst/>
          </a:prstGeom>
          <a:solidFill>
            <a:schemeClr val="bg1">
              <a:lumMod val="8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3" name="Rectangle 2"/>
          <p:cNvSpPr/>
          <p:nvPr/>
        </p:nvSpPr>
        <p:spPr>
          <a:xfrm>
            <a:off x="1202718" y="2369900"/>
            <a:ext cx="713370" cy="7197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9" name="Rectangle 18"/>
          <p:cNvSpPr/>
          <p:nvPr/>
        </p:nvSpPr>
        <p:spPr>
          <a:xfrm>
            <a:off x="1124000" y="4042235"/>
            <a:ext cx="792088" cy="8244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20" name="Rectangle 19"/>
          <p:cNvSpPr/>
          <p:nvPr/>
        </p:nvSpPr>
        <p:spPr>
          <a:xfrm>
            <a:off x="2987824" y="2511822"/>
            <a:ext cx="396044" cy="5778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21" name="Rectangle 20"/>
          <p:cNvSpPr/>
          <p:nvPr/>
        </p:nvSpPr>
        <p:spPr>
          <a:xfrm>
            <a:off x="2987824" y="3955044"/>
            <a:ext cx="713370" cy="7197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22" name="Rectangle 21"/>
          <p:cNvSpPr/>
          <p:nvPr/>
        </p:nvSpPr>
        <p:spPr>
          <a:xfrm>
            <a:off x="5364088" y="2511822"/>
            <a:ext cx="713370" cy="7197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23" name="Rectangle 22"/>
          <p:cNvSpPr/>
          <p:nvPr/>
        </p:nvSpPr>
        <p:spPr>
          <a:xfrm>
            <a:off x="5397599" y="4119848"/>
            <a:ext cx="713370" cy="7197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24" name="Rectangle 23"/>
          <p:cNvSpPr/>
          <p:nvPr/>
        </p:nvSpPr>
        <p:spPr>
          <a:xfrm>
            <a:off x="7149368" y="4157911"/>
            <a:ext cx="713370" cy="7197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25" name="Rectangle 24"/>
          <p:cNvSpPr/>
          <p:nvPr/>
        </p:nvSpPr>
        <p:spPr>
          <a:xfrm>
            <a:off x="7176684" y="2337446"/>
            <a:ext cx="713370" cy="7197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Tree>
    <p:extLst>
      <p:ext uri="{BB962C8B-B14F-4D97-AF65-F5344CB8AC3E}">
        <p14:creationId xmlns:p14="http://schemas.microsoft.com/office/powerpoint/2010/main" val="26132748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198867163"/>
              </p:ext>
            </p:extLst>
          </p:nvPr>
        </p:nvGraphicFramePr>
        <p:xfrm>
          <a:off x="323528" y="684624"/>
          <a:ext cx="8496300" cy="5753771"/>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KS2  Geography Programme of Study </a:t>
                      </a:r>
                    </a:p>
                    <a:p>
                      <a:pPr algn="l"/>
                      <a:r>
                        <a:rPr lang="en-GB" sz="1200" b="0" i="0" u="none" strike="noStrike" baseline="0" dirty="0">
                          <a:solidFill>
                            <a:srgbClr val="000000"/>
                          </a:solidFill>
                          <a:latin typeface="Century Gothic" pitchFamily="34" charset="0"/>
                        </a:rPr>
                        <a:t>Pupils should be taught to locate the world’s countries, using maps to focus on South America </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name the countries of South America?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name the countries of South America?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51</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5021" y="2204864"/>
            <a:ext cx="2323911" cy="2913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36096" y="2204864"/>
            <a:ext cx="2322513" cy="291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2699792" y="2348880"/>
            <a:ext cx="864096" cy="2160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Rectangle 10"/>
          <p:cNvSpPr/>
          <p:nvPr/>
        </p:nvSpPr>
        <p:spPr>
          <a:xfrm>
            <a:off x="6732240" y="2324361"/>
            <a:ext cx="864096" cy="2160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Tree>
    <p:extLst>
      <p:ext uri="{BB962C8B-B14F-4D97-AF65-F5344CB8AC3E}">
        <p14:creationId xmlns:p14="http://schemas.microsoft.com/office/powerpoint/2010/main" val="302406275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401455773"/>
              </p:ext>
            </p:extLst>
          </p:nvPr>
        </p:nvGraphicFramePr>
        <p:xfrm>
          <a:off x="323528" y="684624"/>
          <a:ext cx="8496300" cy="5768712"/>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KS2  Geography Programme of Study </a:t>
                      </a:r>
                    </a:p>
                    <a:p>
                      <a:pPr algn="l"/>
                      <a:r>
                        <a:rPr lang="en-GB" sz="1200" b="0" i="0" u="none" strike="noStrike" baseline="0" dirty="0">
                          <a:solidFill>
                            <a:srgbClr val="000000"/>
                          </a:solidFill>
                          <a:latin typeface="Century Gothic" pitchFamily="34" charset="0"/>
                        </a:rPr>
                        <a:t>Pupils should be taught to describe key aspects of volcanoes</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label each part of this cross-section of a volcano?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r>
                        <a:rPr lang="en-GB" sz="1200" b="0" dirty="0">
                          <a:solidFill>
                            <a:schemeClr val="tx1"/>
                          </a:solidFill>
                          <a:latin typeface="Century Gothic" pitchFamily="34" charset="0"/>
                        </a:rPr>
                        <a:t>Can you label each part of this cross-section of a volcano?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52</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48918" y="2276872"/>
            <a:ext cx="2055314" cy="2160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2627784" y="2276872"/>
            <a:ext cx="1800200" cy="2462213"/>
          </a:xfrm>
          <a:prstGeom prst="rect">
            <a:avLst/>
          </a:prstGeom>
          <a:noFill/>
        </p:spPr>
        <p:txBody>
          <a:bodyPr wrap="square" rtlCol="0">
            <a:spAutoFit/>
          </a:bodyPr>
          <a:lstStyle/>
          <a:p>
            <a:r>
              <a:rPr lang="en-GB" sz="1400" dirty="0">
                <a:solidFill>
                  <a:prstClr val="black"/>
                </a:solidFill>
                <a:latin typeface="Century Gothic" pitchFamily="34" charset="0"/>
              </a:rPr>
              <a:t>1.</a:t>
            </a:r>
          </a:p>
          <a:p>
            <a:endParaRPr lang="en-GB" sz="1400" dirty="0">
              <a:solidFill>
                <a:prstClr val="black"/>
              </a:solidFill>
              <a:latin typeface="Century Gothic" pitchFamily="34" charset="0"/>
            </a:endParaRPr>
          </a:p>
          <a:p>
            <a:r>
              <a:rPr lang="en-GB" sz="1400" dirty="0">
                <a:solidFill>
                  <a:prstClr val="black"/>
                </a:solidFill>
                <a:latin typeface="Century Gothic" pitchFamily="34" charset="0"/>
              </a:rPr>
              <a:t>2.</a:t>
            </a:r>
          </a:p>
          <a:p>
            <a:endParaRPr lang="en-GB" sz="1400" dirty="0">
              <a:solidFill>
                <a:prstClr val="black"/>
              </a:solidFill>
              <a:latin typeface="Century Gothic" pitchFamily="34" charset="0"/>
            </a:endParaRPr>
          </a:p>
          <a:p>
            <a:r>
              <a:rPr lang="en-GB" sz="1400" dirty="0">
                <a:solidFill>
                  <a:prstClr val="black"/>
                </a:solidFill>
                <a:latin typeface="Century Gothic" pitchFamily="34" charset="0"/>
              </a:rPr>
              <a:t>3.</a:t>
            </a:r>
          </a:p>
          <a:p>
            <a:endParaRPr lang="en-GB" sz="1400" dirty="0">
              <a:solidFill>
                <a:prstClr val="black"/>
              </a:solidFill>
              <a:latin typeface="Century Gothic" pitchFamily="34" charset="0"/>
            </a:endParaRPr>
          </a:p>
          <a:p>
            <a:r>
              <a:rPr lang="en-GB" sz="1400" dirty="0">
                <a:solidFill>
                  <a:prstClr val="black"/>
                </a:solidFill>
                <a:latin typeface="Century Gothic" pitchFamily="34" charset="0"/>
              </a:rPr>
              <a:t>4.</a:t>
            </a:r>
          </a:p>
          <a:p>
            <a:endParaRPr lang="en-GB" sz="1400" dirty="0">
              <a:solidFill>
                <a:prstClr val="black"/>
              </a:solidFill>
              <a:latin typeface="Century Gothic" pitchFamily="34" charset="0"/>
            </a:endParaRPr>
          </a:p>
          <a:p>
            <a:r>
              <a:rPr lang="en-GB" sz="1400" dirty="0">
                <a:solidFill>
                  <a:prstClr val="black"/>
                </a:solidFill>
                <a:latin typeface="Century Gothic" pitchFamily="34" charset="0"/>
              </a:rPr>
              <a:t>5.</a:t>
            </a:r>
          </a:p>
          <a:p>
            <a:endParaRPr lang="en-GB" sz="1400" dirty="0">
              <a:solidFill>
                <a:prstClr val="black"/>
              </a:solidFill>
              <a:latin typeface="Century Gothic" pitchFamily="34" charset="0"/>
            </a:endParaRPr>
          </a:p>
          <a:p>
            <a:r>
              <a:rPr lang="en-GB" sz="1400" dirty="0">
                <a:solidFill>
                  <a:prstClr val="black"/>
                </a:solidFill>
                <a:latin typeface="Century Gothic" pitchFamily="34" charset="0"/>
              </a:rPr>
              <a:t>6.</a:t>
            </a:r>
          </a:p>
        </p:txBody>
      </p:sp>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16016" y="2279700"/>
            <a:ext cx="2054225" cy="2157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6948264" y="2276872"/>
            <a:ext cx="1800200" cy="2462213"/>
          </a:xfrm>
          <a:prstGeom prst="rect">
            <a:avLst/>
          </a:prstGeom>
          <a:noFill/>
        </p:spPr>
        <p:txBody>
          <a:bodyPr wrap="square" rtlCol="0">
            <a:spAutoFit/>
          </a:bodyPr>
          <a:lstStyle/>
          <a:p>
            <a:r>
              <a:rPr lang="en-GB" sz="1400" dirty="0">
                <a:solidFill>
                  <a:prstClr val="black"/>
                </a:solidFill>
                <a:latin typeface="Century Gothic" pitchFamily="34" charset="0"/>
              </a:rPr>
              <a:t>1.</a:t>
            </a:r>
          </a:p>
          <a:p>
            <a:endParaRPr lang="en-GB" sz="1400" dirty="0">
              <a:solidFill>
                <a:prstClr val="black"/>
              </a:solidFill>
              <a:latin typeface="Century Gothic" pitchFamily="34" charset="0"/>
            </a:endParaRPr>
          </a:p>
          <a:p>
            <a:r>
              <a:rPr lang="en-GB" sz="1400" dirty="0">
                <a:solidFill>
                  <a:prstClr val="black"/>
                </a:solidFill>
                <a:latin typeface="Century Gothic" pitchFamily="34" charset="0"/>
              </a:rPr>
              <a:t>2.</a:t>
            </a:r>
          </a:p>
          <a:p>
            <a:endParaRPr lang="en-GB" sz="1400" dirty="0">
              <a:solidFill>
                <a:prstClr val="black"/>
              </a:solidFill>
              <a:latin typeface="Century Gothic" pitchFamily="34" charset="0"/>
            </a:endParaRPr>
          </a:p>
          <a:p>
            <a:r>
              <a:rPr lang="en-GB" sz="1400" dirty="0">
                <a:solidFill>
                  <a:prstClr val="black"/>
                </a:solidFill>
                <a:latin typeface="Century Gothic" pitchFamily="34" charset="0"/>
              </a:rPr>
              <a:t>3.</a:t>
            </a:r>
          </a:p>
          <a:p>
            <a:endParaRPr lang="en-GB" sz="1400" dirty="0">
              <a:solidFill>
                <a:prstClr val="black"/>
              </a:solidFill>
              <a:latin typeface="Century Gothic" pitchFamily="34" charset="0"/>
            </a:endParaRPr>
          </a:p>
          <a:p>
            <a:r>
              <a:rPr lang="en-GB" sz="1400" dirty="0">
                <a:solidFill>
                  <a:prstClr val="black"/>
                </a:solidFill>
                <a:latin typeface="Century Gothic" pitchFamily="34" charset="0"/>
              </a:rPr>
              <a:t>4.</a:t>
            </a:r>
          </a:p>
          <a:p>
            <a:endParaRPr lang="en-GB" sz="1400" dirty="0">
              <a:solidFill>
                <a:prstClr val="black"/>
              </a:solidFill>
              <a:latin typeface="Century Gothic" pitchFamily="34" charset="0"/>
            </a:endParaRPr>
          </a:p>
          <a:p>
            <a:r>
              <a:rPr lang="en-GB" sz="1400" dirty="0">
                <a:solidFill>
                  <a:prstClr val="black"/>
                </a:solidFill>
                <a:latin typeface="Century Gothic" pitchFamily="34" charset="0"/>
              </a:rPr>
              <a:t>5.</a:t>
            </a:r>
          </a:p>
          <a:p>
            <a:endParaRPr lang="en-GB" sz="1400" dirty="0">
              <a:solidFill>
                <a:prstClr val="black"/>
              </a:solidFill>
              <a:latin typeface="Century Gothic" pitchFamily="34" charset="0"/>
            </a:endParaRPr>
          </a:p>
          <a:p>
            <a:r>
              <a:rPr lang="en-GB" sz="1400" dirty="0">
                <a:solidFill>
                  <a:prstClr val="black"/>
                </a:solidFill>
                <a:latin typeface="Century Gothic" pitchFamily="34" charset="0"/>
              </a:rPr>
              <a:t>6.</a:t>
            </a:r>
          </a:p>
        </p:txBody>
      </p:sp>
    </p:spTree>
    <p:extLst>
      <p:ext uri="{BB962C8B-B14F-4D97-AF65-F5344CB8AC3E}">
        <p14:creationId xmlns:p14="http://schemas.microsoft.com/office/powerpoint/2010/main" val="31240744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64904"/>
            <a:ext cx="8229600" cy="3561259"/>
          </a:xfrm>
        </p:spPr>
        <p:txBody>
          <a:bodyPr>
            <a:normAutofit/>
          </a:bodyPr>
          <a:lstStyle/>
          <a:p>
            <a:pPr marL="0" indent="0" algn="ctr">
              <a:buNone/>
            </a:pPr>
            <a:endParaRPr lang="en-GB" sz="2800" dirty="0">
              <a:solidFill>
                <a:prstClr val="black"/>
              </a:solidFill>
              <a:latin typeface="Century Gothic" pitchFamily="34" charset="0"/>
            </a:endParaRPr>
          </a:p>
          <a:p>
            <a:pPr marL="0" indent="0" algn="ctr">
              <a:buNone/>
            </a:pPr>
            <a:r>
              <a:rPr lang="en-GB" sz="3600" b="1" dirty="0">
                <a:solidFill>
                  <a:prstClr val="black"/>
                </a:solidFill>
                <a:latin typeface="Century Gothic" pitchFamily="34" charset="0"/>
              </a:rPr>
              <a:t>History examples</a:t>
            </a:r>
            <a:endParaRPr lang="en-GB" sz="2800" b="1" dirty="0">
              <a:latin typeface="Century Gothic" pitchFamily="34" charset="0"/>
            </a:endParaRP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53</a:t>
            </a:fld>
            <a:endParaRPr lang="en-US" dirty="0">
              <a:solidFill>
                <a:prstClr val="black">
                  <a:tint val="75000"/>
                </a:prstClr>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332656"/>
            <a:ext cx="2038008" cy="1440160"/>
          </a:xfrm>
          <a:prstGeom prst="rect">
            <a:avLst/>
          </a:prstGeom>
        </p:spPr>
      </p:pic>
      <p:pic>
        <p:nvPicPr>
          <p:cNvPr id="245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365200"/>
            <a:ext cx="1871663" cy="43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5441242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242508373"/>
              </p:ext>
            </p:extLst>
          </p:nvPr>
        </p:nvGraphicFramePr>
        <p:xfrm>
          <a:off x="323528" y="684625"/>
          <a:ext cx="8496300" cy="5738369"/>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45837">
                <a:tc gridSpan="2">
                  <a:txBody>
                    <a:bodyPr/>
                    <a:lstStyle/>
                    <a:p>
                      <a:r>
                        <a:rPr lang="en-GB" sz="1200" b="1" i="0" u="none" strike="noStrike" baseline="0" dirty="0">
                          <a:solidFill>
                            <a:srgbClr val="000000"/>
                          </a:solidFill>
                          <a:latin typeface="Century Gothic" pitchFamily="34" charset="0"/>
                        </a:rPr>
                        <a:t>KS1 History Programme of Study: </a:t>
                      </a:r>
                    </a:p>
                    <a:p>
                      <a:pPr algn="l"/>
                      <a:r>
                        <a:rPr lang="en-GB" sz="1200" b="0" i="0" u="none" strike="noStrike" baseline="0" dirty="0">
                          <a:solidFill>
                            <a:srgbClr val="000000"/>
                          </a:solidFill>
                          <a:latin typeface="Century Gothic" pitchFamily="34" charset="0"/>
                        </a:rPr>
                        <a:t>Pupils should be taught to use simple vocabulary relating to the passing of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7502">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7225">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624172">
                <a:tc>
                  <a:txBody>
                    <a:bodyPr/>
                    <a:lstStyle/>
                    <a:p>
                      <a:r>
                        <a:rPr lang="en-GB" sz="1200" b="0" dirty="0">
                          <a:solidFill>
                            <a:schemeClr val="tx1"/>
                          </a:solidFill>
                          <a:latin typeface="Century Gothic" pitchFamily="34" charset="0"/>
                        </a:rPr>
                        <a:t>Can you describe an event that happened before you were born and an event that happened after you were born?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describe an event that happened before you were born and an event that happened after you were born?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1398447">
                <a:tc>
                  <a:txBody>
                    <a:bodyPr/>
                    <a:lstStyle/>
                    <a:p>
                      <a:pPr algn="ctr"/>
                      <a:r>
                        <a:rPr lang="en-GB" sz="1400" b="0" dirty="0">
                          <a:solidFill>
                            <a:schemeClr val="tx1"/>
                          </a:solidFill>
                          <a:latin typeface="Comic Sans MS" pitchFamily="66" charset="0"/>
                        </a:rPr>
                        <a:t>Before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ysDash"/>
                      <a:round/>
                      <a:headEnd type="none" w="med" len="med"/>
                      <a:tailEnd type="none" w="med" len="med"/>
                    </a:lnB>
                    <a:noFill/>
                  </a:tcPr>
                </a:tc>
                <a:tc>
                  <a:txBody>
                    <a:bodyPr/>
                    <a:lstStyle/>
                    <a:p>
                      <a:pPr algn="ctr"/>
                      <a:r>
                        <a:rPr lang="en-GB" sz="1400" b="0" dirty="0">
                          <a:solidFill>
                            <a:schemeClr val="tx1"/>
                          </a:solidFill>
                          <a:latin typeface="Comic Sans MS" pitchFamily="66" charset="0"/>
                        </a:rPr>
                        <a:t>Before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ysDash"/>
                      <a:round/>
                      <a:headEnd type="none" w="med" len="med"/>
                      <a:tailEnd type="none" w="med" len="med"/>
                    </a:lnB>
                    <a:noFill/>
                  </a:tcPr>
                </a:tc>
                <a:extLst>
                  <a:ext uri="{0D108BD9-81ED-4DB2-BD59-A6C34878D82A}">
                    <a16:rowId xmlns:a16="http://schemas.microsoft.com/office/drawing/2014/main" val="10004"/>
                  </a:ext>
                </a:extLst>
              </a:tr>
              <a:tr h="1398447">
                <a:tc>
                  <a:txBody>
                    <a:bodyPr/>
                    <a:lstStyle/>
                    <a:p>
                      <a:pPr algn="ctr"/>
                      <a:r>
                        <a:rPr lang="en-GB" sz="1400" b="0" dirty="0">
                          <a:solidFill>
                            <a:schemeClr val="tx1"/>
                          </a:solidFill>
                          <a:latin typeface="Comic Sans MS" pitchFamily="66" charset="0"/>
                        </a:rPr>
                        <a:t>After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0" dirty="0">
                          <a:solidFill>
                            <a:schemeClr val="tx1"/>
                          </a:solidFill>
                          <a:latin typeface="Comic Sans MS" pitchFamily="66" charset="0"/>
                        </a:rPr>
                        <a:t>After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1265075">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54</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3804304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4193711825"/>
              </p:ext>
            </p:extLst>
          </p:nvPr>
        </p:nvGraphicFramePr>
        <p:xfrm>
          <a:off x="323528" y="684624"/>
          <a:ext cx="8496300" cy="5769885"/>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KS1 History Programme of Study: </a:t>
                      </a:r>
                    </a:p>
                    <a:p>
                      <a:pPr algn="l"/>
                      <a:r>
                        <a:rPr lang="en-GB" sz="1200" b="0" i="0" u="none" strike="noStrike" baseline="0" dirty="0">
                          <a:solidFill>
                            <a:srgbClr val="000000"/>
                          </a:solidFill>
                          <a:latin typeface="Century Gothic" pitchFamily="34" charset="0"/>
                        </a:rPr>
                        <a:t>Pupils should be taught about the lives of significant individuals in the past who have contributed to national and international achievements, for example Queen Victoria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What do you know about Queen Victoria?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rPr>
                        <a:t>What do you know about Queen Victoria?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811109">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55</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9712" y="2996952"/>
            <a:ext cx="1028700" cy="1295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7096" y="3000127"/>
            <a:ext cx="1030287" cy="129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717029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054577188"/>
              </p:ext>
            </p:extLst>
          </p:nvPr>
        </p:nvGraphicFramePr>
        <p:xfrm>
          <a:off x="323528" y="684624"/>
          <a:ext cx="8496300" cy="5753771"/>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KS2 History Programme of Study: </a:t>
                      </a:r>
                    </a:p>
                    <a:p>
                      <a:pPr algn="l"/>
                      <a:r>
                        <a:rPr lang="en-GB" sz="1200" b="0" i="0" u="none" strike="noStrike" baseline="0" dirty="0">
                          <a:solidFill>
                            <a:srgbClr val="000000"/>
                          </a:solidFill>
                          <a:latin typeface="Century Gothic" pitchFamily="34" charset="0"/>
                        </a:rPr>
                        <a:t>Pupils should be taught about the Roman Empire and its impact on Britain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What did the Romans</a:t>
                      </a:r>
                      <a:r>
                        <a:rPr lang="en-GB" sz="1200" b="0" baseline="0" dirty="0">
                          <a:solidFill>
                            <a:schemeClr val="tx1"/>
                          </a:solidFill>
                          <a:latin typeface="Century Gothic" pitchFamily="34" charset="0"/>
                        </a:rPr>
                        <a:t> ever do for us</a:t>
                      </a:r>
                      <a:r>
                        <a:rPr lang="en-GB" sz="1200" b="0" dirty="0">
                          <a:solidFill>
                            <a:schemeClr val="tx1"/>
                          </a:solidFill>
                          <a:latin typeface="Century Gothic" pitchFamily="34" charset="0"/>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rPr>
                        <a:t>What did the Romans ever do for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56</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7583246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641496390"/>
              </p:ext>
            </p:extLst>
          </p:nvPr>
        </p:nvGraphicFramePr>
        <p:xfrm>
          <a:off x="323528" y="684625"/>
          <a:ext cx="8496300" cy="5712167"/>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631962">
                <a:tc gridSpan="2">
                  <a:txBody>
                    <a:bodyPr/>
                    <a:lstStyle/>
                    <a:p>
                      <a:r>
                        <a:rPr lang="en-GB" sz="1200" b="1" i="0" u="none" strike="noStrike" baseline="0" dirty="0">
                          <a:solidFill>
                            <a:srgbClr val="000000"/>
                          </a:solidFill>
                          <a:latin typeface="Century Gothic" pitchFamily="34" charset="0"/>
                        </a:rPr>
                        <a:t>KS2  History Programme of Study </a:t>
                      </a:r>
                    </a:p>
                    <a:p>
                      <a:pPr algn="l"/>
                      <a:r>
                        <a:rPr lang="en-GB" sz="1200" b="0" i="0" u="none" strike="noStrike" baseline="0" dirty="0">
                          <a:solidFill>
                            <a:srgbClr val="000000"/>
                          </a:solidFill>
                          <a:latin typeface="Century Gothic" pitchFamily="34" charset="0"/>
                        </a:rPr>
                        <a:t>Pupils should be taught about the achievements of the earliest civilizations and a depth study of one of the following: The Indus Valley…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70841">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00934">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51401">
                <a:tc>
                  <a:txBody>
                    <a:bodyPr/>
                    <a:lstStyle/>
                    <a:p>
                      <a:r>
                        <a:rPr lang="en-GB" sz="1200" b="0" dirty="0">
                          <a:solidFill>
                            <a:schemeClr val="tx1"/>
                          </a:solidFill>
                          <a:latin typeface="Century Gothic" pitchFamily="34" charset="0"/>
                        </a:rPr>
                        <a:t>Why</a:t>
                      </a:r>
                      <a:r>
                        <a:rPr lang="en-GB" sz="1200" b="0" baseline="0" dirty="0">
                          <a:solidFill>
                            <a:schemeClr val="tx1"/>
                          </a:solidFill>
                          <a:latin typeface="Century Gothic" pitchFamily="34" charset="0"/>
                        </a:rPr>
                        <a:t> did a civilization grow in the Indus Valley?</a:t>
                      </a:r>
                      <a:endParaRPr lang="en-GB" sz="12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rPr>
                        <a:t>Why did a civilization grow in the Indus Valley?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760703">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80863">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57</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0870971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64904"/>
            <a:ext cx="8229600" cy="3561259"/>
          </a:xfrm>
        </p:spPr>
        <p:txBody>
          <a:bodyPr>
            <a:normAutofit/>
          </a:bodyPr>
          <a:lstStyle/>
          <a:p>
            <a:pPr marL="0" indent="0" algn="ctr">
              <a:buNone/>
            </a:pPr>
            <a:endParaRPr lang="en-GB" sz="2800" dirty="0">
              <a:solidFill>
                <a:prstClr val="black"/>
              </a:solidFill>
              <a:latin typeface="Century Gothic" pitchFamily="34" charset="0"/>
            </a:endParaRPr>
          </a:p>
          <a:p>
            <a:pPr marL="0" indent="0" algn="ctr">
              <a:buNone/>
            </a:pPr>
            <a:r>
              <a:rPr lang="en-GB" sz="3600" b="1" dirty="0">
                <a:solidFill>
                  <a:prstClr val="black"/>
                </a:solidFill>
                <a:latin typeface="Century Gothic" pitchFamily="34" charset="0"/>
              </a:rPr>
              <a:t>Foreign Language examples</a:t>
            </a:r>
            <a:endParaRPr lang="en-GB" sz="2800" b="1" dirty="0">
              <a:latin typeface="Century Gothic" pitchFamily="34" charset="0"/>
            </a:endParaRP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58</a:t>
            </a:fld>
            <a:endParaRPr lang="en-US" dirty="0">
              <a:solidFill>
                <a:prstClr val="black">
                  <a:tint val="75000"/>
                </a:prstClr>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332656"/>
            <a:ext cx="2038008" cy="1440160"/>
          </a:xfrm>
          <a:prstGeom prst="rect">
            <a:avLst/>
          </a:prstGeom>
        </p:spPr>
      </p:pic>
      <p:pic>
        <p:nvPicPr>
          <p:cNvPr id="235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476672"/>
            <a:ext cx="1871663" cy="43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92395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886465884"/>
              </p:ext>
            </p:extLst>
          </p:nvPr>
        </p:nvGraphicFramePr>
        <p:xfrm>
          <a:off x="323528" y="684624"/>
          <a:ext cx="8496300" cy="5753771"/>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KS2 Foreign Language Programme of Study</a:t>
                      </a:r>
                    </a:p>
                    <a:p>
                      <a:pPr algn="l"/>
                      <a:r>
                        <a:rPr lang="en-GB" sz="1200" b="0" i="0" u="none" strike="noStrike" baseline="0" dirty="0">
                          <a:solidFill>
                            <a:srgbClr val="000000"/>
                          </a:solidFill>
                          <a:latin typeface="Century Gothic" pitchFamily="34" charset="0"/>
                        </a:rPr>
                        <a:t>Pupils should be taught to describe people, places and things in writing</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describe</a:t>
                      </a:r>
                      <a:r>
                        <a:rPr lang="en-GB" sz="1200" b="0" baseline="0" dirty="0">
                          <a:solidFill>
                            <a:schemeClr val="tx1"/>
                          </a:solidFill>
                          <a:latin typeface="Century Gothic" pitchFamily="34" charset="0"/>
                        </a:rPr>
                        <a:t> </a:t>
                      </a:r>
                      <a:r>
                        <a:rPr lang="en-GB" sz="1200" b="0" dirty="0">
                          <a:solidFill>
                            <a:schemeClr val="tx1"/>
                          </a:solidFill>
                          <a:latin typeface="Century Gothic" pitchFamily="34" charset="0"/>
                        </a:rPr>
                        <a:t>this scene?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describe this scene?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59</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434" name="Picture 2"/>
          <p:cNvPicPr>
            <a:picLocks noChangeAspect="1" noChangeArrowheads="1"/>
          </p:cNvPicPr>
          <p:nvPr/>
        </p:nvPicPr>
        <p:blipFill>
          <a:blip r:embed="rId4">
            <a:extLst>
              <a:ext uri="{BEBA8EAE-BF5A-486C-A8C5-ECC9F3942E4B}">
                <a14:imgProps xmlns:a14="http://schemas.microsoft.com/office/drawing/2010/main">
                  <a14:imgLayer r:embed="rId5">
                    <a14:imgEffect>
                      <a14:colorTemperature colorTemp="11500"/>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102515" y="2780928"/>
            <a:ext cx="2790817" cy="16744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436"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36033" y="2779018"/>
            <a:ext cx="2792413"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420496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066132020"/>
              </p:ext>
            </p:extLst>
          </p:nvPr>
        </p:nvGraphicFramePr>
        <p:xfrm>
          <a:off x="323528" y="606504"/>
          <a:ext cx="8496300" cy="5846832"/>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KS2 Foreign Language Programme of Study: </a:t>
                      </a:r>
                    </a:p>
                    <a:p>
                      <a:pPr algn="l"/>
                      <a:r>
                        <a:rPr lang="en-GB" sz="1200" b="0" i="0" u="none" strike="noStrike" baseline="0" dirty="0">
                          <a:solidFill>
                            <a:srgbClr val="000000"/>
                          </a:solidFill>
                          <a:latin typeface="Century Gothic" pitchFamily="34" charset="0"/>
                        </a:rPr>
                        <a:t>Pupils should be taught to write phrases from memory, and adapt these to create new sentences, to express ideas clearly </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write any phrases or sentences?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write any phrases or sentences?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5512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30248">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60</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1141573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64904"/>
            <a:ext cx="8229600" cy="3561259"/>
          </a:xfrm>
        </p:spPr>
        <p:txBody>
          <a:bodyPr>
            <a:normAutofit/>
          </a:bodyPr>
          <a:lstStyle/>
          <a:p>
            <a:pPr marL="0" indent="0" algn="ctr">
              <a:buNone/>
            </a:pPr>
            <a:endParaRPr lang="en-GB" sz="2800" dirty="0">
              <a:solidFill>
                <a:prstClr val="black"/>
              </a:solidFill>
              <a:latin typeface="Century Gothic" pitchFamily="34" charset="0"/>
            </a:endParaRPr>
          </a:p>
          <a:p>
            <a:pPr marL="0" indent="0" algn="ctr">
              <a:buNone/>
            </a:pPr>
            <a:r>
              <a:rPr lang="en-GB" sz="3600" b="1" dirty="0">
                <a:solidFill>
                  <a:prstClr val="black"/>
                </a:solidFill>
                <a:latin typeface="Century Gothic" pitchFamily="34" charset="0"/>
              </a:rPr>
              <a:t>Music examples</a:t>
            </a:r>
            <a:endParaRPr lang="en-GB" sz="2800" b="1" dirty="0">
              <a:latin typeface="Century Gothic" pitchFamily="34" charset="0"/>
            </a:endParaRP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61</a:t>
            </a:fld>
            <a:endParaRPr lang="en-US" dirty="0">
              <a:solidFill>
                <a:prstClr val="black">
                  <a:tint val="75000"/>
                </a:prstClr>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332656"/>
            <a:ext cx="2038008" cy="1440160"/>
          </a:xfrm>
          <a:prstGeom prst="rect">
            <a:avLst/>
          </a:prstGeom>
        </p:spPr>
      </p:pic>
      <p:pic>
        <p:nvPicPr>
          <p:cNvPr id="225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404664"/>
            <a:ext cx="1871663" cy="43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444927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901155414"/>
              </p:ext>
            </p:extLst>
          </p:nvPr>
        </p:nvGraphicFramePr>
        <p:xfrm>
          <a:off x="323528" y="684624"/>
          <a:ext cx="8496300" cy="5696704"/>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KS1 Music Programme of Study: </a:t>
                      </a:r>
                    </a:p>
                    <a:p>
                      <a:pPr algn="l"/>
                      <a:r>
                        <a:rPr lang="en-GB" sz="1200" b="0" i="0" u="none" strike="noStrike" baseline="0" dirty="0">
                          <a:solidFill>
                            <a:srgbClr val="000000"/>
                          </a:solidFill>
                          <a:latin typeface="Century Gothic" pitchFamily="34" charset="0"/>
                        </a:rPr>
                        <a:t>Pupils should be taught to listen with concentration and understanding to a range of high-quality live music </a:t>
                      </a:r>
                    </a:p>
                    <a:p>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describe any live music</a:t>
                      </a:r>
                      <a:r>
                        <a:rPr lang="en-GB" sz="1200" b="0" baseline="0" dirty="0">
                          <a:solidFill>
                            <a:schemeClr val="tx1"/>
                          </a:solidFill>
                          <a:latin typeface="Century Gothic" pitchFamily="34" charset="0"/>
                        </a:rPr>
                        <a:t> you have seen performed?</a:t>
                      </a:r>
                      <a:endParaRPr lang="en-GB" sz="12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describe any live music you have seen performed?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796168">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24136">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62</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0271633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018405404"/>
              </p:ext>
            </p:extLst>
          </p:nvPr>
        </p:nvGraphicFramePr>
        <p:xfrm>
          <a:off x="323528" y="684624"/>
          <a:ext cx="8496300" cy="5768712"/>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KS1 Music Programme of Study: </a:t>
                      </a:r>
                    </a:p>
                    <a:p>
                      <a:pPr algn="l"/>
                      <a:r>
                        <a:rPr lang="en-GB" sz="1200" b="0" i="0" u="none" strike="noStrike" baseline="0" dirty="0">
                          <a:solidFill>
                            <a:srgbClr val="000000"/>
                          </a:solidFill>
                          <a:latin typeface="Century Gothic" pitchFamily="34" charset="0"/>
                        </a:rPr>
                        <a:t>Pupils should be taught to play tuned and untuned instruments musically </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draw and label an instruments you have played?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draw and label an instruments you have played?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63</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3431494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4029642117"/>
              </p:ext>
            </p:extLst>
          </p:nvPr>
        </p:nvGraphicFramePr>
        <p:xfrm>
          <a:off x="323528" y="684624"/>
          <a:ext cx="8496300" cy="5753771"/>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KS2 Music Programme of Study: </a:t>
                      </a:r>
                    </a:p>
                    <a:p>
                      <a:pPr algn="l"/>
                      <a:r>
                        <a:rPr lang="en-GB" sz="1200" b="0" i="0" u="none" strike="noStrike" baseline="0" dirty="0">
                          <a:solidFill>
                            <a:srgbClr val="000000"/>
                          </a:solidFill>
                          <a:latin typeface="Century Gothic" pitchFamily="34" charset="0"/>
                        </a:rPr>
                        <a:t>Pupils should be taught to use and understand the basics of staff and other musical notations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label any parts of this diagram?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label any parts of this diagram?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64</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592" y="2996952"/>
            <a:ext cx="3448050" cy="1323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8215" y="2996952"/>
            <a:ext cx="3448050" cy="1323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683568" y="2996952"/>
            <a:ext cx="701453" cy="144016"/>
          </a:xfrm>
          <a:prstGeom prst="rect">
            <a:avLst/>
          </a:prstGeom>
          <a:solidFill>
            <a:schemeClr val="bg1">
              <a:lumMod val="8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1619672" y="2996952"/>
            <a:ext cx="936104" cy="144016"/>
          </a:xfrm>
          <a:prstGeom prst="rect">
            <a:avLst/>
          </a:prstGeom>
          <a:solidFill>
            <a:schemeClr val="bg1">
              <a:lumMod val="8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771800" y="2996952"/>
            <a:ext cx="936104" cy="144016"/>
          </a:xfrm>
          <a:prstGeom prst="rect">
            <a:avLst/>
          </a:prstGeom>
          <a:solidFill>
            <a:schemeClr val="bg1">
              <a:lumMod val="8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1034294" y="4077072"/>
            <a:ext cx="945418" cy="144016"/>
          </a:xfrm>
          <a:prstGeom prst="rect">
            <a:avLst/>
          </a:prstGeom>
          <a:solidFill>
            <a:schemeClr val="bg1">
              <a:lumMod val="8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2411760" y="4077072"/>
            <a:ext cx="720080" cy="144016"/>
          </a:xfrm>
          <a:prstGeom prst="rect">
            <a:avLst/>
          </a:prstGeom>
          <a:solidFill>
            <a:schemeClr val="bg1">
              <a:lumMod val="8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3923928" y="3658939"/>
            <a:ext cx="576064" cy="130101"/>
          </a:xfrm>
          <a:prstGeom prst="rect">
            <a:avLst/>
          </a:prstGeom>
          <a:solidFill>
            <a:schemeClr val="bg1">
              <a:lumMod val="8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6876256" y="3005336"/>
            <a:ext cx="936104" cy="144016"/>
          </a:xfrm>
          <a:prstGeom prst="rect">
            <a:avLst/>
          </a:prstGeom>
          <a:solidFill>
            <a:schemeClr val="bg1">
              <a:lumMod val="8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5759785" y="3005336"/>
            <a:ext cx="936104" cy="144016"/>
          </a:xfrm>
          <a:prstGeom prst="rect">
            <a:avLst/>
          </a:prstGeom>
          <a:solidFill>
            <a:schemeClr val="bg1">
              <a:lumMod val="8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4860032" y="3005336"/>
            <a:ext cx="701453" cy="144016"/>
          </a:xfrm>
          <a:prstGeom prst="rect">
            <a:avLst/>
          </a:prstGeom>
          <a:solidFill>
            <a:schemeClr val="bg1">
              <a:lumMod val="8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p:cNvSpPr/>
          <p:nvPr/>
        </p:nvSpPr>
        <p:spPr>
          <a:xfrm>
            <a:off x="5088776" y="4077072"/>
            <a:ext cx="945418" cy="144016"/>
          </a:xfrm>
          <a:prstGeom prst="rect">
            <a:avLst/>
          </a:prstGeom>
          <a:solidFill>
            <a:schemeClr val="bg1">
              <a:lumMod val="8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p:cNvSpPr/>
          <p:nvPr/>
        </p:nvSpPr>
        <p:spPr>
          <a:xfrm>
            <a:off x="6516216" y="4077072"/>
            <a:ext cx="720080" cy="144016"/>
          </a:xfrm>
          <a:prstGeom prst="rect">
            <a:avLst/>
          </a:prstGeom>
          <a:solidFill>
            <a:schemeClr val="bg1">
              <a:lumMod val="8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8028384" y="3658938"/>
            <a:ext cx="576064" cy="130101"/>
          </a:xfrm>
          <a:prstGeom prst="rect">
            <a:avLst/>
          </a:prstGeom>
          <a:solidFill>
            <a:schemeClr val="bg1">
              <a:lumMod val="8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1682294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068146472"/>
              </p:ext>
            </p:extLst>
          </p:nvPr>
        </p:nvGraphicFramePr>
        <p:xfrm>
          <a:off x="323528" y="684624"/>
          <a:ext cx="8496300" cy="5696704"/>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KS2 Music Programme of Study: </a:t>
                      </a:r>
                    </a:p>
                    <a:p>
                      <a:pPr algn="l"/>
                      <a:r>
                        <a:rPr lang="en-GB" sz="1200" b="0" i="0" u="none" strike="noStrike" baseline="0" dirty="0">
                          <a:solidFill>
                            <a:srgbClr val="000000"/>
                          </a:solidFill>
                          <a:latin typeface="Century Gothic" pitchFamily="34" charset="0"/>
                        </a:rPr>
                        <a:t>Pupils should be taught to appreciate and understand a wide range of recorded music and from great composers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describe the music of Mozart?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describe the music of Mozart?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811109">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24136">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65</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547664" y="3113426"/>
            <a:ext cx="1656184" cy="1696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6">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724129" y="3111426"/>
            <a:ext cx="1656184" cy="16988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927930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64904"/>
            <a:ext cx="8229600" cy="3561259"/>
          </a:xfrm>
        </p:spPr>
        <p:txBody>
          <a:bodyPr>
            <a:normAutofit/>
          </a:bodyPr>
          <a:lstStyle/>
          <a:p>
            <a:pPr marL="0" indent="0" algn="ctr">
              <a:buNone/>
            </a:pPr>
            <a:endParaRPr lang="en-GB" sz="2800" dirty="0">
              <a:solidFill>
                <a:prstClr val="black"/>
              </a:solidFill>
              <a:latin typeface="Century Gothic" pitchFamily="34" charset="0"/>
            </a:endParaRPr>
          </a:p>
          <a:p>
            <a:pPr marL="0" indent="0" algn="ctr">
              <a:buNone/>
            </a:pPr>
            <a:r>
              <a:rPr lang="en-GB" sz="3600" b="1" dirty="0">
                <a:solidFill>
                  <a:prstClr val="black"/>
                </a:solidFill>
                <a:latin typeface="Century Gothic" pitchFamily="34" charset="0"/>
              </a:rPr>
              <a:t>Physical Education examples</a:t>
            </a:r>
            <a:endParaRPr lang="en-GB" sz="2800" b="1" dirty="0">
              <a:latin typeface="Century Gothic" pitchFamily="34" charset="0"/>
            </a:endParaRP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66</a:t>
            </a:fld>
            <a:endParaRPr lang="en-US" dirty="0">
              <a:solidFill>
                <a:prstClr val="black">
                  <a:tint val="75000"/>
                </a:prstClr>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332656"/>
            <a:ext cx="2038008" cy="1440160"/>
          </a:xfrm>
          <a:prstGeom prst="rect">
            <a:avLst/>
          </a:prstGeom>
        </p:spPr>
      </p:pic>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93775"/>
            <a:ext cx="1871663" cy="43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5277024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332251111"/>
              </p:ext>
            </p:extLst>
          </p:nvPr>
        </p:nvGraphicFramePr>
        <p:xfrm>
          <a:off x="323528" y="684624"/>
          <a:ext cx="8496300" cy="5768712"/>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KS1 Physical Education Programme of Study: </a:t>
                      </a:r>
                    </a:p>
                    <a:p>
                      <a:pPr algn="l"/>
                      <a:r>
                        <a:rPr lang="en-GB" sz="1200" b="0" i="0" u="none" strike="noStrike" baseline="0" dirty="0">
                          <a:solidFill>
                            <a:srgbClr val="000000"/>
                          </a:solidFill>
                          <a:latin typeface="Century Gothic" pitchFamily="34" charset="0"/>
                        </a:rPr>
                        <a:t>Pupils should be taught to perform dances using simple movement patterns</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draw</a:t>
                      </a:r>
                      <a:r>
                        <a:rPr lang="en-GB" sz="1200" b="0" baseline="0" dirty="0">
                          <a:solidFill>
                            <a:schemeClr val="tx1"/>
                          </a:solidFill>
                          <a:latin typeface="Century Gothic" pitchFamily="34" charset="0"/>
                        </a:rPr>
                        <a:t> a picture of a dance pattern using ‘stick’ people?</a:t>
                      </a:r>
                      <a:endParaRPr lang="en-GB" sz="12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r>
                        <a:rPr lang="en-GB" sz="1200" b="0" dirty="0">
                          <a:solidFill>
                            <a:schemeClr val="tx1"/>
                          </a:solidFill>
                          <a:latin typeface="Century Gothic" pitchFamily="34" charset="0"/>
                        </a:rPr>
                        <a:t>Can you draw</a:t>
                      </a:r>
                      <a:r>
                        <a:rPr lang="en-GB" sz="1200" b="0" baseline="0" dirty="0">
                          <a:solidFill>
                            <a:schemeClr val="tx1"/>
                          </a:solidFill>
                          <a:latin typeface="Century Gothic" pitchFamily="34" charset="0"/>
                        </a:rPr>
                        <a:t> a picture of a dance pattern using ‘stick’ people?</a:t>
                      </a:r>
                      <a:endParaRPr lang="en-GB" sz="12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67</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2348880"/>
            <a:ext cx="760288" cy="9123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88024" y="2346826"/>
            <a:ext cx="75565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6547697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856133622"/>
              </p:ext>
            </p:extLst>
          </p:nvPr>
        </p:nvGraphicFramePr>
        <p:xfrm>
          <a:off x="323528" y="684624"/>
          <a:ext cx="8496300" cy="5768712"/>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KS1 Physical Education Programme of Study: </a:t>
                      </a:r>
                    </a:p>
                    <a:p>
                      <a:pPr algn="l"/>
                      <a:r>
                        <a:rPr lang="en-GB" sz="1200" b="0" i="0" u="none" strike="noStrike" baseline="0" dirty="0">
                          <a:solidFill>
                            <a:srgbClr val="000000"/>
                          </a:solidFill>
                          <a:latin typeface="Century Gothic" pitchFamily="34" charset="0"/>
                        </a:rPr>
                        <a:t>Pupils should be taught to master basic movements such as throwing and catching</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count how many times you can throw and catch a ball before you drop 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count how many times you can throw and catch a ball before you drop 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68</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2492895"/>
            <a:ext cx="1889213" cy="25180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627784" y="2492895"/>
            <a:ext cx="1584176" cy="1200329"/>
          </a:xfrm>
          <a:prstGeom prst="rect">
            <a:avLst/>
          </a:prstGeom>
          <a:noFill/>
        </p:spPr>
        <p:txBody>
          <a:bodyPr wrap="square" rtlCol="0">
            <a:spAutoFit/>
          </a:bodyPr>
          <a:lstStyle/>
          <a:p>
            <a:r>
              <a:rPr lang="en-GB" dirty="0">
                <a:solidFill>
                  <a:prstClr val="black"/>
                </a:solidFill>
                <a:latin typeface="Comic Sans MS" pitchFamily="66" charset="0"/>
              </a:rPr>
              <a:t>My record for throwing and catching a ball is</a:t>
            </a:r>
          </a:p>
        </p:txBody>
      </p:sp>
      <p:pic>
        <p:nvPicPr>
          <p:cNvPr id="512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25776" y="2434336"/>
            <a:ext cx="1884363" cy="2517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6948264" y="2506814"/>
            <a:ext cx="1584176" cy="1200329"/>
          </a:xfrm>
          <a:prstGeom prst="rect">
            <a:avLst/>
          </a:prstGeom>
          <a:noFill/>
        </p:spPr>
        <p:txBody>
          <a:bodyPr wrap="square" rtlCol="0">
            <a:spAutoFit/>
          </a:bodyPr>
          <a:lstStyle/>
          <a:p>
            <a:r>
              <a:rPr lang="en-GB" dirty="0">
                <a:solidFill>
                  <a:prstClr val="black"/>
                </a:solidFill>
                <a:latin typeface="Comic Sans MS" pitchFamily="66" charset="0"/>
              </a:rPr>
              <a:t>My record for throwing and catching a ball is</a:t>
            </a:r>
          </a:p>
        </p:txBody>
      </p:sp>
    </p:spTree>
    <p:extLst>
      <p:ext uri="{BB962C8B-B14F-4D97-AF65-F5344CB8AC3E}">
        <p14:creationId xmlns:p14="http://schemas.microsoft.com/office/powerpoint/2010/main" val="247607684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337953639"/>
              </p:ext>
            </p:extLst>
          </p:nvPr>
        </p:nvGraphicFramePr>
        <p:xfrm>
          <a:off x="323528" y="684624"/>
          <a:ext cx="8496300" cy="5769885"/>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KS2 Physical Education Programme of Study: </a:t>
                      </a:r>
                    </a:p>
                    <a:p>
                      <a:pPr algn="l"/>
                      <a:r>
                        <a:rPr lang="en-GB" sz="1200" b="0" i="0" u="none" strike="noStrike" baseline="0" dirty="0">
                          <a:solidFill>
                            <a:srgbClr val="000000"/>
                          </a:solidFill>
                          <a:latin typeface="Century Gothic" pitchFamily="34" charset="0"/>
                        </a:rPr>
                        <a:t>Pupils should be taught to compare their performances with previous ones and demonstrate improvement to</a:t>
                      </a:r>
                    </a:p>
                    <a:p>
                      <a:pPr algn="l"/>
                      <a:r>
                        <a:rPr lang="en-GB" sz="1200" b="0" i="0" u="none" strike="noStrike" baseline="0" dirty="0">
                          <a:solidFill>
                            <a:srgbClr val="000000"/>
                          </a:solidFill>
                          <a:latin typeface="Century Gothic" pitchFamily="34" charset="0"/>
                        </a:rPr>
                        <a:t>achieve their personal best</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record your personal</a:t>
                      </a:r>
                      <a:r>
                        <a:rPr lang="en-GB" sz="1200" b="0" baseline="0" dirty="0">
                          <a:solidFill>
                            <a:schemeClr val="tx1"/>
                          </a:solidFill>
                          <a:latin typeface="Century Gothic" pitchFamily="34" charset="0"/>
                        </a:rPr>
                        <a:t> best batting and bowling figures in cricket?</a:t>
                      </a:r>
                      <a:endParaRPr lang="en-GB" sz="12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r>
                        <a:rPr lang="en-GB" sz="1200" b="0" dirty="0">
                          <a:solidFill>
                            <a:schemeClr val="tx1"/>
                          </a:solidFill>
                          <a:latin typeface="Century Gothic" pitchFamily="34" charset="0"/>
                        </a:rPr>
                        <a:t>Can you record your personal</a:t>
                      </a:r>
                      <a:r>
                        <a:rPr lang="en-GB" sz="1200" b="0" baseline="0" dirty="0">
                          <a:solidFill>
                            <a:schemeClr val="tx1"/>
                          </a:solidFill>
                          <a:latin typeface="Century Gothic" pitchFamily="34" charset="0"/>
                        </a:rPr>
                        <a:t> best batting and bowling figures in cricket?</a:t>
                      </a:r>
                      <a:endParaRPr lang="en-GB" sz="12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796168">
                <a:tc>
                  <a:txBody>
                    <a:bodyPr/>
                    <a:lstStyle/>
                    <a:p>
                      <a:endParaRPr lang="en-GB" sz="1400" b="0" dirty="0">
                        <a:solidFill>
                          <a:schemeClr val="tx1"/>
                        </a:solidFill>
                        <a:latin typeface="Century Gothic" pitchFamily="34" charset="0"/>
                      </a:endParaRPr>
                    </a:p>
                    <a:p>
                      <a:r>
                        <a:rPr lang="en-GB" sz="1400" b="0" dirty="0">
                          <a:solidFill>
                            <a:schemeClr val="tx1"/>
                          </a:solidFill>
                          <a:latin typeface="Century Gothic" pitchFamily="34" charset="0"/>
                        </a:rPr>
                        <a:t>Personal best batting: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r>
                        <a:rPr lang="en-GB" sz="1400" b="0" dirty="0">
                          <a:solidFill>
                            <a:schemeClr val="tx1"/>
                          </a:solidFill>
                          <a:latin typeface="Century Gothic" pitchFamily="34" charset="0"/>
                        </a:rPr>
                        <a:t>Personal best bowling: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b="0" dirty="0">
                        <a:solidFill>
                          <a:schemeClr val="tx1"/>
                        </a:solidFill>
                        <a:latin typeface="Century Gothic" pitchFamily="34" charset="0"/>
                      </a:endParaRPr>
                    </a:p>
                    <a:p>
                      <a:r>
                        <a:rPr lang="en-GB" sz="1400" b="0" dirty="0">
                          <a:solidFill>
                            <a:schemeClr val="tx1"/>
                          </a:solidFill>
                          <a:latin typeface="Century Gothic" pitchFamily="34" charset="0"/>
                        </a:rPr>
                        <a:t>Personal best batting: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r>
                        <a:rPr lang="en-GB" sz="1400" b="0" dirty="0">
                          <a:solidFill>
                            <a:schemeClr val="tx1"/>
                          </a:solidFill>
                          <a:latin typeface="Century Gothic" pitchFamily="34" charset="0"/>
                        </a:rPr>
                        <a:t>Personal best bowling: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69</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6" name="Picture 2"/>
          <p:cNvPicPr>
            <a:picLocks noChangeAspect="1" noChangeArrowheads="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619672" y="2996952"/>
            <a:ext cx="1662683" cy="13440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02771" y="2996952"/>
            <a:ext cx="1658937" cy="134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178070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979225638"/>
              </p:ext>
            </p:extLst>
          </p:nvPr>
        </p:nvGraphicFramePr>
        <p:xfrm>
          <a:off x="323528" y="684624"/>
          <a:ext cx="8496300" cy="5768712"/>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Year Programme of Study: </a:t>
                      </a:r>
                    </a:p>
                    <a:p>
                      <a:pPr algn="l"/>
                      <a:r>
                        <a:rPr lang="en-GB" sz="1200" b="0" i="0" u="none" strike="noStrike" baseline="0" dirty="0">
                          <a:solidFill>
                            <a:srgbClr val="000000"/>
                          </a:solidFill>
                          <a:latin typeface="Century Gothic" pitchFamily="34" charset="0"/>
                        </a:rPr>
                        <a:t>Pupils should be taught to take part in outdoor and adventurous activity challenges within a team</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 explain how you helped your team</a:t>
                      </a:r>
                      <a:r>
                        <a:rPr lang="en-GB" sz="1200" b="0" baseline="0" dirty="0">
                          <a:solidFill>
                            <a:schemeClr val="tx1"/>
                          </a:solidFill>
                          <a:latin typeface="Century Gothic" pitchFamily="34" charset="0"/>
                        </a:rPr>
                        <a:t> during an adventurous team activity?</a:t>
                      </a:r>
                      <a:endParaRPr lang="en-GB" sz="12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 explain how you helped your team during an adventurous team activity?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70</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0" name="Picture 2"/>
          <p:cNvPicPr>
            <a:picLocks noChangeAspect="1" noChangeArrowheads="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48917" y="2276872"/>
            <a:ext cx="3242493" cy="15225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16016" y="2281784"/>
            <a:ext cx="3243263" cy="151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48916" y="4005064"/>
            <a:ext cx="3979067" cy="830997"/>
          </a:xfrm>
          <a:prstGeom prst="rect">
            <a:avLst/>
          </a:prstGeom>
          <a:noFill/>
        </p:spPr>
        <p:txBody>
          <a:bodyPr wrap="square" rtlCol="0">
            <a:spAutoFit/>
          </a:bodyPr>
          <a:lstStyle/>
          <a:p>
            <a:r>
              <a:rPr lang="en-GB" sz="1200" dirty="0">
                <a:solidFill>
                  <a:prstClr val="black"/>
                </a:solidFill>
                <a:latin typeface="Comic Sans MS" pitchFamily="66" charset="0"/>
              </a:rPr>
              <a:t>My role was</a:t>
            </a:r>
          </a:p>
          <a:p>
            <a:endParaRPr lang="en-GB" sz="1200" dirty="0">
              <a:solidFill>
                <a:prstClr val="black"/>
              </a:solidFill>
              <a:latin typeface="Comic Sans MS" pitchFamily="66" charset="0"/>
            </a:endParaRPr>
          </a:p>
          <a:p>
            <a:endParaRPr lang="en-GB" sz="1200" dirty="0">
              <a:solidFill>
                <a:prstClr val="black"/>
              </a:solidFill>
              <a:latin typeface="Comic Sans MS" pitchFamily="66" charset="0"/>
            </a:endParaRPr>
          </a:p>
          <a:p>
            <a:r>
              <a:rPr lang="en-GB" sz="1200" dirty="0">
                <a:solidFill>
                  <a:prstClr val="black"/>
                </a:solidFill>
                <a:latin typeface="Comic Sans MS" pitchFamily="66" charset="0"/>
              </a:rPr>
              <a:t>and I helped my team by</a:t>
            </a:r>
          </a:p>
        </p:txBody>
      </p:sp>
      <p:sp>
        <p:nvSpPr>
          <p:cNvPr id="11" name="TextBox 10"/>
          <p:cNvSpPr txBox="1"/>
          <p:nvPr/>
        </p:nvSpPr>
        <p:spPr>
          <a:xfrm>
            <a:off x="4716016" y="3990766"/>
            <a:ext cx="3979067" cy="830997"/>
          </a:xfrm>
          <a:prstGeom prst="rect">
            <a:avLst/>
          </a:prstGeom>
          <a:noFill/>
        </p:spPr>
        <p:txBody>
          <a:bodyPr wrap="square" rtlCol="0">
            <a:spAutoFit/>
          </a:bodyPr>
          <a:lstStyle/>
          <a:p>
            <a:r>
              <a:rPr lang="en-GB" sz="1200" dirty="0">
                <a:solidFill>
                  <a:prstClr val="black"/>
                </a:solidFill>
                <a:latin typeface="Comic Sans MS" pitchFamily="66" charset="0"/>
              </a:rPr>
              <a:t>My role was</a:t>
            </a:r>
          </a:p>
          <a:p>
            <a:endParaRPr lang="en-GB" sz="1200" dirty="0">
              <a:solidFill>
                <a:prstClr val="black"/>
              </a:solidFill>
              <a:latin typeface="Comic Sans MS" pitchFamily="66" charset="0"/>
            </a:endParaRPr>
          </a:p>
          <a:p>
            <a:endParaRPr lang="en-GB" sz="1200" dirty="0">
              <a:solidFill>
                <a:prstClr val="black"/>
              </a:solidFill>
              <a:latin typeface="Comic Sans MS" pitchFamily="66" charset="0"/>
            </a:endParaRPr>
          </a:p>
          <a:p>
            <a:r>
              <a:rPr lang="en-GB" sz="1200" dirty="0">
                <a:solidFill>
                  <a:prstClr val="black"/>
                </a:solidFill>
                <a:latin typeface="Comic Sans MS" pitchFamily="66" charset="0"/>
              </a:rPr>
              <a:t>and I helped my team by</a:t>
            </a:r>
          </a:p>
        </p:txBody>
      </p:sp>
    </p:spTree>
    <p:extLst>
      <p:ext uri="{BB962C8B-B14F-4D97-AF65-F5344CB8AC3E}">
        <p14:creationId xmlns:p14="http://schemas.microsoft.com/office/powerpoint/2010/main" val="297173265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64904"/>
            <a:ext cx="8229600" cy="3561259"/>
          </a:xfrm>
        </p:spPr>
        <p:txBody>
          <a:bodyPr>
            <a:normAutofit/>
          </a:bodyPr>
          <a:lstStyle/>
          <a:p>
            <a:pPr marL="0" indent="0" algn="ctr">
              <a:buNone/>
            </a:pPr>
            <a:endParaRPr lang="en-GB" sz="3600" b="1" dirty="0">
              <a:solidFill>
                <a:prstClr val="black"/>
              </a:solidFill>
              <a:latin typeface="Century Gothic" pitchFamily="34" charset="0"/>
            </a:endParaRPr>
          </a:p>
          <a:p>
            <a:pPr marL="0" indent="0" algn="ctr">
              <a:buNone/>
            </a:pPr>
            <a:r>
              <a:rPr lang="en-GB" sz="3600" b="1" dirty="0">
                <a:solidFill>
                  <a:prstClr val="black"/>
                </a:solidFill>
                <a:latin typeface="Century Gothic" pitchFamily="34" charset="0"/>
              </a:rPr>
              <a:t>Pro formas</a:t>
            </a:r>
            <a:endParaRPr lang="en-GB" sz="2800" b="1" dirty="0">
              <a:latin typeface="Century Gothic" pitchFamily="34" charset="0"/>
            </a:endParaRPr>
          </a:p>
        </p:txBody>
      </p:sp>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71</a:t>
            </a:fld>
            <a:endParaRPr lang="en-US" dirty="0">
              <a:solidFill>
                <a:prstClr val="black">
                  <a:tint val="75000"/>
                </a:prstClr>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332656"/>
            <a:ext cx="2038008" cy="1440160"/>
          </a:xfrm>
          <a:prstGeom prst="rect">
            <a:avLst/>
          </a:prstGeom>
        </p:spPr>
      </p:pic>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62769"/>
            <a:ext cx="1871663" cy="43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28386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065148858"/>
              </p:ext>
            </p:extLst>
          </p:nvPr>
        </p:nvGraphicFramePr>
        <p:xfrm>
          <a:off x="323528" y="684624"/>
          <a:ext cx="8496300" cy="5753771"/>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451971">
                <a:tc gridSpan="2">
                  <a:txBody>
                    <a:bodyPr/>
                    <a:lstStyle/>
                    <a:p>
                      <a:r>
                        <a:rPr lang="en-GB" sz="1200" b="1" i="0" u="none" strike="noStrike" baseline="0" dirty="0">
                          <a:solidFill>
                            <a:srgbClr val="000000"/>
                          </a:solidFill>
                          <a:latin typeface="Century Gothic" pitchFamily="34" charset="0"/>
                        </a:rPr>
                        <a:t>_______________________Programme of Study: </a:t>
                      </a:r>
                    </a:p>
                    <a:p>
                      <a:r>
                        <a:rPr lang="en-GB" sz="1200" b="0" i="0" u="none" strike="noStrike" baseline="0" dirty="0">
                          <a:solidFill>
                            <a:srgbClr val="000000"/>
                          </a:solidFill>
                          <a:latin typeface="Century Gothic" pitchFamily="34" charset="0"/>
                        </a:rPr>
                        <a:t>Pupils should be taught  </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72</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8247229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339547884"/>
              </p:ext>
            </p:extLst>
          </p:nvPr>
        </p:nvGraphicFramePr>
        <p:xfrm>
          <a:off x="323528" y="684624"/>
          <a:ext cx="8496300" cy="5753771"/>
        </p:xfrm>
        <a:graphic>
          <a:graphicData uri="http://schemas.openxmlformats.org/drawingml/2006/table">
            <a:tbl>
              <a:tblPr firstRow="1" bandRow="1">
                <a:tableStyleId>{5C22544A-7EE6-4342-B048-85BDC9FD1C3A}</a:tableStyleId>
              </a:tblPr>
              <a:tblGrid>
                <a:gridCol w="2832100">
                  <a:extLst>
                    <a:ext uri="{9D8B030D-6E8A-4147-A177-3AD203B41FA5}">
                      <a16:colId xmlns:a16="http://schemas.microsoft.com/office/drawing/2014/main" val="20000"/>
                    </a:ext>
                  </a:extLst>
                </a:gridCol>
                <a:gridCol w="2832100">
                  <a:extLst>
                    <a:ext uri="{9D8B030D-6E8A-4147-A177-3AD203B41FA5}">
                      <a16:colId xmlns:a16="http://schemas.microsoft.com/office/drawing/2014/main" val="20001"/>
                    </a:ext>
                  </a:extLst>
                </a:gridCol>
                <a:gridCol w="2832100">
                  <a:extLst>
                    <a:ext uri="{9D8B030D-6E8A-4147-A177-3AD203B41FA5}">
                      <a16:colId xmlns:a16="http://schemas.microsoft.com/office/drawing/2014/main" val="20002"/>
                    </a:ext>
                  </a:extLst>
                </a:gridCol>
              </a:tblGrid>
              <a:tr h="451971">
                <a:tc gridSpan="3">
                  <a:txBody>
                    <a:bodyPr/>
                    <a:lstStyle/>
                    <a:p>
                      <a:r>
                        <a:rPr lang="en-GB" sz="1200" b="1" i="0" u="none" strike="noStrike" baseline="0" dirty="0">
                          <a:solidFill>
                            <a:srgbClr val="000000"/>
                          </a:solidFill>
                          <a:latin typeface="Century Gothic" pitchFamily="34" charset="0"/>
                        </a:rPr>
                        <a:t>_______________________Programme of Study: </a:t>
                      </a:r>
                    </a:p>
                    <a:p>
                      <a:r>
                        <a:rPr lang="en-GB" sz="1200" b="0" i="0" u="none" strike="noStrike" baseline="0" dirty="0">
                          <a:solidFill>
                            <a:srgbClr val="000000"/>
                          </a:solidFill>
                          <a:latin typeface="Century Gothic" pitchFamily="34" charset="0"/>
                        </a:rPr>
                        <a:t>Pupils should be taught  </a:t>
                      </a:r>
                      <a:r>
                        <a:rPr lang="en-GB" sz="1200" b="0" i="0" u="none" strike="noStrike" baseline="0" dirty="0">
                          <a:solidFill>
                            <a:srgbClr val="000000"/>
                          </a:solidFill>
                          <a:latin typeface="Aria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200" b="0" i="0" u="none" strike="noStrike" baseline="0" dirty="0">
                        <a:solidFill>
                          <a:srgbClr val="000000"/>
                        </a:solidFill>
                        <a:latin typeface="Aria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65355">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a:solidFill>
                            <a:schemeClr val="tx1"/>
                          </a:solidFill>
                          <a:latin typeface="Century Gothic" pitchFamily="34" charset="0"/>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4839">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Check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42259">
                <a:tc>
                  <a:txBody>
                    <a:bodyPr/>
                    <a:lstStyle/>
                    <a:p>
                      <a:r>
                        <a:rPr lang="en-GB" sz="1200" b="0" dirty="0">
                          <a:solidFill>
                            <a:schemeClr val="tx1"/>
                          </a:solidFill>
                          <a:latin typeface="Century Gothic" pitchFamily="34" charset="0"/>
                        </a:rPr>
                        <a:t>Can you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itchFamily="34" charset="0"/>
                          <a:ea typeface="+mn-ea"/>
                          <a:cs typeface="+mn-cs"/>
                        </a:rPr>
                        <a:t>Can you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7787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0" dirty="0">
                        <a:solidFill>
                          <a:schemeClr val="tx1"/>
                        </a:solidFill>
                        <a:latin typeface="Comic Sans MS"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297317">
                <a:tc>
                  <a:txBody>
                    <a:bodyPr/>
                    <a:lstStyle/>
                    <a:p>
                      <a:r>
                        <a:rPr lang="en-GB" sz="1400" b="0" dirty="0">
                          <a:solidFill>
                            <a:schemeClr val="tx1"/>
                          </a:solidFill>
                          <a:latin typeface="Century Gothic" pitchFamily="34" charset="0"/>
                        </a:rPr>
                        <a:t>How do you think you got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1400" b="0" dirty="0">
                          <a:solidFill>
                            <a:schemeClr val="tx1"/>
                          </a:solidFill>
                          <a:latin typeface="Century Gothic" pitchFamily="34" charset="0"/>
                        </a:rPr>
                        <a:t>Memorable learning:</a:t>
                      </a: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73</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sp>
        <p:nvSpPr>
          <p:cNvPr id="8" name="Oval 7"/>
          <p:cNvSpPr/>
          <p:nvPr/>
        </p:nvSpPr>
        <p:spPr>
          <a:xfrm>
            <a:off x="683568" y="5589240"/>
            <a:ext cx="720080" cy="72008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17" y="153853"/>
            <a:ext cx="1872208" cy="438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904132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85604879"/>
              </p:ext>
            </p:extLst>
          </p:nvPr>
        </p:nvGraphicFramePr>
        <p:xfrm>
          <a:off x="323528" y="703367"/>
          <a:ext cx="8496300" cy="5677961"/>
        </p:xfrm>
        <a:graphic>
          <a:graphicData uri="http://schemas.openxmlformats.org/drawingml/2006/table">
            <a:tbl>
              <a:tblPr firstRow="1" bandRow="1">
                <a:tableStyleId>{5C22544A-7EE6-4342-B048-85BDC9FD1C3A}</a:tableStyleId>
              </a:tblPr>
              <a:tblGrid>
                <a:gridCol w="42481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7921">
                <a:tc gridSpan="2">
                  <a:txBody>
                    <a:bodyPr/>
                    <a:lstStyle/>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140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91822">
                <a:tc>
                  <a:txBody>
                    <a:bodyPr/>
                    <a:lstStyle/>
                    <a:p>
                      <a:endParaRPr lang="en-GB" sz="12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24247">
                <a:tc>
                  <a:txBody>
                    <a:bodyPr/>
                    <a:lstStyle/>
                    <a:p>
                      <a:pPr algn="ctr"/>
                      <a:r>
                        <a:rPr lang="en-GB" sz="1400" b="1" dirty="0">
                          <a:solidFill>
                            <a:schemeClr val="tx1"/>
                          </a:solidFill>
                          <a:latin typeface="Century Gothic" pitchFamily="34" charset="0"/>
                        </a:rPr>
                        <a:t>Pre- 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1" dirty="0">
                          <a:solidFill>
                            <a:schemeClr val="tx1"/>
                          </a:solidFill>
                          <a:latin typeface="Century Gothic" pitchFamily="34" charset="0"/>
                        </a:rPr>
                        <a:t>Post-learning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24247">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487965">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883543">
                <a:tc>
                  <a:txBody>
                    <a:bodyPr/>
                    <a:lstStyle/>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p>
                      <a:endParaRPr lang="en-GB" sz="1400" b="0" dirty="0">
                        <a:solidFill>
                          <a:schemeClr val="tx1"/>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4" name="Footer Placeholder 3"/>
          <p:cNvSpPr>
            <a:spLocks noGrp="1"/>
          </p:cNvSpPr>
          <p:nvPr>
            <p:ph type="ftr" sz="quarter" idx="11"/>
          </p:nvPr>
        </p:nvSpPr>
        <p:spPr/>
        <p:txBody>
          <a:bodyPr/>
          <a:lstStyle/>
          <a:p>
            <a:r>
              <a:rPr lang="en-GB">
                <a:solidFill>
                  <a:prstClr val="black">
                    <a:tint val="75000"/>
                  </a:prstClr>
                </a:solidFill>
              </a:rPr>
              <a:t>© Focus Education (UK) Ltd.</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E2D2B3B-882E-40F3-A32F-6DD516915044}" type="slidenum">
              <a:rPr lang="en-US" smtClean="0">
                <a:solidFill>
                  <a:prstClr val="black">
                    <a:tint val="75000"/>
                  </a:prstClr>
                </a:solidFill>
              </a:rPr>
              <a:pPr/>
              <a:t>74</a:t>
            </a:fld>
            <a:endParaRPr lang="en-US" dirty="0">
              <a:solidFill>
                <a:prstClr val="black">
                  <a:tint val="75000"/>
                </a:prstClr>
              </a:solidFill>
            </a:endParaRPr>
          </a:p>
        </p:txBody>
      </p:sp>
      <p:sp>
        <p:nvSpPr>
          <p:cNvPr id="7" name="TextBox 6"/>
          <p:cNvSpPr txBox="1"/>
          <p:nvPr/>
        </p:nvSpPr>
        <p:spPr>
          <a:xfrm>
            <a:off x="4716016" y="188640"/>
            <a:ext cx="4032448" cy="369332"/>
          </a:xfrm>
          <a:prstGeom prst="rect">
            <a:avLst/>
          </a:prstGeom>
          <a:noFill/>
        </p:spPr>
        <p:txBody>
          <a:bodyPr wrap="square" rtlCol="0">
            <a:spAutoFit/>
          </a:bodyPr>
          <a:lstStyle/>
          <a:p>
            <a:r>
              <a:rPr lang="en-GB" sz="1400" dirty="0">
                <a:solidFill>
                  <a:prstClr val="black"/>
                </a:solidFill>
                <a:latin typeface="Century Gothic" pitchFamily="34" charset="0"/>
              </a:rPr>
              <a:t>Name</a:t>
            </a:r>
            <a:r>
              <a:rPr lang="en-GB" dirty="0">
                <a:solidFill>
                  <a:prstClr val="black"/>
                </a:solidFill>
              </a:rPr>
              <a:t>…………………………………………………</a:t>
            </a:r>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88640"/>
            <a:ext cx="1871663" cy="43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9791611"/>
      </p:ext>
    </p:extLst>
  </p:cSld>
  <p:clrMapOvr>
    <a:masterClrMapping/>
  </p:clrMapOvr>
</p:sld>
</file>

<file path=ppt/theme/theme1.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6714</Words>
  <Application>Microsoft Office PowerPoint</Application>
  <PresentationFormat>On-screen Show (4:3)</PresentationFormat>
  <Paragraphs>1320</Paragraphs>
  <Slides>74</Slides>
  <Notes>43</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74</vt:i4>
      </vt:variant>
    </vt:vector>
  </HeadingPairs>
  <TitlesOfParts>
    <vt:vector size="81" baseType="lpstr">
      <vt:lpstr>Arial</vt:lpstr>
      <vt:lpstr>Calibri</vt:lpstr>
      <vt:lpstr>Century Gothic</vt:lpstr>
      <vt:lpstr>Comic Sans MS</vt:lpstr>
      <vt:lpstr>3_Office Theme</vt:lpstr>
      <vt:lpstr>4_Office Theme</vt:lpstr>
      <vt:lpstr>2_Office Theme</vt:lpstr>
      <vt:lpstr>PowerPoint Presentation</vt:lpstr>
      <vt:lpstr>About the author</vt:lpstr>
      <vt:lpstr>The Learning Challenge Curriculum: What are the main principles?</vt:lpstr>
      <vt:lpstr>Prelude</vt:lpstr>
      <vt:lpstr>Contents</vt:lpstr>
      <vt:lpstr>Introduction</vt:lpstr>
      <vt:lpstr>Introduction</vt:lpstr>
      <vt:lpstr>Introduction</vt:lpstr>
      <vt:lpstr>PowerPoint Presentation</vt:lpstr>
      <vt:lpstr>PowerPoint Presentation</vt:lpstr>
      <vt:lpstr>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About the author</dc:title>
  <dc:creator>Tim Nelson</dc:creator>
  <cp:lastModifiedBy>katie sheffield</cp:lastModifiedBy>
  <cp:revision>27</cp:revision>
  <dcterms:created xsi:type="dcterms:W3CDTF">2013-05-29T08:11:12Z</dcterms:created>
  <dcterms:modified xsi:type="dcterms:W3CDTF">2020-04-01T16:10:22Z</dcterms:modified>
</cp:coreProperties>
</file>