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388" r:id="rId2"/>
    <p:sldId id="389" r:id="rId3"/>
    <p:sldId id="390" r:id="rId4"/>
    <p:sldId id="381" r:id="rId5"/>
    <p:sldId id="382" r:id="rId6"/>
    <p:sldId id="286" r:id="rId7"/>
    <p:sldId id="302" r:id="rId8"/>
    <p:sldId id="359" r:id="rId9"/>
    <p:sldId id="294" r:id="rId10"/>
    <p:sldId id="360" r:id="rId11"/>
    <p:sldId id="346" r:id="rId12"/>
    <p:sldId id="392" r:id="rId13"/>
    <p:sldId id="393" r:id="rId14"/>
    <p:sldId id="394" r:id="rId15"/>
    <p:sldId id="348" r:id="rId16"/>
    <p:sldId id="349" r:id="rId17"/>
    <p:sldId id="347" r:id="rId18"/>
    <p:sldId id="361" r:id="rId19"/>
    <p:sldId id="397" r:id="rId20"/>
    <p:sldId id="395" r:id="rId21"/>
    <p:sldId id="396" r:id="rId22"/>
    <p:sldId id="403" r:id="rId23"/>
    <p:sldId id="287" r:id="rId24"/>
    <p:sldId id="398" r:id="rId25"/>
    <p:sldId id="399" r:id="rId26"/>
    <p:sldId id="404" r:id="rId27"/>
    <p:sldId id="353" r:id="rId28"/>
    <p:sldId id="354" r:id="rId29"/>
    <p:sldId id="367" r:id="rId30"/>
    <p:sldId id="362" r:id="rId31"/>
    <p:sldId id="400" r:id="rId32"/>
    <p:sldId id="355" r:id="rId33"/>
    <p:sldId id="368" r:id="rId34"/>
    <p:sldId id="369" r:id="rId35"/>
    <p:sldId id="401" r:id="rId36"/>
    <p:sldId id="402" r:id="rId37"/>
    <p:sldId id="405" r:id="rId38"/>
    <p:sldId id="408" r:id="rId39"/>
    <p:sldId id="409" r:id="rId40"/>
    <p:sldId id="410" r:id="rId41"/>
    <p:sldId id="387" r:id="rId42"/>
    <p:sldId id="411" r:id="rId43"/>
    <p:sldId id="412" r:id="rId44"/>
    <p:sldId id="413" r:id="rId45"/>
    <p:sldId id="406" r:id="rId46"/>
    <p:sldId id="366" r:id="rId47"/>
    <p:sldId id="357" r:id="rId48"/>
    <p:sldId id="376" r:id="rId49"/>
    <p:sldId id="374" r:id="rId50"/>
    <p:sldId id="363" r:id="rId51"/>
    <p:sldId id="415" r:id="rId52"/>
    <p:sldId id="416" r:id="rId53"/>
    <p:sldId id="407" r:id="rId54"/>
    <p:sldId id="419" r:id="rId55"/>
    <p:sldId id="417" r:id="rId56"/>
    <p:sldId id="418" r:id="rId57"/>
    <p:sldId id="414" r:id="rId58"/>
    <p:sldId id="380" r:id="rId59"/>
    <p:sldId id="420" r:id="rId60"/>
    <p:sldId id="421" r:id="rId61"/>
    <p:sldId id="383" r:id="rId62"/>
    <p:sldId id="384" r:id="rId63"/>
    <p:sldId id="385" r:id="rId6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31" autoAdjust="0"/>
    <p:restoredTop sz="94660"/>
  </p:normalViewPr>
  <p:slideViewPr>
    <p:cSldViewPr snapToGrid="0">
      <p:cViewPr varScale="1">
        <p:scale>
          <a:sx n="68" d="100"/>
          <a:sy n="68" d="100"/>
        </p:scale>
        <p:origin x="14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E2B11F-ECFC-45BD-BA50-EFBFD2801B67}"/>
              </a:ext>
            </a:extLst>
          </p:cNvPr>
          <p:cNvSpPr txBox="1">
            <a:spLocks noGrp="1"/>
          </p:cNvSpPr>
          <p:nvPr>
            <p:ph type="hdr" sz="quarter"/>
          </p:nvPr>
        </p:nvSpPr>
        <p:spPr>
          <a:xfrm>
            <a:off x="0" y="0"/>
            <a:ext cx="2971800" cy="458788"/>
          </a:xfrm>
          <a:prstGeom prst="rect">
            <a:avLst/>
          </a:prstGeom>
          <a:noFill/>
          <a:ln>
            <a:noFill/>
          </a:ln>
        </p:spPr>
        <p:txBody>
          <a:bodyPr vert="horz" wrap="square" lIns="91440" tIns="45720" rIns="91440" bIns="45720" anchor="t" anchorCtr="0" compatLnSpc="1">
            <a:noAutofit/>
          </a:bodyPr>
          <a:lstStyle>
            <a:lvl1pPr marL="0" marR="0" lvl="0" indent="0" algn="l" defTabSz="9144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a:p>
        </p:txBody>
      </p:sp>
      <p:sp>
        <p:nvSpPr>
          <p:cNvPr id="3" name="Date Placeholder 2">
            <a:extLst>
              <a:ext uri="{FF2B5EF4-FFF2-40B4-BE49-F238E27FC236}">
                <a16:creationId xmlns:a16="http://schemas.microsoft.com/office/drawing/2014/main" id="{23995CE4-1D56-49BF-8E70-F2B9702179CC}"/>
              </a:ext>
            </a:extLst>
          </p:cNvPr>
          <p:cNvSpPr txBox="1">
            <a:spLocks noGrp="1"/>
          </p:cNvSpPr>
          <p:nvPr>
            <p:ph type="dt" idx="1"/>
          </p:nvPr>
        </p:nvSpPr>
        <p:spPr>
          <a:xfrm>
            <a:off x="3884613" y="0"/>
            <a:ext cx="2971800" cy="458788"/>
          </a:xfrm>
          <a:prstGeom prst="rect">
            <a:avLst/>
          </a:prstGeom>
          <a:noFill/>
          <a:ln>
            <a:noFill/>
          </a:ln>
        </p:spPr>
        <p:txBody>
          <a:bodyPr vert="horz" wrap="square" lIns="91440" tIns="45720" rIns="91440" bIns="45720" anchor="t" anchorCtr="0" compatLnSpc="1">
            <a:noAutofit/>
          </a:bodyPr>
          <a:lstStyle>
            <a:lvl1pPr marL="0" marR="0" lvl="0" indent="0" algn="r" defTabSz="9144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C8284297-3842-42BB-AB0E-73043C2A4F20}" type="datetime1">
              <a:rPr lang="en-US"/>
              <a:pPr>
                <a:defRPr/>
              </a:pPr>
              <a:t>4/1/2020</a:t>
            </a:fld>
            <a:endParaRPr dirty="0"/>
          </a:p>
        </p:txBody>
      </p:sp>
      <p:sp>
        <p:nvSpPr>
          <p:cNvPr id="2052" name="Slide Image Placeholder 3"/>
          <p:cNvSpPr>
            <a:spLocks noGrp="1" noRot="1" noChangeAspect="1"/>
          </p:cNvSpPr>
          <p:nvPr>
            <p:ph type="sldImg" idx="2"/>
          </p:nvPr>
        </p:nvSpPr>
        <p:spPr bwMode="auto">
          <a:xfrm>
            <a:off x="1371600" y="1143000"/>
            <a:ext cx="4114800" cy="3086100"/>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a:extLst>
              <a:ext uri="{FF2B5EF4-FFF2-40B4-BE49-F238E27FC236}">
                <a16:creationId xmlns:a16="http://schemas.microsoft.com/office/drawing/2014/main" id="{D4DFA834-2412-4C34-86CD-1F813ACD939C}"/>
              </a:ext>
            </a:extLst>
          </p:cNvPr>
          <p:cNvSpPr txBox="1">
            <a:spLocks noGrp="1"/>
          </p:cNvSpPr>
          <p:nvPr>
            <p:ph type="body" sz="quarter" idx="3"/>
          </p:nvPr>
        </p:nvSpPr>
        <p:spPr>
          <a:xfrm>
            <a:off x="685800" y="4400550"/>
            <a:ext cx="5486400" cy="3600450"/>
          </a:xfrm>
          <a:prstGeom prst="rect">
            <a:avLst/>
          </a:prstGeom>
          <a:noFill/>
          <a:ln>
            <a:noFill/>
          </a:ln>
        </p:spPr>
        <p:txBody>
          <a:bodyPr vert="horz" wrap="square" lIns="91440" tIns="45720" rIns="91440" bIns="45720" anchor="t" anchorCtr="0" compatLnSpc="1">
            <a:no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FE5F184-0845-4822-AAC5-EE1FE16F8141}"/>
              </a:ext>
            </a:extLst>
          </p:cNvPr>
          <p:cNvSpPr txBox="1">
            <a:spLocks noGrp="1"/>
          </p:cNvSpPr>
          <p:nvPr>
            <p:ph type="ftr" sz="quarter" idx="4"/>
          </p:nvPr>
        </p:nvSpPr>
        <p:spPr>
          <a:xfrm>
            <a:off x="0"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l" defTabSz="914400" rtl="0" eaLnBrk="1" fontAlgn="auto" hangingPunct="1">
              <a:lnSpc>
                <a:spcPct val="100000"/>
              </a:lnSpc>
              <a:spcBef>
                <a:spcPts val="0"/>
              </a:spcBef>
              <a:spcAft>
                <a:spcPts val="0"/>
              </a:spcAft>
              <a:buNone/>
              <a:tabLst/>
              <a:defRPr lang="en-GB" sz="1200" b="0" i="0" u="none" strike="noStrike" kern="1200" cap="none" spc="0" baseline="0" dirty="0">
                <a:solidFill>
                  <a:srgbClr val="000000"/>
                </a:solidFill>
                <a:uFillTx/>
                <a:latin typeface="Calibri"/>
              </a:defRPr>
            </a:lvl1pPr>
          </a:lstStyle>
          <a:p>
            <a:pPr>
              <a:defRPr/>
            </a:pPr>
            <a:endParaRPr/>
          </a:p>
        </p:txBody>
      </p:sp>
      <p:sp>
        <p:nvSpPr>
          <p:cNvPr id="7" name="Slide Number Placeholder 6">
            <a:extLst>
              <a:ext uri="{FF2B5EF4-FFF2-40B4-BE49-F238E27FC236}">
                <a16:creationId xmlns:a16="http://schemas.microsoft.com/office/drawing/2014/main" id="{D541FC28-D480-4D57-B2E2-ED3FBDF40079}"/>
              </a:ext>
            </a:extLst>
          </p:cNvPr>
          <p:cNvSpPr txBox="1">
            <a:spLocks noGrp="1"/>
          </p:cNvSpPr>
          <p:nvPr>
            <p:ph type="sldNum" sz="quarter" idx="5"/>
          </p:nvPr>
        </p:nvSpPr>
        <p:spPr>
          <a:xfrm>
            <a:off x="3884613"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r" defTabSz="9144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3A6EFDF5-6815-47B8-AB7C-FEF34B66A6F6}" type="slidenum">
              <a:rPr/>
              <a:pPr>
                <a:defRPr/>
              </a:pPr>
              <a:t>‹#›</a:t>
            </a:fld>
            <a:endParaRPr dirty="0"/>
          </a:p>
        </p:txBody>
      </p:sp>
    </p:spTree>
    <p:extLst>
      <p:ext uri="{BB962C8B-B14F-4D97-AF65-F5344CB8AC3E}">
        <p14:creationId xmlns:p14="http://schemas.microsoft.com/office/powerpoint/2010/main" val="3408942760"/>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a:ln/>
        </p:spPr>
      </p:sp>
      <p:sp>
        <p:nvSpPr>
          <p:cNvPr id="5123" name="Notes Placeholder 2"/>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a:latin typeface="Calibri" panose="020F0502020204030204" pitchFamily="34" charset="0"/>
            </a:endParaRPr>
          </a:p>
        </p:txBody>
      </p:sp>
      <p:sp>
        <p:nvSpPr>
          <p:cNvPr id="5124" name="Slide Number Placeholder 3"/>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fld id="{29EC50BB-130F-4912-BFA4-E545B0A560AC}" type="slidenum">
              <a:rPr lang="en-GB" altLang="en-US" sz="1200">
                <a:solidFill>
                  <a:srgbClr val="000000"/>
                </a:solidFill>
              </a:rPr>
              <a:pPr algn="r" eaLnBrk="1" hangingPunct="1"/>
              <a:t>1</a:t>
            </a:fld>
            <a:endParaRPr lang="en-GB" altLang="en-US" sz="1200">
              <a:solidFill>
                <a:srgbClr val="000000"/>
              </a:solidFill>
            </a:endParaRPr>
          </a:p>
        </p:txBody>
      </p:sp>
    </p:spTree>
    <p:extLst>
      <p:ext uri="{BB962C8B-B14F-4D97-AF65-F5344CB8AC3E}">
        <p14:creationId xmlns:p14="http://schemas.microsoft.com/office/powerpoint/2010/main" val="5997092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a:ln/>
        </p:spPr>
      </p:sp>
      <p:sp>
        <p:nvSpPr>
          <p:cNvPr id="7171" name="Notes Placeholder 2"/>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a:latin typeface="Calibri" panose="020F0502020204030204" pitchFamily="34" charset="0"/>
            </a:endParaRPr>
          </a:p>
        </p:txBody>
      </p:sp>
      <p:sp>
        <p:nvSpPr>
          <p:cNvPr id="7172" name="Slide Number Placeholder 3"/>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fld id="{B5BFB61A-7B47-49B6-AA92-F49B1E62DD5B}" type="slidenum">
              <a:rPr lang="en-GB" altLang="en-US" sz="1200">
                <a:solidFill>
                  <a:srgbClr val="000000"/>
                </a:solidFill>
                <a:ea typeface="MS PGothic" panose="020B0600070205080204" pitchFamily="34" charset="-128"/>
              </a:rPr>
              <a:pPr algn="r" eaLnBrk="1" hangingPunct="1"/>
              <a:t>2</a:t>
            </a:fld>
            <a:endParaRPr lang="en-GB" altLang="en-US" sz="1200">
              <a:solidFill>
                <a:srgbClr val="000000"/>
              </a:solidFill>
              <a:ea typeface="MS PGothic" panose="020B0600070205080204" pitchFamily="34" charset="-128"/>
            </a:endParaRPr>
          </a:p>
        </p:txBody>
      </p:sp>
    </p:spTree>
    <p:extLst>
      <p:ext uri="{BB962C8B-B14F-4D97-AF65-F5344CB8AC3E}">
        <p14:creationId xmlns:p14="http://schemas.microsoft.com/office/powerpoint/2010/main" val="11927316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a:ln/>
        </p:spPr>
      </p:sp>
      <p:sp>
        <p:nvSpPr>
          <p:cNvPr id="9219" name="Notes Placeholder 2"/>
          <p:cNvSpPr txBox="1">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hangingPunct="1"/>
            <a:endParaRPr lang="en-GB" altLang="en-US">
              <a:latin typeface="Calibri" panose="020F0502020204030204" pitchFamily="34" charset="0"/>
            </a:endParaRPr>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AC9BAB03-5021-4BF1-9B90-09C5AA58BC6A}" type="slidenum">
              <a:rPr altLang="en-US" smtClean="0">
                <a:solidFill>
                  <a:srgbClr val="000000"/>
                </a:solidFill>
              </a:rPr>
              <a:pPr fontAlgn="base">
                <a:spcBef>
                  <a:spcPct val="0"/>
                </a:spcBef>
                <a:spcAft>
                  <a:spcPct val="0"/>
                </a:spcAft>
              </a:pPr>
              <a:t>3</a:t>
            </a:fld>
            <a:endParaRPr altLang="en-US">
              <a:solidFill>
                <a:srgbClr val="000000"/>
              </a:solidFill>
            </a:endParaRPr>
          </a:p>
        </p:txBody>
      </p:sp>
    </p:spTree>
    <p:extLst>
      <p:ext uri="{BB962C8B-B14F-4D97-AF65-F5344CB8AC3E}">
        <p14:creationId xmlns:p14="http://schemas.microsoft.com/office/powerpoint/2010/main" val="3535851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a:ln/>
        </p:spPr>
      </p:sp>
      <p:sp>
        <p:nvSpPr>
          <p:cNvPr id="11267" name="Notes Placeholder 2"/>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a:latin typeface="Calibri" panose="020F0502020204030204" pitchFamily="34" charset="0"/>
            </a:endParaRPr>
          </a:p>
        </p:txBody>
      </p:sp>
      <p:sp>
        <p:nvSpPr>
          <p:cNvPr id="11268" name="Slide Number Placeholder 3"/>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fld id="{1A66131F-FCE2-42AA-94B8-17319E141FB3}" type="slidenum">
              <a:rPr lang="en-GB" altLang="en-US" sz="1200">
                <a:solidFill>
                  <a:srgbClr val="000000"/>
                </a:solidFill>
              </a:rPr>
              <a:pPr algn="r" eaLnBrk="1" hangingPunct="1"/>
              <a:t>4</a:t>
            </a:fld>
            <a:endParaRPr lang="en-GB" altLang="en-US" sz="1200">
              <a:solidFill>
                <a:srgbClr val="000000"/>
              </a:solidFill>
            </a:endParaRPr>
          </a:p>
        </p:txBody>
      </p:sp>
    </p:spTree>
    <p:extLst>
      <p:ext uri="{BB962C8B-B14F-4D97-AF65-F5344CB8AC3E}">
        <p14:creationId xmlns:p14="http://schemas.microsoft.com/office/powerpoint/2010/main" val="37929394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ln/>
        </p:spPr>
      </p:sp>
      <p:sp>
        <p:nvSpPr>
          <p:cNvPr id="21507" name="Notes Placeholder 2"/>
          <p:cNvSpPr txBox="1">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endParaRPr lang="en-GB" altLang="en-US">
              <a:latin typeface="Calibri" panose="020F0502020204030204" pitchFamily="34" charset="0"/>
            </a:endParaRPr>
          </a:p>
        </p:txBody>
      </p:sp>
      <p:sp>
        <p:nvSpPr>
          <p:cNvPr id="2150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E3B4D0A-77C4-4914-BB2D-DC467A205FD1}" type="slidenum">
              <a:rPr altLang="en-US" smtClean="0">
                <a:solidFill>
                  <a:srgbClr val="000000"/>
                </a:solidFill>
              </a:rPr>
              <a:pPr fontAlgn="base">
                <a:spcBef>
                  <a:spcPct val="0"/>
                </a:spcBef>
                <a:spcAft>
                  <a:spcPct val="0"/>
                </a:spcAft>
              </a:pPr>
              <a:t>13</a:t>
            </a:fld>
            <a:endParaRPr altLang="en-US">
              <a:solidFill>
                <a:srgbClr val="000000"/>
              </a:solidFill>
            </a:endParaRPr>
          </a:p>
        </p:txBody>
      </p:sp>
    </p:spTree>
    <p:extLst>
      <p:ext uri="{BB962C8B-B14F-4D97-AF65-F5344CB8AC3E}">
        <p14:creationId xmlns:p14="http://schemas.microsoft.com/office/powerpoint/2010/main" val="1853702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a:latin typeface="Calibri" panose="020F0502020204030204" pitchFamily="34" charset="0"/>
            </a:endParaRPr>
          </a:p>
        </p:txBody>
      </p:sp>
      <p:sp>
        <p:nvSpPr>
          <p:cNvPr id="27652" name="Slide Number Placeholder 3"/>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fld id="{4D973DC3-7625-4F5E-A80E-E9EAD4C39B3C}" type="slidenum">
              <a:rPr lang="en-GB" altLang="en-US" sz="1200">
                <a:solidFill>
                  <a:srgbClr val="000000"/>
                </a:solidFill>
              </a:rPr>
              <a:pPr algn="r" eaLnBrk="1" hangingPunct="1"/>
              <a:t>18</a:t>
            </a:fld>
            <a:endParaRPr lang="en-GB" altLang="en-US" sz="1200">
              <a:solidFill>
                <a:srgbClr val="000000"/>
              </a:solidFill>
            </a:endParaRPr>
          </a:p>
        </p:txBody>
      </p:sp>
    </p:spTree>
    <p:extLst>
      <p:ext uri="{BB962C8B-B14F-4D97-AF65-F5344CB8AC3E}">
        <p14:creationId xmlns:p14="http://schemas.microsoft.com/office/powerpoint/2010/main" val="3872505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txBox="1">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endParaRPr lang="en-GB" altLang="en-US">
              <a:latin typeface="Calibri" panose="020F0502020204030204" pitchFamily="34" charset="0"/>
            </a:endParaRPr>
          </a:p>
        </p:txBody>
      </p:sp>
      <p:sp>
        <p:nvSpPr>
          <p:cNvPr id="3174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C76F11B-20F4-4979-9F3B-95915781E446}" type="slidenum">
              <a:rPr altLang="en-US" smtClean="0">
                <a:solidFill>
                  <a:srgbClr val="000000"/>
                </a:solidFill>
              </a:rPr>
              <a:pPr fontAlgn="base">
                <a:spcBef>
                  <a:spcPct val="0"/>
                </a:spcBef>
                <a:spcAft>
                  <a:spcPct val="0"/>
                </a:spcAft>
              </a:pPr>
              <a:t>21</a:t>
            </a:fld>
            <a:endParaRPr altLang="en-US">
              <a:solidFill>
                <a:srgbClr val="000000"/>
              </a:solidFill>
            </a:endParaRPr>
          </a:p>
        </p:txBody>
      </p:sp>
    </p:spTree>
    <p:extLst>
      <p:ext uri="{BB962C8B-B14F-4D97-AF65-F5344CB8AC3E}">
        <p14:creationId xmlns:p14="http://schemas.microsoft.com/office/powerpoint/2010/main" val="3329854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txBox="1">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endParaRPr lang="en-GB" altLang="en-US">
              <a:latin typeface="Calibri" panose="020F0502020204030204" pitchFamily="34" charset="0"/>
            </a:endParaRPr>
          </a:p>
        </p:txBody>
      </p:sp>
      <p:sp>
        <p:nvSpPr>
          <p:cNvPr id="4813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E13271E-6EC5-454E-B6CC-82C28711CF8A}" type="slidenum">
              <a:rPr altLang="en-US" smtClean="0">
                <a:solidFill>
                  <a:srgbClr val="000000"/>
                </a:solidFill>
              </a:rPr>
              <a:pPr fontAlgn="base">
                <a:spcBef>
                  <a:spcPct val="0"/>
                </a:spcBef>
                <a:spcAft>
                  <a:spcPct val="0"/>
                </a:spcAft>
              </a:pPr>
              <a:t>36</a:t>
            </a:fld>
            <a:endParaRPr altLang="en-US">
              <a:solidFill>
                <a:srgbClr val="000000"/>
              </a:solidFill>
            </a:endParaRPr>
          </a:p>
        </p:txBody>
      </p:sp>
    </p:spTree>
    <p:extLst>
      <p:ext uri="{BB962C8B-B14F-4D97-AF65-F5344CB8AC3E}">
        <p14:creationId xmlns:p14="http://schemas.microsoft.com/office/powerpoint/2010/main" val="4014108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txBox="1">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endParaRPr lang="en-GB" altLang="en-US">
              <a:latin typeface="Calibri" panose="020F0502020204030204" pitchFamily="34" charset="0"/>
            </a:endParaRPr>
          </a:p>
        </p:txBody>
      </p:sp>
      <p:sp>
        <p:nvSpPr>
          <p:cNvPr id="5734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C4982C00-7677-4903-BEB5-E49EF44B51D0}" type="slidenum">
              <a:rPr altLang="en-US" smtClean="0">
                <a:solidFill>
                  <a:srgbClr val="000000"/>
                </a:solidFill>
              </a:rPr>
              <a:pPr fontAlgn="base">
                <a:spcBef>
                  <a:spcPct val="0"/>
                </a:spcBef>
                <a:spcAft>
                  <a:spcPct val="0"/>
                </a:spcAft>
              </a:pPr>
              <a:t>44</a:t>
            </a:fld>
            <a:endParaRPr altLang="en-US">
              <a:solidFill>
                <a:srgbClr val="000000"/>
              </a:solidFill>
            </a:endParaRPr>
          </a:p>
        </p:txBody>
      </p:sp>
    </p:spTree>
    <p:extLst>
      <p:ext uri="{BB962C8B-B14F-4D97-AF65-F5344CB8AC3E}">
        <p14:creationId xmlns:p14="http://schemas.microsoft.com/office/powerpoint/2010/main" val="22398850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txBox="1">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endParaRPr lang="en-GB" altLang="en-US">
              <a:latin typeface="Calibri" panose="020F0502020204030204" pitchFamily="34" charset="0"/>
            </a:endParaRPr>
          </a:p>
        </p:txBody>
      </p:sp>
      <p:sp>
        <p:nvSpPr>
          <p:cNvPr id="6656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BE30972E-27F5-4CEA-8888-5B34B46D851C}" type="slidenum">
              <a:rPr altLang="en-US" smtClean="0">
                <a:solidFill>
                  <a:srgbClr val="000000"/>
                </a:solidFill>
              </a:rPr>
              <a:pPr fontAlgn="base">
                <a:spcBef>
                  <a:spcPct val="0"/>
                </a:spcBef>
                <a:spcAft>
                  <a:spcPct val="0"/>
                </a:spcAft>
              </a:pPr>
              <a:t>52</a:t>
            </a:fld>
            <a:endParaRPr altLang="en-US">
              <a:solidFill>
                <a:srgbClr val="000000"/>
              </a:solidFill>
            </a:endParaRPr>
          </a:p>
        </p:txBody>
      </p:sp>
    </p:spTree>
    <p:extLst>
      <p:ext uri="{BB962C8B-B14F-4D97-AF65-F5344CB8AC3E}">
        <p14:creationId xmlns:p14="http://schemas.microsoft.com/office/powerpoint/2010/main" val="3717221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txBox="1">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endParaRPr lang="en-GB" altLang="en-US">
              <a:latin typeface="Calibri" panose="020F0502020204030204" pitchFamily="34" charset="0"/>
            </a:endParaRPr>
          </a:p>
        </p:txBody>
      </p:sp>
      <p:sp>
        <p:nvSpPr>
          <p:cNvPr id="7578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D5C17E82-B6F3-4709-A9C6-DED2895A6EC2}" type="slidenum">
              <a:rPr altLang="en-US" smtClean="0">
                <a:solidFill>
                  <a:srgbClr val="000000"/>
                </a:solidFill>
              </a:rPr>
              <a:pPr fontAlgn="base">
                <a:spcBef>
                  <a:spcPct val="0"/>
                </a:spcBef>
                <a:spcAft>
                  <a:spcPct val="0"/>
                </a:spcAft>
              </a:pPr>
              <a:t>60</a:t>
            </a:fld>
            <a:endParaRPr altLang="en-US">
              <a:solidFill>
                <a:srgbClr val="000000"/>
              </a:solidFill>
            </a:endParaRPr>
          </a:p>
        </p:txBody>
      </p:sp>
    </p:spTree>
    <p:extLst>
      <p:ext uri="{BB962C8B-B14F-4D97-AF65-F5344CB8AC3E}">
        <p14:creationId xmlns:p14="http://schemas.microsoft.com/office/powerpoint/2010/main" val="14312000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txBox="1">
            <a:spLocks noGrp="1"/>
          </p:cNvSpPr>
          <p:nvPr>
            <p:ph type="body"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p>
            <a:pPr eaLnBrk="1" hangingPunct="1"/>
            <a:endParaRPr lang="en-GB" altLang="en-US">
              <a:latin typeface="Calibri" panose="020F0502020204030204" pitchFamily="34" charset="0"/>
            </a:endParaRPr>
          </a:p>
        </p:txBody>
      </p:sp>
      <p:sp>
        <p:nvSpPr>
          <p:cNvPr id="79876" name="Slide Number Placeholder 3"/>
          <p:cNvSpPr txBox="1">
            <a:spLocks noChangeArrowheads="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fld id="{513CBA5F-8F55-43B1-8ABF-BAE181385BCF}" type="slidenum">
              <a:rPr lang="en-GB" altLang="en-US" sz="1200">
                <a:solidFill>
                  <a:srgbClr val="000000"/>
                </a:solidFill>
              </a:rPr>
              <a:pPr algn="r" eaLnBrk="1" hangingPunct="1"/>
              <a:t>63</a:t>
            </a:fld>
            <a:endParaRPr lang="en-GB" altLang="en-US" sz="1200">
              <a:solidFill>
                <a:srgbClr val="000000"/>
              </a:solidFill>
            </a:endParaRPr>
          </a:p>
        </p:txBody>
      </p:sp>
    </p:spTree>
    <p:extLst>
      <p:ext uri="{BB962C8B-B14F-4D97-AF65-F5344CB8AC3E}">
        <p14:creationId xmlns:p14="http://schemas.microsoft.com/office/powerpoint/2010/main" val="2389298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5"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6"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F7165EA4-615F-4EC1-884A-ABB34F113DF9}" type="slidenum">
              <a:rPr/>
              <a:pPr>
                <a:defRPr/>
              </a:pPr>
              <a:t>‹#›</a:t>
            </a:fld>
            <a:endParaRPr dirty="0"/>
          </a:p>
        </p:txBody>
      </p:sp>
    </p:spTree>
    <p:extLst>
      <p:ext uri="{BB962C8B-B14F-4D97-AF65-F5344CB8AC3E}">
        <p14:creationId xmlns:p14="http://schemas.microsoft.com/office/powerpoint/2010/main" val="3249661206"/>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5"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6"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9CCD8ED7-20C5-436C-B6EB-54B11E5BE11F}" type="slidenum">
              <a:rPr/>
              <a:pPr>
                <a:defRPr/>
              </a:pPr>
              <a:t>‹#›</a:t>
            </a:fld>
            <a:endParaRPr dirty="0"/>
          </a:p>
        </p:txBody>
      </p:sp>
    </p:spTree>
    <p:extLst>
      <p:ext uri="{BB962C8B-B14F-4D97-AF65-F5344CB8AC3E}">
        <p14:creationId xmlns:p14="http://schemas.microsoft.com/office/powerpoint/2010/main" val="2672584287"/>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623885" y="1709735"/>
            <a:ext cx="7886700" cy="2852735"/>
          </a:xfrm>
        </p:spPr>
        <p:txBody>
          <a:bodyPr anchor="b"/>
          <a:lstStyle>
            <a:lvl1pPr>
              <a:defRPr sz="6000"/>
            </a:lvl1pPr>
          </a:lstStyle>
          <a:p>
            <a:pPr lvl="0"/>
            <a:r>
              <a:rPr lang="en-US"/>
              <a:t>Click to edit Master title style</a:t>
            </a:r>
          </a:p>
        </p:txBody>
      </p:sp>
      <p:sp>
        <p:nvSpPr>
          <p:cNvPr id="3" name="Text Placeholder 2"/>
          <p:cNvSpPr txBox="1">
            <a:spLocks noGrp="1"/>
          </p:cNvSpPr>
          <p:nvPr>
            <p:ph type="body" idx="1"/>
          </p:nvPr>
        </p:nvSpPr>
        <p:spPr>
          <a:xfrm>
            <a:off x="623885" y="4589465"/>
            <a:ext cx="7886700" cy="1500182"/>
          </a:xfrm>
        </p:spPr>
        <p:txBody>
          <a:bodyPr/>
          <a:lstStyle>
            <a:lvl1pPr marL="0" indent="0">
              <a:buNone/>
              <a:defRPr sz="2400"/>
            </a:lvl1pPr>
          </a:lstStyle>
          <a:p>
            <a:pPr lvl="0"/>
            <a:r>
              <a:rPr lang="en-US"/>
              <a:t>Edit Master text styles</a:t>
            </a:r>
          </a:p>
        </p:txBody>
      </p:sp>
      <p:sp>
        <p:nvSpPr>
          <p:cNvPr id="4"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5"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6"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F043B972-10EC-45D1-9F3C-D0C8269C4D6F}" type="slidenum">
              <a:rPr/>
              <a:pPr>
                <a:defRPr/>
              </a:pPr>
              <a:t>‹#›</a:t>
            </a:fld>
            <a:endParaRPr dirty="0"/>
          </a:p>
        </p:txBody>
      </p:sp>
    </p:spTree>
    <p:extLst>
      <p:ext uri="{BB962C8B-B14F-4D97-AF65-F5344CB8AC3E}">
        <p14:creationId xmlns:p14="http://schemas.microsoft.com/office/powerpoint/2010/main" val="1950273854"/>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a:xfrm>
            <a:off x="628650"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txBox="1">
            <a:spLocks noGrp="1"/>
          </p:cNvSpPr>
          <p:nvPr>
            <p:ph idx="2"/>
          </p:nvPr>
        </p:nvSpPr>
        <p:spPr>
          <a:xfrm>
            <a:off x="4629149"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6"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7"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A05276CB-3401-4667-87AC-73349ED93114}" type="slidenum">
              <a:rPr/>
              <a:pPr>
                <a:defRPr/>
              </a:pPr>
              <a:t>‹#›</a:t>
            </a:fld>
            <a:endParaRPr dirty="0"/>
          </a:p>
        </p:txBody>
      </p:sp>
    </p:spTree>
    <p:extLst>
      <p:ext uri="{BB962C8B-B14F-4D97-AF65-F5344CB8AC3E}">
        <p14:creationId xmlns:p14="http://schemas.microsoft.com/office/powerpoint/2010/main" val="2893086834"/>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629838" y="365129"/>
            <a:ext cx="7886700" cy="1325559"/>
          </a:xfrm>
        </p:spPr>
        <p:txBody>
          <a:bodyPr/>
          <a:lstStyle>
            <a:lvl1pPr>
              <a:defRPr/>
            </a:lvl1pPr>
          </a:lstStyle>
          <a:p>
            <a:pPr lvl="0"/>
            <a:r>
              <a:rPr lang="en-US"/>
              <a:t>Click to edit Master title style</a:t>
            </a:r>
          </a:p>
        </p:txBody>
      </p:sp>
      <p:sp>
        <p:nvSpPr>
          <p:cNvPr id="3" name="Text Placeholder 2"/>
          <p:cNvSpPr txBox="1">
            <a:spLocks noGrp="1"/>
          </p:cNvSpPr>
          <p:nvPr>
            <p:ph type="body" idx="1"/>
          </p:nvPr>
        </p:nvSpPr>
        <p:spPr>
          <a:xfrm>
            <a:off x="629838" y="1681160"/>
            <a:ext cx="3868341" cy="823910"/>
          </a:xfrm>
        </p:spPr>
        <p:txBody>
          <a:bodyPr anchor="b"/>
          <a:lstStyle>
            <a:lvl1pPr marL="0" indent="0">
              <a:buNone/>
              <a:defRPr sz="2400" b="1"/>
            </a:lvl1pPr>
          </a:lstStyle>
          <a:p>
            <a:pPr lvl="0"/>
            <a:r>
              <a:rPr lang="en-US"/>
              <a:t>Edit Master text styles</a:t>
            </a:r>
          </a:p>
        </p:txBody>
      </p:sp>
      <p:sp>
        <p:nvSpPr>
          <p:cNvPr id="4" name="Content Placeholder 3"/>
          <p:cNvSpPr txBox="1">
            <a:spLocks noGrp="1"/>
          </p:cNvSpPr>
          <p:nvPr>
            <p:ph idx="2"/>
          </p:nvPr>
        </p:nvSpPr>
        <p:spPr>
          <a:xfrm>
            <a:off x="629838" y="2505071"/>
            <a:ext cx="386834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txBox="1">
            <a:spLocks noGrp="1"/>
          </p:cNvSpPr>
          <p:nvPr>
            <p:ph type="body" idx="3"/>
          </p:nvPr>
        </p:nvSpPr>
        <p:spPr>
          <a:xfrm>
            <a:off x="4629149" y="1681160"/>
            <a:ext cx="3887388" cy="823910"/>
          </a:xfrm>
        </p:spPr>
        <p:txBody>
          <a:bodyPr anchor="b"/>
          <a:lstStyle>
            <a:lvl1pPr marL="0" indent="0">
              <a:buNone/>
              <a:defRPr sz="2400" b="1"/>
            </a:lvl1pPr>
          </a:lstStyle>
          <a:p>
            <a:pPr lvl="0"/>
            <a:r>
              <a:rPr lang="en-US"/>
              <a:t>Edit Master text styles</a:t>
            </a:r>
          </a:p>
        </p:txBody>
      </p:sp>
      <p:sp>
        <p:nvSpPr>
          <p:cNvPr id="6" name="Content Placeholder 5"/>
          <p:cNvSpPr txBox="1">
            <a:spLocks noGrp="1"/>
          </p:cNvSpPr>
          <p:nvPr>
            <p:ph idx="4"/>
          </p:nvPr>
        </p:nvSpPr>
        <p:spPr>
          <a:xfrm>
            <a:off x="4629149" y="2505071"/>
            <a:ext cx="3887388"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8"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9"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A739AA96-4739-454F-B1DA-3095DB67F8CD}" type="slidenum">
              <a:rPr/>
              <a:pPr>
                <a:defRPr/>
              </a:pPr>
              <a:t>‹#›</a:t>
            </a:fld>
            <a:endParaRPr dirty="0"/>
          </a:p>
        </p:txBody>
      </p:sp>
    </p:spTree>
    <p:extLst>
      <p:ext uri="{BB962C8B-B14F-4D97-AF65-F5344CB8AC3E}">
        <p14:creationId xmlns:p14="http://schemas.microsoft.com/office/powerpoint/2010/main" val="4170253043"/>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4"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5"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372C4C58-D116-4A61-96C3-3C0F1B6845F2}" type="slidenum">
              <a:rPr/>
              <a:pPr>
                <a:defRPr/>
              </a:pPr>
              <a:t>‹#›</a:t>
            </a:fld>
            <a:endParaRPr dirty="0"/>
          </a:p>
        </p:txBody>
      </p:sp>
    </p:spTree>
    <p:extLst>
      <p:ext uri="{BB962C8B-B14F-4D97-AF65-F5344CB8AC3E}">
        <p14:creationId xmlns:p14="http://schemas.microsoft.com/office/powerpoint/2010/main" val="1696854886"/>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3"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4"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4EC07DF7-DE0D-414B-984E-1E118A098714}" type="slidenum">
              <a:rPr/>
              <a:pPr>
                <a:defRPr/>
              </a:pPr>
              <a:t>‹#›</a:t>
            </a:fld>
            <a:endParaRPr dirty="0"/>
          </a:p>
        </p:txBody>
      </p:sp>
    </p:spTree>
    <p:extLst>
      <p:ext uri="{BB962C8B-B14F-4D97-AF65-F5344CB8AC3E}">
        <p14:creationId xmlns:p14="http://schemas.microsoft.com/office/powerpoint/2010/main" val="3562517878"/>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Content Placeholder 2"/>
          <p:cNvSpPr txBox="1">
            <a:spLocks noGrp="1"/>
          </p:cNvSpPr>
          <p:nvPr>
            <p:ph idx="1"/>
          </p:nvPr>
        </p:nvSpPr>
        <p:spPr>
          <a:xfrm>
            <a:off x="3887388"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6"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7"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737223CD-26F4-4275-899D-912FFA531F50}" type="slidenum">
              <a:rPr/>
              <a:pPr>
                <a:defRPr/>
              </a:pPr>
              <a:t>‹#›</a:t>
            </a:fld>
            <a:endParaRPr dirty="0"/>
          </a:p>
        </p:txBody>
      </p:sp>
    </p:spTree>
    <p:extLst>
      <p:ext uri="{BB962C8B-B14F-4D97-AF65-F5344CB8AC3E}">
        <p14:creationId xmlns:p14="http://schemas.microsoft.com/office/powerpoint/2010/main" val="2274815167"/>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Picture Placeholder 2"/>
          <p:cNvSpPr txBox="1">
            <a:spLocks noGrp="1"/>
          </p:cNvSpPr>
          <p:nvPr>
            <p:ph type="pic" idx="1"/>
          </p:nvPr>
        </p:nvSpPr>
        <p:spPr>
          <a:xfrm>
            <a:off x="3887388" y="987423"/>
            <a:ext cx="4629149" cy="4873623"/>
          </a:xfrm>
        </p:spPr>
        <p:txBody>
          <a:bodyPr>
            <a:normAutofit/>
          </a:bodyPr>
          <a:lstStyle>
            <a:lvl1pPr marL="0" indent="0">
              <a:buNone/>
              <a:defRPr sz="3200"/>
            </a:lvl1pPr>
          </a:lstStyle>
          <a:p>
            <a:pPr lvl="0"/>
            <a:r>
              <a:rPr lang="en-US" noProof="0" dirty="0"/>
              <a:t>Click icon to add picture</a:t>
            </a:r>
          </a:p>
        </p:txBody>
      </p:sp>
      <p:sp>
        <p:nvSpPr>
          <p:cNvPr id="4" name="Text Placeholder 3"/>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6"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7"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2A309462-11E3-4410-9707-F62BD614799D}" type="slidenum">
              <a:rPr/>
              <a:pPr>
                <a:defRPr/>
              </a:pPr>
              <a:t>‹#›</a:t>
            </a:fld>
            <a:endParaRPr dirty="0"/>
          </a:p>
        </p:txBody>
      </p:sp>
    </p:spTree>
    <p:extLst>
      <p:ext uri="{BB962C8B-B14F-4D97-AF65-F5344CB8AC3E}">
        <p14:creationId xmlns:p14="http://schemas.microsoft.com/office/powerpoint/2010/main" val="2397462145"/>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5"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6"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8F0CF006-2C94-444F-99DD-8043FB9D122B}" type="slidenum">
              <a:rPr/>
              <a:pPr>
                <a:defRPr/>
              </a:pPr>
              <a:t>‹#›</a:t>
            </a:fld>
            <a:endParaRPr dirty="0"/>
          </a:p>
        </p:txBody>
      </p:sp>
    </p:spTree>
    <p:extLst>
      <p:ext uri="{BB962C8B-B14F-4D97-AF65-F5344CB8AC3E}">
        <p14:creationId xmlns:p14="http://schemas.microsoft.com/office/powerpoint/2010/main" val="3640789851"/>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543675" y="365129"/>
            <a:ext cx="1971674" cy="5811834"/>
          </a:xfrm>
        </p:spPr>
        <p:txBody>
          <a:bodyPr vert="eaVert"/>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a:xfrm>
            <a:off x="628650" y="365129"/>
            <a:ext cx="5800725"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ED723F-3397-4FA0-BD3D-BAF1303CCD82}"/>
              </a:ext>
            </a:extLst>
          </p:cNvPr>
          <p:cNvSpPr txBox="1">
            <a:spLocks noGrp="1"/>
          </p:cNvSpPr>
          <p:nvPr>
            <p:ph type="dt" sz="half" idx="10"/>
          </p:nvPr>
        </p:nvSpPr>
        <p:spPr>
          <a:ln/>
        </p:spPr>
        <p:txBody>
          <a:bodyPr/>
          <a:lstStyle>
            <a:lvl1pPr>
              <a:defRPr/>
            </a:lvl1pPr>
          </a:lstStyle>
          <a:p>
            <a:pPr>
              <a:defRPr/>
            </a:pPr>
            <a:r>
              <a:t>07/10/2017</a:t>
            </a:r>
            <a:endParaRPr lang="en-GB"/>
          </a:p>
        </p:txBody>
      </p:sp>
      <p:sp>
        <p:nvSpPr>
          <p:cNvPr id="5" name="Footer Placeholder 4">
            <a:extLst>
              <a:ext uri="{FF2B5EF4-FFF2-40B4-BE49-F238E27FC236}">
                <a16:creationId xmlns:a16="http://schemas.microsoft.com/office/drawing/2014/main" id="{F2BD6AFB-7D6C-49CB-897C-C86AB0D6D7FD}"/>
              </a:ext>
            </a:extLst>
          </p:cNvPr>
          <p:cNvSpPr txBox="1">
            <a:spLocks noGrp="1"/>
          </p:cNvSpPr>
          <p:nvPr>
            <p:ph type="ftr" sz="quarter" idx="11"/>
          </p:nvPr>
        </p:nvSpPr>
        <p:spPr>
          <a:ln/>
        </p:spPr>
        <p:txBody>
          <a:bodyPr/>
          <a:lstStyle>
            <a:lvl1pPr>
              <a:defRPr/>
            </a:lvl1pPr>
          </a:lstStyle>
          <a:p>
            <a:pPr>
              <a:defRPr/>
            </a:pPr>
            <a:r>
              <a:t>© Focus Education (UK) Ltd</a:t>
            </a:r>
          </a:p>
        </p:txBody>
      </p:sp>
      <p:sp>
        <p:nvSpPr>
          <p:cNvPr id="6" name="Slide Number Placeholder 5">
            <a:extLst>
              <a:ext uri="{FF2B5EF4-FFF2-40B4-BE49-F238E27FC236}">
                <a16:creationId xmlns:a16="http://schemas.microsoft.com/office/drawing/2014/main" id="{97B83035-4561-4C2E-B4B6-302A77B6550B}"/>
              </a:ext>
            </a:extLst>
          </p:cNvPr>
          <p:cNvSpPr txBox="1">
            <a:spLocks noGrp="1"/>
          </p:cNvSpPr>
          <p:nvPr>
            <p:ph type="sldNum" sz="quarter" idx="12"/>
          </p:nvPr>
        </p:nvSpPr>
        <p:spPr>
          <a:ln/>
        </p:spPr>
        <p:txBody>
          <a:bodyPr/>
          <a:lstStyle>
            <a:lvl1pPr>
              <a:defRPr/>
            </a:lvl1pPr>
          </a:lstStyle>
          <a:p>
            <a:pPr>
              <a:defRPr/>
            </a:pPr>
            <a:fld id="{FD70E685-9C8C-41D8-B3E4-4830389A7FEE}" type="slidenum">
              <a:rPr/>
              <a:pPr>
                <a:defRPr/>
              </a:pPr>
              <a:t>‹#›</a:t>
            </a:fld>
            <a:endParaRPr dirty="0"/>
          </a:p>
        </p:txBody>
      </p:sp>
    </p:spTree>
    <p:extLst>
      <p:ext uri="{BB962C8B-B14F-4D97-AF65-F5344CB8AC3E}">
        <p14:creationId xmlns:p14="http://schemas.microsoft.com/office/powerpoint/2010/main" val="3354885782"/>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txBox="1">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FCED723F-3397-4FA0-BD3D-BAF1303CCD82}"/>
              </a:ext>
            </a:extLst>
          </p:cNvPr>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US" sz="1200" b="0" i="0" u="none" strike="noStrike" kern="1200" cap="none" spc="0" baseline="0" dirty="0">
                <a:solidFill>
                  <a:srgbClr val="898989"/>
                </a:solidFill>
                <a:uFillTx/>
                <a:latin typeface="Calibri"/>
              </a:defRPr>
            </a:lvl1pPr>
          </a:lstStyle>
          <a:p>
            <a:pPr>
              <a:defRPr/>
            </a:pPr>
            <a:r>
              <a:t>07/10/2017</a:t>
            </a:r>
            <a:endParaRPr lang="en-GB"/>
          </a:p>
        </p:txBody>
      </p:sp>
      <p:sp>
        <p:nvSpPr>
          <p:cNvPr id="5" name="Footer Placeholder 4">
            <a:extLst>
              <a:ext uri="{FF2B5EF4-FFF2-40B4-BE49-F238E27FC236}">
                <a16:creationId xmlns:a16="http://schemas.microsoft.com/office/drawing/2014/main" id="{F2BD6AFB-7D6C-49CB-897C-C86AB0D6D7FD}"/>
              </a:ext>
            </a:extLst>
          </p:cNvPr>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800" b="0" i="0" u="none" strike="noStrike" kern="1200" cap="none" spc="0" baseline="0" dirty="0">
                <a:solidFill>
                  <a:srgbClr val="898989"/>
                </a:solidFill>
                <a:uFillTx/>
                <a:latin typeface="Century Gothic" pitchFamily="34"/>
              </a:defRPr>
            </a:lvl1pPr>
          </a:lstStyle>
          <a:p>
            <a:pPr>
              <a:defRPr/>
            </a:pPr>
            <a:r>
              <a:t>© Focus Education (UK) Ltd</a:t>
            </a:r>
          </a:p>
        </p:txBody>
      </p:sp>
      <p:sp>
        <p:nvSpPr>
          <p:cNvPr id="6" name="Slide Number Placeholder 5">
            <a:extLst>
              <a:ext uri="{FF2B5EF4-FFF2-40B4-BE49-F238E27FC236}">
                <a16:creationId xmlns:a16="http://schemas.microsoft.com/office/drawing/2014/main" id="{97B83035-4561-4C2E-B4B6-302A77B6550B}"/>
              </a:ext>
            </a:extLst>
          </p:cNvPr>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800" b="0" i="0" u="none" strike="noStrike" kern="1200" cap="none" spc="0" baseline="0">
                <a:solidFill>
                  <a:srgbClr val="898989"/>
                </a:solidFill>
                <a:uFillTx/>
                <a:latin typeface="Century Gothic" pitchFamily="34"/>
              </a:defRPr>
            </a:lvl1pPr>
          </a:lstStyle>
          <a:p>
            <a:pPr>
              <a:defRPr/>
            </a:pPr>
            <a:fld id="{2FF5100E-B733-42CD-9F73-76B254E3D475}"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hf hdr="0" dt="0"/>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0" fontAlgn="base">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0" fontAlgn="base">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0" fontAlgn="base">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0" fontAlgn="base">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mailto:customerservice@focus-education.co.uk"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pn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2.jpeg"/><Relationship Id="rId4" Type="http://schemas.openxmlformats.org/officeDocument/2006/relationships/image" Target="../media/image31.jpeg"/></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34.png"/></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5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png"/><Relationship Id="rId4" Type="http://schemas.openxmlformats.org/officeDocument/2006/relationships/image" Target="../media/image62.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40.jpe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 Id="rId9" Type="http://schemas.openxmlformats.org/officeDocument/2006/relationships/image" Target="../media/image71.jpeg"/></Relationships>
</file>

<file path=ppt/slides/_rels/slide5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5"/>
          <p:cNvSpPr>
            <a:spLocks noChangeArrowheads="1"/>
          </p:cNvSpPr>
          <p:nvPr/>
        </p:nvSpPr>
        <p:spPr bwMode="auto">
          <a:xfrm>
            <a:off x="468313" y="260350"/>
            <a:ext cx="8229600" cy="614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a:lnSpc>
                <a:spcPct val="80000"/>
              </a:lnSpc>
              <a:spcBef>
                <a:spcPts val="200"/>
              </a:spcBef>
              <a:buSzTx/>
              <a:buFontTx/>
              <a:buNone/>
            </a:pPr>
            <a:r>
              <a:rPr lang="en-GB" altLang="en-US" sz="1000" dirty="0">
                <a:latin typeface="Century Gothic" panose="020B0502020202020204" pitchFamily="34" charset="0"/>
              </a:rPr>
              <a:t>© Clive Davies 2018</a:t>
            </a:r>
          </a:p>
          <a:p>
            <a:pPr algn="ctr" eaLnBrk="1">
              <a:lnSpc>
                <a:spcPct val="80000"/>
              </a:lnSpc>
              <a:spcBef>
                <a:spcPts val="200"/>
              </a:spcBef>
              <a:buSzTx/>
              <a:buFontTx/>
              <a:buNone/>
            </a:pPr>
            <a:r>
              <a:rPr lang="en-GB" altLang="en-US" sz="1000" dirty="0">
                <a:latin typeface="Century Gothic" panose="020B0502020202020204" pitchFamily="34" charset="0"/>
              </a:rPr>
              <a:t>All rights reserved</a:t>
            </a:r>
          </a:p>
          <a:p>
            <a:pPr algn="ctr" eaLnBrk="1">
              <a:lnSpc>
                <a:spcPct val="80000"/>
              </a:lnSpc>
              <a:spcBef>
                <a:spcPts val="200"/>
              </a:spcBef>
              <a:buSzTx/>
              <a:buFontTx/>
              <a:buNone/>
            </a:pPr>
            <a:endParaRPr lang="en-GB" altLang="en-US" sz="1000" dirty="0">
              <a:latin typeface="Century Gothic" panose="020B0502020202020204" pitchFamily="34" charset="0"/>
            </a:endParaRPr>
          </a:p>
          <a:p>
            <a:pPr algn="ctr" eaLnBrk="1">
              <a:lnSpc>
                <a:spcPct val="80000"/>
              </a:lnSpc>
              <a:spcBef>
                <a:spcPts val="200"/>
              </a:spcBef>
              <a:buSzTx/>
              <a:buFontTx/>
              <a:buNone/>
            </a:pPr>
            <a:r>
              <a:rPr lang="en-GB" altLang="en-US" sz="1000" dirty="0">
                <a:latin typeface="Century Gothic" panose="020B0502020202020204" pitchFamily="34" charset="0"/>
              </a:rPr>
              <a:t>Reproduction, storage, adaptation or translation, in any form or by any means, of this publication is prohibited without the prior written permission of the publisher.  Excerpts may be reproduced for the purpose of research, private study, criticism or review, or by educational institutions solely for educational purposes, without permission, providing full acknowledgement is given.</a:t>
            </a:r>
          </a:p>
          <a:p>
            <a:pPr algn="ctr" eaLnBrk="1">
              <a:lnSpc>
                <a:spcPct val="80000"/>
              </a:lnSpc>
              <a:spcBef>
                <a:spcPts val="200"/>
              </a:spcBef>
              <a:buSzTx/>
              <a:buFontTx/>
              <a:buNone/>
            </a:pPr>
            <a:r>
              <a:rPr lang="en-GB" altLang="en-US" sz="1000" dirty="0">
                <a:latin typeface="Century Gothic" panose="020B0502020202020204" pitchFamily="34" charset="0"/>
              </a:rPr>
              <a:t>This publication should only be used be the purchasing organisation or individual. Focus Education does not grant permission for the purchaser to distribute the content of this publication outside their organisation, this includes placing the whole document or parts on social media or internet sites. </a:t>
            </a:r>
          </a:p>
          <a:p>
            <a:pPr algn="ctr" eaLnBrk="1">
              <a:lnSpc>
                <a:spcPct val="80000"/>
              </a:lnSpc>
              <a:spcBef>
                <a:spcPts val="200"/>
              </a:spcBef>
              <a:buSzTx/>
              <a:buFontTx/>
              <a:buNone/>
            </a:pPr>
            <a:endParaRPr lang="en-GB" altLang="en-US" sz="1000" dirty="0">
              <a:latin typeface="Century Gothic" panose="020B0502020202020204" pitchFamily="34" charset="0"/>
            </a:endParaRPr>
          </a:p>
          <a:p>
            <a:pPr algn="ctr" eaLnBrk="1">
              <a:lnSpc>
                <a:spcPct val="80000"/>
              </a:lnSpc>
              <a:spcBef>
                <a:spcPts val="200"/>
              </a:spcBef>
              <a:buSzTx/>
              <a:buFontTx/>
              <a:buNone/>
            </a:pPr>
            <a:r>
              <a:rPr lang="en-GB" altLang="en-US" sz="1000" dirty="0">
                <a:latin typeface="Century Gothic" panose="020B0502020202020204" pitchFamily="34" charset="0"/>
              </a:rPr>
              <a:t>First Published in the UK in 2018 by Focus Education (UK) Ltd</a:t>
            </a:r>
          </a:p>
          <a:p>
            <a:pPr algn="ctr" eaLnBrk="1">
              <a:lnSpc>
                <a:spcPct val="80000"/>
              </a:lnSpc>
              <a:spcBef>
                <a:spcPts val="200"/>
              </a:spcBef>
              <a:buSzTx/>
              <a:buFontTx/>
              <a:buNone/>
            </a:pPr>
            <a:r>
              <a:rPr lang="en-GB" altLang="en-US" sz="1000" dirty="0">
                <a:latin typeface="Century Gothic" panose="020B0502020202020204" pitchFamily="34" charset="0"/>
              </a:rPr>
              <a:t>Updated Sept 2018</a:t>
            </a:r>
          </a:p>
          <a:p>
            <a:pPr algn="ctr" eaLnBrk="1">
              <a:lnSpc>
                <a:spcPct val="80000"/>
              </a:lnSpc>
              <a:spcBef>
                <a:spcPts val="200"/>
              </a:spcBef>
              <a:buSzTx/>
              <a:buFontTx/>
              <a:buNone/>
            </a:pPr>
            <a:endParaRPr lang="en-GB" altLang="en-US" sz="1000" dirty="0">
              <a:latin typeface="Century Gothic" panose="020B0502020202020204" pitchFamily="34" charset="0"/>
            </a:endParaRPr>
          </a:p>
          <a:p>
            <a:pPr algn="ctr" eaLnBrk="1">
              <a:lnSpc>
                <a:spcPct val="80000"/>
              </a:lnSpc>
              <a:spcBef>
                <a:spcPts val="200"/>
              </a:spcBef>
              <a:buSzTx/>
              <a:buFontTx/>
              <a:buNone/>
            </a:pPr>
            <a:r>
              <a:rPr lang="en-GB" altLang="en-US" sz="1000" dirty="0">
                <a:latin typeface="Century Gothic" panose="020B0502020202020204" pitchFamily="34" charset="0"/>
              </a:rPr>
              <a:t>Focus Education (UK) Ltd</a:t>
            </a:r>
          </a:p>
          <a:p>
            <a:pPr algn="ctr" eaLnBrk="1">
              <a:lnSpc>
                <a:spcPct val="80000"/>
              </a:lnSpc>
              <a:spcBef>
                <a:spcPts val="200"/>
              </a:spcBef>
              <a:buSzTx/>
              <a:buFontTx/>
              <a:buNone/>
            </a:pPr>
            <a:r>
              <a:rPr lang="en-GB" altLang="en-US" sz="1000" dirty="0">
                <a:latin typeface="Century Gothic" panose="020B0502020202020204" pitchFamily="34" charset="0"/>
              </a:rPr>
              <a:t>Publishing</a:t>
            </a:r>
          </a:p>
          <a:p>
            <a:pPr algn="ctr" eaLnBrk="1">
              <a:lnSpc>
                <a:spcPct val="80000"/>
              </a:lnSpc>
              <a:spcBef>
                <a:spcPts val="200"/>
              </a:spcBef>
              <a:buSzTx/>
              <a:buFontTx/>
              <a:buNone/>
            </a:pPr>
            <a:r>
              <a:rPr lang="en-GB" altLang="en-US" sz="1000" dirty="0">
                <a:latin typeface="Century Gothic" panose="020B0502020202020204" pitchFamily="34" charset="0"/>
              </a:rPr>
              <a:t>Talking Point Conference &amp; Exhibition Centre</a:t>
            </a:r>
          </a:p>
          <a:p>
            <a:pPr algn="ctr" eaLnBrk="1">
              <a:lnSpc>
                <a:spcPct val="80000"/>
              </a:lnSpc>
              <a:spcBef>
                <a:spcPts val="200"/>
              </a:spcBef>
              <a:buSzTx/>
              <a:buFontTx/>
              <a:buNone/>
            </a:pPr>
            <a:r>
              <a:rPr lang="en-GB" altLang="en-US" sz="1000" dirty="0">
                <a:latin typeface="Century Gothic" panose="020B0502020202020204" pitchFamily="34" charset="0"/>
              </a:rPr>
              <a:t>Huddersfield Road</a:t>
            </a:r>
          </a:p>
          <a:p>
            <a:pPr algn="ctr" eaLnBrk="1">
              <a:lnSpc>
                <a:spcPct val="80000"/>
              </a:lnSpc>
              <a:spcBef>
                <a:spcPts val="200"/>
              </a:spcBef>
              <a:buSzTx/>
              <a:buFontTx/>
              <a:buNone/>
            </a:pPr>
            <a:r>
              <a:rPr lang="en-GB" altLang="en-US" sz="1000" dirty="0" err="1">
                <a:latin typeface="Century Gothic" panose="020B0502020202020204" pitchFamily="34" charset="0"/>
              </a:rPr>
              <a:t>Scouthead</a:t>
            </a:r>
            <a:endParaRPr lang="en-GB" altLang="en-US" sz="1000" dirty="0">
              <a:latin typeface="Century Gothic" panose="020B0502020202020204" pitchFamily="34" charset="0"/>
            </a:endParaRPr>
          </a:p>
          <a:p>
            <a:pPr algn="ctr" eaLnBrk="1">
              <a:lnSpc>
                <a:spcPct val="80000"/>
              </a:lnSpc>
              <a:spcBef>
                <a:spcPts val="200"/>
              </a:spcBef>
              <a:buSzTx/>
              <a:buFontTx/>
              <a:buNone/>
            </a:pPr>
            <a:r>
              <a:rPr lang="en-GB" altLang="en-US" sz="1000" dirty="0" err="1">
                <a:latin typeface="Century Gothic" panose="020B0502020202020204" pitchFamily="34" charset="0"/>
              </a:rPr>
              <a:t>Saddleworth</a:t>
            </a:r>
            <a:endParaRPr lang="en-GB" altLang="en-US" sz="1000" dirty="0">
              <a:latin typeface="Century Gothic" panose="020B0502020202020204" pitchFamily="34" charset="0"/>
            </a:endParaRPr>
          </a:p>
          <a:p>
            <a:pPr algn="ctr" eaLnBrk="1">
              <a:lnSpc>
                <a:spcPct val="80000"/>
              </a:lnSpc>
              <a:spcBef>
                <a:spcPts val="200"/>
              </a:spcBef>
              <a:buSzTx/>
              <a:buFontTx/>
              <a:buNone/>
            </a:pPr>
            <a:r>
              <a:rPr lang="en-GB" altLang="en-US" sz="1000" dirty="0">
                <a:latin typeface="Century Gothic" panose="020B0502020202020204" pitchFamily="34" charset="0"/>
              </a:rPr>
              <a:t>OL4 4AG</a:t>
            </a:r>
          </a:p>
          <a:p>
            <a:pPr algn="ctr" eaLnBrk="1">
              <a:lnSpc>
                <a:spcPct val="80000"/>
              </a:lnSpc>
              <a:spcBef>
                <a:spcPts val="200"/>
              </a:spcBef>
              <a:buSzTx/>
              <a:buFontTx/>
              <a:buNone/>
            </a:pPr>
            <a:endParaRPr lang="en-GB" altLang="en-US" sz="1000" dirty="0">
              <a:latin typeface="Century Gothic" panose="020B0502020202020204" pitchFamily="34" charset="0"/>
            </a:endParaRPr>
          </a:p>
          <a:p>
            <a:pPr algn="ctr" eaLnBrk="1">
              <a:lnSpc>
                <a:spcPct val="80000"/>
              </a:lnSpc>
              <a:spcBef>
                <a:spcPts val="200"/>
              </a:spcBef>
              <a:buSzTx/>
              <a:buFontTx/>
              <a:buNone/>
            </a:pPr>
            <a:r>
              <a:rPr lang="en-GB" altLang="en-US" sz="1000" dirty="0">
                <a:latin typeface="Century Gothic" panose="020B0502020202020204" pitchFamily="34" charset="0"/>
              </a:rPr>
              <a:t>Focus Education (UK) Ltd  Reg. No 4507968</a:t>
            </a:r>
          </a:p>
          <a:p>
            <a:pPr algn="ctr" eaLnBrk="1">
              <a:lnSpc>
                <a:spcPct val="80000"/>
              </a:lnSpc>
              <a:spcBef>
                <a:spcPts val="200"/>
              </a:spcBef>
              <a:buSzTx/>
              <a:buFontTx/>
              <a:buNone/>
            </a:pPr>
            <a:endParaRPr lang="en-GB" altLang="en-US" sz="1000" dirty="0">
              <a:latin typeface="Century Gothic" panose="020B0502020202020204" pitchFamily="34" charset="0"/>
            </a:endParaRPr>
          </a:p>
          <a:p>
            <a:pPr algn="ctr" eaLnBrk="1">
              <a:lnSpc>
                <a:spcPct val="80000"/>
              </a:lnSpc>
              <a:spcBef>
                <a:spcPts val="200"/>
              </a:spcBef>
              <a:buSzTx/>
              <a:buFontTx/>
              <a:buNone/>
            </a:pPr>
            <a:r>
              <a:rPr lang="en-GB" altLang="en-US" sz="1000" dirty="0">
                <a:latin typeface="Century Gothic" panose="020B0502020202020204" pitchFamily="34" charset="0"/>
              </a:rPr>
              <a:t>ISBN 978-1-911416-17-3</a:t>
            </a:r>
          </a:p>
          <a:p>
            <a:pPr algn="ctr" eaLnBrk="1">
              <a:lnSpc>
                <a:spcPct val="80000"/>
              </a:lnSpc>
              <a:spcBef>
                <a:spcPts val="200"/>
              </a:spcBef>
              <a:buSzTx/>
              <a:buFontTx/>
              <a:buNone/>
            </a:pPr>
            <a:endParaRPr lang="en-GB" altLang="en-US" sz="1000" dirty="0">
              <a:latin typeface="Century Gothic" panose="020B0502020202020204" pitchFamily="34" charset="0"/>
            </a:endParaRPr>
          </a:p>
          <a:p>
            <a:pPr algn="ctr" eaLnBrk="1">
              <a:lnSpc>
                <a:spcPct val="80000"/>
              </a:lnSpc>
              <a:spcBef>
                <a:spcPts val="200"/>
              </a:spcBef>
              <a:buSzTx/>
              <a:buFontTx/>
              <a:buNone/>
            </a:pPr>
            <a:endParaRPr lang="en-GB" altLang="en-US" sz="1000" dirty="0">
              <a:latin typeface="Century Gothic" panose="020B0502020202020204" pitchFamily="34" charset="0"/>
            </a:endParaRPr>
          </a:p>
          <a:p>
            <a:pPr algn="ctr" eaLnBrk="1">
              <a:lnSpc>
                <a:spcPct val="80000"/>
              </a:lnSpc>
              <a:spcBef>
                <a:spcPts val="200"/>
              </a:spcBef>
              <a:buSzTx/>
              <a:buFontTx/>
              <a:buNone/>
            </a:pPr>
            <a:endParaRPr lang="en-GB" altLang="en-US" sz="1000" dirty="0">
              <a:latin typeface="Century Gothic" panose="020B0502020202020204" pitchFamily="34" charset="0"/>
            </a:endParaRPr>
          </a:p>
          <a:p>
            <a:pPr algn="ctr" eaLnBrk="1">
              <a:lnSpc>
                <a:spcPct val="80000"/>
              </a:lnSpc>
              <a:spcBef>
                <a:spcPts val="200"/>
              </a:spcBef>
              <a:buSzTx/>
              <a:buFontTx/>
              <a:buNone/>
            </a:pPr>
            <a:endParaRPr lang="en-GB" altLang="en-US" sz="1000" dirty="0"/>
          </a:p>
        </p:txBody>
      </p:sp>
      <p:sp>
        <p:nvSpPr>
          <p:cNvPr id="4099" name="Text Box 6"/>
          <p:cNvSpPr txBox="1">
            <a:spLocks noChangeArrowheads="1"/>
          </p:cNvSpPr>
          <p:nvPr/>
        </p:nvSpPr>
        <p:spPr bwMode="auto">
          <a:xfrm>
            <a:off x="1331913" y="3816350"/>
            <a:ext cx="6624637" cy="1089025"/>
          </a:xfrm>
          <a:prstGeom prst="rect">
            <a:avLst/>
          </a:prstGeom>
          <a:noFill/>
          <a:ln w="952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1000">
                <a:latin typeface="Century Gothic" panose="020B0502020202020204" pitchFamily="34" charset="0"/>
              </a:rPr>
              <a:t>Companies, institutions and other organisations wishing to make bulk purchases of books published by Focus Education should contact their local bookstore or Focus Education direct:</a:t>
            </a:r>
          </a:p>
          <a:p>
            <a:pPr algn="ctr" eaLnBrk="1" hangingPunct="1">
              <a:lnSpc>
                <a:spcPct val="100000"/>
              </a:lnSpc>
              <a:spcBef>
                <a:spcPct val="0"/>
              </a:spcBef>
              <a:buSzTx/>
              <a:buFontTx/>
              <a:buNone/>
            </a:pPr>
            <a:endParaRPr lang="en-GB" altLang="en-US" sz="1000">
              <a:latin typeface="Century Gothic" panose="020B0502020202020204" pitchFamily="34" charset="0"/>
            </a:endParaRPr>
          </a:p>
          <a:p>
            <a:pPr algn="ctr" eaLnBrk="1" hangingPunct="1">
              <a:lnSpc>
                <a:spcPct val="100000"/>
              </a:lnSpc>
              <a:spcBef>
                <a:spcPct val="0"/>
              </a:spcBef>
              <a:buSzTx/>
              <a:buFontTx/>
              <a:buNone/>
            </a:pPr>
            <a:r>
              <a:rPr lang="en-GB" altLang="en-US" sz="1000">
                <a:latin typeface="Century Gothic" panose="020B0502020202020204" pitchFamily="34" charset="0"/>
              </a:rPr>
              <a:t>Customer Services, Focus Education, Talking Point Conference &amp; Exhibition Centre, </a:t>
            </a:r>
          </a:p>
          <a:p>
            <a:pPr algn="ctr" eaLnBrk="1" hangingPunct="1">
              <a:lnSpc>
                <a:spcPct val="100000"/>
              </a:lnSpc>
              <a:spcBef>
                <a:spcPct val="0"/>
              </a:spcBef>
              <a:buSzTx/>
              <a:buFontTx/>
              <a:buNone/>
            </a:pPr>
            <a:r>
              <a:rPr lang="en-GB" altLang="en-US" sz="1000">
                <a:latin typeface="Century Gothic" panose="020B0502020202020204" pitchFamily="34" charset="0"/>
              </a:rPr>
              <a:t>Huddersfield Road, Scouthead, Saddleworth, OL4 4AG</a:t>
            </a:r>
          </a:p>
          <a:p>
            <a:pPr algn="ctr" eaLnBrk="1" hangingPunct="1">
              <a:lnSpc>
                <a:spcPct val="100000"/>
              </a:lnSpc>
              <a:spcBef>
                <a:spcPct val="0"/>
              </a:spcBef>
              <a:buSzTx/>
              <a:buFontTx/>
              <a:buNone/>
            </a:pPr>
            <a:r>
              <a:rPr lang="en-GB" altLang="en-US" sz="1000">
                <a:latin typeface="Century Gothic" panose="020B0502020202020204" pitchFamily="34" charset="0"/>
              </a:rPr>
              <a:t>Tel 01457 821818  Fax 01457 878205</a:t>
            </a:r>
          </a:p>
        </p:txBody>
      </p:sp>
      <p:sp>
        <p:nvSpPr>
          <p:cNvPr id="4100" name="Rectangle 7"/>
          <p:cNvSpPr>
            <a:spLocks noChangeArrowheads="1"/>
          </p:cNvSpPr>
          <p:nvPr/>
        </p:nvSpPr>
        <p:spPr bwMode="auto">
          <a:xfrm>
            <a:off x="2771775" y="5006975"/>
            <a:ext cx="39687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1000">
                <a:latin typeface="Century Gothic" panose="020B0502020202020204" pitchFamily="34" charset="0"/>
              </a:rPr>
              <a:t>www.focus-education.co.uk</a:t>
            </a:r>
          </a:p>
          <a:p>
            <a:pPr algn="ctr" eaLnBrk="1" hangingPunct="1">
              <a:lnSpc>
                <a:spcPct val="100000"/>
              </a:lnSpc>
              <a:spcBef>
                <a:spcPct val="0"/>
              </a:spcBef>
              <a:buSzTx/>
              <a:buFontTx/>
              <a:buNone/>
            </a:pPr>
            <a:r>
              <a:rPr lang="en-GB" altLang="en-US" sz="1000">
                <a:latin typeface="Century Gothic" panose="020B0502020202020204" pitchFamily="34" charset="0"/>
              </a:rPr>
              <a:t>customerservice@focus-education.co.uk</a:t>
            </a:r>
          </a:p>
          <a:p>
            <a:pPr algn="ctr" eaLnBrk="1" hangingPunct="1">
              <a:lnSpc>
                <a:spcPct val="100000"/>
              </a:lnSpc>
              <a:spcBef>
                <a:spcPct val="0"/>
              </a:spcBef>
              <a:buSzTx/>
              <a:buFontTx/>
              <a:buNone/>
            </a:pPr>
            <a:r>
              <a:rPr lang="en-GB" altLang="en-US" sz="1000">
                <a:latin typeface="Century Gothic" panose="020B0502020202020204" pitchFamily="34" charset="0"/>
              </a:rPr>
              <a:t>Printed in Great Britain by Focus Education UK Ltd, Scouthead</a:t>
            </a:r>
          </a:p>
        </p:txBody>
      </p:sp>
      <p:pic>
        <p:nvPicPr>
          <p:cNvPr id="4101" name="Picture 5" descr="O:\PUBLISHING\Book Images\COMMS IMAGES\Facebook_Ico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4025" y="5697538"/>
            <a:ext cx="1739900"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descr="O:\PUBLISHING\Book Images\COMMS IMAGES\Twitter_Icon.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708400" y="5670550"/>
            <a:ext cx="1739900" cy="84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7" descr="O:\PUBLISHING\Book Images\COMMS IMAGES\LinkedIn_Icon.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38775" y="5657850"/>
            <a:ext cx="1739900" cy="85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Footer Placeholder 4"/>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4105" name="Slide Number Placeholder 9"/>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D9C7DA71-1466-43CC-8609-91B4A8C68958}"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1</a:t>
            </a:fld>
            <a:endParaRPr lang="en-GB" altLang="en-US" sz="800">
              <a:solidFill>
                <a:srgbClr val="898989"/>
              </a:solidFill>
              <a:latin typeface="Century Gothic" panose="020B0502020202020204" pitchFamily="34" charset="0"/>
            </a:endParaRPr>
          </a:p>
        </p:txBody>
      </p:sp>
      <p:sp>
        <p:nvSpPr>
          <p:cNvPr id="4106"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410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EA2CE615-920E-4F65-A68E-571CA74AA156}"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1</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name="Slide134">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6022519-7C02-4EDE-9968-AB6AD8B8705A}"/>
              </a:ext>
            </a:extLst>
          </p:cNvPr>
          <p:cNvSpPr/>
          <p:nvPr/>
        </p:nvSpPr>
        <p:spPr>
          <a:xfrm>
            <a:off x="250825" y="500063"/>
            <a:ext cx="8642350" cy="6740525"/>
          </a:xfrm>
          <a:prstGeom prst="rect">
            <a:avLst/>
          </a:prstGeom>
          <a:noFill/>
          <a:ln cap="flat">
            <a:noFill/>
            <a:prstDash val="solid"/>
          </a:ln>
        </p:spPr>
        <p:txBody>
          <a:bodyPr>
            <a:spAutoFit/>
          </a:bodyPr>
          <a:lstStyle/>
          <a:p>
            <a:pPr eaLnBrk="1" fontAlgn="auto" hangingPunct="1">
              <a:spcBef>
                <a:spcPts val="0"/>
              </a:spcBef>
              <a:spcAft>
                <a:spcPts val="0"/>
              </a:spcAft>
              <a:defRPr sz="1800" b="0" i="0" u="none" strike="noStrike" kern="0" cap="none" spc="0" baseline="0">
                <a:solidFill>
                  <a:srgbClr val="000000"/>
                </a:solidFill>
                <a:uFillTx/>
              </a:defRPr>
            </a:pPr>
            <a:r>
              <a:rPr lang="en-GB" sz="1200" b="1" kern="0" dirty="0">
                <a:solidFill>
                  <a:srgbClr val="000000"/>
                </a:solidFill>
                <a:latin typeface="Century Gothic" pitchFamily="34"/>
              </a:rPr>
              <a:t>ABOUT THE AUTHOR</a:t>
            </a:r>
          </a:p>
          <a:p>
            <a:pPr eaLnBrk="1" fontAlgn="auto" hangingPunct="1">
              <a:spcBef>
                <a:spcPts val="0"/>
              </a:spcBef>
              <a:spcAft>
                <a:spcPts val="0"/>
              </a:spcAft>
              <a:defRPr sz="1800" b="0" i="0" u="none" strike="noStrike" kern="0" cap="none" spc="0" baseline="0">
                <a:solidFill>
                  <a:srgbClr val="000000"/>
                </a:solidFill>
                <a:uFillTx/>
              </a:defRPr>
            </a:pPr>
            <a:endParaRPr lang="en-GB" sz="1200" b="1" kern="0" dirty="0">
              <a:solidFill>
                <a:srgbClr val="767171"/>
              </a:solidFill>
              <a:latin typeface="Century Gothic" pitchFamily="34"/>
            </a:endParaRPr>
          </a:p>
          <a:p>
            <a:pPr eaLnBrk="1" fontAlgn="auto" hangingPunct="1">
              <a:spcBef>
                <a:spcPts val="0"/>
              </a:spcBef>
              <a:spcAft>
                <a:spcPts val="0"/>
              </a:spcAft>
              <a:defRPr sz="1800" b="0" i="0" u="none" strike="noStrike" kern="0" cap="none" spc="0" baseline="0">
                <a:solidFill>
                  <a:srgbClr val="000000"/>
                </a:solidFill>
                <a:uFillTx/>
              </a:defRPr>
            </a:pPr>
            <a:r>
              <a:rPr lang="en-GB" sz="1200" b="1" kern="0" dirty="0">
                <a:solidFill>
                  <a:srgbClr val="000000"/>
                </a:solidFill>
                <a:latin typeface="Century Gothic" pitchFamily="34"/>
              </a:rPr>
              <a:t>Clive Davies, OBE </a:t>
            </a:r>
            <a:r>
              <a:rPr lang="en-GB" sz="1200" kern="0" dirty="0">
                <a:solidFill>
                  <a:srgbClr val="000000"/>
                </a:solidFill>
                <a:latin typeface="Century Gothic" pitchFamily="34"/>
              </a:rPr>
              <a:t>is one of the founding Directors of Focus working with school both nationally and internationally. He draws on a vast experience, including work as a headteacher, Ofsted inspector, trainer and consultant. </a:t>
            </a:r>
            <a:br>
              <a:rPr lang="en-GB" sz="1200" kern="0" dirty="0">
                <a:solidFill>
                  <a:srgbClr val="000000"/>
                </a:solidFill>
                <a:latin typeface="Century Gothic" pitchFamily="34"/>
              </a:rPr>
            </a:br>
            <a:br>
              <a:rPr lang="en-GB" sz="1200" kern="0" dirty="0">
                <a:solidFill>
                  <a:srgbClr val="000000"/>
                </a:solidFill>
                <a:latin typeface="Century Gothic" pitchFamily="34"/>
              </a:rPr>
            </a:br>
            <a:r>
              <a:rPr lang="en-GB" sz="1200" kern="0" dirty="0">
                <a:solidFill>
                  <a:srgbClr val="000000"/>
                </a:solidFill>
                <a:latin typeface="Century Gothic" pitchFamily="34"/>
              </a:rPr>
              <a:t>Clive has a wealth of experience working with schools to analyse their current position and supporting leaders to construct purposeful and fit-for-purpose self-evaluation systems which impact on pupil outcomes. Over recent years, Clive has been focusing particularly on the development of an approach to leading and delivering the curriculum which ensures a high degree of engagement for children. This approach to the curriculum is being used in schools across England. He is one of the innovators for the learning challenge curriculum which has gained national acclaim for its success. Clive works in all areas of school improvement and works from early years through the secondary phase. </a:t>
            </a:r>
            <a:br>
              <a:rPr lang="en-GB" sz="1200" kern="0" dirty="0">
                <a:solidFill>
                  <a:srgbClr val="000000"/>
                </a:solidFill>
                <a:latin typeface="Century Gothic" pitchFamily="34"/>
              </a:rPr>
            </a:br>
            <a:br>
              <a:rPr lang="en-GB" sz="1200" kern="0" dirty="0">
                <a:solidFill>
                  <a:srgbClr val="000000"/>
                </a:solidFill>
                <a:latin typeface="Century Gothic" pitchFamily="34"/>
              </a:rPr>
            </a:br>
            <a:r>
              <a:rPr lang="en-GB" sz="1200" kern="0" dirty="0">
                <a:solidFill>
                  <a:srgbClr val="000000"/>
                </a:solidFill>
                <a:latin typeface="Century Gothic" pitchFamily="34"/>
              </a:rPr>
              <a:t>As a headteacher, Clive’s school gained a National Curriculum Award and featured in the TES as one of three schools recognised for its quality practice. Clive has a national and international reputation as an authoritative speaker. He has recently worked in the Middle East, Europe and Japan. </a:t>
            </a:r>
            <a:br>
              <a:rPr lang="en-GB" sz="1200" kern="0" dirty="0">
                <a:solidFill>
                  <a:srgbClr val="000000"/>
                </a:solidFill>
                <a:latin typeface="Century Gothic" pitchFamily="34"/>
              </a:rPr>
            </a:br>
            <a:br>
              <a:rPr lang="en-GB" sz="1200" kern="0" dirty="0">
                <a:solidFill>
                  <a:srgbClr val="000000"/>
                </a:solidFill>
                <a:latin typeface="Century Gothic" pitchFamily="34"/>
              </a:rPr>
            </a:br>
            <a:r>
              <a:rPr lang="en-GB" sz="1200" b="1" kern="0" dirty="0">
                <a:solidFill>
                  <a:srgbClr val="000000"/>
                </a:solidFill>
                <a:latin typeface="Century Gothic" pitchFamily="34"/>
              </a:rPr>
              <a:t>Clive has written a wide range of publications which have become known for their straight forward and useful style; helping school leaders focus on what is most important to making a difference, including the best-selling ‘Raising Standards by Setting Targets’. Some of Clive’s most recent and best selling publications are:</a:t>
            </a:r>
            <a:br>
              <a:rPr lang="en-GB" sz="1200" b="1" kern="0" dirty="0">
                <a:solidFill>
                  <a:srgbClr val="000000"/>
                </a:solidFill>
                <a:latin typeface="Century Gothic" pitchFamily="34"/>
              </a:rPr>
            </a:br>
            <a:endParaRPr lang="en-GB" sz="1200" kern="0" dirty="0">
              <a:solidFill>
                <a:srgbClr val="000000"/>
              </a:solidFill>
              <a:latin typeface="Century Gothic" pitchFamily="34"/>
            </a:endParaRP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Making Good Lessons Outstanding</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Maths Learning Challenge Curriculum: Pre and Post Learning Challenges</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Talk for Success</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Science Learning Challenge Curriculum</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History &amp; Geography Learning Challenge Curriculum</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Leading the EYFS (co-authored with Sarah Quinn)</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Assessing Science and Non Core Subjects: In the new National Curriculum (Years 1 to 6)</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Focus on Maths (co-authored with Helen Rowland)</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Assessing without Levels</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Empowering Learners: A Focus on Learning Behaviours</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Step up to the Challenge Series</a:t>
            </a:r>
          </a:p>
          <a:p>
            <a:pPr marL="171450" indent="-171450" eaLnBrk="1" fontAlgn="auto" hangingPunct="1">
              <a:spcBef>
                <a:spcPts val="0"/>
              </a:spcBef>
              <a:spcAft>
                <a:spcPts val="0"/>
              </a:spcAft>
              <a:buSzPct val="100000"/>
              <a:buFont typeface="Wingdings" pitchFamily="2"/>
              <a:buChar char="§"/>
              <a:defRPr sz="1800" b="0" i="0" u="none" strike="noStrike" kern="0" cap="none" spc="0" baseline="0">
                <a:solidFill>
                  <a:srgbClr val="000000"/>
                </a:solidFill>
                <a:uFillTx/>
              </a:defRPr>
            </a:pPr>
            <a:r>
              <a:rPr lang="en-GB" sz="1200" kern="0" dirty="0">
                <a:solidFill>
                  <a:srgbClr val="000000"/>
                </a:solidFill>
                <a:latin typeface="Century Gothic" pitchFamily="34"/>
              </a:rPr>
              <a:t>Making Book Scrutiny more Meaningful</a:t>
            </a:r>
          </a:p>
          <a:p>
            <a:pPr eaLnBrk="1" fontAlgn="auto" hangingPunct="1">
              <a:spcBef>
                <a:spcPts val="0"/>
              </a:spcBef>
              <a:spcAft>
                <a:spcPts val="0"/>
              </a:spcAft>
              <a:defRPr sz="1800" b="0" i="0" u="none" strike="noStrike" kern="0" cap="none" spc="0" baseline="0">
                <a:solidFill>
                  <a:srgbClr val="000000"/>
                </a:solidFill>
                <a:uFillTx/>
              </a:defRPr>
            </a:pPr>
            <a:br>
              <a:rPr lang="en-GB" sz="1200" kern="0" dirty="0">
                <a:solidFill>
                  <a:srgbClr val="000000"/>
                </a:solidFill>
                <a:latin typeface="Century Gothic" pitchFamily="34"/>
              </a:rPr>
            </a:br>
            <a:endParaRPr lang="en-GB" sz="1200" kern="0" dirty="0">
              <a:solidFill>
                <a:srgbClr val="000000"/>
              </a:solidFill>
              <a:latin typeface="Century Gothic" pitchFamily="34"/>
            </a:endParaRPr>
          </a:p>
          <a:p>
            <a:pPr eaLnBrk="1" fontAlgn="auto" hangingPunct="1">
              <a:spcBef>
                <a:spcPts val="0"/>
              </a:spcBef>
              <a:spcAft>
                <a:spcPts val="0"/>
              </a:spcAft>
              <a:defRPr sz="1800" b="0" i="0" u="none" strike="noStrike" kern="0" cap="none" spc="0" baseline="0">
                <a:solidFill>
                  <a:srgbClr val="000000"/>
                </a:solidFill>
                <a:uFillTx/>
              </a:defRPr>
            </a:pPr>
            <a:endParaRPr lang="en-GB" sz="1200" kern="0" dirty="0">
              <a:solidFill>
                <a:srgbClr val="000000"/>
              </a:solidFill>
              <a:latin typeface="Century Gothic" pitchFamily="34"/>
            </a:endParaRPr>
          </a:p>
        </p:txBody>
      </p:sp>
      <p:sp>
        <p:nvSpPr>
          <p:cNvPr id="6147"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6148"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4AE0946D-461A-4A06-BE04-627F263A3C89}"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2</a:t>
            </a:fld>
            <a:endParaRPr lang="en-GB" altLang="en-US" sz="800">
              <a:solidFill>
                <a:srgbClr val="898989"/>
              </a:solidFill>
              <a:latin typeface="Century Gothic" panose="020B0502020202020204" pitchFamily="34" charset="0"/>
            </a:endParaRPr>
          </a:p>
        </p:txBody>
      </p:sp>
      <p:sp>
        <p:nvSpPr>
          <p:cNvPr id="6149"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615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682EA9BA-FFD3-45EA-9680-1F13AA69A1BA}"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2</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CE3145-C563-415D-9BA1-2BBE42CCC6F9}"/>
              </a:ext>
            </a:extLst>
          </p:cNvPr>
          <p:cNvSpPr txBox="1"/>
          <p:nvPr/>
        </p:nvSpPr>
        <p:spPr>
          <a:xfrm>
            <a:off x="977900" y="1811338"/>
            <a:ext cx="7107238" cy="3570287"/>
          </a:xfrm>
          <a:prstGeom prst="rect">
            <a:avLst/>
          </a:prstGeom>
          <a:noFill/>
        </p:spPr>
        <p:txBody>
          <a:bodyPr>
            <a:spAutoFit/>
          </a:bodyPr>
          <a:lstStyle/>
          <a:p>
            <a:pPr>
              <a:defRPr/>
            </a:pPr>
            <a:r>
              <a:rPr lang="en-GB" sz="2400" b="1" dirty="0">
                <a:solidFill>
                  <a:schemeClr val="accent5">
                    <a:lumMod val="75000"/>
                  </a:schemeClr>
                </a:solidFill>
                <a:latin typeface="Century Gothic" panose="020B0502020202020204" pitchFamily="34" charset="0"/>
              </a:rPr>
              <a:t>E-Book</a:t>
            </a:r>
          </a:p>
          <a:p>
            <a:pPr>
              <a:defRPr/>
            </a:pPr>
            <a:endParaRPr lang="en-GB" sz="1600" dirty="0">
              <a:latin typeface="Century Gothic" panose="020B0502020202020204" pitchFamily="34" charset="0"/>
            </a:endParaRPr>
          </a:p>
          <a:p>
            <a:pPr>
              <a:defRPr/>
            </a:pPr>
            <a:r>
              <a:rPr lang="en-GB" sz="1700" dirty="0">
                <a:latin typeface="Century Gothic" panose="020B0502020202020204" pitchFamily="34" charset="0"/>
              </a:rPr>
              <a:t>This book comes with an e-book, which would have been sent to you via email.  The pages of the e-book are in full colour for printing or use on a white board.</a:t>
            </a:r>
          </a:p>
          <a:p>
            <a:pPr>
              <a:defRPr/>
            </a:pPr>
            <a:endParaRPr lang="en-GB" sz="1700" dirty="0">
              <a:latin typeface="Century Gothic" panose="020B0502020202020204" pitchFamily="34" charset="0"/>
            </a:endParaRPr>
          </a:p>
          <a:p>
            <a:pPr>
              <a:defRPr/>
            </a:pPr>
            <a:r>
              <a:rPr lang="en-GB" sz="1700" dirty="0">
                <a:latin typeface="Century Gothic" panose="020B0502020202020204" pitchFamily="34" charset="0"/>
              </a:rPr>
              <a:t>If you have not received it, or have misplaced it, please contact Customer Services with your customer number and email address and we will email you another copy.</a:t>
            </a:r>
          </a:p>
          <a:p>
            <a:pPr>
              <a:defRPr/>
            </a:pPr>
            <a:endParaRPr lang="en-GB" sz="1700" dirty="0">
              <a:latin typeface="Century Gothic" panose="020B0502020202020204" pitchFamily="34" charset="0"/>
            </a:endParaRPr>
          </a:p>
          <a:p>
            <a:pPr>
              <a:defRPr/>
            </a:pPr>
            <a:r>
              <a:rPr lang="en-GB" sz="1700" dirty="0">
                <a:latin typeface="Century Gothic" panose="020B0502020202020204" pitchFamily="34" charset="0"/>
                <a:hlinkClick r:id="rId3"/>
              </a:rPr>
              <a:t>customerservice@focus-education.co.uk</a:t>
            </a:r>
            <a:endParaRPr lang="en-GB" sz="1700" dirty="0">
              <a:latin typeface="Century Gothic" panose="020B0502020202020204" pitchFamily="34" charset="0"/>
            </a:endParaRPr>
          </a:p>
          <a:p>
            <a:pPr>
              <a:defRPr/>
            </a:pPr>
            <a:r>
              <a:rPr lang="en-GB" sz="1700" dirty="0">
                <a:latin typeface="Century Gothic" panose="020B0502020202020204" pitchFamily="34" charset="0"/>
              </a:rPr>
              <a:t>01457 821818</a:t>
            </a:r>
          </a:p>
          <a:p>
            <a:pPr>
              <a:defRPr/>
            </a:pPr>
            <a:endParaRPr lang="en-GB" sz="1600" dirty="0">
              <a:latin typeface="Century Gothic" panose="020B0502020202020204" pitchFamily="34" charset="0"/>
            </a:endParaRPr>
          </a:p>
        </p:txBody>
      </p:sp>
      <p:pic>
        <p:nvPicPr>
          <p:cNvPr id="8195"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107238" y="290513"/>
            <a:ext cx="1724025" cy="1217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Footer Placeholder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8197"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BDE473BC-848D-4FF6-92BC-555F0517FD15}"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3</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name="Slide126">
    <p:spTree>
      <p:nvGrpSpPr>
        <p:cNvPr id="1" name=""/>
        <p:cNvGrpSpPr/>
        <p:nvPr/>
      </p:nvGrpSpPr>
      <p:grpSpPr>
        <a:xfrm>
          <a:off x="0" y="0"/>
          <a:ext cx="0" cy="0"/>
          <a:chOff x="0" y="0"/>
          <a:chExt cx="0" cy="0"/>
        </a:xfrm>
      </p:grpSpPr>
      <p:sp>
        <p:nvSpPr>
          <p:cNvPr id="10242" name="Title 1"/>
          <p:cNvSpPr txBox="1">
            <a:spLocks noGrp="1"/>
          </p:cNvSpPr>
          <p:nvPr>
            <p:ph type="title"/>
          </p:nvPr>
        </p:nvSpPr>
        <p:spPr>
          <a:xfrm>
            <a:off x="508000" y="365125"/>
            <a:ext cx="7886700" cy="569913"/>
          </a:xfrm>
        </p:spPr>
        <p:txBody>
          <a:bodyPr/>
          <a:lstStyle/>
          <a:p>
            <a:pPr eaLnBrk="1" hangingPunct="1"/>
            <a:r>
              <a:rPr lang="en-GB" altLang="en-US" sz="3200" b="1">
                <a:latin typeface="Century Gothic" panose="020B0502020202020204" pitchFamily="34" charset="0"/>
              </a:rPr>
              <a:t>Assessing History</a:t>
            </a:r>
          </a:p>
        </p:txBody>
      </p:sp>
      <p:graphicFrame>
        <p:nvGraphicFramePr>
          <p:cNvPr id="3" name="Content Placeholder 3">
            <a:extLst>
              <a:ext uri="{FF2B5EF4-FFF2-40B4-BE49-F238E27FC236}">
                <a16:creationId xmlns:a16="http://schemas.microsoft.com/office/drawing/2014/main" id="{2D4BC768-6447-41F9-A68E-B42C82011020}"/>
              </a:ext>
            </a:extLst>
          </p:cNvPr>
          <p:cNvGraphicFramePr>
            <a:graphicFrameLocks noGrp="1"/>
          </p:cNvGraphicFramePr>
          <p:nvPr>
            <p:ph idx="1"/>
          </p:nvPr>
        </p:nvGraphicFramePr>
        <p:xfrm>
          <a:off x="508000" y="863600"/>
          <a:ext cx="8007350" cy="5648450"/>
        </p:xfrm>
        <a:graphic>
          <a:graphicData uri="http://schemas.openxmlformats.org/drawingml/2006/table">
            <a:tbl>
              <a:tblPr firstRow="1" bandRow="1">
                <a:effectLst/>
                <a:tableStyleId>{5C22544A-7EE6-4342-B048-85BDC9FD1C3A}</a:tableStyleId>
              </a:tblPr>
              <a:tblGrid>
                <a:gridCol w="8007350">
                  <a:extLst>
                    <a:ext uri="{9D8B030D-6E8A-4147-A177-3AD203B41FA5}">
                      <a16:colId xmlns:a16="http://schemas.microsoft.com/office/drawing/2014/main" val="20000"/>
                    </a:ext>
                  </a:extLst>
                </a:gridCol>
              </a:tblGrid>
              <a:tr h="370704">
                <a:tc>
                  <a:txBody>
                    <a:bodyPr/>
                    <a:lstStyle/>
                    <a:p>
                      <a:pPr lvl="0"/>
                      <a:r>
                        <a:rPr lang="en-GB" sz="1800" dirty="0">
                          <a:solidFill>
                            <a:srgbClr val="000000"/>
                          </a:solidFill>
                          <a:latin typeface="Century Gothic" pitchFamily="34"/>
                        </a:rPr>
                        <a:t>Introduction: General</a:t>
                      </a:r>
                    </a:p>
                  </a:txBody>
                  <a:tcPr marT="45703" marB="45703">
                    <a:solidFill>
                      <a:srgbClr val="A5A5A5"/>
                    </a:solidFill>
                  </a:tcPr>
                </a:tc>
                <a:extLst>
                  <a:ext uri="{0D108BD9-81ED-4DB2-BD59-A6C34878D82A}">
                    <a16:rowId xmlns:a16="http://schemas.microsoft.com/office/drawing/2014/main" val="10000"/>
                  </a:ext>
                </a:extLst>
              </a:tr>
              <a:tr h="944821">
                <a:tc>
                  <a:txBody>
                    <a:bodyPr/>
                    <a:lstStyle/>
                    <a:p>
                      <a:pPr marL="285750" lvl="0" indent="-285750">
                        <a:buSzPct val="100000"/>
                        <a:buFont typeface="Arial" pitchFamily="34"/>
                        <a:buChar char="•"/>
                      </a:pPr>
                      <a:r>
                        <a:rPr lang="en-GB" sz="1400" dirty="0">
                          <a:latin typeface="Century Gothic" pitchFamily="34"/>
                        </a:rPr>
                        <a:t>In putting together this assessment it is assumed that Year 3 -6 follows the chronology from the Stone Age to Vikings.</a:t>
                      </a:r>
                    </a:p>
                    <a:p>
                      <a:pPr marL="285750" lvl="0" indent="-285750">
                        <a:buSzPct val="100000"/>
                        <a:buFont typeface="Arial" pitchFamily="34"/>
                        <a:buChar char="•"/>
                      </a:pPr>
                      <a:r>
                        <a:rPr lang="en-GB" sz="1400" dirty="0">
                          <a:latin typeface="Century Gothic" pitchFamily="34"/>
                        </a:rPr>
                        <a:t>That the Ancient Greeks are looked at in Year 3; a local study by Year 4 and civilizations (AD900) by Year 6.</a:t>
                      </a:r>
                    </a:p>
                  </a:txBody>
                  <a:tcPr marT="45703" marB="45703"/>
                </a:tc>
                <a:extLst>
                  <a:ext uri="{0D108BD9-81ED-4DB2-BD59-A6C34878D82A}">
                    <a16:rowId xmlns:a16="http://schemas.microsoft.com/office/drawing/2014/main" val="10001"/>
                  </a:ext>
                </a:extLst>
              </a:tr>
              <a:tr h="370704">
                <a:tc>
                  <a:txBody>
                    <a:bodyPr/>
                    <a:lstStyle/>
                    <a:p>
                      <a:pPr marL="0" marR="0" lvl="0" indent="0" algn="l" defTabSz="914400" rtl="0" fontAlgn="auto" hangingPunct="1">
                        <a:lnSpc>
                          <a:spcPct val="100000"/>
                        </a:lnSpc>
                        <a:spcBef>
                          <a:spcPts val="0"/>
                        </a:spcBef>
                        <a:spcAft>
                          <a:spcPts val="0"/>
                        </a:spcAft>
                        <a:buNone/>
                        <a:tabLst/>
                      </a:pPr>
                      <a:r>
                        <a:rPr lang="en-GB" sz="1800" b="1" dirty="0">
                          <a:solidFill>
                            <a:srgbClr val="000000"/>
                          </a:solidFill>
                          <a:latin typeface="Century Gothic" pitchFamily="34"/>
                        </a:rPr>
                        <a:t>Introduction: Key Stage 1</a:t>
                      </a:r>
                    </a:p>
                  </a:txBody>
                  <a:tcPr marT="45703" marB="45703"/>
                </a:tc>
                <a:extLst>
                  <a:ext uri="{0D108BD9-81ED-4DB2-BD59-A6C34878D82A}">
                    <a16:rowId xmlns:a16="http://schemas.microsoft.com/office/drawing/2014/main" val="10002"/>
                  </a:ext>
                </a:extLst>
              </a:tr>
              <a:tr h="731467">
                <a:tc>
                  <a:txBody>
                    <a:bodyPr/>
                    <a:lstStyle/>
                    <a:p>
                      <a:pPr marL="285750" lvl="0" indent="-285750">
                        <a:buSzPct val="100000"/>
                        <a:buFont typeface="Arial" pitchFamily="34"/>
                        <a:buChar char="•"/>
                      </a:pPr>
                      <a:r>
                        <a:rPr lang="en-GB" sz="1400" dirty="0">
                          <a:latin typeface="Century Gothic" pitchFamily="34"/>
                        </a:rPr>
                        <a:t>This is a resource to assess pupils’ knowledge and skills in history without reverting to a tick sheet (although one has been included at the back in case you feel it is important to do so – pages).</a:t>
                      </a:r>
                    </a:p>
                  </a:txBody>
                  <a:tcPr marT="45703" marB="45703"/>
                </a:tc>
                <a:extLst>
                  <a:ext uri="{0D108BD9-81ED-4DB2-BD59-A6C34878D82A}">
                    <a16:rowId xmlns:a16="http://schemas.microsoft.com/office/drawing/2014/main" val="10003"/>
                  </a:ext>
                </a:extLst>
              </a:tr>
              <a:tr h="518113">
                <a:tc>
                  <a:txBody>
                    <a:bodyPr/>
                    <a:lstStyle/>
                    <a:p>
                      <a:pPr marL="285750" lvl="0" indent="-285750">
                        <a:buSzPct val="100000"/>
                        <a:buFont typeface="Arial" pitchFamily="34"/>
                        <a:buChar char="•"/>
                      </a:pPr>
                      <a:r>
                        <a:rPr lang="en-GB" sz="1400" dirty="0">
                          <a:latin typeface="Century Gothic" pitchFamily="34"/>
                        </a:rPr>
                        <a:t>In the first instance the requirements of the Key Stage 1 National Curriculum is outlined, showing four areas to be covered. This is outlined on page 7 (on the left hand side)</a:t>
                      </a:r>
                    </a:p>
                  </a:txBody>
                  <a:tcPr marT="45703" marB="45703"/>
                </a:tc>
                <a:extLst>
                  <a:ext uri="{0D108BD9-81ED-4DB2-BD59-A6C34878D82A}">
                    <a16:rowId xmlns:a16="http://schemas.microsoft.com/office/drawing/2014/main" val="10004"/>
                  </a:ext>
                </a:extLst>
              </a:tr>
              <a:tr h="518113">
                <a:tc>
                  <a:txBody>
                    <a:bodyPr/>
                    <a:lstStyle/>
                    <a:p>
                      <a:pPr marL="285750" lvl="0" indent="-285750">
                        <a:buSzPct val="100000"/>
                        <a:buFont typeface="Arial" pitchFamily="34"/>
                        <a:buChar char="•"/>
                      </a:pPr>
                      <a:r>
                        <a:rPr lang="en-GB" sz="1400" dirty="0">
                          <a:latin typeface="Century Gothic" pitchFamily="34"/>
                        </a:rPr>
                        <a:t>On the right hand side the key assessment criteria have been identified. The narrow column in between gives a suggested year of coverage.</a:t>
                      </a:r>
                    </a:p>
                  </a:txBody>
                  <a:tcPr marT="45703" marB="45703"/>
                </a:tc>
                <a:extLst>
                  <a:ext uri="{0D108BD9-81ED-4DB2-BD59-A6C34878D82A}">
                    <a16:rowId xmlns:a16="http://schemas.microsoft.com/office/drawing/2014/main" val="10005"/>
                  </a:ext>
                </a:extLst>
              </a:tr>
              <a:tr h="731467">
                <a:tc>
                  <a:txBody>
                    <a:bodyPr/>
                    <a:lstStyle/>
                    <a:p>
                      <a:pPr marL="285750" lvl="0" indent="-285750">
                        <a:buSzPct val="100000"/>
                        <a:buFont typeface="Arial" pitchFamily="34"/>
                        <a:buChar char="•"/>
                      </a:pPr>
                      <a:r>
                        <a:rPr lang="en-GB" sz="1400" dirty="0">
                          <a:latin typeface="Century Gothic" pitchFamily="34"/>
                        </a:rPr>
                        <a:t>Page 6 brings together the key assessment criteria for both Year 1 and Year 2. These could be amended if you feel that it is necessary as the National Curriculum sets out the coverage as Key Stage 1 not Year 1 and Year 2.</a:t>
                      </a:r>
                    </a:p>
                  </a:txBody>
                  <a:tcPr marT="45703" marB="45703"/>
                </a:tc>
                <a:extLst>
                  <a:ext uri="{0D108BD9-81ED-4DB2-BD59-A6C34878D82A}">
                    <a16:rowId xmlns:a16="http://schemas.microsoft.com/office/drawing/2014/main" val="10006"/>
                  </a:ext>
                </a:extLst>
              </a:tr>
              <a:tr h="731467">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dirty="0">
                          <a:latin typeface="Century Gothic" pitchFamily="34"/>
                        </a:rPr>
                        <a:t>Page 13 links the National Curriculum coverage to Year 1 assessment statements. Page 14 summaries these and provides you with a cumulative assessment sheet for your pupils.</a:t>
                      </a:r>
                    </a:p>
                  </a:txBody>
                  <a:tcPr marT="45703" marB="45703"/>
                </a:tc>
                <a:extLst>
                  <a:ext uri="{0D108BD9-81ED-4DB2-BD59-A6C34878D82A}">
                    <a16:rowId xmlns:a16="http://schemas.microsoft.com/office/drawing/2014/main" val="10007"/>
                  </a:ext>
                </a:extLst>
              </a:tr>
              <a:tr h="731467">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dirty="0">
                          <a:latin typeface="Century Gothic" pitchFamily="34"/>
                        </a:rPr>
                        <a:t>Page 21 links the National Curriculum coverage to Year 1 assessment statements. Page 22 summaries these and provides you with a cumulative assessment sheet for your pupils.</a:t>
                      </a:r>
                    </a:p>
                  </a:txBody>
                  <a:tcPr marT="45703" marB="45703"/>
                </a:tc>
                <a:extLst>
                  <a:ext uri="{0D108BD9-81ED-4DB2-BD59-A6C34878D82A}">
                    <a16:rowId xmlns:a16="http://schemas.microsoft.com/office/drawing/2014/main" val="10008"/>
                  </a:ext>
                </a:extLst>
              </a:tr>
            </a:tbl>
          </a:graphicData>
        </a:graphic>
      </p:graphicFrame>
      <p:sp>
        <p:nvSpPr>
          <p:cNvPr id="10265" name="Footer Placeholder 3"/>
          <p:cNvSpPr txBox="1">
            <a:spLocks noChangeArrowheads="1"/>
          </p:cNvSpPr>
          <p:nvPr/>
        </p:nvSpPr>
        <p:spPr bwMode="auto">
          <a:xfrm>
            <a:off x="2968625" y="64198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10266" name="Slide Number Placeholder 4"/>
          <p:cNvSpPr txBox="1">
            <a:spLocks noChangeArrowheads="1"/>
          </p:cNvSpPr>
          <p:nvPr/>
        </p:nvSpPr>
        <p:spPr bwMode="auto">
          <a:xfrm>
            <a:off x="6457950" y="64198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6A36ADA2-41AB-4422-9EF4-2486DA73DCDC}"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4</a:t>
            </a:fld>
            <a:endParaRPr lang="en-GB" altLang="en-US" sz="800">
              <a:solidFill>
                <a:srgbClr val="898989"/>
              </a:solidFill>
              <a:latin typeface="Century Gothic" panose="020B0502020202020204" pitchFamily="34" charset="0"/>
            </a:endParaRPr>
          </a:p>
        </p:txBody>
      </p:sp>
      <p:sp>
        <p:nvSpPr>
          <p:cNvPr id="10267"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414C1C17-D570-4A5E-AFD1-18624BA3AA61}"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4</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name="Slide127">
    <p:spTree>
      <p:nvGrpSpPr>
        <p:cNvPr id="1" name=""/>
        <p:cNvGrpSpPr/>
        <p:nvPr/>
      </p:nvGrpSpPr>
      <p:grpSpPr>
        <a:xfrm>
          <a:off x="0" y="0"/>
          <a:ext cx="0" cy="0"/>
          <a:chOff x="0" y="0"/>
          <a:chExt cx="0" cy="0"/>
        </a:xfrm>
      </p:grpSpPr>
      <p:sp>
        <p:nvSpPr>
          <p:cNvPr id="12290" name="Title 1"/>
          <p:cNvSpPr txBox="1">
            <a:spLocks noGrp="1"/>
          </p:cNvSpPr>
          <p:nvPr>
            <p:ph type="title"/>
          </p:nvPr>
        </p:nvSpPr>
        <p:spPr>
          <a:xfrm>
            <a:off x="288925" y="242888"/>
            <a:ext cx="7886700" cy="569912"/>
          </a:xfrm>
        </p:spPr>
        <p:txBody>
          <a:bodyPr/>
          <a:lstStyle/>
          <a:p>
            <a:pPr eaLnBrk="1" hangingPunct="1"/>
            <a:r>
              <a:rPr lang="en-GB" altLang="en-US" sz="3200" b="1">
                <a:latin typeface="Century Gothic" panose="020B0502020202020204" pitchFamily="34" charset="0"/>
              </a:rPr>
              <a:t>Assessing History</a:t>
            </a:r>
          </a:p>
        </p:txBody>
      </p:sp>
      <p:graphicFrame>
        <p:nvGraphicFramePr>
          <p:cNvPr id="3" name="Content Placeholder 3">
            <a:extLst>
              <a:ext uri="{FF2B5EF4-FFF2-40B4-BE49-F238E27FC236}">
                <a16:creationId xmlns:a16="http://schemas.microsoft.com/office/drawing/2014/main" id="{1E77C027-C164-48FB-A333-2FFD451584FC}"/>
              </a:ext>
            </a:extLst>
          </p:cNvPr>
          <p:cNvGraphicFramePr>
            <a:graphicFrameLocks noGrp="1"/>
          </p:cNvGraphicFramePr>
          <p:nvPr>
            <p:ph idx="1"/>
          </p:nvPr>
        </p:nvGraphicFramePr>
        <p:xfrm>
          <a:off x="288925" y="812800"/>
          <a:ext cx="8526463" cy="5651500"/>
        </p:xfrm>
        <a:graphic>
          <a:graphicData uri="http://schemas.openxmlformats.org/drawingml/2006/table">
            <a:tbl>
              <a:tblPr firstRow="1" bandRow="1">
                <a:effectLst/>
                <a:tableStyleId>{5C22544A-7EE6-4342-B048-85BDC9FD1C3A}</a:tableStyleId>
              </a:tblPr>
              <a:tblGrid>
                <a:gridCol w="8526463">
                  <a:extLst>
                    <a:ext uri="{9D8B030D-6E8A-4147-A177-3AD203B41FA5}">
                      <a16:colId xmlns:a16="http://schemas.microsoft.com/office/drawing/2014/main" val="20000"/>
                    </a:ext>
                  </a:extLst>
                </a:gridCol>
              </a:tblGrid>
              <a:tr h="370706">
                <a:tc>
                  <a:txBody>
                    <a:bodyPr/>
                    <a:lstStyle/>
                    <a:p>
                      <a:pPr lvl="0"/>
                      <a:r>
                        <a:rPr lang="en-GB" sz="1800" dirty="0">
                          <a:solidFill>
                            <a:srgbClr val="000000"/>
                          </a:solidFill>
                          <a:latin typeface="Century Gothic" pitchFamily="34"/>
                        </a:rPr>
                        <a:t>Key Stage 2</a:t>
                      </a:r>
                    </a:p>
                  </a:txBody>
                  <a:tcPr marL="91426" marR="91426" marT="45703" marB="45703">
                    <a:solidFill>
                      <a:srgbClr val="A5A5A5"/>
                    </a:solidFill>
                  </a:tcPr>
                </a:tc>
                <a:extLst>
                  <a:ext uri="{0D108BD9-81ED-4DB2-BD59-A6C34878D82A}">
                    <a16:rowId xmlns:a16="http://schemas.microsoft.com/office/drawing/2014/main" val="10000"/>
                  </a:ext>
                </a:extLst>
              </a:tr>
              <a:tr h="518048">
                <a:tc>
                  <a:txBody>
                    <a:bodyPr/>
                    <a:lstStyle/>
                    <a:p>
                      <a:pPr marL="285750" lvl="0" indent="-285750">
                        <a:buSzPct val="100000"/>
                        <a:buFont typeface="Arial" pitchFamily="34"/>
                        <a:buChar char="•"/>
                      </a:pPr>
                      <a:r>
                        <a:rPr lang="en-GB" sz="1400" dirty="0">
                          <a:latin typeface="Century Gothic" pitchFamily="34"/>
                        </a:rPr>
                        <a:t>The requirements of the Key Stage 2 National Curriculum is outlined, showing nine areas to be covered. This is outlined on pages 23 to 25 (on the left hand side)</a:t>
                      </a:r>
                    </a:p>
                  </a:txBody>
                  <a:tcPr marL="91426" marR="91426" marT="45703" marB="45703"/>
                </a:tc>
                <a:extLst>
                  <a:ext uri="{0D108BD9-81ED-4DB2-BD59-A6C34878D82A}">
                    <a16:rowId xmlns:a16="http://schemas.microsoft.com/office/drawing/2014/main" val="10001"/>
                  </a:ext>
                </a:extLst>
              </a:tr>
              <a:tr h="521587">
                <a:tc>
                  <a:txBody>
                    <a:bodyPr/>
                    <a:lstStyle/>
                    <a:p>
                      <a:pPr marL="285750" lvl="0" indent="-285750">
                        <a:buSzPct val="100000"/>
                        <a:buFont typeface="Arial" pitchFamily="34"/>
                        <a:buChar char="•"/>
                      </a:pPr>
                      <a:r>
                        <a:rPr lang="en-GB" sz="1400" dirty="0">
                          <a:latin typeface="Century Gothic" pitchFamily="34"/>
                        </a:rPr>
                        <a:t>On the right hand side the key assessment criteria have been identified. The narrow columns in between gives a suggested year of coverage.</a:t>
                      </a:r>
                    </a:p>
                  </a:txBody>
                  <a:tcPr marL="91426" marR="91426" marT="45703" marB="45703"/>
                </a:tc>
                <a:extLst>
                  <a:ext uri="{0D108BD9-81ED-4DB2-BD59-A6C34878D82A}">
                    <a16:rowId xmlns:a16="http://schemas.microsoft.com/office/drawing/2014/main" val="10002"/>
                  </a:ext>
                </a:extLst>
              </a:tr>
              <a:tr h="755183">
                <a:tc>
                  <a:txBody>
                    <a:bodyPr/>
                    <a:lstStyle/>
                    <a:p>
                      <a:pPr marL="285750" lvl="0" indent="-285750">
                        <a:buSzPct val="100000"/>
                        <a:buFont typeface="Arial" pitchFamily="34"/>
                        <a:buChar char="•"/>
                      </a:pPr>
                      <a:r>
                        <a:rPr lang="en-GB" sz="1400" dirty="0">
                          <a:latin typeface="Century Gothic" pitchFamily="34"/>
                        </a:rPr>
                        <a:t>Pages 24 to 26 bring together the key assessment criteria for Years 3, 4, 5 and 6 respectively. These could be amended if you feel that it is necessary as the National Curriculum sets out the coverage as Key Stage 2 (see page 62 for further information).</a:t>
                      </a:r>
                    </a:p>
                  </a:txBody>
                  <a:tcPr marL="91426" marR="91426" marT="45703" marB="45703"/>
                </a:tc>
                <a:extLst>
                  <a:ext uri="{0D108BD9-81ED-4DB2-BD59-A6C34878D82A}">
                    <a16:rowId xmlns:a16="http://schemas.microsoft.com/office/drawing/2014/main" val="10003"/>
                  </a:ext>
                </a:extLst>
              </a:tr>
              <a:tr h="685659">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dirty="0">
                          <a:latin typeface="Century Gothic" pitchFamily="34"/>
                        </a:rPr>
                        <a:t>Pages 36 links the National Curriculum coverage to Year 3 assessment statements. Page 37 summaries these and provides you with a cumulative assessment sheet for your pupils.</a:t>
                      </a:r>
                    </a:p>
                  </a:txBody>
                  <a:tcPr marL="91426" marR="91426" marT="45703" marB="45703"/>
                </a:tc>
                <a:extLst>
                  <a:ext uri="{0D108BD9-81ED-4DB2-BD59-A6C34878D82A}">
                    <a16:rowId xmlns:a16="http://schemas.microsoft.com/office/drawing/2014/main" val="10004"/>
                  </a:ext>
                </a:extLst>
              </a:tr>
              <a:tr h="689649">
                <a:tc>
                  <a:txBody>
                    <a:bodyPr/>
                    <a:lstStyle/>
                    <a:p>
                      <a:pPr marL="285750" lvl="0" indent="-285750">
                        <a:buSzPct val="100000"/>
                        <a:buFont typeface="Arial" pitchFamily="34"/>
                        <a:buChar char="•"/>
                      </a:pPr>
                      <a:r>
                        <a:rPr lang="en-GB" sz="1400" dirty="0">
                          <a:latin typeface="Century Gothic" pitchFamily="34"/>
                        </a:rPr>
                        <a:t>Pages 44 links the National Curriculum coverage to Year 4 assessment statements. Page 45 summaries these and provides you with a cumulative assessment sheet for your pupils</a:t>
                      </a:r>
                    </a:p>
                  </a:txBody>
                  <a:tcPr marL="91426" marR="91426" marT="45703" marB="45703"/>
                </a:tc>
                <a:extLst>
                  <a:ext uri="{0D108BD9-81ED-4DB2-BD59-A6C34878D82A}">
                    <a16:rowId xmlns:a16="http://schemas.microsoft.com/office/drawing/2014/main" val="10005"/>
                  </a:ext>
                </a:extLst>
              </a:tr>
              <a:tr h="689649">
                <a:tc>
                  <a:txBody>
                    <a:bodyPr/>
                    <a:lstStyle/>
                    <a:p>
                      <a:pPr marL="285750" lvl="0" indent="-285750">
                        <a:buSzPct val="100000"/>
                        <a:buFont typeface="Arial" pitchFamily="34"/>
                        <a:buChar char="•"/>
                      </a:pPr>
                      <a:r>
                        <a:rPr lang="en-GB" sz="1400" dirty="0">
                          <a:latin typeface="Century Gothic" pitchFamily="34"/>
                        </a:rPr>
                        <a:t>Pages 52 links the National Curriculum coverage to Year 5 assessment statements. Page 53 summaries these and provides you with a cumulative assessment sheet for your pupils</a:t>
                      </a:r>
                    </a:p>
                  </a:txBody>
                  <a:tcPr marL="91426" marR="91426" marT="45703" marB="45703"/>
                </a:tc>
                <a:extLst>
                  <a:ext uri="{0D108BD9-81ED-4DB2-BD59-A6C34878D82A}">
                    <a16:rowId xmlns:a16="http://schemas.microsoft.com/office/drawing/2014/main" val="506476252"/>
                  </a:ext>
                </a:extLst>
              </a:tr>
              <a:tr h="689649">
                <a:tc>
                  <a:txBody>
                    <a:bodyPr/>
                    <a:lstStyle/>
                    <a:p>
                      <a:pPr marL="285750" lvl="0" indent="-285750">
                        <a:buSzPct val="100000"/>
                        <a:buFont typeface="Arial" pitchFamily="34"/>
                        <a:buChar char="•"/>
                      </a:pPr>
                      <a:r>
                        <a:rPr lang="en-GB" sz="1400" dirty="0">
                          <a:latin typeface="Century Gothic" pitchFamily="34"/>
                        </a:rPr>
                        <a:t>Pages 60 links the National Curriculum coverage to Year 6 assessment statements. Page 61 summaries these and provides you with a cumulative assessment sheet for your pupils</a:t>
                      </a:r>
                    </a:p>
                  </a:txBody>
                  <a:tcPr marL="91426" marR="91426" marT="45703" marB="45703"/>
                </a:tc>
                <a:extLst>
                  <a:ext uri="{0D108BD9-81ED-4DB2-BD59-A6C34878D82A}">
                    <a16:rowId xmlns:a16="http://schemas.microsoft.com/office/drawing/2014/main" val="2498328329"/>
                  </a:ext>
                </a:extLst>
              </a:tr>
              <a:tr h="731370">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b="1" i="1" dirty="0">
                          <a:latin typeface="Century Gothic" pitchFamily="34"/>
                        </a:rPr>
                        <a:t>Please note the National Curriculum does not set out to identify what greater depth is in history or other non-core subjects, so it is important to use the term ‘exceptional attainment or talented or gifted accordingly.</a:t>
                      </a:r>
                    </a:p>
                  </a:txBody>
                  <a:tcPr marL="91426" marR="91426" marT="45703" marB="45703"/>
                </a:tc>
                <a:extLst>
                  <a:ext uri="{0D108BD9-81ED-4DB2-BD59-A6C34878D82A}">
                    <a16:rowId xmlns:a16="http://schemas.microsoft.com/office/drawing/2014/main" val="10006"/>
                  </a:ext>
                </a:extLst>
              </a:tr>
            </a:tbl>
          </a:graphicData>
        </a:graphic>
      </p:graphicFrame>
      <p:sp>
        <p:nvSpPr>
          <p:cNvPr id="12313" name="Footer Placeholder 3"/>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12314" name="Slide Number Placeholder 4"/>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CF0CB820-B99A-4737-91F1-008C760CCD56}"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5</a:t>
            </a:fld>
            <a:endParaRPr lang="en-GB" altLang="en-US" sz="800">
              <a:solidFill>
                <a:srgbClr val="898989"/>
              </a:solidFill>
              <a:latin typeface="Century Gothic" panose="020B0502020202020204" pitchFamily="34" charset="0"/>
            </a:endParaRPr>
          </a:p>
        </p:txBody>
      </p:sp>
      <p:sp>
        <p:nvSpPr>
          <p:cNvPr id="12315"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123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9CC92235-32CC-4200-B5DE-9BA5A3993307}"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5</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name="Slide31">
    <p:spTree>
      <p:nvGrpSpPr>
        <p:cNvPr id="1" name=""/>
        <p:cNvGrpSpPr/>
        <p:nvPr/>
      </p:nvGrpSpPr>
      <p:grpSpPr>
        <a:xfrm>
          <a:off x="0" y="0"/>
          <a:ext cx="0" cy="0"/>
          <a:chOff x="0" y="0"/>
          <a:chExt cx="0" cy="0"/>
        </a:xfrm>
      </p:grpSpPr>
      <p:sp>
        <p:nvSpPr>
          <p:cNvPr id="13314" name="Title 1"/>
          <p:cNvSpPr txBox="1">
            <a:spLocks noGrp="1"/>
          </p:cNvSpPr>
          <p:nvPr>
            <p:ph type="title"/>
          </p:nvPr>
        </p:nvSpPr>
        <p:spPr>
          <a:xfrm>
            <a:off x="228600" y="247650"/>
            <a:ext cx="7886700" cy="549275"/>
          </a:xfrm>
        </p:spPr>
        <p:txBody>
          <a:bodyPr/>
          <a:lstStyle/>
          <a:p>
            <a:pPr eaLnBrk="1" hangingPunct="1"/>
            <a:r>
              <a:rPr lang="en-GB" altLang="en-US" sz="3200" b="1">
                <a:latin typeface="Century Gothic" panose="020B0502020202020204" pitchFamily="34" charset="0"/>
              </a:rPr>
              <a:t>History: Key Stage 1</a:t>
            </a:r>
          </a:p>
        </p:txBody>
      </p:sp>
      <p:graphicFrame>
        <p:nvGraphicFramePr>
          <p:cNvPr id="3" name="Content Placeholder 5">
            <a:extLst>
              <a:ext uri="{FF2B5EF4-FFF2-40B4-BE49-F238E27FC236}">
                <a16:creationId xmlns:a16="http://schemas.microsoft.com/office/drawing/2014/main" id="{7F915C8A-024F-4D7A-9E3D-3DA7340F9702}"/>
              </a:ext>
            </a:extLst>
          </p:cNvPr>
          <p:cNvGraphicFramePr>
            <a:graphicFrameLocks noGrp="1"/>
          </p:cNvGraphicFramePr>
          <p:nvPr>
            <p:ph idx="1"/>
          </p:nvPr>
        </p:nvGraphicFramePr>
        <p:xfrm>
          <a:off x="322263" y="796925"/>
          <a:ext cx="8499475" cy="5661025"/>
        </p:xfrm>
        <a:graphic>
          <a:graphicData uri="http://schemas.openxmlformats.org/drawingml/2006/table">
            <a:tbl>
              <a:tblPr firstRow="1" bandRow="1">
                <a:effectLst/>
                <a:tableStyleId>{5C22544A-7EE6-4342-B048-85BDC9FD1C3A}</a:tableStyleId>
              </a:tblPr>
              <a:tblGrid>
                <a:gridCol w="4703216">
                  <a:extLst>
                    <a:ext uri="{9D8B030D-6E8A-4147-A177-3AD203B41FA5}">
                      <a16:colId xmlns:a16="http://schemas.microsoft.com/office/drawing/2014/main" val="20000"/>
                    </a:ext>
                  </a:extLst>
                </a:gridCol>
                <a:gridCol w="1194745">
                  <a:extLst>
                    <a:ext uri="{9D8B030D-6E8A-4147-A177-3AD203B41FA5}">
                      <a16:colId xmlns:a16="http://schemas.microsoft.com/office/drawing/2014/main" val="20002"/>
                    </a:ext>
                  </a:extLst>
                </a:gridCol>
                <a:gridCol w="2601514">
                  <a:extLst>
                    <a:ext uri="{9D8B030D-6E8A-4147-A177-3AD203B41FA5}">
                      <a16:colId xmlns:a16="http://schemas.microsoft.com/office/drawing/2014/main" val="20003"/>
                    </a:ext>
                  </a:extLst>
                </a:gridCol>
              </a:tblGrid>
              <a:tr h="788716">
                <a:tc>
                  <a:txBody>
                    <a:bodyPr/>
                    <a:lstStyle/>
                    <a:p>
                      <a:pPr lvl="0" algn="ctr">
                        <a:lnSpc>
                          <a:spcPct val="115000"/>
                        </a:lnSpc>
                        <a:spcAft>
                          <a:spcPts val="375"/>
                        </a:spcAft>
                      </a:pPr>
                      <a:r>
                        <a:rPr lang="en-GB" sz="1800" b="1" dirty="0">
                          <a:solidFill>
                            <a:srgbClr val="000000"/>
                          </a:solidFill>
                          <a:latin typeface="Century Gothic" pitchFamily="34"/>
                          <a:ea typeface="Times New Roman" pitchFamily="18"/>
                          <a:cs typeface="Arial" pitchFamily="34"/>
                        </a:rPr>
                        <a:t>Subject content from the programme of study</a:t>
                      </a:r>
                      <a:endParaRPr lang="en-GB" sz="1800" dirty="0">
                        <a:solidFill>
                          <a:srgbClr val="000000"/>
                        </a:solidFill>
                        <a:latin typeface="Century Gothic" pitchFamily="34"/>
                        <a:ea typeface="Calibri" pitchFamily="34"/>
                        <a:cs typeface="Times New Roman" pitchFamily="18"/>
                      </a:endParaRPr>
                    </a:p>
                  </a:txBody>
                  <a:tcPr marL="68607" marR="68607" marT="0" marB="0" anchor="ctr">
                    <a:solidFill>
                      <a:srgbClr val="8FAADC"/>
                    </a:solidFill>
                  </a:tcPr>
                </a:tc>
                <a:tc>
                  <a:txBody>
                    <a:bodyPr/>
                    <a:lstStyle/>
                    <a:p>
                      <a:pPr lvl="0" algn="ctr">
                        <a:lnSpc>
                          <a:spcPct val="115000"/>
                        </a:lnSpc>
                        <a:spcAft>
                          <a:spcPts val="375"/>
                        </a:spcAft>
                      </a:pPr>
                      <a:r>
                        <a:rPr lang="en-GB" sz="1800" b="1" dirty="0">
                          <a:solidFill>
                            <a:srgbClr val="000000"/>
                          </a:solidFill>
                          <a:latin typeface="Century Gothic" pitchFamily="34"/>
                          <a:ea typeface="Times New Roman" pitchFamily="18"/>
                          <a:cs typeface="Arial" pitchFamily="34"/>
                        </a:rPr>
                        <a:t>Year</a:t>
                      </a:r>
                      <a:endParaRPr lang="en-GB" sz="1800" dirty="0">
                        <a:solidFill>
                          <a:srgbClr val="000000"/>
                        </a:solidFill>
                        <a:latin typeface="Century Gothic" pitchFamily="34"/>
                        <a:ea typeface="Calibri" pitchFamily="34"/>
                        <a:cs typeface="Times New Roman" pitchFamily="18"/>
                      </a:endParaRPr>
                    </a:p>
                  </a:txBody>
                  <a:tcPr marL="68607" marR="68607" marT="0" marB="0" anchor="ctr">
                    <a:solidFill>
                      <a:srgbClr val="8FAADC"/>
                    </a:solidFill>
                  </a:tcPr>
                </a:tc>
                <a:tc>
                  <a:txBody>
                    <a:bodyPr/>
                    <a:lstStyle/>
                    <a:p>
                      <a:pPr lvl="0" algn="ctr"/>
                      <a:r>
                        <a:rPr lang="en-GB" sz="1800" dirty="0">
                          <a:solidFill>
                            <a:srgbClr val="000000"/>
                          </a:solidFill>
                          <a:latin typeface="Century Gothic" pitchFamily="34"/>
                        </a:rPr>
                        <a:t>Key Assessment Criteria</a:t>
                      </a:r>
                    </a:p>
                  </a:txBody>
                  <a:tcPr marL="91467" marR="91467">
                    <a:solidFill>
                      <a:srgbClr val="8FAADC"/>
                    </a:solidFill>
                  </a:tcPr>
                </a:tc>
                <a:extLst>
                  <a:ext uri="{0D108BD9-81ED-4DB2-BD59-A6C34878D82A}">
                    <a16:rowId xmlns:a16="http://schemas.microsoft.com/office/drawing/2014/main" val="10000"/>
                  </a:ext>
                </a:extLst>
              </a:tr>
              <a:tr h="1682497">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changes within living memory. Where appropriate, these should be used to reveal aspects of change in national life.</a:t>
                      </a:r>
                    </a:p>
                  </a:txBody>
                  <a:tcPr marL="68589" marR="68589" marT="0" marB="0"/>
                </a:tc>
                <a:tc>
                  <a:txBody>
                    <a:bodyPr/>
                    <a:lstStyle/>
                    <a:p>
                      <a:pPr lvl="0" algn="ctr"/>
                      <a:r>
                        <a:rPr lang="en-GB" sz="1800" b="1" dirty="0">
                          <a:solidFill>
                            <a:schemeClr val="tx1"/>
                          </a:solidFill>
                          <a:latin typeface="Century Gothic" pitchFamily="34"/>
                        </a:rPr>
                        <a:t>1</a:t>
                      </a:r>
                    </a:p>
                    <a:p>
                      <a:pPr lvl="0" algn="ctr"/>
                      <a:endParaRPr lang="en-GB" sz="1800" b="1" dirty="0">
                        <a:solidFill>
                          <a:schemeClr val="tx1"/>
                        </a:solidFill>
                        <a:latin typeface="Century Gothic" pitchFamily="34"/>
                      </a:endParaRPr>
                    </a:p>
                    <a:p>
                      <a:pPr lvl="0" algn="ctr"/>
                      <a:endParaRPr lang="en-GB" sz="1800" b="1" dirty="0">
                        <a:solidFill>
                          <a:schemeClr val="tx1"/>
                        </a:solidFill>
                        <a:latin typeface="Century Gothic" pitchFamily="34"/>
                      </a:endParaRPr>
                    </a:p>
                    <a:p>
                      <a:pPr lvl="0" algn="ctr"/>
                      <a:r>
                        <a:rPr lang="en-GB" sz="1800" b="1" dirty="0">
                          <a:solidFill>
                            <a:schemeClr val="tx1"/>
                          </a:solidFill>
                          <a:latin typeface="Century Gothic" pitchFamily="34"/>
                        </a:rPr>
                        <a:t>2</a:t>
                      </a:r>
                    </a:p>
                  </a:txBody>
                  <a:tcPr marL="91467" marR="91467"/>
                </a:tc>
                <a:tc>
                  <a:txBody>
                    <a:bodyPr/>
                    <a:lstStyle/>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explain how I have changed since I was born.</a:t>
                      </a:r>
                      <a:endParaRPr lang="en-GB" sz="800" dirty="0">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ask and answer questions about old and new objects.</a:t>
                      </a:r>
                      <a:endParaRPr lang="en-GB" sz="800" dirty="0">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spot old and new things in a picture.</a:t>
                      </a:r>
                      <a:endParaRPr lang="en-GB" sz="800" dirty="0">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use words and phrases like: before, after, past, present, then and now.</a:t>
                      </a:r>
                      <a:endParaRPr lang="en-GB" sz="800" dirty="0">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give examples of things that were different when my grandparents were children.</a:t>
                      </a:r>
                      <a:endParaRPr lang="en-GB" sz="800" dirty="0">
                        <a:latin typeface="Century Gothic" pitchFamily="34"/>
                        <a:ea typeface="Calibri" pitchFamily="34"/>
                        <a:cs typeface="Times New Roman" pitchFamily="18"/>
                      </a:endParaRPr>
                    </a:p>
                    <a:p>
                      <a:pPr marL="342900" lvl="0" indent="-342900">
                        <a:lnSpc>
                          <a:spcPct val="115000"/>
                        </a:lnSpc>
                        <a:spcAft>
                          <a:spcPts val="100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find out things about the past by talking to an older person.</a:t>
                      </a:r>
                      <a:endParaRPr lang="en-GB" sz="800" dirty="0">
                        <a:latin typeface="Century Gothic" pitchFamily="34"/>
                        <a:ea typeface="Calibri" pitchFamily="34"/>
                        <a:cs typeface="Times New Roman" pitchFamily="18"/>
                      </a:endParaRPr>
                    </a:p>
                  </a:txBody>
                  <a:tcPr marL="68589" marR="68589" marT="0" marB="0"/>
                </a:tc>
                <a:extLst>
                  <a:ext uri="{0D108BD9-81ED-4DB2-BD59-A6C34878D82A}">
                    <a16:rowId xmlns:a16="http://schemas.microsoft.com/office/drawing/2014/main" val="10001"/>
                  </a:ext>
                </a:extLst>
              </a:tr>
              <a:tr h="876334">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events beyond living memory that are significant nationally or globally.</a:t>
                      </a:r>
                    </a:p>
                    <a:p>
                      <a:pPr lvl="0">
                        <a:lnSpc>
                          <a:spcPct val="115000"/>
                        </a:lnSpc>
                        <a:spcAft>
                          <a:spcPts val="0"/>
                        </a:spcAft>
                      </a:pPr>
                      <a:r>
                        <a:rPr lang="en-GB" sz="1400" dirty="0">
                          <a:latin typeface="Century Gothic" panose="020B0502020202020204" pitchFamily="34" charset="0"/>
                          <a:ea typeface="Calibri" pitchFamily="34"/>
                          <a:cs typeface="Times New Roman" pitchFamily="18"/>
                        </a:rPr>
                        <a:t> </a:t>
                      </a:r>
                    </a:p>
                  </a:txBody>
                  <a:tcPr marL="68589" marR="68589" marT="0" marB="0"/>
                </a:tc>
                <a:tc>
                  <a:txBody>
                    <a:bodyPr/>
                    <a:lstStyle/>
                    <a:p>
                      <a:pPr lvl="0" algn="ctr"/>
                      <a:r>
                        <a:rPr lang="en-GB" sz="1800" b="1" dirty="0">
                          <a:solidFill>
                            <a:schemeClr val="tx1"/>
                          </a:solidFill>
                          <a:latin typeface="Century Gothic" pitchFamily="34"/>
                        </a:rPr>
                        <a:t>1</a:t>
                      </a:r>
                    </a:p>
                    <a:p>
                      <a:pPr lvl="0" algn="ctr"/>
                      <a:r>
                        <a:rPr lang="en-GB" sz="1800" b="1" dirty="0">
                          <a:solidFill>
                            <a:schemeClr val="tx1"/>
                          </a:solidFill>
                          <a:latin typeface="Century Gothic" pitchFamily="34"/>
                        </a:rPr>
                        <a:t>2</a:t>
                      </a:r>
                    </a:p>
                  </a:txBody>
                  <a:tcPr marL="91467" marR="91467"/>
                </a:tc>
                <a:tc>
                  <a:txBody>
                    <a:bodyPr/>
                    <a:lstStyle/>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use words and phrases like: old, new and a long time ago.</a:t>
                      </a:r>
                      <a:endParaRPr lang="en-GB" sz="800" dirty="0">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recognise that some objects belonged to the past.</a:t>
                      </a:r>
                      <a:endParaRPr lang="en-GB" sz="800" dirty="0">
                        <a:latin typeface="Century Gothic" pitchFamily="34"/>
                        <a:ea typeface="Calibri" pitchFamily="34"/>
                        <a:cs typeface="Times New Roman" pitchFamily="18"/>
                      </a:endParaRPr>
                    </a:p>
                    <a:p>
                      <a:pPr marL="342900" lvl="0" indent="-342900">
                        <a:lnSpc>
                          <a:spcPct val="115000"/>
                        </a:lnSpc>
                        <a:spcAft>
                          <a:spcPts val="100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explain what an object from the past might have been used for.</a:t>
                      </a:r>
                      <a:endParaRPr lang="en-GB" sz="800" dirty="0">
                        <a:latin typeface="Century Gothic" pitchFamily="34"/>
                        <a:ea typeface="Calibri" pitchFamily="34"/>
                        <a:cs typeface="Times New Roman" pitchFamily="18"/>
                      </a:endParaRPr>
                    </a:p>
                  </a:txBody>
                  <a:tcPr marL="68589" marR="68589" marT="0" marB="0"/>
                </a:tc>
                <a:extLst>
                  <a:ext uri="{0D108BD9-81ED-4DB2-BD59-A6C34878D82A}">
                    <a16:rowId xmlns:a16="http://schemas.microsoft.com/office/drawing/2014/main" val="10002"/>
                  </a:ext>
                </a:extLst>
              </a:tr>
              <a:tr h="1261873">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the lives of significant individuals in the past who have contributed to national and international achievements. Some should be used to compare aspects of life in different periods.</a:t>
                      </a:r>
                    </a:p>
                  </a:txBody>
                  <a:tcPr marL="68589" marR="68589" marT="0" marB="0"/>
                </a:tc>
                <a:tc>
                  <a:txBody>
                    <a:bodyPr/>
                    <a:lstStyle/>
                    <a:p>
                      <a:pPr lvl="0" algn="ctr"/>
                      <a:r>
                        <a:rPr lang="en-GB" sz="1800" b="1" dirty="0">
                          <a:solidFill>
                            <a:schemeClr val="tx1"/>
                          </a:solidFill>
                          <a:latin typeface="Century Gothic" pitchFamily="34"/>
                        </a:rPr>
                        <a:t>1</a:t>
                      </a:r>
                    </a:p>
                    <a:p>
                      <a:pPr lvl="0" algn="ctr"/>
                      <a:endParaRPr lang="en-GB" sz="1800" b="1" dirty="0">
                        <a:solidFill>
                          <a:schemeClr val="tx1"/>
                        </a:solidFill>
                        <a:latin typeface="Century Gothic" pitchFamily="34"/>
                      </a:endParaRPr>
                    </a:p>
                    <a:p>
                      <a:pPr lvl="0" algn="ctr"/>
                      <a:r>
                        <a:rPr lang="en-GB" sz="1800" b="1" dirty="0">
                          <a:solidFill>
                            <a:schemeClr val="tx1"/>
                          </a:solidFill>
                          <a:latin typeface="Century Gothic" pitchFamily="34"/>
                        </a:rPr>
                        <a:t>2</a:t>
                      </a:r>
                    </a:p>
                  </a:txBody>
                  <a:tcPr marL="91467" marR="91467"/>
                </a:tc>
                <a:tc>
                  <a:txBody>
                    <a:bodyPr/>
                    <a:lstStyle/>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explain how some people have helped us to have better lives.</a:t>
                      </a:r>
                      <a:endParaRPr lang="en-GB" sz="800" dirty="0">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recount the life of someone famous from Britain who lived in the past. I can explain what they did earlier and what they did later.</a:t>
                      </a:r>
                      <a:endParaRPr lang="en-GB" sz="800" dirty="0">
                        <a:latin typeface="Century Gothic" pitchFamily="34"/>
                        <a:ea typeface="Calibri" pitchFamily="34"/>
                        <a:cs typeface="Times New Roman" pitchFamily="18"/>
                      </a:endParaRPr>
                    </a:p>
                    <a:p>
                      <a:pPr marL="342900" lvl="0" indent="-342900">
                        <a:lnSpc>
                          <a:spcPct val="115000"/>
                        </a:lnSpc>
                        <a:spcAft>
                          <a:spcPts val="100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research the life of a famous person from the past using different sources of evidence.</a:t>
                      </a:r>
                      <a:endParaRPr lang="en-GB" sz="800" dirty="0">
                        <a:latin typeface="Century Gothic" pitchFamily="34"/>
                        <a:ea typeface="Calibri" pitchFamily="34"/>
                        <a:cs typeface="Times New Roman" pitchFamily="18"/>
                      </a:endParaRPr>
                    </a:p>
                  </a:txBody>
                  <a:tcPr marL="68589" marR="68589" marT="0" marB="0"/>
                </a:tc>
                <a:extLst>
                  <a:ext uri="{0D108BD9-81ED-4DB2-BD59-A6C34878D82A}">
                    <a16:rowId xmlns:a16="http://schemas.microsoft.com/office/drawing/2014/main" val="10003"/>
                  </a:ext>
                </a:extLst>
              </a:tr>
              <a:tr h="1051606">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significant historical events, people and places in their own locality.</a:t>
                      </a:r>
                    </a:p>
                  </a:txBody>
                  <a:tcPr marL="68589" marR="68589" marT="0" marB="0"/>
                </a:tc>
                <a:tc>
                  <a:txBody>
                    <a:bodyPr/>
                    <a:lstStyle/>
                    <a:p>
                      <a:pPr lvl="0" algn="ctr"/>
                      <a:r>
                        <a:rPr lang="en-GB" sz="1800" b="1" dirty="0">
                          <a:solidFill>
                            <a:schemeClr val="tx1"/>
                          </a:solidFill>
                          <a:latin typeface="Century Gothic" pitchFamily="34"/>
                        </a:rPr>
                        <a:t>2</a:t>
                      </a:r>
                    </a:p>
                  </a:txBody>
                  <a:tcPr marL="91467" marR="91467"/>
                </a:tc>
                <a:tc>
                  <a:txBody>
                    <a:bodyPr/>
                    <a:lstStyle/>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talk about someone famous who was born or lived near our town.</a:t>
                      </a:r>
                      <a:endParaRPr lang="en-GB" sz="800" dirty="0">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know why there is a monument to a famous person or event in the town centre. </a:t>
                      </a:r>
                      <a:endParaRPr lang="en-GB" sz="800" dirty="0">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800" dirty="0">
                          <a:solidFill>
                            <a:srgbClr val="FF0000"/>
                          </a:solidFill>
                          <a:latin typeface="Century Gothic" pitchFamily="34"/>
                          <a:ea typeface="Calibri" pitchFamily="34"/>
                          <a:cs typeface="Times New Roman" pitchFamily="18"/>
                        </a:rPr>
                        <a:t>I can answer questions using books and the internet.</a:t>
                      </a:r>
                      <a:endParaRPr lang="en-GB" sz="800" dirty="0">
                        <a:latin typeface="Century Gothic" pitchFamily="34"/>
                        <a:ea typeface="Calibri" pitchFamily="34"/>
                        <a:cs typeface="Times New Roman" pitchFamily="18"/>
                      </a:endParaRPr>
                    </a:p>
                  </a:txBody>
                  <a:tcPr marL="68589" marR="68589" marT="0" marB="0"/>
                </a:tc>
                <a:extLst>
                  <a:ext uri="{0D108BD9-81ED-4DB2-BD59-A6C34878D82A}">
                    <a16:rowId xmlns:a16="http://schemas.microsoft.com/office/drawing/2014/main" val="10004"/>
                  </a:ext>
                </a:extLst>
              </a:tr>
            </a:tbl>
          </a:graphicData>
        </a:graphic>
      </p:graphicFrame>
      <p:sp>
        <p:nvSpPr>
          <p:cNvPr id="13341" name="Footer Placeholder 7"/>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13342" name="Slide Number Placeholder 8"/>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3C622844-9141-44F4-BBFA-998F0A262CDE}"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6</a:t>
            </a:fld>
            <a:endParaRPr lang="en-GB" altLang="en-US" sz="800">
              <a:solidFill>
                <a:srgbClr val="898989"/>
              </a:solidFill>
              <a:latin typeface="Century Gothic" panose="020B0502020202020204" pitchFamily="34" charset="0"/>
            </a:endParaRPr>
          </a:p>
        </p:txBody>
      </p:sp>
      <p:sp>
        <p:nvSpPr>
          <p:cNvPr id="13343"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133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A3120615-26CB-45B1-9C80-3550E43577C3}"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6</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txBox="1">
            <a:spLocks noGrp="1"/>
          </p:cNvSpPr>
          <p:nvPr>
            <p:ph type="ctrTitle"/>
          </p:nvPr>
        </p:nvSpPr>
        <p:spPr>
          <a:xfrm>
            <a:off x="685800" y="1600200"/>
            <a:ext cx="7772400" cy="2387600"/>
          </a:xfrm>
        </p:spPr>
        <p:txBody>
          <a:bodyPr/>
          <a:lstStyle/>
          <a:p>
            <a:r>
              <a:rPr lang="en-GB" altLang="en-US" sz="4800" b="1">
                <a:solidFill>
                  <a:srgbClr val="C00000"/>
                </a:solidFill>
                <a:latin typeface="Century Gothic" panose="020B0502020202020204" pitchFamily="34" charset="0"/>
              </a:rPr>
              <a:t>History Assessments</a:t>
            </a:r>
          </a:p>
        </p:txBody>
      </p:sp>
      <p:sp>
        <p:nvSpPr>
          <p:cNvPr id="14339" name="Subtitle 2"/>
          <p:cNvSpPr txBox="1">
            <a:spLocks noGrp="1"/>
          </p:cNvSpPr>
          <p:nvPr>
            <p:ph type="subTitle" idx="1"/>
          </p:nvPr>
        </p:nvSpPr>
        <p:spPr>
          <a:xfrm>
            <a:off x="1143000" y="4121150"/>
            <a:ext cx="6858000" cy="1655763"/>
          </a:xfrm>
        </p:spPr>
        <p:txBody>
          <a:bodyPr/>
          <a:lstStyle/>
          <a:p>
            <a:endParaRPr lang="en-GB" altLang="en-US" b="1">
              <a:solidFill>
                <a:srgbClr val="F4B183"/>
              </a:solidFill>
              <a:latin typeface="Century Gothic" panose="020B0502020202020204" pitchFamily="34" charset="0"/>
            </a:endParaRPr>
          </a:p>
          <a:p>
            <a:endParaRPr lang="en-GB" altLang="en-US" b="1">
              <a:solidFill>
                <a:srgbClr val="F4B183"/>
              </a:solidFill>
              <a:latin typeface="Century Gothic" panose="020B0502020202020204" pitchFamily="34" charset="0"/>
            </a:endParaRPr>
          </a:p>
          <a:p>
            <a:r>
              <a:rPr lang="en-GB" altLang="en-US" sz="3600" b="1">
                <a:solidFill>
                  <a:srgbClr val="F4B183"/>
                </a:solidFill>
                <a:latin typeface="Century Gothic" panose="020B0502020202020204" pitchFamily="34" charset="0"/>
              </a:rPr>
              <a:t>Year 1</a:t>
            </a:r>
          </a:p>
        </p:txBody>
      </p:sp>
      <p:pic>
        <p:nvPicPr>
          <p:cNvPr id="14340" name="Picture 3" descr="FocusEducation_Logo_Col_72dpi - Copy -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8438" y="327025"/>
            <a:ext cx="3046412"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name="Slide104">
    <p:spTree>
      <p:nvGrpSpPr>
        <p:cNvPr id="1" name=""/>
        <p:cNvGrpSpPr/>
        <p:nvPr/>
      </p:nvGrpSpPr>
      <p:grpSpPr>
        <a:xfrm>
          <a:off x="0" y="0"/>
          <a:ext cx="0" cy="0"/>
          <a:chOff x="0" y="0"/>
          <a:chExt cx="0" cy="0"/>
        </a:xfrm>
      </p:grpSpPr>
      <p:pic>
        <p:nvPicPr>
          <p:cNvPr id="15362"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7813" y="282575"/>
            <a:ext cx="4205287"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100" y="2736850"/>
            <a:ext cx="4205288" cy="277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Box 7"/>
          <p:cNvSpPr txBox="1">
            <a:spLocks noChangeArrowheads="1"/>
          </p:cNvSpPr>
          <p:nvPr/>
        </p:nvSpPr>
        <p:spPr bwMode="auto">
          <a:xfrm>
            <a:off x="5302250" y="282575"/>
            <a:ext cx="3563938"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lnSpc>
                <a:spcPct val="100000"/>
              </a:lnSpc>
              <a:spcBef>
                <a:spcPct val="0"/>
              </a:spcBef>
              <a:buSzTx/>
              <a:buFontTx/>
              <a:buNone/>
            </a:pPr>
            <a:r>
              <a:rPr lang="en-GB" altLang="en-US" sz="1800">
                <a:latin typeface="Century Gothic" panose="020B0502020202020204" pitchFamily="34" charset="0"/>
              </a:rPr>
              <a:t>These photographs were taken more than 50 years ago.</a:t>
            </a:r>
          </a:p>
          <a:p>
            <a:pPr eaLnBrk="1" hangingPunct="1">
              <a:lnSpc>
                <a:spcPct val="100000"/>
              </a:lnSpc>
              <a:spcBef>
                <a:spcPct val="0"/>
              </a:spcBef>
              <a:buSzTx/>
              <a:buFontTx/>
              <a:buNone/>
            </a:pPr>
            <a:r>
              <a:rPr lang="en-GB" altLang="en-US" sz="1800">
                <a:latin typeface="Century Gothic" panose="020B0502020202020204" pitchFamily="34" charset="0"/>
              </a:rPr>
              <a:t>Think of at least three things that are different today.</a:t>
            </a:r>
          </a:p>
        </p:txBody>
      </p:sp>
      <p:graphicFrame>
        <p:nvGraphicFramePr>
          <p:cNvPr id="5" name="Table 8">
            <a:extLst>
              <a:ext uri="{FF2B5EF4-FFF2-40B4-BE49-F238E27FC236}">
                <a16:creationId xmlns:a16="http://schemas.microsoft.com/office/drawing/2014/main" id="{0A5F4E23-8709-42DD-8FAC-C2262E568CB9}"/>
              </a:ext>
            </a:extLst>
          </p:cNvPr>
          <p:cNvGraphicFramePr>
            <a:graphicFrameLocks noGrp="1"/>
          </p:cNvGraphicFramePr>
          <p:nvPr/>
        </p:nvGraphicFramePr>
        <p:xfrm>
          <a:off x="5210175" y="1760538"/>
          <a:ext cx="3746500" cy="4211637"/>
        </p:xfrm>
        <a:graphic>
          <a:graphicData uri="http://schemas.openxmlformats.org/drawingml/2006/table">
            <a:tbl>
              <a:tblPr firstRow="1" bandRow="1">
                <a:effectLst/>
                <a:tableStyleId>{5C22544A-7EE6-4342-B048-85BDC9FD1C3A}</a:tableStyleId>
              </a:tblPr>
              <a:tblGrid>
                <a:gridCol w="351177">
                  <a:extLst>
                    <a:ext uri="{9D8B030D-6E8A-4147-A177-3AD203B41FA5}">
                      <a16:colId xmlns:a16="http://schemas.microsoft.com/office/drawing/2014/main" val="20000"/>
                    </a:ext>
                  </a:extLst>
                </a:gridCol>
                <a:gridCol w="3395323">
                  <a:extLst>
                    <a:ext uri="{9D8B030D-6E8A-4147-A177-3AD203B41FA5}">
                      <a16:colId xmlns:a16="http://schemas.microsoft.com/office/drawing/2014/main" val="20001"/>
                    </a:ext>
                  </a:extLst>
                </a:gridCol>
              </a:tblGrid>
              <a:tr h="370872">
                <a:tc gridSpan="2">
                  <a:txBody>
                    <a:bodyPr/>
                    <a:lstStyle/>
                    <a:p>
                      <a:pPr lvl="0"/>
                      <a:r>
                        <a:rPr lang="en-GB" sz="1800" dirty="0">
                          <a:latin typeface="Century Gothic" pitchFamily="34"/>
                        </a:rPr>
                        <a:t>Things that are different</a:t>
                      </a:r>
                    </a:p>
                  </a:txBody>
                  <a:tcPr marL="91445" marR="91445" marT="45723" marB="45723"/>
                </a:tc>
                <a:tc hMerge="1">
                  <a:txBody>
                    <a:bodyPr/>
                    <a:lstStyle/>
                    <a:p>
                      <a:endParaRPr lang="en-GB"/>
                    </a:p>
                  </a:txBody>
                  <a:tcPr/>
                </a:tc>
                <a:extLst>
                  <a:ext uri="{0D108BD9-81ED-4DB2-BD59-A6C34878D82A}">
                    <a16:rowId xmlns:a16="http://schemas.microsoft.com/office/drawing/2014/main" val="10000"/>
                  </a:ext>
                </a:extLst>
              </a:tr>
              <a:tr h="640128">
                <a:tc rowSpan="2">
                  <a:txBody>
                    <a:bodyPr/>
                    <a:lstStyle/>
                    <a:p>
                      <a:pPr lvl="0"/>
                      <a:r>
                        <a:rPr lang="en-GB" sz="1800" b="1" dirty="0">
                          <a:latin typeface="Century Gothic" pitchFamily="34"/>
                        </a:rPr>
                        <a:t>1</a:t>
                      </a:r>
                    </a:p>
                  </a:txBody>
                  <a:tcPr marL="91445" marR="91445" marT="45723" marB="45723"/>
                </a:tc>
                <a:tc>
                  <a:txBody>
                    <a:bodyPr/>
                    <a:lstStyle/>
                    <a:p>
                      <a:pPr lvl="0"/>
                      <a:endParaRPr lang="en-GB" sz="1800" dirty="0">
                        <a:latin typeface="Century Gothic" pitchFamily="34"/>
                      </a:endParaRPr>
                    </a:p>
                    <a:p>
                      <a:pPr lvl="0"/>
                      <a:endParaRPr lang="en-GB" sz="1800" dirty="0">
                        <a:latin typeface="Century Gothic" pitchFamily="34"/>
                      </a:endParaRPr>
                    </a:p>
                  </a:txBody>
                  <a:tcPr marL="91445" marR="91445" marT="45723" marB="45723"/>
                </a:tc>
                <a:extLst>
                  <a:ext uri="{0D108BD9-81ED-4DB2-BD59-A6C34878D82A}">
                    <a16:rowId xmlns:a16="http://schemas.microsoft.com/office/drawing/2014/main" val="10001"/>
                  </a:ext>
                </a:extLst>
              </a:tr>
              <a:tr h="640128">
                <a:tc vMerge="1">
                  <a:txBody>
                    <a:bodyPr/>
                    <a:lstStyle/>
                    <a:p>
                      <a:endParaRPr lang="en-GB"/>
                    </a:p>
                  </a:txBody>
                  <a:tcPr/>
                </a:tc>
                <a:tc>
                  <a:txBody>
                    <a:bodyPr/>
                    <a:lstStyle/>
                    <a:p>
                      <a:pPr lvl="0"/>
                      <a:endParaRPr lang="en-GB" sz="1800" dirty="0">
                        <a:latin typeface="Century Gothic" pitchFamily="34"/>
                      </a:endParaRPr>
                    </a:p>
                    <a:p>
                      <a:pPr lvl="0"/>
                      <a:endParaRPr lang="en-GB" sz="1800" dirty="0">
                        <a:latin typeface="Century Gothic" pitchFamily="34"/>
                      </a:endParaRPr>
                    </a:p>
                  </a:txBody>
                  <a:tcPr marL="91445" marR="91445" marT="45723" marB="45723"/>
                </a:tc>
                <a:extLst>
                  <a:ext uri="{0D108BD9-81ED-4DB2-BD59-A6C34878D82A}">
                    <a16:rowId xmlns:a16="http://schemas.microsoft.com/office/drawing/2014/main" val="10002"/>
                  </a:ext>
                </a:extLst>
              </a:tr>
              <a:tr h="640128">
                <a:tc rowSpan="2">
                  <a:txBody>
                    <a:bodyPr/>
                    <a:lstStyle/>
                    <a:p>
                      <a:pPr lvl="0"/>
                      <a:r>
                        <a:rPr lang="en-GB" sz="1800" b="1" dirty="0">
                          <a:latin typeface="Century Gothic" pitchFamily="34"/>
                        </a:rPr>
                        <a:t>2</a:t>
                      </a:r>
                    </a:p>
                  </a:txBody>
                  <a:tcPr marL="91445" marR="91445" marT="45723" marB="45723"/>
                </a:tc>
                <a:tc>
                  <a:txBody>
                    <a:bodyPr/>
                    <a:lstStyle/>
                    <a:p>
                      <a:pPr lvl="0"/>
                      <a:endParaRPr lang="en-GB" sz="1800" dirty="0">
                        <a:latin typeface="Century Gothic" pitchFamily="34"/>
                      </a:endParaRPr>
                    </a:p>
                    <a:p>
                      <a:pPr lvl="0"/>
                      <a:endParaRPr lang="en-GB" sz="1800" dirty="0">
                        <a:latin typeface="Century Gothic" pitchFamily="34"/>
                      </a:endParaRPr>
                    </a:p>
                  </a:txBody>
                  <a:tcPr marL="91445" marR="91445" marT="45723" marB="45723"/>
                </a:tc>
                <a:extLst>
                  <a:ext uri="{0D108BD9-81ED-4DB2-BD59-A6C34878D82A}">
                    <a16:rowId xmlns:a16="http://schemas.microsoft.com/office/drawing/2014/main" val="10003"/>
                  </a:ext>
                </a:extLst>
              </a:tr>
              <a:tr h="640128">
                <a:tc vMerge="1">
                  <a:txBody>
                    <a:bodyPr/>
                    <a:lstStyle/>
                    <a:p>
                      <a:endParaRPr lang="en-GB"/>
                    </a:p>
                  </a:txBody>
                  <a:tcPr/>
                </a:tc>
                <a:tc>
                  <a:txBody>
                    <a:bodyPr/>
                    <a:lstStyle/>
                    <a:p>
                      <a:pPr lvl="0"/>
                      <a:endParaRPr lang="en-GB" sz="1800" dirty="0">
                        <a:latin typeface="Century Gothic" pitchFamily="34"/>
                      </a:endParaRPr>
                    </a:p>
                    <a:p>
                      <a:pPr lvl="0"/>
                      <a:endParaRPr lang="en-GB" sz="1800" dirty="0">
                        <a:latin typeface="Century Gothic" pitchFamily="34"/>
                      </a:endParaRPr>
                    </a:p>
                  </a:txBody>
                  <a:tcPr marL="91445" marR="91445" marT="45723" marB="45723"/>
                </a:tc>
                <a:extLst>
                  <a:ext uri="{0D108BD9-81ED-4DB2-BD59-A6C34878D82A}">
                    <a16:rowId xmlns:a16="http://schemas.microsoft.com/office/drawing/2014/main" val="10004"/>
                  </a:ext>
                </a:extLst>
              </a:tr>
              <a:tr h="640128">
                <a:tc rowSpan="2">
                  <a:txBody>
                    <a:bodyPr/>
                    <a:lstStyle/>
                    <a:p>
                      <a:pPr lvl="0"/>
                      <a:r>
                        <a:rPr lang="en-GB" sz="1800" b="1" dirty="0">
                          <a:latin typeface="Century Gothic" pitchFamily="34"/>
                        </a:rPr>
                        <a:t>3</a:t>
                      </a:r>
                    </a:p>
                  </a:txBody>
                  <a:tcPr marL="91445" marR="91445" marT="45723" marB="45723"/>
                </a:tc>
                <a:tc>
                  <a:txBody>
                    <a:bodyPr/>
                    <a:lstStyle/>
                    <a:p>
                      <a:pPr lvl="0"/>
                      <a:endParaRPr lang="en-GB" sz="1800" dirty="0">
                        <a:latin typeface="Century Gothic" pitchFamily="34"/>
                      </a:endParaRPr>
                    </a:p>
                    <a:p>
                      <a:pPr lvl="0"/>
                      <a:endParaRPr lang="en-GB" sz="1800" dirty="0">
                        <a:latin typeface="Century Gothic" pitchFamily="34"/>
                      </a:endParaRPr>
                    </a:p>
                  </a:txBody>
                  <a:tcPr marL="91445" marR="91445" marT="45723" marB="45723"/>
                </a:tc>
                <a:extLst>
                  <a:ext uri="{0D108BD9-81ED-4DB2-BD59-A6C34878D82A}">
                    <a16:rowId xmlns:a16="http://schemas.microsoft.com/office/drawing/2014/main" val="10005"/>
                  </a:ext>
                </a:extLst>
              </a:tr>
              <a:tr h="640128">
                <a:tc vMerge="1">
                  <a:txBody>
                    <a:bodyPr/>
                    <a:lstStyle/>
                    <a:p>
                      <a:endParaRPr lang="en-GB"/>
                    </a:p>
                  </a:txBody>
                  <a:tcPr/>
                </a:tc>
                <a:tc>
                  <a:txBody>
                    <a:bodyPr/>
                    <a:lstStyle/>
                    <a:p>
                      <a:pPr lvl="0"/>
                      <a:endParaRPr lang="en-GB" sz="1800" dirty="0">
                        <a:latin typeface="Century Gothic" pitchFamily="34"/>
                      </a:endParaRPr>
                    </a:p>
                    <a:p>
                      <a:pPr lvl="0"/>
                      <a:endParaRPr lang="en-GB" sz="1800" dirty="0">
                        <a:latin typeface="Century Gothic" pitchFamily="34"/>
                      </a:endParaRPr>
                    </a:p>
                  </a:txBody>
                  <a:tcPr marL="91445" marR="91445" marT="45723" marB="45723"/>
                </a:tc>
                <a:extLst>
                  <a:ext uri="{0D108BD9-81ED-4DB2-BD59-A6C34878D82A}">
                    <a16:rowId xmlns:a16="http://schemas.microsoft.com/office/drawing/2014/main" val="10006"/>
                  </a:ext>
                </a:extLst>
              </a:tr>
            </a:tbl>
          </a:graphicData>
        </a:graphic>
      </p:graphicFrame>
      <p:sp>
        <p:nvSpPr>
          <p:cNvPr id="15387" name="Footer Placeholder 7"/>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15388" name="Slide Number Placeholder 8"/>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AAC372E2-5637-47AA-8728-49C63A9AB02E}"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8</a:t>
            </a:fld>
            <a:endParaRPr lang="en-GB" altLang="en-US" sz="800">
              <a:solidFill>
                <a:srgbClr val="898989"/>
              </a:solidFill>
              <a:latin typeface="Century Gothic" panose="020B0502020202020204" pitchFamily="34" charset="0"/>
            </a:endParaRPr>
          </a:p>
        </p:txBody>
      </p:sp>
      <p:sp>
        <p:nvSpPr>
          <p:cNvPr id="15389"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1539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63E8CA10-E30B-43AF-A4A3-708E4624F69A}"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8</a:t>
            </a:fld>
            <a:endParaRPr altLang="en-US" sz="800">
              <a:solidFill>
                <a:srgbClr val="898989"/>
              </a:solidFill>
              <a:latin typeface="Century Gothic" panose="020B0502020202020204" pitchFamily="34" charset="0"/>
            </a:endParaRPr>
          </a:p>
        </p:txBody>
      </p:sp>
      <p:sp>
        <p:nvSpPr>
          <p:cNvPr id="15391" name="TextBox 1"/>
          <p:cNvSpPr txBox="1">
            <a:spLocks noChangeArrowheads="1"/>
          </p:cNvSpPr>
          <p:nvPr/>
        </p:nvSpPr>
        <p:spPr bwMode="auto">
          <a:xfrm>
            <a:off x="277813" y="5705475"/>
            <a:ext cx="4205287"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nSpc>
                <a:spcPct val="100000"/>
              </a:lnSpc>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solidFill>
                  <a:schemeClr val="tx1"/>
                </a:solidFill>
                <a:latin typeface="Century Gothic" panose="020B0502020202020204" pitchFamily="34" charset="0"/>
                <a:ea typeface="Calibri" panose="020F0502020204030204" pitchFamily="34" charset="0"/>
                <a:cs typeface="Times New Roman" panose="02020603050405020304" pitchFamily="18" charset="0"/>
              </a:rPr>
              <a:t>Pupils should be taught about events beyond living memory that are significant nationally or globally.</a:t>
            </a:r>
          </a:p>
        </p:txBody>
      </p:sp>
      <p:sp>
        <p:nvSpPr>
          <p:cNvPr id="11" name="Rectangle 16">
            <a:extLst>
              <a:ext uri="{FF2B5EF4-FFF2-40B4-BE49-F238E27FC236}">
                <a16:creationId xmlns:a16="http://schemas.microsoft.com/office/drawing/2014/main" id="{F5F1D11A-A845-4A42-A4C9-172E9ED4C86C}"/>
              </a:ext>
            </a:extLst>
          </p:cNvPr>
          <p:cNvSpPr/>
          <p:nvPr/>
        </p:nvSpPr>
        <p:spPr>
          <a:xfrm>
            <a:off x="0" y="0"/>
            <a:ext cx="1062038" cy="1173163"/>
          </a:xfrm>
          <a:prstGeom prst="rect">
            <a:avLst/>
          </a:prstGeom>
          <a:solidFill>
            <a:srgbClr val="4472C4"/>
          </a:solidFill>
          <a:ln w="12701" cap="flat">
            <a:solidFill>
              <a:srgbClr val="2F528F"/>
            </a:solidFill>
            <a:prstDash val="solid"/>
            <a:miter/>
          </a:ln>
        </p:spPr>
        <p:txBody>
          <a:bodyPr anchor="ctr" anchorCtr="1"/>
          <a:lstStyle/>
          <a:p>
            <a:pPr algn="ctr" defTabSz="457200" fontAlgn="auto" hangingPunct="1">
              <a:spcBef>
                <a:spcPts val="0"/>
              </a:spcBef>
              <a:spcAft>
                <a:spcPts val="0"/>
              </a:spcAft>
              <a:defRPr sz="1800" b="0" i="0" u="none" strike="noStrike" kern="0" cap="none" spc="0" baseline="0">
                <a:solidFill>
                  <a:srgbClr val="000000"/>
                </a:solidFill>
                <a:uFillTx/>
              </a:defRPr>
            </a:pPr>
            <a:r>
              <a:rPr lang="en-GB" sz="3200" b="1" kern="0" dirty="0">
                <a:solidFill>
                  <a:srgbClr val="FFFFFF"/>
                </a:solidFill>
                <a:latin typeface="Century Gothic" pitchFamily="34"/>
              </a:rPr>
              <a:t>A</a:t>
            </a: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name="Slide39">
    <p:spTree>
      <p:nvGrpSpPr>
        <p:cNvPr id="1" name=""/>
        <p:cNvGrpSpPr/>
        <p:nvPr/>
      </p:nvGrpSpPr>
      <p:grpSpPr>
        <a:xfrm>
          <a:off x="0" y="0"/>
          <a:ext cx="0" cy="0"/>
          <a:chOff x="0" y="0"/>
          <a:chExt cx="0" cy="0"/>
        </a:xfrm>
      </p:grpSpPr>
      <p:sp>
        <p:nvSpPr>
          <p:cNvPr id="16386" name="Title 1"/>
          <p:cNvSpPr txBox="1">
            <a:spLocks noGrp="1"/>
          </p:cNvSpPr>
          <p:nvPr>
            <p:ph type="title"/>
          </p:nvPr>
        </p:nvSpPr>
        <p:spPr>
          <a:xfrm>
            <a:off x="628650" y="365125"/>
            <a:ext cx="7886700" cy="258763"/>
          </a:xfrm>
        </p:spPr>
        <p:txBody>
          <a:bodyPr/>
          <a:lstStyle/>
          <a:p>
            <a:pPr eaLnBrk="1" hangingPunct="1"/>
            <a:r>
              <a:rPr lang="en-GB" altLang="en-US" sz="1100" b="1">
                <a:solidFill>
                  <a:srgbClr val="FF0000"/>
                </a:solidFill>
                <a:latin typeface="Century Gothic" panose="020B0502020202020204" pitchFamily="34" charset="0"/>
              </a:rPr>
              <a:t>National Curriculum coverage</a:t>
            </a:r>
            <a:r>
              <a:rPr lang="en-GB" altLang="en-US" sz="1100" b="1">
                <a:latin typeface="Century Gothic" panose="020B0502020202020204" pitchFamily="34" charset="0"/>
              </a:rPr>
              <a:t>: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changes within living memory. </a:t>
            </a:r>
            <a:endParaRPr lang="en-GB" altLang="en-US" sz="1100" b="1">
              <a:latin typeface="Century Gothic" panose="020B0502020202020204" pitchFamily="34" charset="0"/>
            </a:endParaRPr>
          </a:p>
        </p:txBody>
      </p:sp>
      <p:graphicFrame>
        <p:nvGraphicFramePr>
          <p:cNvPr id="3" name="Content Placeholder 5">
            <a:extLst>
              <a:ext uri="{FF2B5EF4-FFF2-40B4-BE49-F238E27FC236}">
                <a16:creationId xmlns:a16="http://schemas.microsoft.com/office/drawing/2014/main" id="{3D2714E9-F532-42A3-8158-71E6A0276AAA}"/>
              </a:ext>
            </a:extLst>
          </p:cNvPr>
          <p:cNvGraphicFramePr>
            <a:graphicFrameLocks noGrp="1"/>
          </p:cNvGraphicFramePr>
          <p:nvPr>
            <p:ph idx="1"/>
          </p:nvPr>
        </p:nvGraphicFramePr>
        <p:xfrm>
          <a:off x="628650" y="1052513"/>
          <a:ext cx="7886700" cy="5049837"/>
        </p:xfrm>
        <a:graphic>
          <a:graphicData uri="http://schemas.openxmlformats.org/drawingml/2006/table">
            <a:tbl>
              <a:tblPr firstRow="1" bandRow="1">
                <a:effectLst/>
                <a:tableStyleId>{5C22544A-7EE6-4342-B048-85BDC9FD1C3A}</a:tableStyleId>
              </a:tblPr>
              <a:tblGrid>
                <a:gridCol w="1577340">
                  <a:extLst>
                    <a:ext uri="{9D8B030D-6E8A-4147-A177-3AD203B41FA5}">
                      <a16:colId xmlns:a16="http://schemas.microsoft.com/office/drawing/2014/main" val="20000"/>
                    </a:ext>
                  </a:extLst>
                </a:gridCol>
                <a:gridCol w="1577340">
                  <a:extLst>
                    <a:ext uri="{9D8B030D-6E8A-4147-A177-3AD203B41FA5}">
                      <a16:colId xmlns:a16="http://schemas.microsoft.com/office/drawing/2014/main" val="20001"/>
                    </a:ext>
                  </a:extLst>
                </a:gridCol>
                <a:gridCol w="1577340">
                  <a:extLst>
                    <a:ext uri="{9D8B030D-6E8A-4147-A177-3AD203B41FA5}">
                      <a16:colId xmlns:a16="http://schemas.microsoft.com/office/drawing/2014/main" val="20002"/>
                    </a:ext>
                  </a:extLst>
                </a:gridCol>
                <a:gridCol w="1577340">
                  <a:extLst>
                    <a:ext uri="{9D8B030D-6E8A-4147-A177-3AD203B41FA5}">
                      <a16:colId xmlns:a16="http://schemas.microsoft.com/office/drawing/2014/main" val="20003"/>
                    </a:ext>
                  </a:extLst>
                </a:gridCol>
                <a:gridCol w="1577340">
                  <a:extLst>
                    <a:ext uri="{9D8B030D-6E8A-4147-A177-3AD203B41FA5}">
                      <a16:colId xmlns:a16="http://schemas.microsoft.com/office/drawing/2014/main" val="20004"/>
                    </a:ext>
                  </a:extLst>
                </a:gridCol>
              </a:tblGrid>
              <a:tr h="370863">
                <a:tc gridSpan="5">
                  <a:txBody>
                    <a:bodyPr/>
                    <a:lstStyle/>
                    <a:p>
                      <a:pPr lvl="0" algn="ctr"/>
                      <a:r>
                        <a:rPr lang="en-GB" sz="1600" dirty="0">
                          <a:latin typeface="Century Gothic" pitchFamily="34"/>
                        </a:rPr>
                        <a:t>Write numbers 1 to 4 underneath each picture with the oldest first.</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1188795">
                <a:tc>
                  <a:txBody>
                    <a:bodyPr/>
                    <a:lstStyle/>
                    <a:p>
                      <a:pPr lvl="0"/>
                      <a:endParaRPr lang="en-GB" sz="1800" b="1" dirty="0"/>
                    </a:p>
                    <a:p>
                      <a:pPr lvl="0"/>
                      <a:r>
                        <a:rPr lang="en-GB" sz="1800" b="1" dirty="0">
                          <a:latin typeface="Century Gothic" pitchFamily="34"/>
                        </a:rPr>
                        <a:t>Telephone</a:t>
                      </a:r>
                    </a:p>
                    <a:p>
                      <a:pPr lvl="0"/>
                      <a:endParaRPr lang="en-GB" sz="1800" b="1" dirty="0"/>
                    </a:p>
                    <a:p>
                      <a:pPr lvl="0"/>
                      <a:endParaRPr lang="en-GB" sz="1800" b="1"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extLst>
                  <a:ext uri="{0D108BD9-81ED-4DB2-BD59-A6C34878D82A}">
                    <a16:rowId xmlns:a16="http://schemas.microsoft.com/office/drawing/2014/main" val="10001"/>
                  </a:ext>
                </a:extLst>
              </a:tr>
              <a:tr h="370863">
                <a:tc>
                  <a:txBody>
                    <a:bodyPr/>
                    <a:lstStyle/>
                    <a:p>
                      <a:pPr lvl="0"/>
                      <a:endParaRPr lang="en-GB" sz="1800" b="1"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extLst>
                  <a:ext uri="{0D108BD9-81ED-4DB2-BD59-A6C34878D82A}">
                    <a16:rowId xmlns:a16="http://schemas.microsoft.com/office/drawing/2014/main" val="10002"/>
                  </a:ext>
                </a:extLst>
              </a:tr>
              <a:tr h="1188795">
                <a:tc>
                  <a:txBody>
                    <a:bodyPr/>
                    <a:lstStyle/>
                    <a:p>
                      <a:pPr lvl="0"/>
                      <a:endParaRPr lang="en-GB" sz="1800" b="1" dirty="0"/>
                    </a:p>
                    <a:p>
                      <a:pPr lvl="0"/>
                      <a:r>
                        <a:rPr lang="en-GB" sz="1800" b="1" dirty="0">
                          <a:latin typeface="Century Gothic" pitchFamily="34"/>
                        </a:rPr>
                        <a:t>Television</a:t>
                      </a:r>
                    </a:p>
                    <a:p>
                      <a:pPr lvl="0"/>
                      <a:endParaRPr lang="en-GB" sz="1800" b="1" dirty="0"/>
                    </a:p>
                    <a:p>
                      <a:pPr lvl="0"/>
                      <a:endParaRPr lang="en-GB" sz="1800" b="1"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extLst>
                  <a:ext uri="{0D108BD9-81ED-4DB2-BD59-A6C34878D82A}">
                    <a16:rowId xmlns:a16="http://schemas.microsoft.com/office/drawing/2014/main" val="10003"/>
                  </a:ext>
                </a:extLst>
              </a:tr>
              <a:tr h="370863">
                <a:tc>
                  <a:txBody>
                    <a:bodyPr/>
                    <a:lstStyle/>
                    <a:p>
                      <a:pPr lvl="0"/>
                      <a:endParaRPr lang="en-GB" sz="1800" b="1"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extLst>
                  <a:ext uri="{0D108BD9-81ED-4DB2-BD59-A6C34878D82A}">
                    <a16:rowId xmlns:a16="http://schemas.microsoft.com/office/drawing/2014/main" val="10004"/>
                  </a:ext>
                </a:extLst>
              </a:tr>
              <a:tr h="1188795">
                <a:tc>
                  <a:txBody>
                    <a:bodyPr/>
                    <a:lstStyle/>
                    <a:p>
                      <a:pPr lvl="0"/>
                      <a:endParaRPr lang="en-GB" sz="1800" b="1" dirty="0"/>
                    </a:p>
                    <a:p>
                      <a:pPr lvl="0"/>
                      <a:r>
                        <a:rPr lang="en-GB" sz="1800" b="1" dirty="0">
                          <a:latin typeface="Century Gothic" pitchFamily="34"/>
                        </a:rPr>
                        <a:t>Car</a:t>
                      </a:r>
                    </a:p>
                  </a:txBody>
                  <a:tcPr/>
                </a:tc>
                <a:tc>
                  <a:txBody>
                    <a:bodyPr/>
                    <a:lstStyle/>
                    <a:p>
                      <a:pPr lvl="0"/>
                      <a:endParaRPr lang="en-GB" sz="1800" dirty="0"/>
                    </a:p>
                    <a:p>
                      <a:pPr lvl="0"/>
                      <a:endParaRPr lang="en-GB" sz="1800" dirty="0"/>
                    </a:p>
                    <a:p>
                      <a:pPr lvl="0"/>
                      <a:endParaRPr lang="en-GB" sz="1800" dirty="0"/>
                    </a:p>
                    <a:p>
                      <a:pPr lvl="0"/>
                      <a:endParaRPr lang="en-GB" sz="1800"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extLst>
                  <a:ext uri="{0D108BD9-81ED-4DB2-BD59-A6C34878D82A}">
                    <a16:rowId xmlns:a16="http://schemas.microsoft.com/office/drawing/2014/main" val="10005"/>
                  </a:ext>
                </a:extLst>
              </a:tr>
              <a:tr h="370863">
                <a:tc>
                  <a:txBody>
                    <a:bodyPr/>
                    <a:lstStyle/>
                    <a:p>
                      <a:pPr lvl="0"/>
                      <a:endParaRPr lang="en-GB" sz="1800" b="1" dirty="0">
                        <a:latin typeface="Century Gothic" pitchFamily="34"/>
                      </a:endParaRPr>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tc>
                  <a:txBody>
                    <a:bodyPr/>
                    <a:lstStyle/>
                    <a:p>
                      <a:pPr lvl="0"/>
                      <a:endParaRPr lang="en-GB" sz="1800" dirty="0"/>
                    </a:p>
                  </a:txBody>
                  <a:tcPr/>
                </a:tc>
                <a:extLst>
                  <a:ext uri="{0D108BD9-81ED-4DB2-BD59-A6C34878D82A}">
                    <a16:rowId xmlns:a16="http://schemas.microsoft.com/office/drawing/2014/main" val="10006"/>
                  </a:ext>
                </a:extLst>
              </a:tr>
            </a:tbl>
          </a:graphicData>
        </a:graphic>
      </p:graphicFrame>
      <p:pic>
        <p:nvPicPr>
          <p:cNvPr id="16433" name="Picture 7"/>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0125" y="1497013"/>
            <a:ext cx="1395413" cy="104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34"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22725" y="1497013"/>
            <a:ext cx="1046163" cy="104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35"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468938" y="1558925"/>
            <a:ext cx="1323975"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36"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192963" y="1516063"/>
            <a:ext cx="966787"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37" name="Picture 1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463800" y="3044825"/>
            <a:ext cx="113030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38" name="Picture 1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863975" y="3044825"/>
            <a:ext cx="1339850"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39" name="Picture 1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429250" y="3044825"/>
            <a:ext cx="1363663" cy="102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40" name="Picture 2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038975" y="3044825"/>
            <a:ext cx="1365250"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41" name="Picture 23"/>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2270125" y="4629150"/>
            <a:ext cx="1462088"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42" name="Picture 25"/>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863975" y="4621213"/>
            <a:ext cx="1403350" cy="105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43" name="Picture 27"/>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7008813" y="4602163"/>
            <a:ext cx="1431925"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44" name="Picture 29"/>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5399088" y="4629150"/>
            <a:ext cx="1470025"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45" name="Footer Placeholder 18"/>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16446" name="Slide Number Placeholder 19"/>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2F763E98-E4F7-4C1D-82CC-8D73F2BD3150}"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9</a:t>
            </a:fld>
            <a:endParaRPr lang="en-GB" altLang="en-US" sz="800">
              <a:solidFill>
                <a:srgbClr val="898989"/>
              </a:solidFill>
              <a:latin typeface="Century Gothic" panose="020B0502020202020204" pitchFamily="34" charset="0"/>
            </a:endParaRPr>
          </a:p>
        </p:txBody>
      </p:sp>
      <p:sp>
        <p:nvSpPr>
          <p:cNvPr id="16447"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1644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86F19DE5-7EB6-417A-A842-A0C0764F0057}"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9</a:t>
            </a:fld>
            <a:endParaRPr altLang="en-US" sz="800">
              <a:solidFill>
                <a:srgbClr val="898989"/>
              </a:solidFill>
              <a:latin typeface="Century Gothic" panose="020B0502020202020204" pitchFamily="34" charset="0"/>
            </a:endParaRPr>
          </a:p>
        </p:txBody>
      </p:sp>
      <p:sp>
        <p:nvSpPr>
          <p:cNvPr id="16449" name="Rectangle 16"/>
          <p:cNvSpPr>
            <a:spLocks noChangeArrowheads="1"/>
          </p:cNvSpPr>
          <p:nvPr/>
        </p:nvSpPr>
        <p:spPr bwMode="auto">
          <a:xfrm>
            <a:off x="8081963" y="0"/>
            <a:ext cx="1062037"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B</a:t>
            </a:r>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name="Slide105">
    <p:spTree>
      <p:nvGrpSpPr>
        <p:cNvPr id="1" name=""/>
        <p:cNvGrpSpPr/>
        <p:nvPr/>
      </p:nvGrpSpPr>
      <p:grpSpPr>
        <a:xfrm>
          <a:off x="0" y="0"/>
          <a:ext cx="0" cy="0"/>
          <a:chOff x="0" y="0"/>
          <a:chExt cx="0" cy="0"/>
        </a:xfrm>
      </p:grpSpPr>
      <p:pic>
        <p:nvPicPr>
          <p:cNvPr id="1741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9013" y="1274763"/>
            <a:ext cx="2589212"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68800" y="1274763"/>
            <a:ext cx="4503738"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06500" y="3822700"/>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857750" y="3567113"/>
            <a:ext cx="35274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TextBox 11"/>
          <p:cNvSpPr txBox="1">
            <a:spLocks noChangeArrowheads="1"/>
          </p:cNvSpPr>
          <p:nvPr/>
        </p:nvSpPr>
        <p:spPr bwMode="auto">
          <a:xfrm>
            <a:off x="862013" y="771525"/>
            <a:ext cx="7991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3200" b="1">
                <a:latin typeface="Century Gothic" panose="020B0502020202020204" pitchFamily="34" charset="0"/>
              </a:rPr>
              <a:t>What were these used for?</a:t>
            </a:r>
          </a:p>
        </p:txBody>
      </p:sp>
      <p:sp>
        <p:nvSpPr>
          <p:cNvPr id="17415" name="Rectangle 13"/>
          <p:cNvSpPr>
            <a:spLocks noChangeArrowheads="1"/>
          </p:cNvSpPr>
          <p:nvPr/>
        </p:nvSpPr>
        <p:spPr bwMode="auto">
          <a:xfrm>
            <a:off x="881063" y="3243263"/>
            <a:ext cx="2794000" cy="490537"/>
          </a:xfrm>
          <a:prstGeom prst="rect">
            <a:avLst/>
          </a:prstGeom>
          <a:solidFill>
            <a:srgbClr val="4472C4"/>
          </a:solidFill>
          <a:ln w="12701">
            <a:solidFill>
              <a:srgbClr val="2F528F"/>
            </a:solidFill>
            <a:miter lim="800000"/>
            <a:headEnd/>
            <a:tailEnd/>
          </a:ln>
        </p:spPr>
        <p:txBody>
          <a:bodyPr anchor="ct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endParaRPr lang="en-GB" altLang="en-US" sz="1800">
              <a:solidFill>
                <a:srgbClr val="FFFFFF"/>
              </a:solidFill>
            </a:endParaRPr>
          </a:p>
        </p:txBody>
      </p:sp>
      <p:sp>
        <p:nvSpPr>
          <p:cNvPr id="17416" name="Rectangle 14"/>
          <p:cNvSpPr>
            <a:spLocks noChangeArrowheads="1"/>
          </p:cNvSpPr>
          <p:nvPr/>
        </p:nvSpPr>
        <p:spPr bwMode="auto">
          <a:xfrm>
            <a:off x="5102225" y="3251200"/>
            <a:ext cx="2794000" cy="490538"/>
          </a:xfrm>
          <a:prstGeom prst="rect">
            <a:avLst/>
          </a:prstGeom>
          <a:solidFill>
            <a:srgbClr val="4472C4"/>
          </a:solidFill>
          <a:ln w="12701">
            <a:solidFill>
              <a:srgbClr val="2F528F"/>
            </a:solidFill>
            <a:miter lim="800000"/>
            <a:headEnd/>
            <a:tailEnd/>
          </a:ln>
        </p:spPr>
        <p:txBody>
          <a:bodyPr anchor="ct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endParaRPr lang="en-GB" altLang="en-US" sz="1800">
              <a:solidFill>
                <a:srgbClr val="FFFFFF"/>
              </a:solidFill>
            </a:endParaRPr>
          </a:p>
        </p:txBody>
      </p:sp>
      <p:sp>
        <p:nvSpPr>
          <p:cNvPr id="17417" name="Rectangle 15"/>
          <p:cNvSpPr>
            <a:spLocks noChangeArrowheads="1"/>
          </p:cNvSpPr>
          <p:nvPr/>
        </p:nvSpPr>
        <p:spPr bwMode="auto">
          <a:xfrm>
            <a:off x="952500" y="6011863"/>
            <a:ext cx="2794000" cy="490537"/>
          </a:xfrm>
          <a:prstGeom prst="rect">
            <a:avLst/>
          </a:prstGeom>
          <a:solidFill>
            <a:srgbClr val="4472C4"/>
          </a:solidFill>
          <a:ln w="12701">
            <a:solidFill>
              <a:srgbClr val="2F528F"/>
            </a:solidFill>
            <a:miter lim="800000"/>
            <a:headEnd/>
            <a:tailEnd/>
          </a:ln>
        </p:spPr>
        <p:txBody>
          <a:bodyPr anchor="ct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endParaRPr lang="en-GB" altLang="en-US" sz="1800">
              <a:solidFill>
                <a:srgbClr val="FFFFFF"/>
              </a:solidFill>
            </a:endParaRPr>
          </a:p>
        </p:txBody>
      </p:sp>
      <p:sp>
        <p:nvSpPr>
          <p:cNvPr id="17418" name="Rectangle 16"/>
          <p:cNvSpPr>
            <a:spLocks noChangeArrowheads="1"/>
          </p:cNvSpPr>
          <p:nvPr/>
        </p:nvSpPr>
        <p:spPr bwMode="auto">
          <a:xfrm>
            <a:off x="5102225" y="5965825"/>
            <a:ext cx="2794000" cy="490538"/>
          </a:xfrm>
          <a:prstGeom prst="rect">
            <a:avLst/>
          </a:prstGeom>
          <a:solidFill>
            <a:srgbClr val="4472C4"/>
          </a:solidFill>
          <a:ln w="12701">
            <a:solidFill>
              <a:srgbClr val="2F528F"/>
            </a:solidFill>
            <a:miter lim="800000"/>
            <a:headEnd/>
            <a:tailEnd/>
          </a:ln>
        </p:spPr>
        <p:txBody>
          <a:bodyPr anchor="ct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endParaRPr lang="en-GB" altLang="en-US" sz="1800">
              <a:solidFill>
                <a:srgbClr val="FFFFFF"/>
              </a:solidFill>
            </a:endParaRPr>
          </a:p>
        </p:txBody>
      </p:sp>
      <p:sp>
        <p:nvSpPr>
          <p:cNvPr id="17419" name="Footer Placeholder 11"/>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17420" name="Slide Number Placeholder 12"/>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4D0F4D29-D61B-45F2-9F15-B2101FC3F5D8}"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10</a:t>
            </a:fld>
            <a:endParaRPr lang="en-GB" altLang="en-US" sz="800">
              <a:solidFill>
                <a:srgbClr val="898989"/>
              </a:solidFill>
              <a:latin typeface="Century Gothic" panose="020B0502020202020204" pitchFamily="34" charset="0"/>
            </a:endParaRPr>
          </a:p>
        </p:txBody>
      </p:sp>
      <p:sp>
        <p:nvSpPr>
          <p:cNvPr id="17421"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1742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C6E6A570-027D-4DE3-BCAC-92615CD77DD7}"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10</a:t>
            </a:fld>
            <a:endParaRPr altLang="en-US" sz="800">
              <a:solidFill>
                <a:srgbClr val="898989"/>
              </a:solidFill>
              <a:latin typeface="Century Gothic" panose="020B0502020202020204" pitchFamily="34" charset="0"/>
            </a:endParaRPr>
          </a:p>
        </p:txBody>
      </p:sp>
      <p:sp>
        <p:nvSpPr>
          <p:cNvPr id="17423" name="TextBox 14"/>
          <p:cNvSpPr txBox="1">
            <a:spLocks noChangeArrowheads="1"/>
          </p:cNvSpPr>
          <p:nvPr/>
        </p:nvSpPr>
        <p:spPr bwMode="auto">
          <a:xfrm>
            <a:off x="1206500" y="185738"/>
            <a:ext cx="761047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nSpc>
                <a:spcPct val="100000"/>
              </a:lnSpc>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solidFill>
                  <a:schemeClr val="tx1"/>
                </a:solidFill>
                <a:latin typeface="Century Gothic" panose="020B0502020202020204" pitchFamily="34" charset="0"/>
                <a:ea typeface="Calibri" panose="020F0502020204030204" pitchFamily="34" charset="0"/>
                <a:cs typeface="Times New Roman" panose="02020603050405020304" pitchFamily="18" charset="0"/>
              </a:rPr>
              <a:t>Pupils should be taught about events beyond living memory that are significant nationally or globally.</a:t>
            </a:r>
          </a:p>
        </p:txBody>
      </p:sp>
      <p:sp>
        <p:nvSpPr>
          <p:cNvPr id="17424" name="Rectangle 16"/>
          <p:cNvSpPr>
            <a:spLocks noChangeArrowheads="1"/>
          </p:cNvSpPr>
          <p:nvPr/>
        </p:nvSpPr>
        <p:spPr bwMode="auto">
          <a:xfrm>
            <a:off x="0" y="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C</a:t>
            </a:r>
          </a:p>
        </p:txBody>
      </p:sp>
    </p:spTree>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name="Slide91">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00E18468-DF0A-4BBB-B726-34C898CB14F0}"/>
              </a:ext>
            </a:extLst>
          </p:cNvPr>
          <p:cNvGraphicFramePr>
            <a:graphicFrameLocks noGrp="1"/>
          </p:cNvGraphicFramePr>
          <p:nvPr>
            <p:ph idx="1"/>
          </p:nvPr>
        </p:nvGraphicFramePr>
        <p:xfrm>
          <a:off x="677863" y="1358900"/>
          <a:ext cx="7886700" cy="4968875"/>
        </p:xfrm>
        <a:graphic>
          <a:graphicData uri="http://schemas.openxmlformats.org/drawingml/2006/table">
            <a:tbl>
              <a:tblPr firstRow="1" bandRow="1">
                <a:effectLst/>
                <a:tableStyleId>{5C22544A-7EE6-4342-B048-85BDC9FD1C3A}</a:tableStyleId>
              </a:tblPr>
              <a:tblGrid>
                <a:gridCol w="3943350">
                  <a:extLst>
                    <a:ext uri="{9D8B030D-6E8A-4147-A177-3AD203B41FA5}">
                      <a16:colId xmlns:a16="http://schemas.microsoft.com/office/drawing/2014/main" val="20000"/>
                    </a:ext>
                  </a:extLst>
                </a:gridCol>
                <a:gridCol w="3943350">
                  <a:extLst>
                    <a:ext uri="{9D8B030D-6E8A-4147-A177-3AD203B41FA5}">
                      <a16:colId xmlns:a16="http://schemas.microsoft.com/office/drawing/2014/main" val="20001"/>
                    </a:ext>
                  </a:extLst>
                </a:gridCol>
              </a:tblGrid>
              <a:tr h="579184">
                <a:tc gridSpan="2">
                  <a:txBody>
                    <a:bodyPr/>
                    <a:lstStyle/>
                    <a:p>
                      <a:pPr lvl="0"/>
                      <a:r>
                        <a:rPr lang="en-GB" sz="3200" b="1" dirty="0">
                          <a:solidFill>
                            <a:srgbClr val="000000"/>
                          </a:solidFill>
                          <a:latin typeface="Century Gothic" pitchFamily="34"/>
                        </a:rPr>
                        <a:t>Famous person</a:t>
                      </a:r>
                      <a:endParaRPr lang="en-GB" sz="3200" dirty="0">
                        <a:solidFill>
                          <a:srgbClr val="000000"/>
                        </a:solidFill>
                        <a:latin typeface="Century Gothic" pitchFamily="34"/>
                      </a:endParaRPr>
                    </a:p>
                  </a:txBody>
                  <a:tcPr marT="45718" marB="45718">
                    <a:solidFill>
                      <a:srgbClr val="EDEDED"/>
                    </a:solidFill>
                  </a:tcPr>
                </a:tc>
                <a:tc hMerge="1">
                  <a:txBody>
                    <a:bodyPr/>
                    <a:lstStyle/>
                    <a:p>
                      <a:endParaRPr lang="en-GB"/>
                    </a:p>
                  </a:txBody>
                  <a:tcPr/>
                </a:tc>
                <a:extLst>
                  <a:ext uri="{0D108BD9-81ED-4DB2-BD59-A6C34878D82A}">
                    <a16:rowId xmlns:a16="http://schemas.microsoft.com/office/drawing/2014/main" val="10000"/>
                  </a:ext>
                </a:extLst>
              </a:tr>
              <a:tr h="1188871">
                <a:tc>
                  <a:txBody>
                    <a:bodyPr/>
                    <a:lstStyle/>
                    <a:p>
                      <a:pPr lvl="0"/>
                      <a:r>
                        <a:rPr lang="en-GB" sz="1800" dirty="0">
                          <a:latin typeface="Century Gothic" pitchFamily="34"/>
                        </a:rPr>
                        <a:t>Name a famous person who lived long ago.</a:t>
                      </a:r>
                    </a:p>
                    <a:p>
                      <a:pPr lvl="0"/>
                      <a:endParaRPr lang="en-GB" sz="1800" dirty="0">
                        <a:latin typeface="Century Gothic" pitchFamily="34"/>
                      </a:endParaRPr>
                    </a:p>
                    <a:p>
                      <a:pPr lvl="0"/>
                      <a:endParaRPr lang="en-GB" sz="1800" dirty="0">
                        <a:latin typeface="Century Gothic" pitchFamily="34"/>
                      </a:endParaRPr>
                    </a:p>
                  </a:txBody>
                  <a:tcPr marT="45718" marB="45718"/>
                </a:tc>
                <a:tc>
                  <a:txBody>
                    <a:bodyPr/>
                    <a:lstStyle/>
                    <a:p>
                      <a:pPr lvl="0"/>
                      <a:endParaRPr lang="en-GB" sz="1800" dirty="0"/>
                    </a:p>
                  </a:txBody>
                  <a:tcPr marT="45718" marB="45718"/>
                </a:tc>
                <a:extLst>
                  <a:ext uri="{0D108BD9-81ED-4DB2-BD59-A6C34878D82A}">
                    <a16:rowId xmlns:a16="http://schemas.microsoft.com/office/drawing/2014/main" val="10001"/>
                  </a:ext>
                </a:extLst>
              </a:tr>
              <a:tr h="1463230">
                <a:tc>
                  <a:txBody>
                    <a:bodyPr/>
                    <a:lstStyle/>
                    <a:p>
                      <a:pPr lvl="0"/>
                      <a:r>
                        <a:rPr lang="en-GB" sz="1800" dirty="0">
                          <a:latin typeface="Century Gothic" pitchFamily="34"/>
                        </a:rPr>
                        <a:t>Why is this person famous and why do we talk about them today?</a:t>
                      </a:r>
                    </a:p>
                    <a:p>
                      <a:pPr lvl="0"/>
                      <a:endParaRPr lang="en-GB" sz="1800" dirty="0">
                        <a:latin typeface="Century Gothic" pitchFamily="34"/>
                      </a:endParaRPr>
                    </a:p>
                    <a:p>
                      <a:pPr lvl="0"/>
                      <a:endParaRPr lang="en-GB" sz="1800" dirty="0">
                        <a:latin typeface="Century Gothic" pitchFamily="34"/>
                      </a:endParaRPr>
                    </a:p>
                  </a:txBody>
                  <a:tcPr marT="45718" marB="45718"/>
                </a:tc>
                <a:tc>
                  <a:txBody>
                    <a:bodyPr/>
                    <a:lstStyle/>
                    <a:p>
                      <a:pPr lvl="0"/>
                      <a:endParaRPr lang="en-GB" sz="1800" dirty="0"/>
                    </a:p>
                  </a:txBody>
                  <a:tcPr marT="45718" marB="45718"/>
                </a:tc>
                <a:extLst>
                  <a:ext uri="{0D108BD9-81ED-4DB2-BD59-A6C34878D82A}">
                    <a16:rowId xmlns:a16="http://schemas.microsoft.com/office/drawing/2014/main" val="10002"/>
                  </a:ext>
                </a:extLst>
              </a:tr>
              <a:tr h="1737589">
                <a:tc>
                  <a:txBody>
                    <a:bodyPr/>
                    <a:lstStyle/>
                    <a:p>
                      <a:pPr lvl="0"/>
                      <a:r>
                        <a:rPr lang="en-GB" sz="1800" dirty="0">
                          <a:latin typeface="Century Gothic" pitchFamily="34"/>
                        </a:rPr>
                        <a:t>Can you tell me more?</a:t>
                      </a:r>
                    </a:p>
                  </a:txBody>
                  <a:tcPr marT="45718" marB="45718"/>
                </a:tc>
                <a:tc>
                  <a:txBody>
                    <a:bodyPr/>
                    <a:lstStyle/>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txBody>
                  <a:tcPr marT="45718" marB="45718"/>
                </a:tc>
                <a:extLst>
                  <a:ext uri="{0D108BD9-81ED-4DB2-BD59-A6C34878D82A}">
                    <a16:rowId xmlns:a16="http://schemas.microsoft.com/office/drawing/2014/main" val="10003"/>
                  </a:ext>
                </a:extLst>
              </a:tr>
            </a:tbl>
          </a:graphicData>
        </a:graphic>
      </p:graphicFrame>
      <p:pic>
        <p:nvPicPr>
          <p:cNvPr id="1845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2825" y="122238"/>
            <a:ext cx="2471738" cy="123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1"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18452"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B4EB9EF8-01C8-4C68-972A-2CEFBD0C7F0A}"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11</a:t>
            </a:fld>
            <a:endParaRPr lang="en-GB" altLang="en-US" sz="800">
              <a:solidFill>
                <a:srgbClr val="898989"/>
              </a:solidFill>
              <a:latin typeface="Century Gothic" panose="020B0502020202020204" pitchFamily="34" charset="0"/>
            </a:endParaRPr>
          </a:p>
        </p:txBody>
      </p:sp>
      <p:sp>
        <p:nvSpPr>
          <p:cNvPr id="18453"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1845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360D0931-90BB-4EC6-BEA3-A0C59FA6E6C7}"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11</a:t>
            </a:fld>
            <a:endParaRPr altLang="en-US" sz="800">
              <a:solidFill>
                <a:srgbClr val="898989"/>
              </a:solidFill>
              <a:latin typeface="Century Gothic" panose="020B0502020202020204" pitchFamily="34" charset="0"/>
            </a:endParaRPr>
          </a:p>
        </p:txBody>
      </p:sp>
      <p:sp>
        <p:nvSpPr>
          <p:cNvPr id="18455" name="Rectangle 16"/>
          <p:cNvSpPr>
            <a:spLocks noChangeArrowheads="1"/>
          </p:cNvSpPr>
          <p:nvPr/>
        </p:nvSpPr>
        <p:spPr bwMode="auto">
          <a:xfrm>
            <a:off x="0" y="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D</a:t>
            </a:r>
          </a:p>
        </p:txBody>
      </p:sp>
      <p:sp>
        <p:nvSpPr>
          <p:cNvPr id="18456" name="TextBox 2"/>
          <p:cNvSpPr txBox="1">
            <a:spLocks noChangeArrowheads="1"/>
          </p:cNvSpPr>
          <p:nvPr/>
        </p:nvSpPr>
        <p:spPr bwMode="auto">
          <a:xfrm>
            <a:off x="1262063" y="122238"/>
            <a:ext cx="4611687"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nSpc>
                <a:spcPct val="100000"/>
              </a:lnSpc>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solidFill>
                  <a:schemeClr val="tx1"/>
                </a:solidFill>
                <a:latin typeface="Century Gothic" panose="020B0502020202020204" pitchFamily="34" charset="0"/>
                <a:ea typeface="Calibri" panose="020F0502020204030204" pitchFamily="34" charset="0"/>
                <a:cs typeface="Times New Roman" panose="02020603050405020304" pitchFamily="18" charset="0"/>
              </a:rPr>
              <a:t>Pupils should be taught about the lives of significant individuals in the past who have contributed to national and international achievements. </a:t>
            </a:r>
            <a:endParaRPr lang="en-GB" altLang="en-US" sz="1100">
              <a:solidFill>
                <a:schemeClr val="tx1"/>
              </a:solidFill>
              <a:ea typeface="Calibri" panose="020F0502020204030204" pitchFamily="34" charset="0"/>
              <a:cs typeface="Times New Roman" panose="02020603050405020304" pitchFamily="18" charset="0"/>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txBox="1">
            <a:spLocks noGrp="1"/>
          </p:cNvSpPr>
          <p:nvPr>
            <p:ph type="title"/>
          </p:nvPr>
        </p:nvSpPr>
        <p:spPr>
          <a:xfrm>
            <a:off x="628650" y="365125"/>
            <a:ext cx="7886700" cy="558800"/>
          </a:xfrm>
        </p:spPr>
        <p:txBody>
          <a:bodyPr/>
          <a:lstStyle/>
          <a:p>
            <a:r>
              <a:rPr lang="en-GB" altLang="en-US" sz="3200" b="1">
                <a:solidFill>
                  <a:srgbClr val="C00000"/>
                </a:solidFill>
                <a:latin typeface="Century Gothic" panose="020B0502020202020204" pitchFamily="34" charset="0"/>
              </a:rPr>
              <a:t>Year 1: History assessments</a:t>
            </a:r>
          </a:p>
        </p:txBody>
      </p:sp>
      <p:graphicFrame>
        <p:nvGraphicFramePr>
          <p:cNvPr id="3" name="Content Placeholder 3">
            <a:extLst>
              <a:ext uri="{FF2B5EF4-FFF2-40B4-BE49-F238E27FC236}">
                <a16:creationId xmlns:a16="http://schemas.microsoft.com/office/drawing/2014/main" id="{71AD4594-A84C-4186-A830-8DB05A949814}"/>
              </a:ext>
            </a:extLst>
          </p:cNvPr>
          <p:cNvGraphicFramePr>
            <a:graphicFrameLocks noGrp="1"/>
          </p:cNvGraphicFramePr>
          <p:nvPr>
            <p:ph idx="1"/>
          </p:nvPr>
        </p:nvGraphicFramePr>
        <p:xfrm>
          <a:off x="628650" y="995363"/>
          <a:ext cx="7886700" cy="5505450"/>
        </p:xfrm>
        <a:graphic>
          <a:graphicData uri="http://schemas.openxmlformats.org/drawingml/2006/table">
            <a:tbl>
              <a:tblPr firstRow="1" bandRow="1">
                <a:effectLst/>
                <a:tableStyleId>{5C22544A-7EE6-4342-B048-85BDC9FD1C3A}</a:tableStyleId>
              </a:tblPr>
              <a:tblGrid>
                <a:gridCol w="3962205">
                  <a:extLst>
                    <a:ext uri="{9D8B030D-6E8A-4147-A177-3AD203B41FA5}">
                      <a16:colId xmlns:a16="http://schemas.microsoft.com/office/drawing/2014/main" val="3086102328"/>
                    </a:ext>
                  </a:extLst>
                </a:gridCol>
                <a:gridCol w="2733773">
                  <a:extLst>
                    <a:ext uri="{9D8B030D-6E8A-4147-A177-3AD203B41FA5}">
                      <a16:colId xmlns:a16="http://schemas.microsoft.com/office/drawing/2014/main" val="4269085794"/>
                    </a:ext>
                  </a:extLst>
                </a:gridCol>
                <a:gridCol w="1190722">
                  <a:extLst>
                    <a:ext uri="{9D8B030D-6E8A-4147-A177-3AD203B41FA5}">
                      <a16:colId xmlns:a16="http://schemas.microsoft.com/office/drawing/2014/main" val="4137182897"/>
                    </a:ext>
                  </a:extLst>
                </a:gridCol>
              </a:tblGrid>
              <a:tr h="512194">
                <a:tc>
                  <a:txBody>
                    <a:bodyPr/>
                    <a:lstStyle/>
                    <a:p>
                      <a:pPr lvl="0"/>
                      <a:r>
                        <a:rPr lang="en-GB" sz="1800" dirty="0">
                          <a:latin typeface="Century Gothic" pitchFamily="34"/>
                        </a:rPr>
                        <a:t>National Curriculum content</a:t>
                      </a:r>
                    </a:p>
                  </a:txBody>
                  <a:tcPr marT="45194" marB="45194"/>
                </a:tc>
                <a:tc>
                  <a:txBody>
                    <a:bodyPr/>
                    <a:lstStyle/>
                    <a:p>
                      <a:pPr lvl="0"/>
                      <a:r>
                        <a:rPr lang="en-GB" sz="1800" dirty="0">
                          <a:latin typeface="Century Gothic" pitchFamily="34"/>
                        </a:rPr>
                        <a:t>Assessment statement</a:t>
                      </a:r>
                    </a:p>
                  </a:txBody>
                  <a:tcPr marT="45194" marB="45194"/>
                </a:tc>
                <a:tc>
                  <a:txBody>
                    <a:bodyPr/>
                    <a:lstStyle/>
                    <a:p>
                      <a:pPr lvl="0"/>
                      <a:r>
                        <a:rPr lang="en-GB" sz="1400" dirty="0">
                          <a:latin typeface="Century Gothic" pitchFamily="34"/>
                        </a:rPr>
                        <a:t>Assessment Sheet</a:t>
                      </a:r>
                    </a:p>
                  </a:txBody>
                  <a:tcPr marT="45194" marB="45194"/>
                </a:tc>
                <a:extLst>
                  <a:ext uri="{0D108BD9-81ED-4DB2-BD59-A6C34878D82A}">
                    <a16:rowId xmlns:a16="http://schemas.microsoft.com/office/drawing/2014/main" val="3815951338"/>
                  </a:ext>
                </a:extLst>
              </a:tr>
              <a:tr h="1212483">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changes within living memory. Where appropriate, these should be used to reveal aspects of change in national life.</a:t>
                      </a: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9" marR="68589" marT="0" marB="0"/>
                </a:tc>
                <a:tc>
                  <a:txBody>
                    <a:bodyPr/>
                    <a:lstStyle/>
                    <a:p>
                      <a:pPr lvl="0"/>
                      <a:r>
                        <a:rPr lang="en-GB" sz="1400" dirty="0">
                          <a:latin typeface="Century Gothic" pitchFamily="34"/>
                        </a:rPr>
                        <a:t>Order items by age</a:t>
                      </a:r>
                    </a:p>
                  </a:txBody>
                  <a:tcPr marT="45194" marB="45194"/>
                </a:tc>
                <a:tc>
                  <a:txBody>
                    <a:bodyPr/>
                    <a:lstStyle/>
                    <a:p>
                      <a:pPr lvl="0" algn="ctr"/>
                      <a:r>
                        <a:rPr lang="en-GB" sz="1400" dirty="0">
                          <a:latin typeface="Century Gothic" pitchFamily="34"/>
                        </a:rPr>
                        <a:t>B</a:t>
                      </a:r>
                    </a:p>
                  </a:txBody>
                  <a:tcPr marT="45194" marB="45194"/>
                </a:tc>
                <a:extLst>
                  <a:ext uri="{0D108BD9-81ED-4DB2-BD59-A6C34878D82A}">
                    <a16:rowId xmlns:a16="http://schemas.microsoft.com/office/drawing/2014/main" val="3777445876"/>
                  </a:ext>
                </a:extLst>
              </a:tr>
              <a:tr h="1355806">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events beyond living memory that are significant nationally or globally.</a:t>
                      </a:r>
                    </a:p>
                    <a:p>
                      <a:pPr lvl="0">
                        <a:lnSpc>
                          <a:spcPct val="115000"/>
                        </a:lnSpc>
                        <a:spcAft>
                          <a:spcPts val="0"/>
                        </a:spcAft>
                      </a:pPr>
                      <a:r>
                        <a:rPr lang="en-GB" sz="1400" dirty="0">
                          <a:latin typeface="Century Gothic" panose="020B0502020202020204" pitchFamily="34" charset="0"/>
                          <a:ea typeface="Calibri" pitchFamily="34"/>
                          <a:cs typeface="Times New Roman" pitchFamily="18"/>
                        </a:rPr>
                        <a:t> </a:t>
                      </a:r>
                    </a:p>
                  </a:txBody>
                  <a:tcPr marL="68589" marR="68589" marT="0" marB="0"/>
                </a:tc>
                <a:tc>
                  <a:txBody>
                    <a:bodyPr/>
                    <a:lstStyle/>
                    <a:p>
                      <a:pPr lvl="0"/>
                      <a:r>
                        <a:rPr lang="en-GB" sz="1400" dirty="0">
                          <a:latin typeface="Century Gothic" pitchFamily="34"/>
                        </a:rPr>
                        <a:t>Recognises changes from old times with the way things are today</a:t>
                      </a:r>
                    </a:p>
                    <a:p>
                      <a:pPr lvl="0"/>
                      <a:endParaRPr lang="en-GB" sz="1400" dirty="0">
                        <a:latin typeface="Century Gothic" pitchFamily="34"/>
                      </a:endParaRPr>
                    </a:p>
                    <a:p>
                      <a:pPr lvl="0"/>
                      <a:r>
                        <a:rPr lang="en-GB" sz="1400" dirty="0">
                          <a:latin typeface="Century Gothic" pitchFamily="34"/>
                        </a:rPr>
                        <a:t>Know what old artefacts were used for</a:t>
                      </a:r>
                    </a:p>
                  </a:txBody>
                  <a:tcPr marT="45194" marB="45194"/>
                </a:tc>
                <a:tc>
                  <a:txBody>
                    <a:bodyPr/>
                    <a:lstStyle/>
                    <a:p>
                      <a:pPr lvl="0" algn="ctr"/>
                      <a:r>
                        <a:rPr lang="en-GB" sz="1400" dirty="0">
                          <a:latin typeface="Century Gothic" pitchFamily="34"/>
                        </a:rPr>
                        <a:t>A</a:t>
                      </a:r>
                    </a:p>
                    <a:p>
                      <a:pPr lvl="0" algn="ctr"/>
                      <a:endParaRPr lang="en-GB" sz="1400" dirty="0">
                        <a:latin typeface="Century Gothic" pitchFamily="34"/>
                      </a:endParaRP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C</a:t>
                      </a:r>
                    </a:p>
                  </a:txBody>
                  <a:tcPr marT="45194" marB="45194"/>
                </a:tc>
                <a:extLst>
                  <a:ext uri="{0D108BD9-81ED-4DB2-BD59-A6C34878D82A}">
                    <a16:rowId xmlns:a16="http://schemas.microsoft.com/office/drawing/2014/main" val="2280256700"/>
                  </a:ext>
                </a:extLst>
              </a:tr>
              <a:tr h="1454980">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the lives of significant individuals in the past who have contributed to national and international achievements. Some should be used to compare aspects of life in different periods.</a:t>
                      </a: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9" marR="68589" marT="0" marB="0"/>
                </a:tc>
                <a:tc>
                  <a:txBody>
                    <a:bodyPr/>
                    <a:lstStyle/>
                    <a:p>
                      <a:pPr lvl="0"/>
                      <a:r>
                        <a:rPr lang="en-GB" sz="1400" dirty="0">
                          <a:latin typeface="Century Gothic" pitchFamily="34"/>
                        </a:rPr>
                        <a:t>Name a famous person and know why they are famous</a:t>
                      </a:r>
                    </a:p>
                  </a:txBody>
                  <a:tcPr marT="45194" marB="45194"/>
                </a:tc>
                <a:tc>
                  <a:txBody>
                    <a:bodyPr/>
                    <a:lstStyle/>
                    <a:p>
                      <a:pPr lvl="0" algn="ctr"/>
                      <a:r>
                        <a:rPr lang="en-GB" sz="1400" dirty="0">
                          <a:latin typeface="Century Gothic" pitchFamily="34"/>
                        </a:rPr>
                        <a:t>D</a:t>
                      </a:r>
                    </a:p>
                  </a:txBody>
                  <a:tcPr marT="45194" marB="45194"/>
                </a:tc>
                <a:extLst>
                  <a:ext uri="{0D108BD9-81ED-4DB2-BD59-A6C34878D82A}">
                    <a16:rowId xmlns:a16="http://schemas.microsoft.com/office/drawing/2014/main" val="4028465032"/>
                  </a:ext>
                </a:extLst>
              </a:tr>
              <a:tr h="969987">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significant historical events, people and places in their own locality.</a:t>
                      </a: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9" marR="68589" marT="0" marB="0"/>
                </a:tc>
                <a:tc>
                  <a:txBody>
                    <a:bodyPr/>
                    <a:lstStyle/>
                    <a:p>
                      <a:pPr lvl="0"/>
                      <a:endParaRPr lang="en-GB" sz="1400" dirty="0">
                        <a:latin typeface="Century Gothic" pitchFamily="34"/>
                      </a:endParaRPr>
                    </a:p>
                  </a:txBody>
                  <a:tcPr marT="45194" marB="45194"/>
                </a:tc>
                <a:tc>
                  <a:txBody>
                    <a:bodyPr/>
                    <a:lstStyle/>
                    <a:p>
                      <a:pPr lvl="0" algn="ctr"/>
                      <a:endParaRPr lang="en-GB" sz="1400" dirty="0">
                        <a:latin typeface="Century Gothic" pitchFamily="34"/>
                      </a:endParaRPr>
                    </a:p>
                  </a:txBody>
                  <a:tcPr marT="45194" marB="45194"/>
                </a:tc>
                <a:extLst>
                  <a:ext uri="{0D108BD9-81ED-4DB2-BD59-A6C34878D82A}">
                    <a16:rowId xmlns:a16="http://schemas.microsoft.com/office/drawing/2014/main" val="849096892"/>
                  </a:ext>
                </a:extLst>
              </a:tr>
            </a:tbl>
          </a:graphicData>
        </a:graphic>
      </p:graphicFrame>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F423DA81-90A4-4DC6-AFAF-D0F8793B57F4}"/>
              </a:ext>
            </a:extLst>
          </p:cNvPr>
          <p:cNvGraphicFramePr>
            <a:graphicFrameLocks noGrp="1"/>
          </p:cNvGraphicFramePr>
          <p:nvPr>
            <p:ph idx="1"/>
          </p:nvPr>
        </p:nvGraphicFramePr>
        <p:xfrm>
          <a:off x="498194" y="1138144"/>
          <a:ext cx="8147612" cy="4267200"/>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1298308068"/>
                    </a:ext>
                  </a:extLst>
                </a:gridCol>
                <a:gridCol w="4073798">
                  <a:extLst>
                    <a:ext uri="{9D8B030D-6E8A-4147-A177-3AD203B41FA5}">
                      <a16:colId xmlns:a16="http://schemas.microsoft.com/office/drawing/2014/main" val="4177905297"/>
                    </a:ext>
                  </a:extLst>
                </a:gridCol>
                <a:gridCol w="452646">
                  <a:extLst>
                    <a:ext uri="{9D8B030D-6E8A-4147-A177-3AD203B41FA5}">
                      <a16:colId xmlns:a16="http://schemas.microsoft.com/office/drawing/2014/main" val="400446587"/>
                    </a:ext>
                  </a:extLst>
                </a:gridCol>
                <a:gridCol w="452646">
                  <a:extLst>
                    <a:ext uri="{9D8B030D-6E8A-4147-A177-3AD203B41FA5}">
                      <a16:colId xmlns:a16="http://schemas.microsoft.com/office/drawing/2014/main" val="535651126"/>
                    </a:ext>
                  </a:extLst>
                </a:gridCol>
                <a:gridCol w="452646">
                  <a:extLst>
                    <a:ext uri="{9D8B030D-6E8A-4147-A177-3AD203B41FA5}">
                      <a16:colId xmlns:a16="http://schemas.microsoft.com/office/drawing/2014/main" val="4127480264"/>
                    </a:ext>
                  </a:extLst>
                </a:gridCol>
                <a:gridCol w="452646">
                  <a:extLst>
                    <a:ext uri="{9D8B030D-6E8A-4147-A177-3AD203B41FA5}">
                      <a16:colId xmlns:a16="http://schemas.microsoft.com/office/drawing/2014/main" val="2599265035"/>
                    </a:ext>
                  </a:extLst>
                </a:gridCol>
                <a:gridCol w="452646">
                  <a:extLst>
                    <a:ext uri="{9D8B030D-6E8A-4147-A177-3AD203B41FA5}">
                      <a16:colId xmlns:a16="http://schemas.microsoft.com/office/drawing/2014/main" val="335523327"/>
                    </a:ext>
                  </a:extLst>
                </a:gridCol>
                <a:gridCol w="452646">
                  <a:extLst>
                    <a:ext uri="{9D8B030D-6E8A-4147-A177-3AD203B41FA5}">
                      <a16:colId xmlns:a16="http://schemas.microsoft.com/office/drawing/2014/main" val="1266542968"/>
                    </a:ext>
                  </a:extLst>
                </a:gridCol>
                <a:gridCol w="452646">
                  <a:extLst>
                    <a:ext uri="{9D8B030D-6E8A-4147-A177-3AD203B41FA5}">
                      <a16:colId xmlns:a16="http://schemas.microsoft.com/office/drawing/2014/main" val="3588561732"/>
                    </a:ext>
                  </a:extLst>
                </a:gridCol>
                <a:gridCol w="452646">
                  <a:extLst>
                    <a:ext uri="{9D8B030D-6E8A-4147-A177-3AD203B41FA5}">
                      <a16:colId xmlns:a16="http://schemas.microsoft.com/office/drawing/2014/main" val="138620974"/>
                    </a:ext>
                  </a:extLst>
                </a:gridCol>
              </a:tblGrid>
              <a:tr h="370844">
                <a:tc gridSpan="2">
                  <a:txBody>
                    <a:bodyPr/>
                    <a:lstStyle/>
                    <a:p>
                      <a:pPr lvl="0"/>
                      <a:endParaRPr lang="en-GB" sz="1400" dirty="0">
                        <a:latin typeface="Century Gothic" pitchFamily="34"/>
                      </a:endParaRPr>
                    </a:p>
                    <a:p>
                      <a:pPr lvl="0"/>
                      <a:r>
                        <a:rPr lang="en-GB" sz="1800" dirty="0">
                          <a:latin typeface="Century Gothic" pitchFamily="34"/>
                        </a:rPr>
                        <a:t>Year 1 </a:t>
                      </a:r>
                    </a:p>
                    <a:p>
                      <a:pPr lvl="0"/>
                      <a:r>
                        <a:rPr lang="en-GB" sz="1800" dirty="0">
                          <a:latin typeface="Century Gothic" pitchFamily="34"/>
                        </a:rPr>
                        <a:t>History Cumulative </a:t>
                      </a:r>
                    </a:p>
                    <a:p>
                      <a:pPr lvl="0"/>
                      <a:r>
                        <a:rPr lang="en-GB" sz="1800" dirty="0">
                          <a:latin typeface="Century Gothic" pitchFamily="34"/>
                        </a:rPr>
                        <a:t>Assessment Sheet</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a:tc>
                <a:tc hMerge="1">
                  <a:txBody>
                    <a:bodyPr/>
                    <a:lstStyle/>
                    <a:p>
                      <a:endParaRPr lang="en-GB"/>
                    </a:p>
                  </a:txBody>
                  <a:tcPr/>
                </a:tc>
                <a:tc>
                  <a:txBody>
                    <a:bodyPr/>
                    <a:lstStyle/>
                    <a:p>
                      <a:pPr lvl="0"/>
                      <a:r>
                        <a:rPr lang="en-GB" sz="1400" dirty="0">
                          <a:latin typeface="Century Gothic" pitchFamily="34"/>
                        </a:rPr>
                        <a:t>Name 1</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vert="vert"/>
                </a:tc>
                <a:tc>
                  <a:txBody>
                    <a:bodyPr/>
                    <a:lstStyle/>
                    <a:p>
                      <a:pPr lvl="0"/>
                      <a:r>
                        <a:rPr lang="en-GB" sz="1400" dirty="0">
                          <a:latin typeface="Century Gothic" pitchFamily="34"/>
                        </a:rPr>
                        <a:t>Name 2</a:t>
                      </a:r>
                    </a:p>
                  </a:txBody>
                  <a:tcPr vert="vert"/>
                </a:tc>
                <a:tc>
                  <a:txBody>
                    <a:bodyPr/>
                    <a:lstStyle/>
                    <a:p>
                      <a:pPr lvl="0"/>
                      <a:r>
                        <a:rPr lang="en-GB" sz="1400" dirty="0">
                          <a:latin typeface="Century Gothic" pitchFamily="34"/>
                        </a:rPr>
                        <a:t>Name 3</a:t>
                      </a:r>
                    </a:p>
                  </a:txBody>
                  <a:tcPr vert="vert"/>
                </a:tc>
                <a:tc>
                  <a:txBody>
                    <a:bodyPr/>
                    <a:lstStyle/>
                    <a:p>
                      <a:pPr lvl="0"/>
                      <a:r>
                        <a:rPr lang="en-GB" sz="1400" dirty="0">
                          <a:latin typeface="Century Gothic" pitchFamily="34"/>
                        </a:rPr>
                        <a:t>Name 4</a:t>
                      </a:r>
                    </a:p>
                  </a:txBody>
                  <a:tcPr vert="vert"/>
                </a:tc>
                <a:tc>
                  <a:txBody>
                    <a:bodyPr/>
                    <a:lstStyle/>
                    <a:p>
                      <a:pPr lvl="0"/>
                      <a:r>
                        <a:rPr lang="en-GB" sz="1400" dirty="0">
                          <a:latin typeface="Century Gothic" pitchFamily="34"/>
                        </a:rPr>
                        <a:t>Name 5</a:t>
                      </a:r>
                    </a:p>
                  </a:txBody>
                  <a:tcPr vert="vert"/>
                </a:tc>
                <a:tc>
                  <a:txBody>
                    <a:bodyPr/>
                    <a:lstStyle/>
                    <a:p>
                      <a:pPr lvl="0"/>
                      <a:r>
                        <a:rPr lang="en-GB" sz="1400" dirty="0">
                          <a:latin typeface="Century Gothic" pitchFamily="34"/>
                        </a:rPr>
                        <a:t>Name 6</a:t>
                      </a:r>
                    </a:p>
                  </a:txBody>
                  <a:tcPr vert="vert"/>
                </a:tc>
                <a:tc>
                  <a:txBody>
                    <a:bodyPr/>
                    <a:lstStyle/>
                    <a:p>
                      <a:pPr lvl="0"/>
                      <a:r>
                        <a:rPr lang="en-GB" sz="1400" dirty="0">
                          <a:latin typeface="Century Gothic" pitchFamily="34"/>
                        </a:rPr>
                        <a:t>Name 7</a:t>
                      </a:r>
                    </a:p>
                  </a:txBody>
                  <a:tcPr vert="vert"/>
                </a:tc>
                <a:tc>
                  <a:txBody>
                    <a:bodyPr/>
                    <a:lstStyle/>
                    <a:p>
                      <a:pPr lvl="0"/>
                      <a:r>
                        <a:rPr lang="en-GB" sz="1400" dirty="0">
                          <a:latin typeface="Century Gothic" pitchFamily="34"/>
                        </a:rPr>
                        <a:t>Name 8</a:t>
                      </a:r>
                    </a:p>
                  </a:txBody>
                  <a:tcPr vert="vert"/>
                </a:tc>
                <a:extLst>
                  <a:ext uri="{0D108BD9-81ED-4DB2-BD59-A6C34878D82A}">
                    <a16:rowId xmlns:a16="http://schemas.microsoft.com/office/drawing/2014/main" val="1092405824"/>
                  </a:ext>
                </a:extLst>
              </a:tr>
              <a:tr h="370844">
                <a:tc>
                  <a:txBody>
                    <a:bodyPr/>
                    <a:lstStyle/>
                    <a:p>
                      <a:pPr lvl="0"/>
                      <a:r>
                        <a:rPr lang="en-GB" sz="1400" b="1" dirty="0">
                          <a:latin typeface="Century Gothic" pitchFamily="34"/>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Recognises changes from old times with the way things are today</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340636361"/>
                  </a:ext>
                </a:extLst>
              </a:tr>
              <a:tr h="370844">
                <a:tc>
                  <a:txBody>
                    <a:bodyPr/>
                    <a:lstStyle/>
                    <a:p>
                      <a:pPr lvl="0"/>
                      <a:r>
                        <a:rPr lang="en-GB" sz="1400" b="1" dirty="0">
                          <a:latin typeface="Century Gothic" pitchFamily="34"/>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Order items by age</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187654551"/>
                  </a:ext>
                </a:extLst>
              </a:tr>
              <a:tr h="370844">
                <a:tc>
                  <a:txBody>
                    <a:bodyPr/>
                    <a:lstStyle/>
                    <a:p>
                      <a:pPr lvl="0"/>
                      <a:r>
                        <a:rPr lang="en-GB" sz="1400" b="1" dirty="0">
                          <a:latin typeface="Century Gothic" pitchFamily="34"/>
                        </a:rPr>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Know what old artefacts were used for</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954931472"/>
                  </a:ext>
                </a:extLst>
              </a:tr>
              <a:tr h="370844">
                <a:tc>
                  <a:txBody>
                    <a:bodyPr/>
                    <a:lstStyle/>
                    <a:p>
                      <a:pPr lvl="0"/>
                      <a:r>
                        <a:rPr lang="en-GB" sz="1400" b="1" dirty="0">
                          <a:latin typeface="Century Gothic" pitchFamily="34"/>
                        </a:rPr>
                        <a:t>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Name a famous person and know why they are famous</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959167411"/>
                  </a:ext>
                </a:extLst>
              </a:tr>
            </a:tbl>
          </a:graphicData>
        </a:graphic>
      </p:graphicFrame>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txBox="1">
            <a:spLocks noGrp="1"/>
          </p:cNvSpPr>
          <p:nvPr>
            <p:ph type="ctrTitle"/>
          </p:nvPr>
        </p:nvSpPr>
        <p:spPr>
          <a:xfrm>
            <a:off x="685800" y="1600200"/>
            <a:ext cx="7772400" cy="2387600"/>
          </a:xfrm>
        </p:spPr>
        <p:txBody>
          <a:bodyPr/>
          <a:lstStyle/>
          <a:p>
            <a:r>
              <a:rPr lang="en-GB" altLang="en-US" sz="4800" b="1">
                <a:solidFill>
                  <a:srgbClr val="C00000"/>
                </a:solidFill>
                <a:latin typeface="Century Gothic" panose="020B0502020202020204" pitchFamily="34" charset="0"/>
              </a:rPr>
              <a:t>History Assessments</a:t>
            </a:r>
          </a:p>
        </p:txBody>
      </p:sp>
      <p:sp>
        <p:nvSpPr>
          <p:cNvPr id="22531" name="Subtitle 2"/>
          <p:cNvSpPr txBox="1">
            <a:spLocks noGrp="1"/>
          </p:cNvSpPr>
          <p:nvPr>
            <p:ph type="subTitle" idx="1"/>
          </p:nvPr>
        </p:nvSpPr>
        <p:spPr>
          <a:xfrm>
            <a:off x="1143000" y="4121150"/>
            <a:ext cx="6858000" cy="1655763"/>
          </a:xfrm>
        </p:spPr>
        <p:txBody>
          <a:bodyPr/>
          <a:lstStyle/>
          <a:p>
            <a:endParaRPr lang="en-GB" altLang="en-US" b="1">
              <a:solidFill>
                <a:srgbClr val="F4B183"/>
              </a:solidFill>
              <a:latin typeface="Century Gothic" panose="020B0502020202020204" pitchFamily="34" charset="0"/>
            </a:endParaRPr>
          </a:p>
          <a:p>
            <a:endParaRPr lang="en-GB" altLang="en-US" b="1">
              <a:solidFill>
                <a:srgbClr val="F4B183"/>
              </a:solidFill>
              <a:latin typeface="Century Gothic" panose="020B0502020202020204" pitchFamily="34" charset="0"/>
            </a:endParaRPr>
          </a:p>
          <a:p>
            <a:r>
              <a:rPr lang="en-GB" altLang="en-US" sz="3600" b="1">
                <a:solidFill>
                  <a:srgbClr val="F4B183"/>
                </a:solidFill>
                <a:latin typeface="Century Gothic" panose="020B0502020202020204" pitchFamily="34" charset="0"/>
              </a:rPr>
              <a:t>Year 2</a:t>
            </a:r>
          </a:p>
        </p:txBody>
      </p:sp>
      <p:pic>
        <p:nvPicPr>
          <p:cNvPr id="22532" name="Picture 3" descr="FocusEducation_Logo_Col_72dpi - Copy -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8438" y="327025"/>
            <a:ext cx="3046412"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name="Slide93">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531DC976-06B3-4406-932C-757705C0ABEB}"/>
              </a:ext>
            </a:extLst>
          </p:cNvPr>
          <p:cNvGraphicFramePr>
            <a:graphicFrameLocks noGrp="1"/>
          </p:cNvGraphicFramePr>
          <p:nvPr>
            <p:ph idx="1"/>
          </p:nvPr>
        </p:nvGraphicFramePr>
        <p:xfrm>
          <a:off x="663575" y="2268538"/>
          <a:ext cx="7886700" cy="3509962"/>
        </p:xfrm>
        <a:graphic>
          <a:graphicData uri="http://schemas.openxmlformats.org/drawingml/2006/table">
            <a:tbl>
              <a:tblPr firstRow="1" bandRow="1">
                <a:effectLst/>
                <a:tableStyleId>{5C22544A-7EE6-4342-B048-85BDC9FD1C3A}</a:tableStyleId>
              </a:tblPr>
              <a:tblGrid>
                <a:gridCol w="3943350">
                  <a:extLst>
                    <a:ext uri="{9D8B030D-6E8A-4147-A177-3AD203B41FA5}">
                      <a16:colId xmlns:a16="http://schemas.microsoft.com/office/drawing/2014/main" val="20000"/>
                    </a:ext>
                  </a:extLst>
                </a:gridCol>
                <a:gridCol w="3943350">
                  <a:extLst>
                    <a:ext uri="{9D8B030D-6E8A-4147-A177-3AD203B41FA5}">
                      <a16:colId xmlns:a16="http://schemas.microsoft.com/office/drawing/2014/main" val="20001"/>
                    </a:ext>
                  </a:extLst>
                </a:gridCol>
              </a:tblGrid>
              <a:tr h="370679">
                <a:tc gridSpan="2">
                  <a:txBody>
                    <a:bodyPr/>
                    <a:lstStyle/>
                    <a:p>
                      <a:pPr lvl="0"/>
                      <a:r>
                        <a:rPr lang="en-GB" sz="1800" dirty="0">
                          <a:latin typeface="Century Gothic" pitchFamily="34"/>
                        </a:rPr>
                        <a:t>Choose a famous person</a:t>
                      </a:r>
                    </a:p>
                  </a:txBody>
                  <a:tcPr marT="45699" marB="45699"/>
                </a:tc>
                <a:tc hMerge="1">
                  <a:txBody>
                    <a:bodyPr/>
                    <a:lstStyle/>
                    <a:p>
                      <a:endParaRPr lang="en-GB"/>
                    </a:p>
                  </a:txBody>
                  <a:tcPr/>
                </a:tc>
                <a:extLst>
                  <a:ext uri="{0D108BD9-81ED-4DB2-BD59-A6C34878D82A}">
                    <a16:rowId xmlns:a16="http://schemas.microsoft.com/office/drawing/2014/main" val="10000"/>
                  </a:ext>
                </a:extLst>
              </a:tr>
              <a:tr h="579088">
                <a:tc>
                  <a:txBody>
                    <a:bodyPr/>
                    <a:lstStyle/>
                    <a:p>
                      <a:pPr lvl="0"/>
                      <a:r>
                        <a:rPr lang="en-GB" sz="1600" dirty="0">
                          <a:latin typeface="Century Gothic" pitchFamily="34"/>
                        </a:rPr>
                        <a:t>My famous person is…</a:t>
                      </a:r>
                    </a:p>
                  </a:txBody>
                  <a:tcPr marT="45699" marB="45699"/>
                </a:tc>
                <a:tc>
                  <a:txBody>
                    <a:bodyPr/>
                    <a:lstStyle/>
                    <a:p>
                      <a:pPr lvl="0"/>
                      <a:endParaRPr lang="en-GB" sz="1600" dirty="0">
                        <a:latin typeface="Century Gothic" pitchFamily="34"/>
                      </a:endParaRPr>
                    </a:p>
                    <a:p>
                      <a:pPr lvl="0"/>
                      <a:endParaRPr lang="en-GB" sz="1600" dirty="0">
                        <a:latin typeface="Century Gothic" pitchFamily="34"/>
                      </a:endParaRPr>
                    </a:p>
                  </a:txBody>
                  <a:tcPr marT="45699" marB="45699"/>
                </a:tc>
                <a:extLst>
                  <a:ext uri="{0D108BD9-81ED-4DB2-BD59-A6C34878D82A}">
                    <a16:rowId xmlns:a16="http://schemas.microsoft.com/office/drawing/2014/main" val="10001"/>
                  </a:ext>
                </a:extLst>
              </a:tr>
              <a:tr h="579088">
                <a:tc>
                  <a:txBody>
                    <a:bodyPr/>
                    <a:lstStyle/>
                    <a:p>
                      <a:pPr lvl="0"/>
                      <a:r>
                        <a:rPr lang="en-GB" sz="1600" dirty="0">
                          <a:latin typeface="Century Gothic" pitchFamily="34"/>
                        </a:rPr>
                        <a:t>They are famous because…</a:t>
                      </a:r>
                    </a:p>
                  </a:txBody>
                  <a:tcPr marT="45699" marB="45699"/>
                </a:tc>
                <a:tc>
                  <a:txBody>
                    <a:bodyPr/>
                    <a:lstStyle/>
                    <a:p>
                      <a:pPr lvl="0"/>
                      <a:endParaRPr lang="en-GB" sz="1600" dirty="0">
                        <a:latin typeface="Century Gothic" pitchFamily="34"/>
                      </a:endParaRPr>
                    </a:p>
                    <a:p>
                      <a:pPr lvl="0"/>
                      <a:endParaRPr lang="en-GB" sz="1600" dirty="0">
                        <a:latin typeface="Century Gothic" pitchFamily="34"/>
                      </a:endParaRPr>
                    </a:p>
                  </a:txBody>
                  <a:tcPr marT="45699" marB="45699"/>
                </a:tc>
                <a:extLst>
                  <a:ext uri="{0D108BD9-81ED-4DB2-BD59-A6C34878D82A}">
                    <a16:rowId xmlns:a16="http://schemas.microsoft.com/office/drawing/2014/main" val="10002"/>
                  </a:ext>
                </a:extLst>
              </a:tr>
              <a:tr h="579088">
                <a:tc>
                  <a:txBody>
                    <a:bodyPr/>
                    <a:lstStyle/>
                    <a:p>
                      <a:pPr lvl="0"/>
                      <a:r>
                        <a:rPr lang="en-GB" sz="1600" dirty="0">
                          <a:latin typeface="Century Gothic" pitchFamily="34"/>
                        </a:rPr>
                        <a:t>How long ago did they live?</a:t>
                      </a:r>
                    </a:p>
                    <a:p>
                      <a:pPr lvl="0"/>
                      <a:endParaRPr lang="en-GB" sz="1600" dirty="0">
                        <a:latin typeface="Century Gothic" pitchFamily="34"/>
                      </a:endParaRPr>
                    </a:p>
                  </a:txBody>
                  <a:tcPr marT="45699" marB="45699"/>
                </a:tc>
                <a:tc>
                  <a:txBody>
                    <a:bodyPr/>
                    <a:lstStyle/>
                    <a:p>
                      <a:pPr lvl="0"/>
                      <a:endParaRPr lang="en-GB" sz="1600" dirty="0">
                        <a:latin typeface="Century Gothic" pitchFamily="34"/>
                      </a:endParaRPr>
                    </a:p>
                  </a:txBody>
                  <a:tcPr marT="45699" marB="45699"/>
                </a:tc>
                <a:extLst>
                  <a:ext uri="{0D108BD9-81ED-4DB2-BD59-A6C34878D82A}">
                    <a16:rowId xmlns:a16="http://schemas.microsoft.com/office/drawing/2014/main" val="10003"/>
                  </a:ext>
                </a:extLst>
              </a:tr>
              <a:tr h="822932">
                <a:tc>
                  <a:txBody>
                    <a:bodyPr/>
                    <a:lstStyle/>
                    <a:p>
                      <a:pPr lvl="0"/>
                      <a:r>
                        <a:rPr lang="en-GB" sz="1600" dirty="0">
                          <a:latin typeface="Century Gothic" pitchFamily="34"/>
                        </a:rPr>
                        <a:t>What was the best thing they ever did?</a:t>
                      </a:r>
                    </a:p>
                    <a:p>
                      <a:pPr lvl="0"/>
                      <a:endParaRPr lang="en-GB" sz="1600" dirty="0">
                        <a:latin typeface="Century Gothic" pitchFamily="34"/>
                      </a:endParaRPr>
                    </a:p>
                  </a:txBody>
                  <a:tcPr marT="45699" marB="45699"/>
                </a:tc>
                <a:tc>
                  <a:txBody>
                    <a:bodyPr/>
                    <a:lstStyle/>
                    <a:p>
                      <a:pPr lvl="0"/>
                      <a:endParaRPr lang="en-GB" sz="1600" dirty="0">
                        <a:latin typeface="Century Gothic" pitchFamily="34"/>
                      </a:endParaRPr>
                    </a:p>
                  </a:txBody>
                  <a:tcPr marT="45699" marB="45699"/>
                </a:tc>
                <a:extLst>
                  <a:ext uri="{0D108BD9-81ED-4DB2-BD59-A6C34878D82A}">
                    <a16:rowId xmlns:a16="http://schemas.microsoft.com/office/drawing/2014/main" val="10004"/>
                  </a:ext>
                </a:extLst>
              </a:tr>
              <a:tr h="579088">
                <a:tc>
                  <a:txBody>
                    <a:bodyPr/>
                    <a:lstStyle/>
                    <a:p>
                      <a:pPr lvl="0"/>
                      <a:r>
                        <a:rPr lang="en-GB" sz="1600" dirty="0">
                          <a:latin typeface="Century Gothic" pitchFamily="34"/>
                        </a:rPr>
                        <a:t>How would things be different if they had not done what they did?</a:t>
                      </a:r>
                    </a:p>
                  </a:txBody>
                  <a:tcPr marT="45699" marB="45699"/>
                </a:tc>
                <a:tc>
                  <a:txBody>
                    <a:bodyPr/>
                    <a:lstStyle/>
                    <a:p>
                      <a:pPr lvl="0"/>
                      <a:endParaRPr lang="en-GB" sz="1600" dirty="0">
                        <a:latin typeface="Century Gothic" pitchFamily="34"/>
                      </a:endParaRPr>
                    </a:p>
                  </a:txBody>
                  <a:tcPr marT="45699" marB="45699"/>
                </a:tc>
                <a:extLst>
                  <a:ext uri="{0D108BD9-81ED-4DB2-BD59-A6C34878D82A}">
                    <a16:rowId xmlns:a16="http://schemas.microsoft.com/office/drawing/2014/main" val="10005"/>
                  </a:ext>
                </a:extLst>
              </a:tr>
            </a:tbl>
          </a:graphicData>
        </a:graphic>
      </p:graphicFrame>
      <p:pic>
        <p:nvPicPr>
          <p:cNvPr id="2357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8500" y="400050"/>
            <a:ext cx="1344613"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7"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35213" y="398463"/>
            <a:ext cx="1301750"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8"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30650" y="398463"/>
            <a:ext cx="1238250" cy="176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79"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61000" y="398463"/>
            <a:ext cx="1604963"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80" name="Footer Placeholder 8"/>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23581" name="Slide Number Placeholder 9"/>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C9FF0E35-1863-44CC-A5C3-1283A510943C}"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15</a:t>
            </a:fld>
            <a:endParaRPr lang="en-GB" altLang="en-US" sz="800">
              <a:solidFill>
                <a:srgbClr val="898989"/>
              </a:solidFill>
              <a:latin typeface="Century Gothic" panose="020B0502020202020204" pitchFamily="34" charset="0"/>
            </a:endParaRPr>
          </a:p>
        </p:txBody>
      </p:sp>
      <p:sp>
        <p:nvSpPr>
          <p:cNvPr id="23582"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23583"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2B815A2A-2540-4CE8-8E7A-E421B8D15346}"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15</a:t>
            </a:fld>
            <a:endParaRPr altLang="en-US" sz="800">
              <a:solidFill>
                <a:srgbClr val="898989"/>
              </a:solidFill>
              <a:latin typeface="Century Gothic" panose="020B0502020202020204" pitchFamily="34" charset="0"/>
            </a:endParaRPr>
          </a:p>
        </p:txBody>
      </p:sp>
      <p:sp>
        <p:nvSpPr>
          <p:cNvPr id="23584" name="TextBox 2"/>
          <p:cNvSpPr txBox="1">
            <a:spLocks noChangeArrowheads="1"/>
          </p:cNvSpPr>
          <p:nvPr/>
        </p:nvSpPr>
        <p:spPr bwMode="auto">
          <a:xfrm>
            <a:off x="663575" y="5843588"/>
            <a:ext cx="7851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nSpc>
                <a:spcPct val="100000"/>
              </a:lnSpc>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solidFill>
                  <a:schemeClr val="tx1"/>
                </a:solidFill>
                <a:latin typeface="Century Gothic" panose="020B0502020202020204" pitchFamily="34" charset="0"/>
                <a:ea typeface="Calibri" panose="020F0502020204030204" pitchFamily="34" charset="0"/>
                <a:cs typeface="Times New Roman" panose="02020603050405020304" pitchFamily="18" charset="0"/>
              </a:rPr>
              <a:t>Pupils should be taught about the lives of significant individuals in the past who have contributed to national and international achievements. Some should be used to compare aspects of life in different periods.</a:t>
            </a:r>
          </a:p>
        </p:txBody>
      </p:sp>
      <p:sp>
        <p:nvSpPr>
          <p:cNvPr id="12" name="Rectangle 16">
            <a:extLst>
              <a:ext uri="{FF2B5EF4-FFF2-40B4-BE49-F238E27FC236}">
                <a16:creationId xmlns:a16="http://schemas.microsoft.com/office/drawing/2014/main" id="{2C997AC7-28D1-4E86-B301-5E2DF40BCE7F}"/>
              </a:ext>
            </a:extLst>
          </p:cNvPr>
          <p:cNvSpPr/>
          <p:nvPr/>
        </p:nvSpPr>
        <p:spPr>
          <a:xfrm>
            <a:off x="8081963" y="0"/>
            <a:ext cx="1062037" cy="1173163"/>
          </a:xfrm>
          <a:prstGeom prst="rect">
            <a:avLst/>
          </a:prstGeom>
          <a:solidFill>
            <a:srgbClr val="4472C4"/>
          </a:solidFill>
          <a:ln w="12701" cap="flat">
            <a:solidFill>
              <a:srgbClr val="2F528F"/>
            </a:solidFill>
            <a:prstDash val="solid"/>
            <a:miter/>
          </a:ln>
        </p:spPr>
        <p:txBody>
          <a:bodyPr anchor="ctr" anchorCtr="1"/>
          <a:lstStyle/>
          <a:p>
            <a:pPr algn="ctr" defTabSz="457200" fontAlgn="auto" hangingPunct="1">
              <a:spcBef>
                <a:spcPts val="0"/>
              </a:spcBef>
              <a:spcAft>
                <a:spcPts val="0"/>
              </a:spcAft>
              <a:defRPr sz="1800" b="0" i="0" u="none" strike="noStrike" kern="0" cap="none" spc="0" baseline="0">
                <a:solidFill>
                  <a:srgbClr val="000000"/>
                </a:solidFill>
                <a:uFillTx/>
              </a:defRPr>
            </a:pPr>
            <a:r>
              <a:rPr lang="en-GB" sz="3200" b="1" kern="0" dirty="0">
                <a:solidFill>
                  <a:srgbClr val="FFFFFF"/>
                </a:solidFill>
                <a:latin typeface="Century Gothic" pitchFamily="34"/>
              </a:rPr>
              <a:t>A</a:t>
            </a:r>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name="Slide94">
    <p:spTree>
      <p:nvGrpSpPr>
        <p:cNvPr id="1" name=""/>
        <p:cNvGrpSpPr/>
        <p:nvPr/>
      </p:nvGrpSpPr>
      <p:grpSpPr>
        <a:xfrm>
          <a:off x="0" y="0"/>
          <a:ext cx="0" cy="0"/>
          <a:chOff x="0" y="0"/>
          <a:chExt cx="0" cy="0"/>
        </a:xfrm>
      </p:grpSpPr>
      <p:sp>
        <p:nvSpPr>
          <p:cNvPr id="24578" name="Title 1"/>
          <p:cNvSpPr txBox="1">
            <a:spLocks noGrp="1"/>
          </p:cNvSpPr>
          <p:nvPr>
            <p:ph type="title"/>
          </p:nvPr>
        </p:nvSpPr>
        <p:spPr>
          <a:xfrm>
            <a:off x="628650" y="365125"/>
            <a:ext cx="7886700" cy="519113"/>
          </a:xfrm>
        </p:spPr>
        <p:txBody>
          <a:bodyPr/>
          <a:lstStyle/>
          <a:p>
            <a:pPr eaLnBrk="1" hangingPunct="1"/>
            <a:r>
              <a:rPr lang="en-GB" altLang="en-US" sz="2900" b="1">
                <a:latin typeface="Century Gothic" panose="020B0502020202020204" pitchFamily="34" charset="0"/>
              </a:rPr>
              <a:t>Talking to an older person</a:t>
            </a:r>
          </a:p>
        </p:txBody>
      </p:sp>
      <p:graphicFrame>
        <p:nvGraphicFramePr>
          <p:cNvPr id="3" name="Content Placeholder 3">
            <a:extLst>
              <a:ext uri="{FF2B5EF4-FFF2-40B4-BE49-F238E27FC236}">
                <a16:creationId xmlns:a16="http://schemas.microsoft.com/office/drawing/2014/main" id="{E557BDB2-714D-4459-BB78-1308BACF90E0}"/>
              </a:ext>
            </a:extLst>
          </p:cNvPr>
          <p:cNvGraphicFramePr>
            <a:graphicFrameLocks noGrp="1"/>
          </p:cNvGraphicFramePr>
          <p:nvPr>
            <p:ph idx="1"/>
          </p:nvPr>
        </p:nvGraphicFramePr>
        <p:xfrm>
          <a:off x="558800" y="884238"/>
          <a:ext cx="8256588" cy="4851400"/>
        </p:xfrm>
        <a:graphic>
          <a:graphicData uri="http://schemas.openxmlformats.org/drawingml/2006/table">
            <a:tbl>
              <a:tblPr firstRow="1" bandRow="1">
                <a:effectLst/>
                <a:tableStyleId>{5C22544A-7EE6-4342-B048-85BDC9FD1C3A}</a:tableStyleId>
              </a:tblPr>
              <a:tblGrid>
                <a:gridCol w="736171">
                  <a:extLst>
                    <a:ext uri="{9D8B030D-6E8A-4147-A177-3AD203B41FA5}">
                      <a16:colId xmlns:a16="http://schemas.microsoft.com/office/drawing/2014/main" val="20000"/>
                    </a:ext>
                  </a:extLst>
                </a:gridCol>
                <a:gridCol w="7520417">
                  <a:extLst>
                    <a:ext uri="{9D8B030D-6E8A-4147-A177-3AD203B41FA5}">
                      <a16:colId xmlns:a16="http://schemas.microsoft.com/office/drawing/2014/main" val="20001"/>
                    </a:ext>
                  </a:extLst>
                </a:gridCol>
              </a:tblGrid>
              <a:tr h="370793">
                <a:tc gridSpan="2">
                  <a:txBody>
                    <a:bodyPr/>
                    <a:lstStyle/>
                    <a:p>
                      <a:pPr lvl="0"/>
                      <a:r>
                        <a:rPr lang="en-GB" sz="1800" dirty="0">
                          <a:solidFill>
                            <a:srgbClr val="000000"/>
                          </a:solidFill>
                          <a:latin typeface="Century Gothic" pitchFamily="34"/>
                        </a:rPr>
                        <a:t>What I learnt about life before I was born</a:t>
                      </a:r>
                    </a:p>
                  </a:txBody>
                  <a:tcPr marL="91436" marR="91436" marT="45714" marB="45714">
                    <a:solidFill>
                      <a:srgbClr val="EDEDED"/>
                    </a:solidFill>
                  </a:tcPr>
                </a:tc>
                <a:tc hMerge="1">
                  <a:txBody>
                    <a:bodyPr/>
                    <a:lstStyle/>
                    <a:p>
                      <a:endParaRPr lang="en-GB"/>
                    </a:p>
                  </a:txBody>
                  <a:tcPr/>
                </a:tc>
                <a:extLst>
                  <a:ext uri="{0D108BD9-81ED-4DB2-BD59-A6C34878D82A}">
                    <a16:rowId xmlns:a16="http://schemas.microsoft.com/office/drawing/2014/main" val="10000"/>
                  </a:ext>
                </a:extLst>
              </a:tr>
              <a:tr h="640087">
                <a:tc>
                  <a:txBody>
                    <a:bodyPr/>
                    <a:lstStyle/>
                    <a:p>
                      <a:pPr lvl="0"/>
                      <a:r>
                        <a:rPr lang="en-GB" sz="1800" dirty="0">
                          <a:latin typeface="Century Gothic" pitchFamily="34"/>
                        </a:rPr>
                        <a:t>1</a:t>
                      </a:r>
                    </a:p>
                  </a:txBody>
                  <a:tcPr marL="91436" marR="91436" marT="45714" marB="45714"/>
                </a:tc>
                <a:tc>
                  <a:txBody>
                    <a:bodyPr/>
                    <a:lstStyle/>
                    <a:p>
                      <a:pPr lvl="0"/>
                      <a:endParaRPr lang="en-GB" sz="1800" dirty="0">
                        <a:latin typeface="Century Gothic" pitchFamily="34"/>
                      </a:endParaRPr>
                    </a:p>
                    <a:p>
                      <a:pPr lvl="0"/>
                      <a:endParaRPr lang="en-GB" sz="1800" dirty="0">
                        <a:latin typeface="Century Gothic" pitchFamily="34"/>
                      </a:endParaRPr>
                    </a:p>
                  </a:txBody>
                  <a:tcPr marL="91436" marR="91436" marT="45714" marB="45714"/>
                </a:tc>
                <a:extLst>
                  <a:ext uri="{0D108BD9-81ED-4DB2-BD59-A6C34878D82A}">
                    <a16:rowId xmlns:a16="http://schemas.microsoft.com/office/drawing/2014/main" val="10001"/>
                  </a:ext>
                </a:extLst>
              </a:tr>
              <a:tr h="640087">
                <a:tc>
                  <a:txBody>
                    <a:bodyPr/>
                    <a:lstStyle/>
                    <a:p>
                      <a:pPr lvl="0"/>
                      <a:r>
                        <a:rPr lang="en-GB" sz="1800" dirty="0">
                          <a:latin typeface="Century Gothic" pitchFamily="34"/>
                        </a:rPr>
                        <a:t>2</a:t>
                      </a:r>
                    </a:p>
                  </a:txBody>
                  <a:tcPr marL="91436" marR="91436" marT="45714" marB="45714"/>
                </a:tc>
                <a:tc>
                  <a:txBody>
                    <a:bodyPr/>
                    <a:lstStyle/>
                    <a:p>
                      <a:pPr lvl="0"/>
                      <a:endParaRPr lang="en-GB" sz="1800" dirty="0">
                        <a:latin typeface="Century Gothic" pitchFamily="34"/>
                      </a:endParaRPr>
                    </a:p>
                    <a:p>
                      <a:pPr lvl="0"/>
                      <a:endParaRPr lang="en-GB" sz="1800" dirty="0">
                        <a:latin typeface="Century Gothic" pitchFamily="34"/>
                      </a:endParaRPr>
                    </a:p>
                  </a:txBody>
                  <a:tcPr marL="91436" marR="91436" marT="45714" marB="45714"/>
                </a:tc>
                <a:extLst>
                  <a:ext uri="{0D108BD9-81ED-4DB2-BD59-A6C34878D82A}">
                    <a16:rowId xmlns:a16="http://schemas.microsoft.com/office/drawing/2014/main" val="10002"/>
                  </a:ext>
                </a:extLst>
              </a:tr>
              <a:tr h="640087">
                <a:tc>
                  <a:txBody>
                    <a:bodyPr/>
                    <a:lstStyle/>
                    <a:p>
                      <a:pPr lvl="0"/>
                      <a:r>
                        <a:rPr lang="en-GB" sz="1800" dirty="0">
                          <a:latin typeface="Century Gothic" pitchFamily="34"/>
                        </a:rPr>
                        <a:t>3</a:t>
                      </a:r>
                    </a:p>
                  </a:txBody>
                  <a:tcPr marL="91436" marR="91436" marT="45714" marB="45714"/>
                </a:tc>
                <a:tc>
                  <a:txBody>
                    <a:bodyPr/>
                    <a:lstStyle/>
                    <a:p>
                      <a:pPr lvl="0"/>
                      <a:endParaRPr lang="en-GB" sz="1800" dirty="0">
                        <a:latin typeface="Century Gothic" pitchFamily="34"/>
                      </a:endParaRPr>
                    </a:p>
                    <a:p>
                      <a:pPr lvl="0"/>
                      <a:endParaRPr lang="en-GB" sz="1800" dirty="0">
                        <a:latin typeface="Century Gothic" pitchFamily="34"/>
                      </a:endParaRPr>
                    </a:p>
                  </a:txBody>
                  <a:tcPr marL="91436" marR="91436" marT="45714" marB="45714"/>
                </a:tc>
                <a:extLst>
                  <a:ext uri="{0D108BD9-81ED-4DB2-BD59-A6C34878D82A}">
                    <a16:rowId xmlns:a16="http://schemas.microsoft.com/office/drawing/2014/main" val="10003"/>
                  </a:ext>
                </a:extLst>
              </a:tr>
              <a:tr h="640087">
                <a:tc>
                  <a:txBody>
                    <a:bodyPr/>
                    <a:lstStyle/>
                    <a:p>
                      <a:pPr lvl="0"/>
                      <a:r>
                        <a:rPr lang="en-GB" sz="1800" dirty="0">
                          <a:latin typeface="Century Gothic" pitchFamily="34"/>
                        </a:rPr>
                        <a:t>4</a:t>
                      </a:r>
                    </a:p>
                  </a:txBody>
                  <a:tcPr marL="91436" marR="91436" marT="45714" marB="45714"/>
                </a:tc>
                <a:tc>
                  <a:txBody>
                    <a:bodyPr/>
                    <a:lstStyle/>
                    <a:p>
                      <a:pPr lvl="0"/>
                      <a:endParaRPr lang="en-GB" sz="1800" dirty="0">
                        <a:latin typeface="Century Gothic" pitchFamily="34"/>
                      </a:endParaRPr>
                    </a:p>
                    <a:p>
                      <a:pPr lvl="0"/>
                      <a:endParaRPr lang="en-GB" sz="1800" dirty="0">
                        <a:latin typeface="Century Gothic" pitchFamily="34"/>
                      </a:endParaRPr>
                    </a:p>
                  </a:txBody>
                  <a:tcPr marL="91436" marR="91436" marT="45714" marB="45714"/>
                </a:tc>
                <a:extLst>
                  <a:ext uri="{0D108BD9-81ED-4DB2-BD59-A6C34878D82A}">
                    <a16:rowId xmlns:a16="http://schemas.microsoft.com/office/drawing/2014/main" val="10004"/>
                  </a:ext>
                </a:extLst>
              </a:tr>
              <a:tr h="640087">
                <a:tc>
                  <a:txBody>
                    <a:bodyPr/>
                    <a:lstStyle/>
                    <a:p>
                      <a:pPr lvl="0"/>
                      <a:r>
                        <a:rPr lang="en-GB" sz="1800" dirty="0">
                          <a:latin typeface="Century Gothic" pitchFamily="34"/>
                        </a:rPr>
                        <a:t>5</a:t>
                      </a:r>
                    </a:p>
                  </a:txBody>
                  <a:tcPr marL="91436" marR="91436" marT="45714" marB="45714"/>
                </a:tc>
                <a:tc>
                  <a:txBody>
                    <a:bodyPr/>
                    <a:lstStyle/>
                    <a:p>
                      <a:pPr lvl="0"/>
                      <a:endParaRPr lang="en-GB" sz="1800" dirty="0">
                        <a:latin typeface="Century Gothic" pitchFamily="34"/>
                      </a:endParaRPr>
                    </a:p>
                    <a:p>
                      <a:pPr lvl="0"/>
                      <a:endParaRPr lang="en-GB" sz="1800" dirty="0">
                        <a:latin typeface="Century Gothic" pitchFamily="34"/>
                      </a:endParaRPr>
                    </a:p>
                  </a:txBody>
                  <a:tcPr marL="91436" marR="91436" marT="45714" marB="45714"/>
                </a:tc>
                <a:extLst>
                  <a:ext uri="{0D108BD9-81ED-4DB2-BD59-A6C34878D82A}">
                    <a16:rowId xmlns:a16="http://schemas.microsoft.com/office/drawing/2014/main" val="10005"/>
                  </a:ext>
                </a:extLst>
              </a:tr>
              <a:tr h="640087">
                <a:tc>
                  <a:txBody>
                    <a:bodyPr/>
                    <a:lstStyle/>
                    <a:p>
                      <a:pPr lvl="0"/>
                      <a:r>
                        <a:rPr lang="en-GB" sz="1800" dirty="0">
                          <a:latin typeface="Century Gothic" pitchFamily="34"/>
                        </a:rPr>
                        <a:t>6</a:t>
                      </a:r>
                    </a:p>
                  </a:txBody>
                  <a:tcPr marL="91436" marR="91436" marT="45714" marB="45714"/>
                </a:tc>
                <a:tc>
                  <a:txBody>
                    <a:bodyPr/>
                    <a:lstStyle/>
                    <a:p>
                      <a:pPr lvl="0"/>
                      <a:endParaRPr lang="en-GB" sz="1800" dirty="0">
                        <a:latin typeface="Century Gothic" pitchFamily="34"/>
                      </a:endParaRPr>
                    </a:p>
                    <a:p>
                      <a:pPr lvl="0"/>
                      <a:endParaRPr lang="en-GB" sz="1800" dirty="0">
                        <a:latin typeface="Century Gothic" pitchFamily="34"/>
                      </a:endParaRPr>
                    </a:p>
                  </a:txBody>
                  <a:tcPr marL="91436" marR="91436" marT="45714" marB="45714"/>
                </a:tc>
                <a:extLst>
                  <a:ext uri="{0D108BD9-81ED-4DB2-BD59-A6C34878D82A}">
                    <a16:rowId xmlns:a16="http://schemas.microsoft.com/office/drawing/2014/main" val="10006"/>
                  </a:ext>
                </a:extLst>
              </a:tr>
              <a:tr h="640087">
                <a:tc>
                  <a:txBody>
                    <a:bodyPr/>
                    <a:lstStyle/>
                    <a:p>
                      <a:pPr lvl="0"/>
                      <a:r>
                        <a:rPr lang="en-GB" sz="1800" dirty="0">
                          <a:latin typeface="Century Gothic" pitchFamily="34"/>
                        </a:rPr>
                        <a:t>7</a:t>
                      </a:r>
                    </a:p>
                  </a:txBody>
                  <a:tcPr marL="91436" marR="91436" marT="45714" marB="45714"/>
                </a:tc>
                <a:tc>
                  <a:txBody>
                    <a:bodyPr/>
                    <a:lstStyle/>
                    <a:p>
                      <a:pPr lvl="0"/>
                      <a:endParaRPr lang="en-GB" sz="1800" dirty="0">
                        <a:latin typeface="Century Gothic" pitchFamily="34"/>
                      </a:endParaRPr>
                    </a:p>
                    <a:p>
                      <a:pPr lvl="0"/>
                      <a:endParaRPr lang="en-GB" sz="1800" dirty="0">
                        <a:latin typeface="Century Gothic" pitchFamily="34"/>
                      </a:endParaRPr>
                    </a:p>
                  </a:txBody>
                  <a:tcPr marL="91436" marR="91436" marT="45714" marB="45714"/>
                </a:tc>
                <a:extLst>
                  <a:ext uri="{0D108BD9-81ED-4DB2-BD59-A6C34878D82A}">
                    <a16:rowId xmlns:a16="http://schemas.microsoft.com/office/drawing/2014/main" val="10007"/>
                  </a:ext>
                </a:extLst>
              </a:tr>
            </a:tbl>
          </a:graphicData>
        </a:graphic>
      </p:graphicFrame>
      <p:sp>
        <p:nvSpPr>
          <p:cNvPr id="24607"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24608"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0CEAFC4B-F394-42C9-A220-BCFE0850F69E}"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16</a:t>
            </a:fld>
            <a:endParaRPr lang="en-GB" altLang="en-US" sz="800">
              <a:solidFill>
                <a:srgbClr val="898989"/>
              </a:solidFill>
              <a:latin typeface="Century Gothic" panose="020B0502020202020204" pitchFamily="34" charset="0"/>
            </a:endParaRPr>
          </a:p>
        </p:txBody>
      </p:sp>
      <p:sp>
        <p:nvSpPr>
          <p:cNvPr id="24609"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2461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0DF54628-A8BB-441D-9F05-53F157ADDFD6}"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16</a:t>
            </a:fld>
            <a:endParaRPr altLang="en-US" sz="800">
              <a:solidFill>
                <a:srgbClr val="898989"/>
              </a:solidFill>
              <a:latin typeface="Century Gothic" panose="020B0502020202020204" pitchFamily="34" charset="0"/>
            </a:endParaRPr>
          </a:p>
        </p:txBody>
      </p:sp>
      <p:sp>
        <p:nvSpPr>
          <p:cNvPr id="24611" name="Title 1"/>
          <p:cNvSpPr txBox="1">
            <a:spLocks/>
          </p:cNvSpPr>
          <p:nvPr/>
        </p:nvSpPr>
        <p:spPr bwMode="auto">
          <a:xfrm>
            <a:off x="558800" y="5964238"/>
            <a:ext cx="7886700" cy="25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685800" indent="-2286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spcBef>
                <a:spcPct val="0"/>
              </a:spcBef>
              <a:buSzTx/>
              <a:buFontTx/>
              <a:buNone/>
            </a:pPr>
            <a:r>
              <a:rPr lang="en-GB" altLang="en-US" sz="1100" b="1">
                <a:solidFill>
                  <a:srgbClr val="FF0000"/>
                </a:solidFill>
                <a:latin typeface="Century Gothic" panose="020B0502020202020204" pitchFamily="34" charset="0"/>
              </a:rPr>
              <a:t>National Curriculum coverage</a:t>
            </a:r>
            <a:r>
              <a:rPr lang="en-GB" altLang="en-US" sz="1100" b="1">
                <a:latin typeface="Century Gothic" panose="020B0502020202020204" pitchFamily="34" charset="0"/>
              </a:rPr>
              <a:t>: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changes within living memory. </a:t>
            </a:r>
            <a:endParaRPr lang="en-GB" altLang="en-US" sz="1100" b="1">
              <a:latin typeface="Century Gothic" panose="020B0502020202020204" pitchFamily="34" charset="0"/>
            </a:endParaRPr>
          </a:p>
        </p:txBody>
      </p:sp>
      <p:sp>
        <p:nvSpPr>
          <p:cNvPr id="24612" name="Rectangle 16"/>
          <p:cNvSpPr>
            <a:spLocks noChangeArrowheads="1"/>
          </p:cNvSpPr>
          <p:nvPr/>
        </p:nvSpPr>
        <p:spPr bwMode="auto">
          <a:xfrm>
            <a:off x="8081963" y="0"/>
            <a:ext cx="1062037"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B</a:t>
            </a: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name="Slide92">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DE8EED40-A490-48E0-B4CE-929AC0EE4B6B}"/>
              </a:ext>
            </a:extLst>
          </p:cNvPr>
          <p:cNvGraphicFramePr>
            <a:graphicFrameLocks noGrp="1"/>
          </p:cNvGraphicFramePr>
          <p:nvPr>
            <p:ph idx="1"/>
          </p:nvPr>
        </p:nvGraphicFramePr>
        <p:xfrm>
          <a:off x="628650" y="320675"/>
          <a:ext cx="7886700" cy="5426075"/>
        </p:xfrm>
        <a:graphic>
          <a:graphicData uri="http://schemas.openxmlformats.org/drawingml/2006/table">
            <a:tbl>
              <a:tblPr firstRow="1" bandRow="1">
                <a:effectLst/>
                <a:tableStyleId>{5C22544A-7EE6-4342-B048-85BDC9FD1C3A}</a:tableStyleId>
              </a:tblPr>
              <a:tblGrid>
                <a:gridCol w="3943350">
                  <a:extLst>
                    <a:ext uri="{9D8B030D-6E8A-4147-A177-3AD203B41FA5}">
                      <a16:colId xmlns:a16="http://schemas.microsoft.com/office/drawing/2014/main" val="20000"/>
                    </a:ext>
                  </a:extLst>
                </a:gridCol>
                <a:gridCol w="3943350">
                  <a:extLst>
                    <a:ext uri="{9D8B030D-6E8A-4147-A177-3AD203B41FA5}">
                      <a16:colId xmlns:a16="http://schemas.microsoft.com/office/drawing/2014/main" val="20001"/>
                    </a:ext>
                  </a:extLst>
                </a:gridCol>
              </a:tblGrid>
              <a:tr h="853540">
                <a:tc gridSpan="2">
                  <a:txBody>
                    <a:bodyPr/>
                    <a:lstStyle/>
                    <a:p>
                      <a:pPr lvl="0"/>
                      <a:r>
                        <a:rPr lang="en-GB" sz="3200" b="1" dirty="0">
                          <a:latin typeface="Century Gothic" pitchFamily="34"/>
                        </a:rPr>
                        <a:t>What were these objects used for?</a:t>
                      </a:r>
                      <a:endParaRPr lang="en-GB" sz="3200" b="0" dirty="0">
                        <a:latin typeface="Century Gothic" pitchFamily="34"/>
                      </a:endParaRPr>
                    </a:p>
                    <a:p>
                      <a:pPr lvl="0"/>
                      <a:endParaRPr lang="en-GB" sz="1800" dirty="0">
                        <a:latin typeface="Century Gothic" pitchFamily="34"/>
                      </a:endParaRPr>
                    </a:p>
                  </a:txBody>
                  <a:tcPr marT="45725" marB="45725"/>
                </a:tc>
                <a:tc hMerge="1">
                  <a:txBody>
                    <a:bodyPr/>
                    <a:lstStyle/>
                    <a:p>
                      <a:endParaRPr lang="en-GB"/>
                    </a:p>
                  </a:txBody>
                  <a:tcPr/>
                </a:tc>
                <a:extLst>
                  <a:ext uri="{0D108BD9-81ED-4DB2-BD59-A6C34878D82A}">
                    <a16:rowId xmlns:a16="http://schemas.microsoft.com/office/drawing/2014/main" val="10000"/>
                  </a:ext>
                </a:extLst>
              </a:tr>
              <a:tr h="2011915">
                <a:tc>
                  <a:txBody>
                    <a:bodyPr/>
                    <a:lstStyle/>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txBody>
                  <a:tcPr marT="45725" marB="45725"/>
                </a:tc>
                <a:tc>
                  <a:txBody>
                    <a:bodyPr/>
                    <a:lstStyle/>
                    <a:p>
                      <a:pPr lvl="0"/>
                      <a:endParaRPr lang="en-GB" sz="1800" dirty="0"/>
                    </a:p>
                  </a:txBody>
                  <a:tcPr marT="45725" marB="45725"/>
                </a:tc>
                <a:extLst>
                  <a:ext uri="{0D108BD9-81ED-4DB2-BD59-A6C34878D82A}">
                    <a16:rowId xmlns:a16="http://schemas.microsoft.com/office/drawing/2014/main" val="10001"/>
                  </a:ext>
                </a:extLst>
              </a:tr>
              <a:tr h="2560620">
                <a:tc>
                  <a:txBody>
                    <a:bodyPr/>
                    <a:lstStyle/>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txBody>
                  <a:tcPr marT="45725" marB="45725"/>
                </a:tc>
                <a:tc>
                  <a:txBody>
                    <a:bodyPr/>
                    <a:lstStyle/>
                    <a:p>
                      <a:pPr lvl="0"/>
                      <a:endParaRPr lang="en-GB" sz="1800" dirty="0"/>
                    </a:p>
                  </a:txBody>
                  <a:tcPr marT="45725" marB="45725"/>
                </a:tc>
                <a:extLst>
                  <a:ext uri="{0D108BD9-81ED-4DB2-BD59-A6C34878D82A}">
                    <a16:rowId xmlns:a16="http://schemas.microsoft.com/office/drawing/2014/main" val="10002"/>
                  </a:ext>
                </a:extLst>
              </a:tr>
            </a:tbl>
          </a:graphicData>
        </a:graphic>
      </p:graphicFrame>
      <p:pic>
        <p:nvPicPr>
          <p:cNvPr id="25615"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61025" y="1171575"/>
            <a:ext cx="1417638"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6" name="Rectangle 4"/>
          <p:cNvSpPr>
            <a:spLocks noChangeArrowheads="1"/>
          </p:cNvSpPr>
          <p:nvPr/>
        </p:nvSpPr>
        <p:spPr bwMode="auto">
          <a:xfrm>
            <a:off x="846138" y="2616200"/>
            <a:ext cx="3368675" cy="550863"/>
          </a:xfrm>
          <a:prstGeom prst="rect">
            <a:avLst/>
          </a:prstGeom>
          <a:solidFill>
            <a:srgbClr val="4472C4"/>
          </a:solidFill>
          <a:ln w="12701">
            <a:solidFill>
              <a:srgbClr val="2F528F"/>
            </a:solidFill>
            <a:miter lim="800000"/>
            <a:headEnd/>
            <a:tailEnd/>
          </a:ln>
        </p:spPr>
        <p:txBody>
          <a:bodyPr anchor="ct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endParaRPr lang="en-GB" altLang="en-US" sz="1800">
              <a:solidFill>
                <a:srgbClr val="FFFFFF"/>
              </a:solidFill>
            </a:endParaRPr>
          </a:p>
        </p:txBody>
      </p:sp>
      <p:sp>
        <p:nvSpPr>
          <p:cNvPr id="25617" name="Rectangle 5"/>
          <p:cNvSpPr>
            <a:spLocks noChangeArrowheads="1"/>
          </p:cNvSpPr>
          <p:nvPr/>
        </p:nvSpPr>
        <p:spPr bwMode="auto">
          <a:xfrm>
            <a:off x="4843463" y="2603500"/>
            <a:ext cx="3368675" cy="550863"/>
          </a:xfrm>
          <a:prstGeom prst="rect">
            <a:avLst/>
          </a:prstGeom>
          <a:solidFill>
            <a:srgbClr val="4472C4"/>
          </a:solidFill>
          <a:ln w="12701">
            <a:solidFill>
              <a:srgbClr val="2F528F"/>
            </a:solidFill>
            <a:miter lim="800000"/>
            <a:headEnd/>
            <a:tailEnd/>
          </a:ln>
        </p:spPr>
        <p:txBody>
          <a:bodyPr anchor="ct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endParaRPr lang="en-GB" altLang="en-US" sz="1800">
              <a:solidFill>
                <a:srgbClr val="FFFFFF"/>
              </a:solidFill>
            </a:endParaRPr>
          </a:p>
        </p:txBody>
      </p:sp>
      <p:pic>
        <p:nvPicPr>
          <p:cNvPr id="25618"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16050" y="1212850"/>
            <a:ext cx="2171700" cy="135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9"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89075" y="3187700"/>
            <a:ext cx="1830388" cy="200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20" name="Rectangle 10"/>
          <p:cNvSpPr>
            <a:spLocks noChangeArrowheads="1"/>
          </p:cNvSpPr>
          <p:nvPr/>
        </p:nvSpPr>
        <p:spPr bwMode="auto">
          <a:xfrm>
            <a:off x="815975" y="5191125"/>
            <a:ext cx="3368675" cy="550863"/>
          </a:xfrm>
          <a:prstGeom prst="rect">
            <a:avLst/>
          </a:prstGeom>
          <a:solidFill>
            <a:srgbClr val="4472C4"/>
          </a:solidFill>
          <a:ln w="12701">
            <a:solidFill>
              <a:srgbClr val="2F528F"/>
            </a:solidFill>
            <a:miter lim="800000"/>
            <a:headEnd/>
            <a:tailEnd/>
          </a:ln>
        </p:spPr>
        <p:txBody>
          <a:bodyPr anchor="ct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endParaRPr lang="en-GB" altLang="en-US" sz="1800">
              <a:solidFill>
                <a:srgbClr val="FFFFFF"/>
              </a:solidFill>
            </a:endParaRPr>
          </a:p>
        </p:txBody>
      </p:sp>
      <p:sp>
        <p:nvSpPr>
          <p:cNvPr id="25621" name="Rectangle 11"/>
          <p:cNvSpPr>
            <a:spLocks noChangeArrowheads="1"/>
          </p:cNvSpPr>
          <p:nvPr/>
        </p:nvSpPr>
        <p:spPr bwMode="auto">
          <a:xfrm>
            <a:off x="4773613" y="5164138"/>
            <a:ext cx="3368675" cy="549275"/>
          </a:xfrm>
          <a:prstGeom prst="rect">
            <a:avLst/>
          </a:prstGeom>
          <a:solidFill>
            <a:srgbClr val="4472C4"/>
          </a:solidFill>
          <a:ln w="12701">
            <a:solidFill>
              <a:srgbClr val="2F528F"/>
            </a:solidFill>
            <a:miter lim="800000"/>
            <a:headEnd/>
            <a:tailEnd/>
          </a:ln>
        </p:spPr>
        <p:txBody>
          <a:bodyPr anchor="ctr" anchorCtr="1"/>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endParaRPr lang="en-GB" altLang="en-US" sz="1800">
              <a:solidFill>
                <a:srgbClr val="FFFFFF"/>
              </a:solidFill>
            </a:endParaRPr>
          </a:p>
        </p:txBody>
      </p:sp>
      <p:pic>
        <p:nvPicPr>
          <p:cNvPr id="25622"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770563" y="3163888"/>
            <a:ext cx="1341437"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23" name="Footer Placeholder 2"/>
          <p:cNvSpPr>
            <a:spLocks noGrp="1"/>
          </p:cNvSpPr>
          <p:nvPr>
            <p:ph type="ftr" sz="quarter" idx="11"/>
          </p:nvPr>
        </p:nvSpPr>
        <p:spPr bwMode="auto">
          <a:xfrm>
            <a:off x="3028950" y="6465888"/>
            <a:ext cx="30861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2562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1E085593-F123-4DB4-9CE7-B628ADFA4F62}"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17</a:t>
            </a:fld>
            <a:endParaRPr altLang="en-US" sz="800">
              <a:solidFill>
                <a:srgbClr val="898989"/>
              </a:solidFill>
              <a:latin typeface="Century Gothic" panose="020B0502020202020204" pitchFamily="34" charset="0"/>
            </a:endParaRPr>
          </a:p>
        </p:txBody>
      </p:sp>
      <p:sp>
        <p:nvSpPr>
          <p:cNvPr id="15" name="Rectangle 16">
            <a:extLst>
              <a:ext uri="{FF2B5EF4-FFF2-40B4-BE49-F238E27FC236}">
                <a16:creationId xmlns:a16="http://schemas.microsoft.com/office/drawing/2014/main" id="{614F9C5C-D842-4FBE-9EF6-B703D648387F}"/>
              </a:ext>
            </a:extLst>
          </p:cNvPr>
          <p:cNvSpPr/>
          <p:nvPr/>
        </p:nvSpPr>
        <p:spPr>
          <a:xfrm>
            <a:off x="8081963" y="5684838"/>
            <a:ext cx="1062037" cy="1173162"/>
          </a:xfrm>
          <a:prstGeom prst="rect">
            <a:avLst/>
          </a:prstGeom>
          <a:solidFill>
            <a:srgbClr val="4472C4"/>
          </a:solidFill>
          <a:ln w="12701" cap="flat">
            <a:solidFill>
              <a:srgbClr val="2F528F"/>
            </a:solidFill>
            <a:prstDash val="solid"/>
            <a:miter/>
          </a:ln>
        </p:spPr>
        <p:txBody>
          <a:bodyPr anchor="ctr" anchorCtr="1"/>
          <a:lstStyle/>
          <a:p>
            <a:pPr algn="ctr" defTabSz="457200" fontAlgn="auto" hangingPunct="1">
              <a:spcBef>
                <a:spcPts val="0"/>
              </a:spcBef>
              <a:spcAft>
                <a:spcPts val="0"/>
              </a:spcAft>
              <a:defRPr sz="1800" b="0" i="0" u="none" strike="noStrike" kern="0" cap="none" spc="0" baseline="0">
                <a:solidFill>
                  <a:srgbClr val="000000"/>
                </a:solidFill>
                <a:uFillTx/>
              </a:defRPr>
            </a:pPr>
            <a:r>
              <a:rPr lang="en-GB" sz="3200" b="1" kern="0" dirty="0">
                <a:solidFill>
                  <a:srgbClr val="FFFFFF"/>
                </a:solidFill>
                <a:latin typeface="Century Gothic" pitchFamily="34"/>
              </a:rPr>
              <a:t>C</a:t>
            </a:r>
          </a:p>
        </p:txBody>
      </p:sp>
      <p:sp>
        <p:nvSpPr>
          <p:cNvPr id="25626" name="TextBox 15"/>
          <p:cNvSpPr txBox="1">
            <a:spLocks noChangeArrowheads="1"/>
          </p:cNvSpPr>
          <p:nvPr/>
        </p:nvSpPr>
        <p:spPr bwMode="auto">
          <a:xfrm>
            <a:off x="531813" y="5830888"/>
            <a:ext cx="755015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nSpc>
                <a:spcPct val="100000"/>
              </a:lnSpc>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solidFill>
                  <a:schemeClr val="tx1"/>
                </a:solidFill>
                <a:latin typeface="Century Gothic" panose="020B0502020202020204" pitchFamily="34" charset="0"/>
                <a:ea typeface="Calibri" panose="020F0502020204030204" pitchFamily="34" charset="0"/>
                <a:cs typeface="Times New Roman" panose="02020603050405020304" pitchFamily="18" charset="0"/>
              </a:rPr>
              <a:t>Pupils should be taught about events beyond living memory that are significant nationally or globally.</a:t>
            </a: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name="Slide106">
    <p:spTree>
      <p:nvGrpSpPr>
        <p:cNvPr id="1" name=""/>
        <p:cNvGrpSpPr/>
        <p:nvPr/>
      </p:nvGrpSpPr>
      <p:grpSpPr>
        <a:xfrm>
          <a:off x="0" y="0"/>
          <a:ext cx="0" cy="0"/>
          <a:chOff x="0" y="0"/>
          <a:chExt cx="0" cy="0"/>
        </a:xfrm>
      </p:grpSpPr>
      <p:sp>
        <p:nvSpPr>
          <p:cNvPr id="26626" name="TextBox 3"/>
          <p:cNvSpPr txBox="1">
            <a:spLocks noChangeArrowheads="1"/>
          </p:cNvSpPr>
          <p:nvPr/>
        </p:nvSpPr>
        <p:spPr bwMode="auto">
          <a:xfrm>
            <a:off x="457200" y="338138"/>
            <a:ext cx="84074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lnSpc>
                <a:spcPct val="100000"/>
              </a:lnSpc>
              <a:spcBef>
                <a:spcPct val="0"/>
              </a:spcBef>
              <a:buSzTx/>
              <a:buFontTx/>
              <a:buNone/>
            </a:pPr>
            <a:r>
              <a:rPr lang="en-GB" altLang="en-US" sz="2400" b="1">
                <a:latin typeface="Century Gothic" panose="020B0502020202020204" pitchFamily="34" charset="0"/>
              </a:rPr>
              <a:t>When our grandparents were young they may have used: </a:t>
            </a:r>
          </a:p>
        </p:txBody>
      </p:sp>
      <p:graphicFrame>
        <p:nvGraphicFramePr>
          <p:cNvPr id="3" name="Table 4">
            <a:extLst>
              <a:ext uri="{FF2B5EF4-FFF2-40B4-BE49-F238E27FC236}">
                <a16:creationId xmlns:a16="http://schemas.microsoft.com/office/drawing/2014/main" id="{28197C52-5302-44CD-ABAE-6EA15ED649FF}"/>
              </a:ext>
            </a:extLst>
          </p:cNvPr>
          <p:cNvGraphicFramePr>
            <a:graphicFrameLocks noGrp="1"/>
          </p:cNvGraphicFramePr>
          <p:nvPr/>
        </p:nvGraphicFramePr>
        <p:xfrm>
          <a:off x="457200" y="1169988"/>
          <a:ext cx="8186738" cy="4943475"/>
        </p:xfrm>
        <a:graphic>
          <a:graphicData uri="http://schemas.openxmlformats.org/drawingml/2006/table">
            <a:tbl>
              <a:tblPr firstRow="1" bandRow="1">
                <a:effectLst/>
                <a:tableStyleId>{5C22544A-7EE6-4342-B048-85BDC9FD1C3A}</a:tableStyleId>
              </a:tblPr>
              <a:tblGrid>
                <a:gridCol w="2046685">
                  <a:extLst>
                    <a:ext uri="{9D8B030D-6E8A-4147-A177-3AD203B41FA5}">
                      <a16:colId xmlns:a16="http://schemas.microsoft.com/office/drawing/2014/main" val="20000"/>
                    </a:ext>
                  </a:extLst>
                </a:gridCol>
                <a:gridCol w="2046685">
                  <a:extLst>
                    <a:ext uri="{9D8B030D-6E8A-4147-A177-3AD203B41FA5}">
                      <a16:colId xmlns:a16="http://schemas.microsoft.com/office/drawing/2014/main" val="20001"/>
                    </a:ext>
                  </a:extLst>
                </a:gridCol>
                <a:gridCol w="2046685">
                  <a:extLst>
                    <a:ext uri="{9D8B030D-6E8A-4147-A177-3AD203B41FA5}">
                      <a16:colId xmlns:a16="http://schemas.microsoft.com/office/drawing/2014/main" val="20002"/>
                    </a:ext>
                  </a:extLst>
                </a:gridCol>
                <a:gridCol w="2046685">
                  <a:extLst>
                    <a:ext uri="{9D8B030D-6E8A-4147-A177-3AD203B41FA5}">
                      <a16:colId xmlns:a16="http://schemas.microsoft.com/office/drawing/2014/main" val="20003"/>
                    </a:ext>
                  </a:extLst>
                </a:gridCol>
              </a:tblGrid>
              <a:tr h="370827">
                <a:tc gridSpan="4">
                  <a:txBody>
                    <a:bodyPr/>
                    <a:lstStyle/>
                    <a:p>
                      <a:pPr lvl="0"/>
                      <a:r>
                        <a:rPr lang="en-GB" sz="1800" dirty="0">
                          <a:latin typeface="Century Gothic" pitchFamily="34"/>
                        </a:rPr>
                        <a:t>Our grandparents used these. What would we use?</a:t>
                      </a:r>
                    </a:p>
                  </a:txBody>
                  <a:tcPr marL="91434" marR="91434" marT="45718" marB="45718"/>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2286324">
                <a:tc>
                  <a:txBody>
                    <a:bodyPr/>
                    <a:lstStyle/>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txBody>
                  <a:tcPr marL="91434" marR="91434" marT="45718" marB="45718"/>
                </a:tc>
                <a:tc>
                  <a:txBody>
                    <a:bodyPr/>
                    <a:lstStyle/>
                    <a:p>
                      <a:pPr lvl="0"/>
                      <a:endParaRPr lang="en-GB" sz="1800" dirty="0">
                        <a:latin typeface="Century Gothic" pitchFamily="34"/>
                      </a:endParaRPr>
                    </a:p>
                  </a:txBody>
                  <a:tcPr marL="91434" marR="91434" marT="45718" marB="45718"/>
                </a:tc>
                <a:tc>
                  <a:txBody>
                    <a:bodyPr/>
                    <a:lstStyle/>
                    <a:p>
                      <a:pPr lvl="0"/>
                      <a:endParaRPr lang="en-GB" sz="1800" dirty="0">
                        <a:latin typeface="Century Gothic" pitchFamily="34"/>
                      </a:endParaRPr>
                    </a:p>
                  </a:txBody>
                  <a:tcPr marL="91434" marR="91434" marT="45718" marB="45718"/>
                </a:tc>
                <a:tc>
                  <a:txBody>
                    <a:bodyPr/>
                    <a:lstStyle/>
                    <a:p>
                      <a:pPr lvl="0"/>
                      <a:endParaRPr lang="en-GB" sz="1800" dirty="0">
                        <a:latin typeface="Century Gothic" pitchFamily="34"/>
                      </a:endParaRPr>
                    </a:p>
                  </a:txBody>
                  <a:tcPr marL="91434" marR="91434" marT="45718" marB="45718"/>
                </a:tc>
                <a:extLst>
                  <a:ext uri="{0D108BD9-81ED-4DB2-BD59-A6C34878D82A}">
                    <a16:rowId xmlns:a16="http://schemas.microsoft.com/office/drawing/2014/main" val="10001"/>
                  </a:ext>
                </a:extLst>
              </a:tr>
              <a:tr h="2286324">
                <a:tc>
                  <a:txBody>
                    <a:bodyPr/>
                    <a:lstStyle/>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txBody>
                  <a:tcPr marL="91434" marR="91434" marT="45718" marB="45718"/>
                </a:tc>
                <a:tc>
                  <a:txBody>
                    <a:bodyPr/>
                    <a:lstStyle/>
                    <a:p>
                      <a:pPr lvl="0"/>
                      <a:endParaRPr lang="en-GB" sz="1800" dirty="0">
                        <a:latin typeface="Century Gothic" pitchFamily="34"/>
                      </a:endParaRPr>
                    </a:p>
                  </a:txBody>
                  <a:tcPr marL="91434" marR="91434" marT="45718" marB="45718"/>
                </a:tc>
                <a:tc>
                  <a:txBody>
                    <a:bodyPr/>
                    <a:lstStyle/>
                    <a:p>
                      <a:pPr lvl="0"/>
                      <a:endParaRPr lang="en-GB" sz="1800" dirty="0">
                        <a:latin typeface="Century Gothic" pitchFamily="34"/>
                      </a:endParaRPr>
                    </a:p>
                  </a:txBody>
                  <a:tcPr marL="91434" marR="91434" marT="45718" marB="45718"/>
                </a:tc>
                <a:tc>
                  <a:txBody>
                    <a:bodyPr/>
                    <a:lstStyle/>
                    <a:p>
                      <a:pPr lvl="0"/>
                      <a:endParaRPr lang="en-GB" sz="1800" dirty="0">
                        <a:latin typeface="Century Gothic" pitchFamily="34"/>
                      </a:endParaRPr>
                    </a:p>
                  </a:txBody>
                  <a:tcPr marL="91434" marR="91434" marT="45718" marB="45718"/>
                </a:tc>
                <a:extLst>
                  <a:ext uri="{0D108BD9-81ED-4DB2-BD59-A6C34878D82A}">
                    <a16:rowId xmlns:a16="http://schemas.microsoft.com/office/drawing/2014/main" val="10002"/>
                  </a:ext>
                </a:extLst>
              </a:tr>
            </a:tbl>
          </a:graphicData>
        </a:graphic>
      </p:graphicFrame>
      <p:pic>
        <p:nvPicPr>
          <p:cNvPr id="26646"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28663" y="1938338"/>
            <a:ext cx="1489075" cy="149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47"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8050" y="2000250"/>
            <a:ext cx="1716088"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48" name="Picture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16450" y="4192588"/>
            <a:ext cx="1852613" cy="128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49"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57225" y="4198938"/>
            <a:ext cx="1673225"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50" name="Footer Placeholder 9"/>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26651" name="Slide Number Placeholder 10"/>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BC028355-D607-4CBC-990D-DE488D825409}"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18</a:t>
            </a:fld>
            <a:endParaRPr lang="en-GB" altLang="en-US" sz="800">
              <a:solidFill>
                <a:srgbClr val="898989"/>
              </a:solidFill>
              <a:latin typeface="Century Gothic" panose="020B0502020202020204" pitchFamily="34" charset="0"/>
            </a:endParaRPr>
          </a:p>
        </p:txBody>
      </p:sp>
      <p:sp>
        <p:nvSpPr>
          <p:cNvPr id="26652"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26653"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F6EA17C4-0356-4D22-9941-7B15F8DCFC72}"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18</a:t>
            </a:fld>
            <a:endParaRPr altLang="en-US" sz="800">
              <a:solidFill>
                <a:srgbClr val="898989"/>
              </a:solidFill>
              <a:latin typeface="Century Gothic" panose="020B0502020202020204" pitchFamily="34" charset="0"/>
            </a:endParaRPr>
          </a:p>
        </p:txBody>
      </p:sp>
      <p:sp>
        <p:nvSpPr>
          <p:cNvPr id="26654" name="Title 1"/>
          <p:cNvSpPr txBox="1">
            <a:spLocks/>
          </p:cNvSpPr>
          <p:nvPr/>
        </p:nvSpPr>
        <p:spPr bwMode="auto">
          <a:xfrm>
            <a:off x="457200" y="6192838"/>
            <a:ext cx="7886700" cy="25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685800" indent="-2286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spcBef>
                <a:spcPct val="0"/>
              </a:spcBef>
              <a:buSzTx/>
              <a:buFontTx/>
              <a:buNone/>
            </a:pPr>
            <a:r>
              <a:rPr lang="en-GB" altLang="en-US" sz="1100" b="1">
                <a:solidFill>
                  <a:srgbClr val="FF0000"/>
                </a:solidFill>
                <a:latin typeface="Century Gothic" panose="020B0502020202020204" pitchFamily="34" charset="0"/>
              </a:rPr>
              <a:t>National Curriculum coverage</a:t>
            </a:r>
            <a:r>
              <a:rPr lang="en-GB" altLang="en-US" sz="1100" b="1">
                <a:latin typeface="Century Gothic" panose="020B0502020202020204" pitchFamily="34" charset="0"/>
              </a:rPr>
              <a:t>: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changes within living memory. </a:t>
            </a:r>
            <a:endParaRPr lang="en-GB" altLang="en-US" sz="1100" b="1">
              <a:latin typeface="Century Gothic" panose="020B0502020202020204" pitchFamily="34" charset="0"/>
            </a:endParaRPr>
          </a:p>
        </p:txBody>
      </p:sp>
      <p:sp>
        <p:nvSpPr>
          <p:cNvPr id="26655" name="Rectangle 16"/>
          <p:cNvSpPr>
            <a:spLocks noChangeArrowheads="1"/>
          </p:cNvSpPr>
          <p:nvPr/>
        </p:nvSpPr>
        <p:spPr bwMode="auto">
          <a:xfrm>
            <a:off x="8081963" y="5684838"/>
            <a:ext cx="1062037" cy="1173162"/>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D</a:t>
            </a:r>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E385BF9D-82AE-44D4-8A26-BEC8DDAA9CC8}"/>
              </a:ext>
            </a:extLst>
          </p:cNvPr>
          <p:cNvGraphicFramePr>
            <a:graphicFrameLocks noGrp="1"/>
          </p:cNvGraphicFramePr>
          <p:nvPr>
            <p:ph idx="1"/>
          </p:nvPr>
        </p:nvGraphicFramePr>
        <p:xfrm>
          <a:off x="628650" y="1203325"/>
          <a:ext cx="7886700" cy="5091113"/>
        </p:xfrm>
        <a:graphic>
          <a:graphicData uri="http://schemas.openxmlformats.org/drawingml/2006/table">
            <a:tbl>
              <a:tblPr firstRow="1" bandRow="1">
                <a:tableStyleId>{5C22544A-7EE6-4342-B048-85BDC9FD1C3A}</a:tableStyleId>
              </a:tblPr>
              <a:tblGrid>
                <a:gridCol w="7886700">
                  <a:extLst>
                    <a:ext uri="{9D8B030D-6E8A-4147-A177-3AD203B41FA5}">
                      <a16:colId xmlns:a16="http://schemas.microsoft.com/office/drawing/2014/main" val="2717942983"/>
                    </a:ext>
                  </a:extLst>
                </a:gridCol>
              </a:tblGrid>
              <a:tr h="370909">
                <a:tc>
                  <a:txBody>
                    <a:bodyPr/>
                    <a:lstStyle/>
                    <a:p>
                      <a:r>
                        <a:rPr lang="en-GB" sz="1800" dirty="0">
                          <a:latin typeface="Century Gothic" panose="020B0502020202020204" pitchFamily="34" charset="0"/>
                        </a:rPr>
                        <a:t>What monument or historical memorial is there in our locality</a:t>
                      </a:r>
                    </a:p>
                  </a:txBody>
                  <a:tcPr marT="45729" marB="45729"/>
                </a:tc>
                <a:extLst>
                  <a:ext uri="{0D108BD9-81ED-4DB2-BD59-A6C34878D82A}">
                    <a16:rowId xmlns:a16="http://schemas.microsoft.com/office/drawing/2014/main" val="3822873782"/>
                  </a:ext>
                </a:extLst>
              </a:tr>
              <a:tr h="2967276">
                <a:tc>
                  <a:txBody>
                    <a:bodyPr/>
                    <a:lstStyle/>
                    <a:p>
                      <a:endParaRPr lang="en-GB" sz="1800" dirty="0">
                        <a:latin typeface="Century Gothic" panose="020B0502020202020204" pitchFamily="34" charset="0"/>
                      </a:endParaRPr>
                    </a:p>
                  </a:txBody>
                  <a:tcPr marT="45729" marB="45729"/>
                </a:tc>
                <a:extLst>
                  <a:ext uri="{0D108BD9-81ED-4DB2-BD59-A6C34878D82A}">
                    <a16:rowId xmlns:a16="http://schemas.microsoft.com/office/drawing/2014/main" val="1282698517"/>
                  </a:ext>
                </a:extLst>
              </a:tr>
              <a:tr h="640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dirty="0">
                          <a:latin typeface="Century Gothic" panose="020B0502020202020204" pitchFamily="34" charset="0"/>
                        </a:rPr>
                        <a:t>Which famous person/s is associated with our locality? </a:t>
                      </a:r>
                    </a:p>
                    <a:p>
                      <a:endParaRPr lang="en-GB" sz="1800" dirty="0">
                        <a:latin typeface="Century Gothic" panose="020B0502020202020204" pitchFamily="34" charset="0"/>
                      </a:endParaRPr>
                    </a:p>
                  </a:txBody>
                  <a:tcPr marT="45729" marB="45729"/>
                </a:tc>
                <a:extLst>
                  <a:ext uri="{0D108BD9-81ED-4DB2-BD59-A6C34878D82A}">
                    <a16:rowId xmlns:a16="http://schemas.microsoft.com/office/drawing/2014/main" val="677996156"/>
                  </a:ext>
                </a:extLst>
              </a:tr>
              <a:tr h="370909">
                <a:tc>
                  <a:txBody>
                    <a:bodyPr/>
                    <a:lstStyle/>
                    <a:p>
                      <a:endParaRPr lang="en-GB" sz="1800" dirty="0">
                        <a:latin typeface="Century Gothic" panose="020B0502020202020204" pitchFamily="34" charset="0"/>
                      </a:endParaRPr>
                    </a:p>
                  </a:txBody>
                  <a:tcPr marT="45729" marB="45729"/>
                </a:tc>
                <a:extLst>
                  <a:ext uri="{0D108BD9-81ED-4DB2-BD59-A6C34878D82A}">
                    <a16:rowId xmlns:a16="http://schemas.microsoft.com/office/drawing/2014/main" val="3740868724"/>
                  </a:ext>
                </a:extLst>
              </a:tr>
              <a:tr h="370909">
                <a:tc>
                  <a:txBody>
                    <a:bodyPr/>
                    <a:lstStyle/>
                    <a:p>
                      <a:endParaRPr lang="en-GB" sz="1800" dirty="0">
                        <a:latin typeface="Century Gothic" panose="020B0502020202020204" pitchFamily="34" charset="0"/>
                      </a:endParaRPr>
                    </a:p>
                  </a:txBody>
                  <a:tcPr marT="45729" marB="45729"/>
                </a:tc>
                <a:extLst>
                  <a:ext uri="{0D108BD9-81ED-4DB2-BD59-A6C34878D82A}">
                    <a16:rowId xmlns:a16="http://schemas.microsoft.com/office/drawing/2014/main" val="397532891"/>
                  </a:ext>
                </a:extLst>
              </a:tr>
              <a:tr h="370909">
                <a:tc>
                  <a:txBody>
                    <a:bodyPr/>
                    <a:lstStyle/>
                    <a:p>
                      <a:endParaRPr lang="en-GB" sz="1800" dirty="0">
                        <a:latin typeface="Century Gothic" panose="020B0502020202020204" pitchFamily="34" charset="0"/>
                      </a:endParaRPr>
                    </a:p>
                  </a:txBody>
                  <a:tcPr marT="45729" marB="45729"/>
                </a:tc>
                <a:extLst>
                  <a:ext uri="{0D108BD9-81ED-4DB2-BD59-A6C34878D82A}">
                    <a16:rowId xmlns:a16="http://schemas.microsoft.com/office/drawing/2014/main" val="4259227426"/>
                  </a:ext>
                </a:extLst>
              </a:tr>
            </a:tbl>
          </a:graphicData>
        </a:graphic>
      </p:graphicFrame>
      <p:sp>
        <p:nvSpPr>
          <p:cNvPr id="28690" name="Footer Placeholder 1"/>
          <p:cNvSpPr>
            <a:spLocks noGrp="1" noChangeArrowheads="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28691" name="Slide Number Placeholder 2"/>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7A31BEB9-9038-458F-95D8-1CF1858DB396}"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19</a:t>
            </a:fld>
            <a:endParaRPr altLang="en-US" sz="800">
              <a:solidFill>
                <a:srgbClr val="898989"/>
              </a:solidFill>
              <a:latin typeface="Century Gothic" panose="020B0502020202020204" pitchFamily="34" charset="0"/>
            </a:endParaRPr>
          </a:p>
        </p:txBody>
      </p:sp>
      <p:sp>
        <p:nvSpPr>
          <p:cNvPr id="28692" name="TextBox 5"/>
          <p:cNvSpPr txBox="1">
            <a:spLocks noChangeArrowheads="1"/>
          </p:cNvSpPr>
          <p:nvPr/>
        </p:nvSpPr>
        <p:spPr bwMode="auto">
          <a:xfrm>
            <a:off x="628650" y="368300"/>
            <a:ext cx="78867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nSpc>
                <a:spcPct val="100000"/>
              </a:lnSpc>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solidFill>
                  <a:schemeClr val="tx1"/>
                </a:solidFill>
                <a:latin typeface="Century Gothic" panose="020B0502020202020204" pitchFamily="34" charset="0"/>
                <a:ea typeface="Calibri" panose="020F0502020204030204" pitchFamily="34" charset="0"/>
                <a:cs typeface="Times New Roman" panose="02020603050405020304" pitchFamily="18" charset="0"/>
              </a:rPr>
              <a:t>Pupils should be taught about significant historical events, people and places in their own locality.</a:t>
            </a:r>
          </a:p>
        </p:txBody>
      </p:sp>
      <p:pic>
        <p:nvPicPr>
          <p:cNvPr id="28693"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 y="1622425"/>
            <a:ext cx="1935163" cy="290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94"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70200" y="1758950"/>
            <a:ext cx="3403600" cy="255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95"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0975" y="1538288"/>
            <a:ext cx="1984375" cy="299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6">
            <a:extLst>
              <a:ext uri="{FF2B5EF4-FFF2-40B4-BE49-F238E27FC236}">
                <a16:creationId xmlns:a16="http://schemas.microsoft.com/office/drawing/2014/main" id="{7EC9E6D0-631C-4104-B96C-AAC713318D1A}"/>
              </a:ext>
            </a:extLst>
          </p:cNvPr>
          <p:cNvSpPr/>
          <p:nvPr/>
        </p:nvSpPr>
        <p:spPr>
          <a:xfrm>
            <a:off x="7453313" y="5119688"/>
            <a:ext cx="1062037" cy="1174750"/>
          </a:xfrm>
          <a:prstGeom prst="rect">
            <a:avLst/>
          </a:prstGeom>
          <a:solidFill>
            <a:srgbClr val="4472C4"/>
          </a:solidFill>
          <a:ln w="12701" cap="flat">
            <a:solidFill>
              <a:srgbClr val="2F528F"/>
            </a:solidFill>
            <a:prstDash val="solid"/>
            <a:miter/>
          </a:ln>
        </p:spPr>
        <p:txBody>
          <a:bodyPr anchor="ctr" anchorCtr="1"/>
          <a:lstStyle/>
          <a:p>
            <a:pPr algn="ctr" defTabSz="457200" fontAlgn="auto" hangingPunct="1">
              <a:spcBef>
                <a:spcPts val="0"/>
              </a:spcBef>
              <a:spcAft>
                <a:spcPts val="0"/>
              </a:spcAft>
              <a:defRPr sz="1800" b="0" i="0" u="none" strike="noStrike" kern="0" cap="none" spc="0" baseline="0">
                <a:solidFill>
                  <a:srgbClr val="000000"/>
                </a:solidFill>
                <a:uFillTx/>
              </a:defRPr>
            </a:pPr>
            <a:r>
              <a:rPr lang="en-GB" sz="3200" b="1" kern="0" dirty="0">
                <a:solidFill>
                  <a:srgbClr val="FFFFFF"/>
                </a:solidFill>
                <a:latin typeface="Century Gothic" pitchFamily="34"/>
              </a:rPr>
              <a:t>E</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txBox="1">
            <a:spLocks noGrp="1"/>
          </p:cNvSpPr>
          <p:nvPr>
            <p:ph type="title"/>
          </p:nvPr>
        </p:nvSpPr>
        <p:spPr>
          <a:xfrm>
            <a:off x="628650" y="365125"/>
            <a:ext cx="7886700" cy="558800"/>
          </a:xfrm>
        </p:spPr>
        <p:txBody>
          <a:bodyPr/>
          <a:lstStyle/>
          <a:p>
            <a:r>
              <a:rPr lang="en-GB" altLang="en-US" sz="3200" b="1">
                <a:solidFill>
                  <a:srgbClr val="C00000"/>
                </a:solidFill>
                <a:latin typeface="Century Gothic" panose="020B0502020202020204" pitchFamily="34" charset="0"/>
              </a:rPr>
              <a:t>Year 2: History assessments</a:t>
            </a:r>
          </a:p>
        </p:txBody>
      </p:sp>
      <p:graphicFrame>
        <p:nvGraphicFramePr>
          <p:cNvPr id="3" name="Content Placeholder 3">
            <a:extLst>
              <a:ext uri="{FF2B5EF4-FFF2-40B4-BE49-F238E27FC236}">
                <a16:creationId xmlns:a16="http://schemas.microsoft.com/office/drawing/2014/main" id="{71AD4594-A84C-4186-A830-8DB05A949814}"/>
              </a:ext>
            </a:extLst>
          </p:cNvPr>
          <p:cNvGraphicFramePr>
            <a:graphicFrameLocks noGrp="1"/>
          </p:cNvGraphicFramePr>
          <p:nvPr>
            <p:ph idx="1"/>
          </p:nvPr>
        </p:nvGraphicFramePr>
        <p:xfrm>
          <a:off x="628650" y="995363"/>
          <a:ext cx="7886700" cy="5291137"/>
        </p:xfrm>
        <a:graphic>
          <a:graphicData uri="http://schemas.openxmlformats.org/drawingml/2006/table">
            <a:tbl>
              <a:tblPr firstRow="1" bandRow="1">
                <a:effectLst/>
                <a:tableStyleId>{5C22544A-7EE6-4342-B048-85BDC9FD1C3A}</a:tableStyleId>
              </a:tblPr>
              <a:tblGrid>
                <a:gridCol w="3962205">
                  <a:extLst>
                    <a:ext uri="{9D8B030D-6E8A-4147-A177-3AD203B41FA5}">
                      <a16:colId xmlns:a16="http://schemas.microsoft.com/office/drawing/2014/main" val="3086102328"/>
                    </a:ext>
                  </a:extLst>
                </a:gridCol>
                <a:gridCol w="2733773">
                  <a:extLst>
                    <a:ext uri="{9D8B030D-6E8A-4147-A177-3AD203B41FA5}">
                      <a16:colId xmlns:a16="http://schemas.microsoft.com/office/drawing/2014/main" val="4269085794"/>
                    </a:ext>
                  </a:extLst>
                </a:gridCol>
                <a:gridCol w="1190722">
                  <a:extLst>
                    <a:ext uri="{9D8B030D-6E8A-4147-A177-3AD203B41FA5}">
                      <a16:colId xmlns:a16="http://schemas.microsoft.com/office/drawing/2014/main" val="4137182897"/>
                    </a:ext>
                  </a:extLst>
                </a:gridCol>
              </a:tblGrid>
              <a:tr h="511803">
                <a:tc>
                  <a:txBody>
                    <a:bodyPr/>
                    <a:lstStyle/>
                    <a:p>
                      <a:pPr lvl="0"/>
                      <a:r>
                        <a:rPr lang="en-GB" sz="1800" dirty="0">
                          <a:latin typeface="Century Gothic" pitchFamily="34"/>
                        </a:rPr>
                        <a:t>National Curriculum content</a:t>
                      </a:r>
                    </a:p>
                  </a:txBody>
                  <a:tcPr marT="45159" marB="45159"/>
                </a:tc>
                <a:tc>
                  <a:txBody>
                    <a:bodyPr/>
                    <a:lstStyle/>
                    <a:p>
                      <a:pPr lvl="0"/>
                      <a:r>
                        <a:rPr lang="en-GB" sz="1800" dirty="0">
                          <a:latin typeface="Century Gothic" pitchFamily="34"/>
                        </a:rPr>
                        <a:t>Assessment statement</a:t>
                      </a:r>
                    </a:p>
                  </a:txBody>
                  <a:tcPr marT="45159" marB="45159"/>
                </a:tc>
                <a:tc>
                  <a:txBody>
                    <a:bodyPr/>
                    <a:lstStyle/>
                    <a:p>
                      <a:pPr lvl="0"/>
                      <a:r>
                        <a:rPr lang="en-GB" sz="1400" dirty="0">
                          <a:latin typeface="Century Gothic" pitchFamily="34"/>
                        </a:rPr>
                        <a:t>Assessment Sheet</a:t>
                      </a:r>
                    </a:p>
                  </a:txBody>
                  <a:tcPr marT="45159" marB="45159"/>
                </a:tc>
                <a:extLst>
                  <a:ext uri="{0D108BD9-81ED-4DB2-BD59-A6C34878D82A}">
                    <a16:rowId xmlns:a16="http://schemas.microsoft.com/office/drawing/2014/main" val="3815951338"/>
                  </a:ext>
                </a:extLst>
              </a:tr>
              <a:tr h="1211768">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changes within living memory. Where appropriate, these should be used to reveal aspects of change in national life.</a:t>
                      </a: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9" marR="68589" marT="0" marB="0"/>
                </a:tc>
                <a:tc>
                  <a:txBody>
                    <a:bodyPr/>
                    <a:lstStyle/>
                    <a:p>
                      <a:pPr lvl="0"/>
                      <a:r>
                        <a:rPr lang="en-GB" sz="1400" dirty="0">
                          <a:latin typeface="Century Gothic" pitchFamily="34"/>
                        </a:rPr>
                        <a:t>Remember what an older person have told them about their early life</a:t>
                      </a:r>
                    </a:p>
                  </a:txBody>
                  <a:tcPr marT="45159" marB="45159"/>
                </a:tc>
                <a:tc>
                  <a:txBody>
                    <a:bodyPr/>
                    <a:lstStyle/>
                    <a:p>
                      <a:pPr lvl="0" algn="ctr"/>
                      <a:r>
                        <a:rPr lang="en-GB" sz="1400" dirty="0">
                          <a:latin typeface="Century Gothic" pitchFamily="34"/>
                        </a:rPr>
                        <a:t>B</a:t>
                      </a:r>
                    </a:p>
                  </a:txBody>
                  <a:tcPr marT="45159" marB="45159"/>
                </a:tc>
                <a:extLst>
                  <a:ext uri="{0D108BD9-81ED-4DB2-BD59-A6C34878D82A}">
                    <a16:rowId xmlns:a16="http://schemas.microsoft.com/office/drawing/2014/main" val="3777445876"/>
                  </a:ext>
                </a:extLst>
              </a:tr>
              <a:tr h="1144030">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events beyond living memory that are significant nationally or globally.</a:t>
                      </a:r>
                    </a:p>
                    <a:p>
                      <a:pPr lvl="0">
                        <a:lnSpc>
                          <a:spcPct val="115000"/>
                        </a:lnSpc>
                        <a:spcAft>
                          <a:spcPts val="0"/>
                        </a:spcAft>
                      </a:pPr>
                      <a:r>
                        <a:rPr lang="en-GB" sz="1400" dirty="0">
                          <a:latin typeface="Century Gothic" panose="020B0502020202020204" pitchFamily="34" charset="0"/>
                          <a:ea typeface="Calibri" pitchFamily="34"/>
                          <a:cs typeface="Times New Roman" pitchFamily="18"/>
                        </a:rPr>
                        <a:t> </a:t>
                      </a:r>
                    </a:p>
                  </a:txBody>
                  <a:tcPr marL="68589" marR="68589" marT="0" marB="0"/>
                </a:tc>
                <a:tc>
                  <a:txBody>
                    <a:bodyPr/>
                    <a:lstStyle/>
                    <a:p>
                      <a:pPr lvl="0"/>
                      <a:r>
                        <a:rPr lang="en-GB" sz="1400" dirty="0">
                          <a:latin typeface="Century Gothic" pitchFamily="34"/>
                        </a:rPr>
                        <a:t>Know what old artefacts were used for</a:t>
                      </a:r>
                    </a:p>
                    <a:p>
                      <a:pPr lvl="0"/>
                      <a:endParaRPr lang="en-GB" sz="1400" dirty="0">
                        <a:latin typeface="Century Gothic" pitchFamily="34"/>
                      </a:endParaRPr>
                    </a:p>
                    <a:p>
                      <a:pPr lvl="0"/>
                      <a:r>
                        <a:rPr lang="en-GB" sz="1400" dirty="0">
                          <a:latin typeface="Century Gothic" pitchFamily="34"/>
                        </a:rPr>
                        <a:t>Know what has replaced an old artefact</a:t>
                      </a:r>
                    </a:p>
                  </a:txBody>
                  <a:tcPr marT="45159" marB="45159"/>
                </a:tc>
                <a:tc>
                  <a:txBody>
                    <a:bodyPr/>
                    <a:lstStyle/>
                    <a:p>
                      <a:pPr lvl="0" algn="ctr"/>
                      <a:r>
                        <a:rPr lang="en-GB" sz="1400" dirty="0">
                          <a:latin typeface="Century Gothic" pitchFamily="34"/>
                        </a:rPr>
                        <a:t>C</a:t>
                      </a:r>
                    </a:p>
                    <a:p>
                      <a:pPr lvl="0" algn="ctr"/>
                      <a:endParaRPr lang="en-GB" sz="1400" dirty="0">
                        <a:latin typeface="Century Gothic" pitchFamily="34"/>
                      </a:endParaRP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D</a:t>
                      </a:r>
                    </a:p>
                  </a:txBody>
                  <a:tcPr marT="45159" marB="45159"/>
                </a:tc>
                <a:extLst>
                  <a:ext uri="{0D108BD9-81ED-4DB2-BD59-A6C34878D82A}">
                    <a16:rowId xmlns:a16="http://schemas.microsoft.com/office/drawing/2014/main" val="2280256700"/>
                  </a:ext>
                </a:extLst>
              </a:tr>
              <a:tr h="1454122">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the lives of significant individuals in the past who have contributed to national and international achievements. Some should be used to compare aspects of life in different periods.</a:t>
                      </a: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9" marR="68589" marT="0" marB="0"/>
                </a:tc>
                <a:tc>
                  <a:txBody>
                    <a:bodyPr/>
                    <a:lstStyle/>
                    <a:p>
                      <a:pPr lvl="0"/>
                      <a:r>
                        <a:rPr lang="en-GB" sz="1400" dirty="0">
                          <a:latin typeface="Century Gothic" pitchFamily="34"/>
                        </a:rPr>
                        <a:t>Know why a famous person is still talked about today</a:t>
                      </a:r>
                    </a:p>
                  </a:txBody>
                  <a:tcPr marT="45159" marB="45159"/>
                </a:tc>
                <a:tc>
                  <a:txBody>
                    <a:bodyPr/>
                    <a:lstStyle/>
                    <a:p>
                      <a:pPr lvl="0" algn="ctr"/>
                      <a:r>
                        <a:rPr lang="en-GB" sz="1400" dirty="0">
                          <a:latin typeface="Century Gothic" pitchFamily="34"/>
                        </a:rPr>
                        <a:t>A</a:t>
                      </a:r>
                    </a:p>
                  </a:txBody>
                  <a:tcPr marT="45159" marB="45159"/>
                </a:tc>
                <a:extLst>
                  <a:ext uri="{0D108BD9-81ED-4DB2-BD59-A6C34878D82A}">
                    <a16:rowId xmlns:a16="http://schemas.microsoft.com/office/drawing/2014/main" val="4028465032"/>
                  </a:ext>
                </a:extLst>
              </a:tr>
              <a:tr h="969415">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significant historical events, people and places in their own locality.</a:t>
                      </a: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9" marR="68589" marT="0" marB="0"/>
                </a:tc>
                <a:tc>
                  <a:txBody>
                    <a:bodyPr/>
                    <a:lstStyle/>
                    <a:p>
                      <a:pPr lvl="0"/>
                      <a:r>
                        <a:rPr lang="en-GB" sz="1400" dirty="0">
                          <a:latin typeface="Century Gothic" pitchFamily="34"/>
                        </a:rPr>
                        <a:t>Know about a monument in their locality</a:t>
                      </a:r>
                    </a:p>
                    <a:p>
                      <a:pPr lvl="0"/>
                      <a:r>
                        <a:rPr lang="en-GB" sz="1400" dirty="0">
                          <a:latin typeface="Century Gothic" pitchFamily="34"/>
                        </a:rPr>
                        <a:t>Know about a famous person from their locality</a:t>
                      </a:r>
                    </a:p>
                  </a:txBody>
                  <a:tcPr marT="45159" marB="45159"/>
                </a:tc>
                <a:tc>
                  <a:txBody>
                    <a:bodyPr/>
                    <a:lstStyle/>
                    <a:p>
                      <a:pPr lvl="0" algn="ctr"/>
                      <a:r>
                        <a:rPr lang="en-GB" sz="1400" dirty="0">
                          <a:latin typeface="Century Gothic" pitchFamily="34"/>
                        </a:rPr>
                        <a:t>E</a:t>
                      </a:r>
                    </a:p>
                  </a:txBody>
                  <a:tcPr marT="45159" marB="45159"/>
                </a:tc>
                <a:extLst>
                  <a:ext uri="{0D108BD9-81ED-4DB2-BD59-A6C34878D82A}">
                    <a16:rowId xmlns:a16="http://schemas.microsoft.com/office/drawing/2014/main" val="849096892"/>
                  </a:ext>
                </a:extLst>
              </a:tr>
            </a:tbl>
          </a:graphicData>
        </a:graphic>
      </p:graphicFrame>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F423DA81-90A4-4DC6-AFAF-D0F8793B57F4}"/>
              </a:ext>
            </a:extLst>
          </p:cNvPr>
          <p:cNvGraphicFramePr>
            <a:graphicFrameLocks noGrp="1"/>
          </p:cNvGraphicFramePr>
          <p:nvPr>
            <p:ph idx="1"/>
          </p:nvPr>
        </p:nvGraphicFramePr>
        <p:xfrm>
          <a:off x="498194" y="1138144"/>
          <a:ext cx="8147612" cy="4572000"/>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1298308068"/>
                    </a:ext>
                  </a:extLst>
                </a:gridCol>
                <a:gridCol w="4073798">
                  <a:extLst>
                    <a:ext uri="{9D8B030D-6E8A-4147-A177-3AD203B41FA5}">
                      <a16:colId xmlns:a16="http://schemas.microsoft.com/office/drawing/2014/main" val="4177905297"/>
                    </a:ext>
                  </a:extLst>
                </a:gridCol>
                <a:gridCol w="452646">
                  <a:extLst>
                    <a:ext uri="{9D8B030D-6E8A-4147-A177-3AD203B41FA5}">
                      <a16:colId xmlns:a16="http://schemas.microsoft.com/office/drawing/2014/main" val="400446587"/>
                    </a:ext>
                  </a:extLst>
                </a:gridCol>
                <a:gridCol w="452646">
                  <a:extLst>
                    <a:ext uri="{9D8B030D-6E8A-4147-A177-3AD203B41FA5}">
                      <a16:colId xmlns:a16="http://schemas.microsoft.com/office/drawing/2014/main" val="535651126"/>
                    </a:ext>
                  </a:extLst>
                </a:gridCol>
                <a:gridCol w="452646">
                  <a:extLst>
                    <a:ext uri="{9D8B030D-6E8A-4147-A177-3AD203B41FA5}">
                      <a16:colId xmlns:a16="http://schemas.microsoft.com/office/drawing/2014/main" val="4127480264"/>
                    </a:ext>
                  </a:extLst>
                </a:gridCol>
                <a:gridCol w="452646">
                  <a:extLst>
                    <a:ext uri="{9D8B030D-6E8A-4147-A177-3AD203B41FA5}">
                      <a16:colId xmlns:a16="http://schemas.microsoft.com/office/drawing/2014/main" val="2599265035"/>
                    </a:ext>
                  </a:extLst>
                </a:gridCol>
                <a:gridCol w="452646">
                  <a:extLst>
                    <a:ext uri="{9D8B030D-6E8A-4147-A177-3AD203B41FA5}">
                      <a16:colId xmlns:a16="http://schemas.microsoft.com/office/drawing/2014/main" val="335523327"/>
                    </a:ext>
                  </a:extLst>
                </a:gridCol>
                <a:gridCol w="452646">
                  <a:extLst>
                    <a:ext uri="{9D8B030D-6E8A-4147-A177-3AD203B41FA5}">
                      <a16:colId xmlns:a16="http://schemas.microsoft.com/office/drawing/2014/main" val="1266542968"/>
                    </a:ext>
                  </a:extLst>
                </a:gridCol>
                <a:gridCol w="452646">
                  <a:extLst>
                    <a:ext uri="{9D8B030D-6E8A-4147-A177-3AD203B41FA5}">
                      <a16:colId xmlns:a16="http://schemas.microsoft.com/office/drawing/2014/main" val="3588561732"/>
                    </a:ext>
                  </a:extLst>
                </a:gridCol>
                <a:gridCol w="452646">
                  <a:extLst>
                    <a:ext uri="{9D8B030D-6E8A-4147-A177-3AD203B41FA5}">
                      <a16:colId xmlns:a16="http://schemas.microsoft.com/office/drawing/2014/main" val="138620974"/>
                    </a:ext>
                  </a:extLst>
                </a:gridCol>
              </a:tblGrid>
              <a:tr h="370844">
                <a:tc gridSpan="2">
                  <a:txBody>
                    <a:bodyPr/>
                    <a:lstStyle/>
                    <a:p>
                      <a:pPr lvl="0"/>
                      <a:endParaRPr lang="en-GB" sz="1400" dirty="0">
                        <a:latin typeface="Century Gothic" pitchFamily="34"/>
                      </a:endParaRPr>
                    </a:p>
                    <a:p>
                      <a:pPr lvl="0"/>
                      <a:r>
                        <a:rPr lang="en-GB" sz="1800" dirty="0">
                          <a:latin typeface="Century Gothic" pitchFamily="34"/>
                        </a:rPr>
                        <a:t>Year 2</a:t>
                      </a:r>
                    </a:p>
                    <a:p>
                      <a:pPr lvl="0"/>
                      <a:r>
                        <a:rPr lang="en-GB" sz="1800" dirty="0">
                          <a:latin typeface="Century Gothic" pitchFamily="34"/>
                        </a:rPr>
                        <a:t>History Cumulative </a:t>
                      </a:r>
                    </a:p>
                    <a:p>
                      <a:pPr lvl="0"/>
                      <a:r>
                        <a:rPr lang="en-GB" sz="1800" dirty="0">
                          <a:latin typeface="Century Gothic" pitchFamily="34"/>
                        </a:rPr>
                        <a:t>Assessment Sheet</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a:tc>
                <a:tc hMerge="1">
                  <a:txBody>
                    <a:bodyPr/>
                    <a:lstStyle/>
                    <a:p>
                      <a:endParaRPr lang="en-GB"/>
                    </a:p>
                  </a:txBody>
                  <a:tcPr/>
                </a:tc>
                <a:tc>
                  <a:txBody>
                    <a:bodyPr/>
                    <a:lstStyle/>
                    <a:p>
                      <a:pPr lvl="0"/>
                      <a:r>
                        <a:rPr lang="en-GB" sz="1400" dirty="0">
                          <a:latin typeface="Century Gothic" pitchFamily="34"/>
                        </a:rPr>
                        <a:t>Name 1</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vert="vert"/>
                </a:tc>
                <a:tc>
                  <a:txBody>
                    <a:bodyPr/>
                    <a:lstStyle/>
                    <a:p>
                      <a:pPr lvl="0"/>
                      <a:r>
                        <a:rPr lang="en-GB" sz="1400" dirty="0">
                          <a:latin typeface="Century Gothic" pitchFamily="34"/>
                        </a:rPr>
                        <a:t>Name 2</a:t>
                      </a:r>
                    </a:p>
                  </a:txBody>
                  <a:tcPr vert="vert"/>
                </a:tc>
                <a:tc>
                  <a:txBody>
                    <a:bodyPr/>
                    <a:lstStyle/>
                    <a:p>
                      <a:pPr lvl="0"/>
                      <a:r>
                        <a:rPr lang="en-GB" sz="1400" dirty="0">
                          <a:latin typeface="Century Gothic" pitchFamily="34"/>
                        </a:rPr>
                        <a:t>Name 3</a:t>
                      </a:r>
                    </a:p>
                  </a:txBody>
                  <a:tcPr vert="vert"/>
                </a:tc>
                <a:tc>
                  <a:txBody>
                    <a:bodyPr/>
                    <a:lstStyle/>
                    <a:p>
                      <a:pPr lvl="0"/>
                      <a:r>
                        <a:rPr lang="en-GB" sz="1400" dirty="0">
                          <a:latin typeface="Century Gothic" pitchFamily="34"/>
                        </a:rPr>
                        <a:t>Name 4</a:t>
                      </a:r>
                    </a:p>
                  </a:txBody>
                  <a:tcPr vert="vert"/>
                </a:tc>
                <a:tc>
                  <a:txBody>
                    <a:bodyPr/>
                    <a:lstStyle/>
                    <a:p>
                      <a:pPr lvl="0"/>
                      <a:r>
                        <a:rPr lang="en-GB" sz="1400" dirty="0">
                          <a:latin typeface="Century Gothic" pitchFamily="34"/>
                        </a:rPr>
                        <a:t>Name 5</a:t>
                      </a:r>
                    </a:p>
                  </a:txBody>
                  <a:tcPr vert="vert"/>
                </a:tc>
                <a:tc>
                  <a:txBody>
                    <a:bodyPr/>
                    <a:lstStyle/>
                    <a:p>
                      <a:pPr lvl="0"/>
                      <a:r>
                        <a:rPr lang="en-GB" sz="1400" dirty="0">
                          <a:latin typeface="Century Gothic" pitchFamily="34"/>
                        </a:rPr>
                        <a:t>Name 6</a:t>
                      </a:r>
                    </a:p>
                  </a:txBody>
                  <a:tcPr vert="vert"/>
                </a:tc>
                <a:tc>
                  <a:txBody>
                    <a:bodyPr/>
                    <a:lstStyle/>
                    <a:p>
                      <a:pPr lvl="0"/>
                      <a:r>
                        <a:rPr lang="en-GB" sz="1400" dirty="0">
                          <a:latin typeface="Century Gothic" pitchFamily="34"/>
                        </a:rPr>
                        <a:t>Name 7</a:t>
                      </a:r>
                    </a:p>
                  </a:txBody>
                  <a:tcPr vert="vert"/>
                </a:tc>
                <a:tc>
                  <a:txBody>
                    <a:bodyPr/>
                    <a:lstStyle/>
                    <a:p>
                      <a:pPr lvl="0"/>
                      <a:r>
                        <a:rPr lang="en-GB" sz="1400" dirty="0">
                          <a:latin typeface="Century Gothic" pitchFamily="34"/>
                        </a:rPr>
                        <a:t>Name 8</a:t>
                      </a:r>
                    </a:p>
                  </a:txBody>
                  <a:tcPr vert="vert"/>
                </a:tc>
                <a:extLst>
                  <a:ext uri="{0D108BD9-81ED-4DB2-BD59-A6C34878D82A}">
                    <a16:rowId xmlns:a16="http://schemas.microsoft.com/office/drawing/2014/main" val="1092405824"/>
                  </a:ext>
                </a:extLst>
              </a:tr>
              <a:tr h="370844">
                <a:tc>
                  <a:txBody>
                    <a:bodyPr/>
                    <a:lstStyle/>
                    <a:p>
                      <a:pPr lvl="0"/>
                      <a:r>
                        <a:rPr lang="en-GB" sz="1400" b="1" dirty="0">
                          <a:latin typeface="Century Gothic" pitchFamily="34"/>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Know why a famous person is still talked about today</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340636361"/>
                  </a:ext>
                </a:extLst>
              </a:tr>
              <a:tr h="370844">
                <a:tc>
                  <a:txBody>
                    <a:bodyPr/>
                    <a:lstStyle/>
                    <a:p>
                      <a:pPr lvl="0"/>
                      <a:r>
                        <a:rPr lang="en-GB" sz="1400" b="1" dirty="0">
                          <a:latin typeface="Century Gothic" pitchFamily="34"/>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Remember what an older person have told them about their early life</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187654551"/>
                  </a:ext>
                </a:extLst>
              </a:tr>
              <a:tr h="370844">
                <a:tc>
                  <a:txBody>
                    <a:bodyPr/>
                    <a:lstStyle/>
                    <a:p>
                      <a:pPr lvl="0"/>
                      <a:r>
                        <a:rPr lang="en-GB" sz="1400" b="1" dirty="0">
                          <a:latin typeface="Century Gothic" pitchFamily="34"/>
                        </a:rPr>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Know what old artefacts were used for</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954931472"/>
                  </a:ext>
                </a:extLst>
              </a:tr>
              <a:tr h="370844">
                <a:tc>
                  <a:txBody>
                    <a:bodyPr/>
                    <a:lstStyle/>
                    <a:p>
                      <a:pPr lvl="0"/>
                      <a:r>
                        <a:rPr lang="en-GB" sz="1400" b="1" dirty="0">
                          <a:latin typeface="Century Gothic" pitchFamily="34"/>
                        </a:rPr>
                        <a:t>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Know what has replaced an old artefact</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959167411"/>
                  </a:ext>
                </a:extLst>
              </a:tr>
              <a:tr h="370844">
                <a:tc>
                  <a:txBody>
                    <a:bodyPr/>
                    <a:lstStyle/>
                    <a:p>
                      <a:pPr lvl="0"/>
                      <a:r>
                        <a:rPr lang="en-GB" sz="1400" b="1" dirty="0">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about monument, famous people or events in their locality</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569755301"/>
                  </a:ext>
                </a:extLst>
              </a:tr>
            </a:tbl>
          </a:graphicData>
        </a:graphic>
      </p:graphicFrame>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txBox="1">
            <a:spLocks noGrp="1"/>
          </p:cNvSpPr>
          <p:nvPr>
            <p:ph type="ctrTitle"/>
          </p:nvPr>
        </p:nvSpPr>
        <p:spPr>
          <a:xfrm>
            <a:off x="685800" y="1600200"/>
            <a:ext cx="7772400" cy="2387600"/>
          </a:xfrm>
        </p:spPr>
        <p:txBody>
          <a:bodyPr/>
          <a:lstStyle/>
          <a:p>
            <a:r>
              <a:rPr lang="en-GB" altLang="en-US" sz="4800" b="1">
                <a:solidFill>
                  <a:srgbClr val="C00000"/>
                </a:solidFill>
                <a:latin typeface="Century Gothic" panose="020B0502020202020204" pitchFamily="34" charset="0"/>
              </a:rPr>
              <a:t>History Assessments</a:t>
            </a:r>
          </a:p>
        </p:txBody>
      </p:sp>
      <p:sp>
        <p:nvSpPr>
          <p:cNvPr id="32771" name="Subtitle 2"/>
          <p:cNvSpPr txBox="1">
            <a:spLocks noGrp="1"/>
          </p:cNvSpPr>
          <p:nvPr>
            <p:ph type="subTitle" idx="1"/>
          </p:nvPr>
        </p:nvSpPr>
        <p:spPr>
          <a:xfrm>
            <a:off x="1143000" y="4121150"/>
            <a:ext cx="6858000" cy="1655763"/>
          </a:xfrm>
        </p:spPr>
        <p:txBody>
          <a:bodyPr/>
          <a:lstStyle/>
          <a:p>
            <a:endParaRPr lang="en-GB" altLang="en-US" b="1">
              <a:solidFill>
                <a:srgbClr val="F4B183"/>
              </a:solidFill>
              <a:latin typeface="Century Gothic" panose="020B0502020202020204" pitchFamily="34" charset="0"/>
            </a:endParaRPr>
          </a:p>
          <a:p>
            <a:endParaRPr lang="en-GB" altLang="en-US" b="1">
              <a:solidFill>
                <a:srgbClr val="F4B183"/>
              </a:solidFill>
              <a:latin typeface="Century Gothic" panose="020B0502020202020204" pitchFamily="34" charset="0"/>
            </a:endParaRPr>
          </a:p>
          <a:p>
            <a:r>
              <a:rPr lang="en-GB" altLang="en-US" sz="3600" b="1">
                <a:solidFill>
                  <a:srgbClr val="F4B183"/>
                </a:solidFill>
                <a:latin typeface="Century Gothic" panose="020B0502020202020204" pitchFamily="34" charset="0"/>
              </a:rPr>
              <a:t>Key Stage 2</a:t>
            </a:r>
          </a:p>
        </p:txBody>
      </p:sp>
      <p:pic>
        <p:nvPicPr>
          <p:cNvPr id="32772" name="Picture 3" descr="FocusEducation_Logo_Col_72dpi - Copy -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8438" y="327025"/>
            <a:ext cx="3046412"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name="Slide32">
    <p:spTree>
      <p:nvGrpSpPr>
        <p:cNvPr id="1" name=""/>
        <p:cNvGrpSpPr/>
        <p:nvPr/>
      </p:nvGrpSpPr>
      <p:grpSpPr>
        <a:xfrm>
          <a:off x="0" y="0"/>
          <a:ext cx="0" cy="0"/>
          <a:chOff x="0" y="0"/>
          <a:chExt cx="0" cy="0"/>
        </a:xfrm>
      </p:grpSpPr>
      <p:sp>
        <p:nvSpPr>
          <p:cNvPr id="33794" name="Title 1"/>
          <p:cNvSpPr txBox="1">
            <a:spLocks noGrp="1"/>
          </p:cNvSpPr>
          <p:nvPr>
            <p:ph type="title"/>
          </p:nvPr>
        </p:nvSpPr>
        <p:spPr>
          <a:xfrm>
            <a:off x="628650" y="365125"/>
            <a:ext cx="7886700" cy="549275"/>
          </a:xfrm>
        </p:spPr>
        <p:txBody>
          <a:bodyPr/>
          <a:lstStyle/>
          <a:p>
            <a:pPr eaLnBrk="1" hangingPunct="1"/>
            <a:r>
              <a:rPr lang="en-GB" altLang="en-US" sz="3200" b="1">
                <a:latin typeface="Century Gothic" panose="020B0502020202020204" pitchFamily="34" charset="0"/>
              </a:rPr>
              <a:t>History: Key Stage 2</a:t>
            </a:r>
          </a:p>
        </p:txBody>
      </p:sp>
      <p:graphicFrame>
        <p:nvGraphicFramePr>
          <p:cNvPr id="3" name="Content Placeholder 5">
            <a:extLst>
              <a:ext uri="{FF2B5EF4-FFF2-40B4-BE49-F238E27FC236}">
                <a16:creationId xmlns:a16="http://schemas.microsoft.com/office/drawing/2014/main" id="{62A2B6E8-B330-4769-B384-90C027EDCD11}"/>
              </a:ext>
            </a:extLst>
          </p:cNvPr>
          <p:cNvGraphicFramePr>
            <a:graphicFrameLocks noGrp="1"/>
          </p:cNvGraphicFramePr>
          <p:nvPr>
            <p:ph idx="1"/>
          </p:nvPr>
        </p:nvGraphicFramePr>
        <p:xfrm>
          <a:off x="219075" y="1298575"/>
          <a:ext cx="8705850" cy="4725988"/>
        </p:xfrm>
        <a:graphic>
          <a:graphicData uri="http://schemas.openxmlformats.org/drawingml/2006/table">
            <a:tbl>
              <a:tblPr firstRow="1" bandRow="1">
                <a:effectLst/>
                <a:tableStyleId>{5C22544A-7EE6-4342-B048-85BDC9FD1C3A}</a:tableStyleId>
              </a:tblPr>
              <a:tblGrid>
                <a:gridCol w="4807532">
                  <a:extLst>
                    <a:ext uri="{9D8B030D-6E8A-4147-A177-3AD203B41FA5}">
                      <a16:colId xmlns:a16="http://schemas.microsoft.com/office/drawing/2014/main" val="20000"/>
                    </a:ext>
                  </a:extLst>
                </a:gridCol>
                <a:gridCol w="1221246">
                  <a:extLst>
                    <a:ext uri="{9D8B030D-6E8A-4147-A177-3AD203B41FA5}">
                      <a16:colId xmlns:a16="http://schemas.microsoft.com/office/drawing/2014/main" val="20002"/>
                    </a:ext>
                  </a:extLst>
                </a:gridCol>
                <a:gridCol w="2677072">
                  <a:extLst>
                    <a:ext uri="{9D8B030D-6E8A-4147-A177-3AD203B41FA5}">
                      <a16:colId xmlns:a16="http://schemas.microsoft.com/office/drawing/2014/main" val="20003"/>
                    </a:ext>
                  </a:extLst>
                </a:gridCol>
              </a:tblGrid>
              <a:tr h="788715">
                <a:tc>
                  <a:txBody>
                    <a:bodyPr/>
                    <a:lstStyle/>
                    <a:p>
                      <a:pPr lvl="0" algn="ctr">
                        <a:lnSpc>
                          <a:spcPct val="115000"/>
                        </a:lnSpc>
                        <a:spcAft>
                          <a:spcPts val="375"/>
                        </a:spcAft>
                      </a:pPr>
                      <a:r>
                        <a:rPr lang="en-GB" sz="1800" b="1" dirty="0">
                          <a:solidFill>
                            <a:srgbClr val="000000"/>
                          </a:solidFill>
                          <a:latin typeface="Century Gothic" pitchFamily="34"/>
                          <a:ea typeface="Times New Roman" pitchFamily="18"/>
                          <a:cs typeface="Arial" pitchFamily="34"/>
                        </a:rPr>
                        <a:t>Subject content from the programme of study</a:t>
                      </a:r>
                      <a:endParaRPr lang="en-GB" sz="1800" dirty="0">
                        <a:solidFill>
                          <a:srgbClr val="000000"/>
                        </a:solidFill>
                        <a:latin typeface="Century Gothic" pitchFamily="34"/>
                        <a:ea typeface="Calibri" pitchFamily="34"/>
                        <a:cs typeface="Times New Roman" pitchFamily="18"/>
                      </a:endParaRPr>
                    </a:p>
                  </a:txBody>
                  <a:tcPr marL="68607" marR="68607" marT="0" marB="0" anchor="ctr">
                    <a:solidFill>
                      <a:srgbClr val="8FAADC"/>
                    </a:solidFill>
                  </a:tcPr>
                </a:tc>
                <a:tc rowSpan="2">
                  <a:txBody>
                    <a:bodyPr/>
                    <a:lstStyle/>
                    <a:p>
                      <a:pPr lvl="0" algn="ctr">
                        <a:lnSpc>
                          <a:spcPct val="115000"/>
                        </a:lnSpc>
                        <a:spcAft>
                          <a:spcPts val="375"/>
                        </a:spcAft>
                      </a:pPr>
                      <a:r>
                        <a:rPr lang="en-GB" sz="1800" dirty="0">
                          <a:solidFill>
                            <a:srgbClr val="000000"/>
                          </a:solidFill>
                          <a:latin typeface="Century Gothic" pitchFamily="34"/>
                          <a:ea typeface="Calibri" pitchFamily="34"/>
                          <a:cs typeface="Times New Roman" pitchFamily="18"/>
                        </a:rPr>
                        <a:t>Year </a:t>
                      </a:r>
                    </a:p>
                  </a:txBody>
                  <a:tcPr marL="68607" marR="68607" marT="0" marB="0" anchor="ctr">
                    <a:solidFill>
                      <a:srgbClr val="8FAADC"/>
                    </a:solidFill>
                  </a:tcPr>
                </a:tc>
                <a:tc rowSpan="2">
                  <a:txBody>
                    <a:bodyPr/>
                    <a:lstStyle/>
                    <a:p>
                      <a:pPr lvl="0" algn="ctr"/>
                      <a:r>
                        <a:rPr lang="en-GB" sz="1800" dirty="0">
                          <a:solidFill>
                            <a:srgbClr val="000000"/>
                          </a:solidFill>
                          <a:latin typeface="Century Gothic" pitchFamily="34"/>
                        </a:rPr>
                        <a:t>Key Assessment Criteria</a:t>
                      </a:r>
                    </a:p>
                  </a:txBody>
                  <a:tcPr marL="91476" marR="91476">
                    <a:solidFill>
                      <a:srgbClr val="8FAADC"/>
                    </a:solidFill>
                  </a:tcPr>
                </a:tc>
                <a:extLst>
                  <a:ext uri="{0D108BD9-81ED-4DB2-BD59-A6C34878D82A}">
                    <a16:rowId xmlns:a16="http://schemas.microsoft.com/office/drawing/2014/main" val="10000"/>
                  </a:ext>
                </a:extLst>
              </a:tr>
              <a:tr h="291879">
                <a:tc>
                  <a:txBody>
                    <a:bodyPr/>
                    <a:lstStyle/>
                    <a:p>
                      <a:pPr lvl="0" algn="ctr">
                        <a:lnSpc>
                          <a:spcPct val="115000"/>
                        </a:lnSpc>
                        <a:spcAft>
                          <a:spcPts val="375"/>
                        </a:spcAft>
                      </a:pPr>
                      <a:r>
                        <a:rPr lang="en-GB" sz="1400" b="1" dirty="0">
                          <a:solidFill>
                            <a:srgbClr val="000000"/>
                          </a:solidFill>
                          <a:latin typeface="Century Gothic" pitchFamily="34"/>
                          <a:ea typeface="Calibri" pitchFamily="34"/>
                          <a:cs typeface="Times New Roman" pitchFamily="18"/>
                        </a:rPr>
                        <a:t>CHRONOLOGY</a:t>
                      </a:r>
                    </a:p>
                  </a:txBody>
                  <a:tcPr marL="68607" marR="68607" marT="0" marB="0" anchor="ctr">
                    <a:solidFill>
                      <a:srgbClr val="DAE3F3"/>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1"/>
                  </a:ext>
                </a:extLst>
              </a:tr>
              <a:tr h="1121660">
                <a:tc>
                  <a:txBody>
                    <a:bodyPr/>
                    <a:lstStyle/>
                    <a:p>
                      <a:pPr lvl="0">
                        <a:lnSpc>
                          <a:spcPct val="115000"/>
                        </a:lnSpc>
                        <a:spcAft>
                          <a:spcPts val="0"/>
                        </a:spcAft>
                      </a:pPr>
                      <a:r>
                        <a:rPr lang="en-GB" sz="1600" dirty="0">
                          <a:latin typeface="Century Gothic" panose="020B0502020202020204" pitchFamily="34" charset="0"/>
                          <a:ea typeface="Calibri" pitchFamily="34"/>
                          <a:cs typeface="Times New Roman" pitchFamily="18"/>
                        </a:rPr>
                        <a:t>Pupils should be taught about changes in Britain from the Stone Age to the Iron Age.</a:t>
                      </a:r>
                    </a:p>
                  </a:txBody>
                  <a:tcPr marL="68589" marR="68589" marT="0" marB="0"/>
                </a:tc>
                <a:tc>
                  <a:txBody>
                    <a:bodyPr/>
                    <a:lstStyle/>
                    <a:p>
                      <a:pPr lvl="0" algn="ctr"/>
                      <a:r>
                        <a:rPr lang="en-GB" sz="1800" b="1" dirty="0">
                          <a:solidFill>
                            <a:schemeClr val="tx1"/>
                          </a:solidFill>
                          <a:latin typeface="Century Gothic" pitchFamily="34"/>
                        </a:rPr>
                        <a:t>3</a:t>
                      </a:r>
                    </a:p>
                  </a:txBody>
                  <a:tcPr marL="91476" marR="91476"/>
                </a:tc>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dirty="0">
                          <a:solidFill>
                            <a:srgbClr val="FF0000"/>
                          </a:solidFill>
                          <a:latin typeface="Century Gothic" pitchFamily="34"/>
                        </a:rPr>
                        <a:t>I can explain how stone age people hunted for their food and what they ate.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understand some of the differences between the stone, bronze and iron ages.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know what we learnt from stone aged paintings.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describe what a typical day would have been like for a stone age man, woman or child.</a:t>
                      </a:r>
                    </a:p>
                  </a:txBody>
                  <a:tcPr marL="68598" marR="68598" marT="0" marB="0"/>
                </a:tc>
                <a:extLst>
                  <a:ext uri="{0D108BD9-81ED-4DB2-BD59-A6C34878D82A}">
                    <a16:rowId xmlns:a16="http://schemas.microsoft.com/office/drawing/2014/main" val="10002"/>
                  </a:ext>
                </a:extLst>
              </a:tr>
              <a:tr h="1121660">
                <a:tc>
                  <a:txBody>
                    <a:bodyPr/>
                    <a:lstStyle/>
                    <a:p>
                      <a:pPr lvl="0">
                        <a:lnSpc>
                          <a:spcPct val="115000"/>
                        </a:lnSpc>
                        <a:spcAft>
                          <a:spcPts val="0"/>
                        </a:spcAft>
                      </a:pPr>
                      <a:r>
                        <a:rPr lang="en-GB" sz="1600" dirty="0">
                          <a:latin typeface="Century Gothic" panose="020B0502020202020204" pitchFamily="34" charset="0"/>
                          <a:ea typeface="Calibri" pitchFamily="34"/>
                          <a:cs typeface="Times New Roman" pitchFamily="18"/>
                        </a:rPr>
                        <a:t>Pupils should be taught about the Roman Empire and its impact on Britain.</a:t>
                      </a:r>
                    </a:p>
                    <a:p>
                      <a:pPr lvl="0">
                        <a:lnSpc>
                          <a:spcPct val="115000"/>
                        </a:lnSpc>
                        <a:spcAft>
                          <a:spcPts val="0"/>
                        </a:spcAft>
                      </a:pPr>
                      <a:r>
                        <a:rPr lang="en-GB" sz="1600" dirty="0">
                          <a:latin typeface="Century Gothic" panose="020B0502020202020204" pitchFamily="34" charset="0"/>
                          <a:ea typeface="Calibri" pitchFamily="34"/>
                          <a:cs typeface="Times New Roman" pitchFamily="18"/>
                        </a:rPr>
                        <a:t> </a:t>
                      </a:r>
                    </a:p>
                  </a:txBody>
                  <a:tcPr marL="68589" marR="68589" marT="0" marB="0"/>
                </a:tc>
                <a:tc>
                  <a:txBody>
                    <a:bodyPr/>
                    <a:lstStyle/>
                    <a:p>
                      <a:pPr lvl="0" algn="ctr"/>
                      <a:r>
                        <a:rPr lang="en-GB" sz="1800" b="1" dirty="0">
                          <a:solidFill>
                            <a:schemeClr val="tx1"/>
                          </a:solidFill>
                          <a:latin typeface="Century Gothic" pitchFamily="34"/>
                        </a:rPr>
                        <a:t>4</a:t>
                      </a:r>
                    </a:p>
                  </a:txBody>
                  <a:tcPr marL="91476" marR="91476"/>
                </a:tc>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talk about at least three things that the Romans did for our country.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explain why the Romans needed to have built forts in this country.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understand that Rome was a very important place and many decisions were made there.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know about the lives of at least two famous Romans.</a:t>
                      </a:r>
                    </a:p>
                  </a:txBody>
                  <a:tcPr marL="68598" marR="68598" marT="0" marB="0"/>
                </a:tc>
                <a:extLst>
                  <a:ext uri="{0D108BD9-81ED-4DB2-BD59-A6C34878D82A}">
                    <a16:rowId xmlns:a16="http://schemas.microsoft.com/office/drawing/2014/main" val="10003"/>
                  </a:ext>
                </a:extLst>
              </a:tr>
              <a:tr h="1402075">
                <a:tc>
                  <a:txBody>
                    <a:bodyPr/>
                    <a:lstStyle/>
                    <a:p>
                      <a:pPr lvl="0">
                        <a:lnSpc>
                          <a:spcPct val="115000"/>
                        </a:lnSpc>
                        <a:spcAft>
                          <a:spcPts val="0"/>
                        </a:spcAft>
                      </a:pPr>
                      <a:r>
                        <a:rPr lang="en-GB" sz="1600" dirty="0">
                          <a:latin typeface="Century Gothic" panose="020B0502020202020204" pitchFamily="34" charset="0"/>
                          <a:ea typeface="Calibri" pitchFamily="34"/>
                          <a:cs typeface="Times New Roman" pitchFamily="18"/>
                        </a:rPr>
                        <a:t>Pupils should be taught about Britain’s settlement by the Anglo-Saxons and Scots.</a:t>
                      </a:r>
                    </a:p>
                  </a:txBody>
                  <a:tcPr marL="68589" marR="68589" marT="0" marB="0"/>
                </a:tc>
                <a:tc>
                  <a:txBody>
                    <a:bodyPr/>
                    <a:lstStyle/>
                    <a:p>
                      <a:pPr lvl="0" algn="ctr"/>
                      <a:r>
                        <a:rPr lang="en-GB" sz="1800" b="1" dirty="0">
                          <a:solidFill>
                            <a:schemeClr val="tx1"/>
                          </a:solidFill>
                          <a:latin typeface="Century Gothic" pitchFamily="34"/>
                        </a:rPr>
                        <a:t>5</a:t>
                      </a:r>
                    </a:p>
                  </a:txBody>
                  <a:tcPr marL="91476" marR="91476"/>
                </a:tc>
                <a:tc>
                  <a:txBody>
                    <a:bodyPr/>
                    <a:lstStyle/>
                    <a:p>
                      <a:pPr marL="171450" lvl="0" indent="-171450">
                        <a:lnSpc>
                          <a:spcPct val="115000"/>
                        </a:lnSpc>
                        <a:spcAft>
                          <a:spcPts val="0"/>
                        </a:spcAft>
                        <a:buSzPct val="100000"/>
                        <a:buFont typeface="Arial" pitchFamily="34"/>
                        <a:buChar char="•"/>
                      </a:pPr>
                      <a:r>
                        <a:rPr lang="en-GB" sz="800" dirty="0">
                          <a:solidFill>
                            <a:srgbClr val="FF0000"/>
                          </a:solidFill>
                          <a:latin typeface="Century Gothic" pitchFamily="34"/>
                          <a:ea typeface="Calibri" pitchFamily="34"/>
                          <a:cs typeface="Times New Roman" pitchFamily="18"/>
                        </a:rPr>
                        <a:t>I can explain where the Anglo-Saxons came from.</a:t>
                      </a:r>
                    </a:p>
                    <a:p>
                      <a:pPr marL="171450" lvl="0" indent="-171450">
                        <a:lnSpc>
                          <a:spcPct val="115000"/>
                        </a:lnSpc>
                        <a:spcAft>
                          <a:spcPts val="0"/>
                        </a:spcAft>
                        <a:buSzPct val="100000"/>
                        <a:buFont typeface="Arial" pitchFamily="34"/>
                        <a:buChar char="•"/>
                      </a:pPr>
                      <a:r>
                        <a:rPr lang="en-GB" sz="800" dirty="0">
                          <a:solidFill>
                            <a:srgbClr val="FF0000"/>
                          </a:solidFill>
                          <a:latin typeface="Century Gothic" pitchFamily="34"/>
                          <a:ea typeface="Calibri" pitchFamily="34"/>
                          <a:cs typeface="Times New Roman" pitchFamily="18"/>
                        </a:rPr>
                        <a:t>I know at least two famous Anglo-Saxons</a:t>
                      </a:r>
                    </a:p>
                    <a:p>
                      <a:pPr marL="171450" lvl="0" indent="-171450">
                        <a:lnSpc>
                          <a:spcPct val="115000"/>
                        </a:lnSpc>
                        <a:spcAft>
                          <a:spcPts val="0"/>
                        </a:spcAft>
                        <a:buSzPct val="100000"/>
                        <a:buFont typeface="Arial" pitchFamily="34"/>
                        <a:buChar char="•"/>
                      </a:pPr>
                      <a:r>
                        <a:rPr lang="en-GB" sz="800" dirty="0">
                          <a:solidFill>
                            <a:srgbClr val="FF0000"/>
                          </a:solidFill>
                          <a:latin typeface="Century Gothic" pitchFamily="34"/>
                          <a:ea typeface="Calibri" pitchFamily="34"/>
                          <a:cs typeface="Times New Roman" pitchFamily="18"/>
                        </a:rPr>
                        <a:t>I can use a time line to show when the Anglo-Saxons were in England</a:t>
                      </a:r>
                    </a:p>
                    <a:p>
                      <a:pPr marL="171450" lvl="0" indent="-171450">
                        <a:lnSpc>
                          <a:spcPct val="115000"/>
                        </a:lnSpc>
                        <a:spcAft>
                          <a:spcPts val="0"/>
                        </a:spcAft>
                        <a:buSzPct val="100000"/>
                        <a:buFont typeface="Arial" pitchFamily="34"/>
                        <a:buChar char="•"/>
                      </a:pPr>
                      <a:r>
                        <a:rPr lang="en-GB" sz="800" dirty="0">
                          <a:solidFill>
                            <a:srgbClr val="FF0000"/>
                          </a:solidFill>
                          <a:latin typeface="Century Gothic" pitchFamily="34"/>
                          <a:ea typeface="Calibri" pitchFamily="34"/>
                          <a:cs typeface="Times New Roman" pitchFamily="18"/>
                        </a:rPr>
                        <a:t>I know the link between the Anglo-Saxons and Christianity.</a:t>
                      </a:r>
                    </a:p>
                    <a:p>
                      <a:pPr marL="171450" lvl="0" indent="-171450">
                        <a:lnSpc>
                          <a:spcPct val="115000"/>
                        </a:lnSpc>
                        <a:spcAft>
                          <a:spcPts val="0"/>
                        </a:spcAft>
                        <a:buSzPct val="100000"/>
                        <a:buFont typeface="Arial" pitchFamily="34"/>
                        <a:buChar char="•"/>
                      </a:pPr>
                      <a:r>
                        <a:rPr lang="en-GB" sz="800" dirty="0">
                          <a:solidFill>
                            <a:srgbClr val="FF0000"/>
                          </a:solidFill>
                          <a:latin typeface="Century Gothic" pitchFamily="34"/>
                          <a:ea typeface="Calibri" pitchFamily="34"/>
                          <a:cs typeface="Times New Roman" pitchFamily="18"/>
                        </a:rPr>
                        <a:t>I know that many Anglo-Saxons were farmers.</a:t>
                      </a:r>
                    </a:p>
                    <a:p>
                      <a:pPr marL="171450" lvl="0" indent="-171450">
                        <a:lnSpc>
                          <a:spcPct val="115000"/>
                        </a:lnSpc>
                        <a:spcAft>
                          <a:spcPts val="0"/>
                        </a:spcAft>
                        <a:buSzPct val="100000"/>
                        <a:buFont typeface="Arial" pitchFamily="34"/>
                        <a:buChar char="•"/>
                      </a:pPr>
                      <a:r>
                        <a:rPr lang="en-GB" sz="800" dirty="0">
                          <a:solidFill>
                            <a:srgbClr val="FF0000"/>
                          </a:solidFill>
                          <a:latin typeface="Century Gothic" pitchFamily="34"/>
                          <a:ea typeface="Calibri" pitchFamily="34"/>
                          <a:cs typeface="Times New Roman" pitchFamily="18"/>
                        </a:rPr>
                        <a:t>I know that the Anglo-Saxons gave us many of the words that we use today.</a:t>
                      </a:r>
                    </a:p>
                  </a:txBody>
                  <a:tcPr marL="68598" marR="68598" marT="0" marB="0"/>
                </a:tc>
                <a:extLst>
                  <a:ext uri="{0D108BD9-81ED-4DB2-BD59-A6C34878D82A}">
                    <a16:rowId xmlns:a16="http://schemas.microsoft.com/office/drawing/2014/main" val="10004"/>
                  </a:ext>
                </a:extLst>
              </a:tr>
            </a:tbl>
          </a:graphicData>
        </a:graphic>
      </p:graphicFrame>
      <p:sp>
        <p:nvSpPr>
          <p:cNvPr id="33822" name="Footer Placeholder 7"/>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33823" name="Slide Number Placeholder 8"/>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072F4100-ADD8-431D-9FC3-2FF37218D68A}"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23</a:t>
            </a:fld>
            <a:endParaRPr lang="en-GB" altLang="en-US" sz="800">
              <a:solidFill>
                <a:srgbClr val="898989"/>
              </a:solidFill>
              <a:latin typeface="Century Gothic" panose="020B0502020202020204" pitchFamily="34" charset="0"/>
            </a:endParaRPr>
          </a:p>
        </p:txBody>
      </p:sp>
      <p:sp>
        <p:nvSpPr>
          <p:cNvPr id="33824"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3382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E7F72EA9-8219-473C-B28E-CAB81A9425A3}"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23</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txBox="1">
            <a:spLocks noGrp="1"/>
          </p:cNvSpPr>
          <p:nvPr>
            <p:ph type="title"/>
          </p:nvPr>
        </p:nvSpPr>
        <p:spPr>
          <a:xfrm>
            <a:off x="628650" y="365125"/>
            <a:ext cx="7886700" cy="549275"/>
          </a:xfrm>
        </p:spPr>
        <p:txBody>
          <a:bodyPr/>
          <a:lstStyle/>
          <a:p>
            <a:pPr eaLnBrk="1" hangingPunct="1"/>
            <a:r>
              <a:rPr lang="en-GB" altLang="en-US" sz="3200" b="1">
                <a:latin typeface="Century Gothic" panose="020B0502020202020204" pitchFamily="34" charset="0"/>
              </a:rPr>
              <a:t>History: Key Stage 2</a:t>
            </a:r>
          </a:p>
        </p:txBody>
      </p:sp>
      <p:graphicFrame>
        <p:nvGraphicFramePr>
          <p:cNvPr id="3" name="Content Placeholder 5">
            <a:extLst>
              <a:ext uri="{FF2B5EF4-FFF2-40B4-BE49-F238E27FC236}">
                <a16:creationId xmlns:a16="http://schemas.microsoft.com/office/drawing/2014/main" id="{62A2B6E8-B330-4769-B384-90C027EDCD11}"/>
              </a:ext>
            </a:extLst>
          </p:cNvPr>
          <p:cNvGraphicFramePr>
            <a:graphicFrameLocks noGrp="1"/>
          </p:cNvGraphicFramePr>
          <p:nvPr>
            <p:ph idx="1"/>
          </p:nvPr>
        </p:nvGraphicFramePr>
        <p:xfrm>
          <a:off x="219075" y="914400"/>
          <a:ext cx="8705850" cy="5499100"/>
        </p:xfrm>
        <a:graphic>
          <a:graphicData uri="http://schemas.openxmlformats.org/drawingml/2006/table">
            <a:tbl>
              <a:tblPr firstRow="1" bandRow="1">
                <a:effectLst/>
                <a:tableStyleId>{5C22544A-7EE6-4342-B048-85BDC9FD1C3A}</a:tableStyleId>
              </a:tblPr>
              <a:tblGrid>
                <a:gridCol w="4807532">
                  <a:extLst>
                    <a:ext uri="{9D8B030D-6E8A-4147-A177-3AD203B41FA5}">
                      <a16:colId xmlns:a16="http://schemas.microsoft.com/office/drawing/2014/main" val="20000"/>
                    </a:ext>
                  </a:extLst>
                </a:gridCol>
                <a:gridCol w="1221246">
                  <a:extLst>
                    <a:ext uri="{9D8B030D-6E8A-4147-A177-3AD203B41FA5}">
                      <a16:colId xmlns:a16="http://schemas.microsoft.com/office/drawing/2014/main" val="20002"/>
                    </a:ext>
                  </a:extLst>
                </a:gridCol>
                <a:gridCol w="2677072">
                  <a:extLst>
                    <a:ext uri="{9D8B030D-6E8A-4147-A177-3AD203B41FA5}">
                      <a16:colId xmlns:a16="http://schemas.microsoft.com/office/drawing/2014/main" val="20003"/>
                    </a:ext>
                  </a:extLst>
                </a:gridCol>
              </a:tblGrid>
              <a:tr h="785026">
                <a:tc>
                  <a:txBody>
                    <a:bodyPr/>
                    <a:lstStyle/>
                    <a:p>
                      <a:pPr lvl="0" algn="ctr">
                        <a:lnSpc>
                          <a:spcPct val="115000"/>
                        </a:lnSpc>
                        <a:spcAft>
                          <a:spcPts val="375"/>
                        </a:spcAft>
                      </a:pPr>
                      <a:r>
                        <a:rPr lang="en-GB" sz="1800" b="1" dirty="0">
                          <a:solidFill>
                            <a:srgbClr val="000000"/>
                          </a:solidFill>
                          <a:latin typeface="Century Gothic" pitchFamily="34"/>
                          <a:ea typeface="Times New Roman" pitchFamily="18"/>
                          <a:cs typeface="Arial" pitchFamily="34"/>
                        </a:rPr>
                        <a:t>Subject content from the programme of study</a:t>
                      </a:r>
                      <a:endParaRPr lang="en-GB" sz="1800" dirty="0">
                        <a:solidFill>
                          <a:srgbClr val="000000"/>
                        </a:solidFill>
                        <a:latin typeface="Century Gothic" pitchFamily="34"/>
                        <a:ea typeface="Calibri" pitchFamily="34"/>
                        <a:cs typeface="Times New Roman" pitchFamily="18"/>
                      </a:endParaRPr>
                    </a:p>
                  </a:txBody>
                  <a:tcPr marL="68607" marR="68607" marT="0" marB="0" anchor="ctr">
                    <a:solidFill>
                      <a:srgbClr val="8FAADC"/>
                    </a:solidFill>
                  </a:tcPr>
                </a:tc>
                <a:tc rowSpan="2">
                  <a:txBody>
                    <a:bodyPr/>
                    <a:lstStyle/>
                    <a:p>
                      <a:pPr lvl="0" algn="ctr">
                        <a:lnSpc>
                          <a:spcPct val="115000"/>
                        </a:lnSpc>
                        <a:spcAft>
                          <a:spcPts val="375"/>
                        </a:spcAft>
                      </a:pPr>
                      <a:r>
                        <a:rPr lang="en-GB" sz="1800" dirty="0">
                          <a:solidFill>
                            <a:srgbClr val="000000"/>
                          </a:solidFill>
                          <a:latin typeface="Century Gothic" pitchFamily="34"/>
                          <a:ea typeface="Calibri" pitchFamily="34"/>
                          <a:cs typeface="Times New Roman" pitchFamily="18"/>
                        </a:rPr>
                        <a:t>Year </a:t>
                      </a:r>
                    </a:p>
                  </a:txBody>
                  <a:tcPr marL="68607" marR="68607" marT="0" marB="0" anchor="ctr">
                    <a:solidFill>
                      <a:srgbClr val="8FAADC"/>
                    </a:solidFill>
                  </a:tcPr>
                </a:tc>
                <a:tc rowSpan="2">
                  <a:txBody>
                    <a:bodyPr/>
                    <a:lstStyle/>
                    <a:p>
                      <a:pPr lvl="0" algn="ctr"/>
                      <a:r>
                        <a:rPr lang="en-GB" sz="1800" dirty="0">
                          <a:solidFill>
                            <a:srgbClr val="000000"/>
                          </a:solidFill>
                          <a:latin typeface="Century Gothic" pitchFamily="34"/>
                        </a:rPr>
                        <a:t>Key Assessment Criteria</a:t>
                      </a:r>
                    </a:p>
                  </a:txBody>
                  <a:tcPr marL="91476" marR="91476" marT="45506" marB="45506">
                    <a:solidFill>
                      <a:srgbClr val="8FAADC"/>
                    </a:solidFill>
                  </a:tcPr>
                </a:tc>
                <a:extLst>
                  <a:ext uri="{0D108BD9-81ED-4DB2-BD59-A6C34878D82A}">
                    <a16:rowId xmlns:a16="http://schemas.microsoft.com/office/drawing/2014/main" val="10000"/>
                  </a:ext>
                </a:extLst>
              </a:tr>
              <a:tr h="290514">
                <a:tc>
                  <a:txBody>
                    <a:bodyPr/>
                    <a:lstStyle/>
                    <a:p>
                      <a:pPr lvl="0" algn="ctr">
                        <a:lnSpc>
                          <a:spcPct val="115000"/>
                        </a:lnSpc>
                        <a:spcAft>
                          <a:spcPts val="375"/>
                        </a:spcAft>
                      </a:pPr>
                      <a:r>
                        <a:rPr lang="en-GB" sz="1400" b="1" dirty="0">
                          <a:solidFill>
                            <a:srgbClr val="000000"/>
                          </a:solidFill>
                          <a:latin typeface="Century Gothic" pitchFamily="34"/>
                          <a:ea typeface="Calibri" pitchFamily="34"/>
                          <a:cs typeface="Times New Roman" pitchFamily="18"/>
                        </a:rPr>
                        <a:t>CHRONOLOGY</a:t>
                      </a:r>
                    </a:p>
                  </a:txBody>
                  <a:tcPr marL="68607" marR="68607" marT="0" marB="0" anchor="ctr">
                    <a:solidFill>
                      <a:srgbClr val="DAE3F3"/>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1"/>
                  </a:ext>
                </a:extLst>
              </a:tr>
              <a:tr h="1395636">
                <a:tc>
                  <a:txBody>
                    <a:bodyPr/>
                    <a:lstStyle/>
                    <a:p>
                      <a:pPr lvl="0">
                        <a:lnSpc>
                          <a:spcPct val="115000"/>
                        </a:lnSpc>
                        <a:spcAft>
                          <a:spcPts val="0"/>
                        </a:spcAft>
                      </a:pPr>
                      <a:r>
                        <a:rPr lang="en-GB" sz="1600" dirty="0">
                          <a:latin typeface="Century Gothic" pitchFamily="34"/>
                          <a:ea typeface="Calibri" pitchFamily="34"/>
                          <a:cs typeface="Times New Roman" pitchFamily="18"/>
                        </a:rPr>
                        <a:t>Pupils should be taught about the Viking and Anglo-Saxon struggle for the Kingdom of England to the time of Edward the Confessor.</a:t>
                      </a:r>
                      <a:endParaRPr lang="en-GB" sz="1600" dirty="0">
                        <a:latin typeface="Calibri" pitchFamily="34"/>
                        <a:ea typeface="Calibri" pitchFamily="34"/>
                        <a:cs typeface="Times New Roman" pitchFamily="18"/>
                      </a:endParaRPr>
                    </a:p>
                  </a:txBody>
                  <a:tcPr marL="68580" marR="68580" marT="0" marB="0"/>
                </a:tc>
                <a:tc>
                  <a:txBody>
                    <a:bodyPr/>
                    <a:lstStyle/>
                    <a:p>
                      <a:pPr lvl="0" algn="ctr"/>
                      <a:r>
                        <a:rPr lang="en-GB" sz="1800" b="1" dirty="0">
                          <a:solidFill>
                            <a:schemeClr val="tx1"/>
                          </a:solidFill>
                          <a:latin typeface="Century Gothic" pitchFamily="34"/>
                        </a:rPr>
                        <a:t>6</a:t>
                      </a:r>
                    </a:p>
                  </a:txBody>
                  <a:tcPr marL="91476" marR="91476" marT="45506" marB="45506"/>
                </a:tc>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know that Britain was invaded on more than one occasion.</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know that the Anglo-Saxons and Vikings were often in conflict.</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place on a timeline when the Vikings raids started.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explain why the Vikings often overpowered the Anglo-Saxons.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show on a map where the Vikings came from and where they invaded our country.</a:t>
                      </a:r>
                    </a:p>
                  </a:txBody>
                  <a:tcPr marL="68589" marR="68589" marT="0" marB="0"/>
                </a:tc>
                <a:extLst>
                  <a:ext uri="{0D108BD9-81ED-4DB2-BD59-A6C34878D82A}">
                    <a16:rowId xmlns:a16="http://schemas.microsoft.com/office/drawing/2014/main" val="10002"/>
                  </a:ext>
                </a:extLst>
              </a:tr>
              <a:tr h="1213597">
                <a:tc>
                  <a:txBody>
                    <a:bodyPr/>
                    <a:lstStyle/>
                    <a:p>
                      <a:pPr lvl="0">
                        <a:lnSpc>
                          <a:spcPct val="115000"/>
                        </a:lnSpc>
                        <a:spcAft>
                          <a:spcPts val="0"/>
                        </a:spcAft>
                      </a:pPr>
                      <a:r>
                        <a:rPr lang="en-GB" sz="1600" dirty="0">
                          <a:latin typeface="Century Gothic" pitchFamily="34"/>
                          <a:ea typeface="Calibri" pitchFamily="34"/>
                          <a:cs typeface="Times New Roman" pitchFamily="18"/>
                        </a:rPr>
                        <a:t>Pupils should be taught about a local history study.</a:t>
                      </a:r>
                      <a:endParaRPr lang="en-GB" sz="1600" dirty="0">
                        <a:latin typeface="Calibri" pitchFamily="34"/>
                        <a:ea typeface="Calibri" pitchFamily="34"/>
                        <a:cs typeface="Times New Roman" pitchFamily="18"/>
                      </a:endParaRPr>
                    </a:p>
                  </a:txBody>
                  <a:tcPr marL="68580" marR="68580" marT="0" marB="0"/>
                </a:tc>
                <a:tc>
                  <a:txBody>
                    <a:bodyPr/>
                    <a:lstStyle/>
                    <a:p>
                      <a:pPr lvl="0" algn="ctr"/>
                      <a:r>
                        <a:rPr lang="en-GB" sz="1800" b="1" dirty="0">
                          <a:solidFill>
                            <a:schemeClr val="tx1"/>
                          </a:solidFill>
                          <a:latin typeface="Century Gothic" pitchFamily="34"/>
                        </a:rPr>
                        <a:t>4</a:t>
                      </a:r>
                    </a:p>
                  </a:txBody>
                  <a:tcPr marL="91476" marR="91476" marT="45506" marB="45506"/>
                </a:tc>
                <a:tc>
                  <a:txBody>
                    <a:bodyPr/>
                    <a:lstStyle/>
                    <a:p>
                      <a:pPr marL="171450" lvl="0" indent="-171450">
                        <a:buSzPct val="100000"/>
                        <a:buFont typeface="Arial" pitchFamily="34"/>
                        <a:buChar char="•"/>
                      </a:pPr>
                      <a:r>
                        <a:rPr lang="en-GB" sz="800" baseline="0" dirty="0">
                          <a:solidFill>
                            <a:srgbClr val="FF0000"/>
                          </a:solidFill>
                          <a:latin typeface="Century Gothic" pitchFamily="34"/>
                        </a:rPr>
                        <a:t>I can use research skills to find answers to specific historical questions about our locality.</a:t>
                      </a:r>
                    </a:p>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research what it was like for children in a given period of history and present my findings to an audience.</a:t>
                      </a:r>
                    </a:p>
                    <a:p>
                      <a:pPr marL="171450" lvl="0" indent="-171450">
                        <a:buSzPct val="100000"/>
                        <a:buFont typeface="Arial" pitchFamily="34"/>
                        <a:buChar char="•"/>
                      </a:pPr>
                      <a:r>
                        <a:rPr lang="en-GB" sz="800" baseline="0" dirty="0">
                          <a:solidFill>
                            <a:srgbClr val="FF0000"/>
                          </a:solidFill>
                          <a:latin typeface="Century Gothic" pitchFamily="34"/>
                        </a:rPr>
                        <a:t>I can explain how our locality has changed over time.</a:t>
                      </a:r>
                    </a:p>
                    <a:p>
                      <a:pPr marL="171450" lvl="0" indent="-171450">
                        <a:buSzPct val="100000"/>
                        <a:buFont typeface="Arial" pitchFamily="34"/>
                        <a:buChar char="•"/>
                      </a:pPr>
                      <a:r>
                        <a:rPr lang="en-GB" sz="800" baseline="0" dirty="0">
                          <a:solidFill>
                            <a:srgbClr val="FF0000"/>
                          </a:solidFill>
                          <a:latin typeface="Century Gothic" pitchFamily="34"/>
                        </a:rPr>
                        <a:t>I can appreciate how our locality today has been shaped by what happened in the past.</a:t>
                      </a:r>
                    </a:p>
                    <a:p>
                      <a:pPr marL="0" lvl="0" indent="0">
                        <a:buNone/>
                      </a:pPr>
                      <a:r>
                        <a:rPr lang="en-GB" sz="800" baseline="0" dirty="0">
                          <a:solidFill>
                            <a:srgbClr val="FF0000"/>
                          </a:solidFill>
                          <a:latin typeface="Century Gothic" pitchFamily="34"/>
                        </a:rPr>
                        <a:t> </a:t>
                      </a:r>
                    </a:p>
                  </a:txBody>
                  <a:tcPr marL="68589" marR="68589" marT="0" marB="0"/>
                </a:tc>
                <a:extLst>
                  <a:ext uri="{0D108BD9-81ED-4DB2-BD59-A6C34878D82A}">
                    <a16:rowId xmlns:a16="http://schemas.microsoft.com/office/drawing/2014/main" val="10003"/>
                  </a:ext>
                </a:extLst>
              </a:tr>
              <a:tr h="1814327">
                <a:tc>
                  <a:txBody>
                    <a:bodyPr/>
                    <a:lstStyle/>
                    <a:p>
                      <a:pPr lvl="0">
                        <a:lnSpc>
                          <a:spcPct val="115000"/>
                        </a:lnSpc>
                        <a:spcAft>
                          <a:spcPts val="0"/>
                        </a:spcAft>
                      </a:pPr>
                      <a:r>
                        <a:rPr lang="en-GB" sz="1600" dirty="0">
                          <a:latin typeface="Century Gothic" pitchFamily="34"/>
                          <a:ea typeface="Calibri" pitchFamily="34"/>
                          <a:cs typeface="Times New Roman" pitchFamily="18"/>
                        </a:rPr>
                        <a:t>Pupils should be taught about a study of an aspect or theme in British history that extends pupils’ chronological knowledge beyond 1066.</a:t>
                      </a:r>
                      <a:endParaRPr lang="en-GB" sz="1600" dirty="0">
                        <a:latin typeface="Calibri" pitchFamily="34"/>
                        <a:ea typeface="Calibri" pitchFamily="34"/>
                        <a:cs typeface="Times New Roman" pitchFamily="18"/>
                      </a:endParaRPr>
                    </a:p>
                    <a:p>
                      <a:pPr lvl="0">
                        <a:lnSpc>
                          <a:spcPct val="115000"/>
                        </a:lnSpc>
                        <a:spcAft>
                          <a:spcPts val="1000"/>
                        </a:spcAft>
                        <a:tabLst>
                          <a:tab pos="2600325" algn="l"/>
                        </a:tabLst>
                      </a:pPr>
                      <a:r>
                        <a:rPr lang="en-GB" sz="1600" dirty="0">
                          <a:latin typeface="Calibri" pitchFamily="34"/>
                          <a:ea typeface="Calibri" pitchFamily="34"/>
                          <a:cs typeface="Times New Roman" pitchFamily="18"/>
                        </a:rPr>
                        <a:t>	</a:t>
                      </a:r>
                    </a:p>
                  </a:txBody>
                  <a:tcPr marL="68580" marR="68580" marT="0" marB="0"/>
                </a:tc>
                <a:tc>
                  <a:txBody>
                    <a:bodyPr/>
                    <a:lstStyle/>
                    <a:p>
                      <a:pPr lvl="0" algn="ctr"/>
                      <a:r>
                        <a:rPr lang="en-GB" sz="1800" b="1" dirty="0">
                          <a:solidFill>
                            <a:schemeClr val="tx1"/>
                          </a:solidFill>
                          <a:latin typeface="Century Gothic" pitchFamily="34"/>
                        </a:rPr>
                        <a:t>5</a:t>
                      </a:r>
                    </a:p>
                  </a:txBody>
                  <a:tcPr marL="91476" marR="91476" marT="45506" marB="45506"/>
                </a:tc>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dirty="0">
                          <a:solidFill>
                            <a:srgbClr val="FF0000"/>
                          </a:solidFill>
                          <a:latin typeface="Century Gothic" pitchFamily="34"/>
                        </a:rPr>
                        <a:t>I can describe events from the past using dates when things happened.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explain how an event or events from the past has shaped our life today.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dirty="0">
                          <a:solidFill>
                            <a:srgbClr val="FF0000"/>
                          </a:solidFill>
                          <a:latin typeface="Century Gothic" pitchFamily="34"/>
                        </a:rPr>
                        <a:t>I can draw a timeline with different historical</a:t>
                      </a:r>
                      <a:r>
                        <a:rPr lang="en-GB" sz="800" baseline="0" dirty="0">
                          <a:solidFill>
                            <a:srgbClr val="FF0000"/>
                          </a:solidFill>
                          <a:latin typeface="Century Gothic" pitchFamily="34"/>
                        </a:rPr>
                        <a:t> periods showing key historical events or lives of significant people.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describe how crime and punishment has changed over a period of time.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dirty="0">
                          <a:solidFill>
                            <a:srgbClr val="FF0000"/>
                          </a:solidFill>
                          <a:latin typeface="Century Gothic" pitchFamily="34"/>
                        </a:rPr>
                        <a:t>I can summarise</a:t>
                      </a:r>
                      <a:r>
                        <a:rPr lang="en-GB" sz="800" baseline="0" dirty="0">
                          <a:solidFill>
                            <a:srgbClr val="FF0000"/>
                          </a:solidFill>
                          <a:latin typeface="Century Gothic" pitchFamily="34"/>
                        </a:rPr>
                        <a:t> how Britain has had a major influence on the world.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explain how the lives of wealthy people were different from the lives of poorer people.</a:t>
                      </a:r>
                    </a:p>
                  </a:txBody>
                  <a:tcPr marL="68589" marR="68589" marT="0" marB="0"/>
                </a:tc>
                <a:extLst>
                  <a:ext uri="{0D108BD9-81ED-4DB2-BD59-A6C34878D82A}">
                    <a16:rowId xmlns:a16="http://schemas.microsoft.com/office/drawing/2014/main" val="10004"/>
                  </a:ext>
                </a:extLst>
              </a:tr>
            </a:tbl>
          </a:graphicData>
        </a:graphic>
      </p:graphicFrame>
      <p:sp>
        <p:nvSpPr>
          <p:cNvPr id="34846" name="Footer Placeholder 7"/>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34847" name="Slide Number Placeholder 8"/>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99BB325C-EB45-40F1-BCB1-1728B52CE12B}"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24</a:t>
            </a:fld>
            <a:endParaRPr lang="en-GB" altLang="en-US" sz="800">
              <a:solidFill>
                <a:srgbClr val="898989"/>
              </a:solidFill>
              <a:latin typeface="Century Gothic" panose="020B0502020202020204" pitchFamily="34" charset="0"/>
            </a:endParaRPr>
          </a:p>
        </p:txBody>
      </p:sp>
      <p:sp>
        <p:nvSpPr>
          <p:cNvPr id="34848"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3484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7D0CD5A4-31C0-4230-8B9D-C6573782F713}"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24</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txBox="1">
            <a:spLocks noGrp="1"/>
          </p:cNvSpPr>
          <p:nvPr>
            <p:ph type="title"/>
          </p:nvPr>
        </p:nvSpPr>
        <p:spPr>
          <a:xfrm>
            <a:off x="628650" y="365125"/>
            <a:ext cx="7886700" cy="549275"/>
          </a:xfrm>
        </p:spPr>
        <p:txBody>
          <a:bodyPr/>
          <a:lstStyle/>
          <a:p>
            <a:pPr eaLnBrk="1" hangingPunct="1"/>
            <a:r>
              <a:rPr lang="en-GB" altLang="en-US" sz="3200" b="1">
                <a:latin typeface="Century Gothic" panose="020B0502020202020204" pitchFamily="34" charset="0"/>
              </a:rPr>
              <a:t>History: Key Stage 2</a:t>
            </a:r>
          </a:p>
        </p:txBody>
      </p:sp>
      <p:graphicFrame>
        <p:nvGraphicFramePr>
          <p:cNvPr id="3" name="Content Placeholder 5">
            <a:extLst>
              <a:ext uri="{FF2B5EF4-FFF2-40B4-BE49-F238E27FC236}">
                <a16:creationId xmlns:a16="http://schemas.microsoft.com/office/drawing/2014/main" id="{62A2B6E8-B330-4769-B384-90C027EDCD11}"/>
              </a:ext>
            </a:extLst>
          </p:cNvPr>
          <p:cNvGraphicFramePr>
            <a:graphicFrameLocks noGrp="1"/>
          </p:cNvGraphicFramePr>
          <p:nvPr>
            <p:ph idx="1"/>
          </p:nvPr>
        </p:nvGraphicFramePr>
        <p:xfrm>
          <a:off x="219075" y="914400"/>
          <a:ext cx="8705850" cy="5670550"/>
        </p:xfrm>
        <a:graphic>
          <a:graphicData uri="http://schemas.openxmlformats.org/drawingml/2006/table">
            <a:tbl>
              <a:tblPr firstRow="1" bandRow="1">
                <a:effectLst/>
                <a:tableStyleId>{5C22544A-7EE6-4342-B048-85BDC9FD1C3A}</a:tableStyleId>
              </a:tblPr>
              <a:tblGrid>
                <a:gridCol w="4807532">
                  <a:extLst>
                    <a:ext uri="{9D8B030D-6E8A-4147-A177-3AD203B41FA5}">
                      <a16:colId xmlns:a16="http://schemas.microsoft.com/office/drawing/2014/main" val="20000"/>
                    </a:ext>
                  </a:extLst>
                </a:gridCol>
                <a:gridCol w="1221246">
                  <a:extLst>
                    <a:ext uri="{9D8B030D-6E8A-4147-A177-3AD203B41FA5}">
                      <a16:colId xmlns:a16="http://schemas.microsoft.com/office/drawing/2014/main" val="20002"/>
                    </a:ext>
                  </a:extLst>
                </a:gridCol>
                <a:gridCol w="2677072">
                  <a:extLst>
                    <a:ext uri="{9D8B030D-6E8A-4147-A177-3AD203B41FA5}">
                      <a16:colId xmlns:a16="http://schemas.microsoft.com/office/drawing/2014/main" val="20003"/>
                    </a:ext>
                  </a:extLst>
                </a:gridCol>
              </a:tblGrid>
              <a:tr h="1073704">
                <a:tc>
                  <a:txBody>
                    <a:bodyPr/>
                    <a:lstStyle/>
                    <a:p>
                      <a:pPr lvl="0" algn="ctr">
                        <a:lnSpc>
                          <a:spcPct val="115000"/>
                        </a:lnSpc>
                        <a:spcAft>
                          <a:spcPts val="375"/>
                        </a:spcAft>
                      </a:pPr>
                      <a:r>
                        <a:rPr lang="en-GB" sz="1800" b="1" dirty="0">
                          <a:solidFill>
                            <a:srgbClr val="000000"/>
                          </a:solidFill>
                          <a:latin typeface="Century Gothic" pitchFamily="34"/>
                          <a:ea typeface="Times New Roman" pitchFamily="18"/>
                          <a:cs typeface="Arial" pitchFamily="34"/>
                        </a:rPr>
                        <a:t>Subject content from the programme of study</a:t>
                      </a:r>
                      <a:endParaRPr lang="en-GB" sz="1800" dirty="0">
                        <a:solidFill>
                          <a:srgbClr val="000000"/>
                        </a:solidFill>
                        <a:latin typeface="Century Gothic" pitchFamily="34"/>
                        <a:ea typeface="Calibri" pitchFamily="34"/>
                        <a:cs typeface="Times New Roman" pitchFamily="18"/>
                      </a:endParaRPr>
                    </a:p>
                  </a:txBody>
                  <a:tcPr marL="68607" marR="68607" marT="0" marB="0" anchor="ctr">
                    <a:solidFill>
                      <a:srgbClr val="8FAADC"/>
                    </a:solidFill>
                  </a:tcPr>
                </a:tc>
                <a:tc>
                  <a:txBody>
                    <a:bodyPr/>
                    <a:lstStyle/>
                    <a:p>
                      <a:pPr lvl="0" algn="ctr">
                        <a:lnSpc>
                          <a:spcPct val="115000"/>
                        </a:lnSpc>
                        <a:spcAft>
                          <a:spcPts val="375"/>
                        </a:spcAft>
                      </a:pPr>
                      <a:r>
                        <a:rPr lang="en-GB" sz="1800" dirty="0">
                          <a:solidFill>
                            <a:srgbClr val="000000"/>
                          </a:solidFill>
                          <a:latin typeface="Century Gothic" pitchFamily="34"/>
                          <a:ea typeface="Calibri" pitchFamily="34"/>
                          <a:cs typeface="Times New Roman" pitchFamily="18"/>
                        </a:rPr>
                        <a:t>Year </a:t>
                      </a:r>
                    </a:p>
                  </a:txBody>
                  <a:tcPr marL="68607" marR="68607" marT="0" marB="0" anchor="ctr">
                    <a:solidFill>
                      <a:srgbClr val="8FAADC"/>
                    </a:solidFill>
                  </a:tcPr>
                </a:tc>
                <a:tc>
                  <a:txBody>
                    <a:bodyPr/>
                    <a:lstStyle/>
                    <a:p>
                      <a:pPr lvl="0" algn="ctr"/>
                      <a:r>
                        <a:rPr lang="en-GB" sz="1800" dirty="0">
                          <a:solidFill>
                            <a:srgbClr val="000000"/>
                          </a:solidFill>
                          <a:latin typeface="Century Gothic" pitchFamily="34"/>
                        </a:rPr>
                        <a:t>Key Assessment Criteria</a:t>
                      </a:r>
                    </a:p>
                  </a:txBody>
                  <a:tcPr marL="91476" marR="91476" marT="45428" marB="45428">
                    <a:solidFill>
                      <a:srgbClr val="8FAADC"/>
                    </a:solidFill>
                  </a:tcPr>
                </a:tc>
                <a:extLst>
                  <a:ext uri="{0D108BD9-81ED-4DB2-BD59-A6C34878D82A}">
                    <a16:rowId xmlns:a16="http://schemas.microsoft.com/office/drawing/2014/main" val="10000"/>
                  </a:ext>
                </a:extLst>
              </a:tr>
              <a:tr h="1810879">
                <a:tc>
                  <a:txBody>
                    <a:bodyPr/>
                    <a:lstStyle/>
                    <a:p>
                      <a:pPr lvl="0">
                        <a:lnSpc>
                          <a:spcPct val="115000"/>
                        </a:lnSpc>
                        <a:spcAft>
                          <a:spcPts val="0"/>
                        </a:spcAft>
                      </a:pPr>
                      <a:r>
                        <a:rPr lang="en-GB" sz="1400" dirty="0">
                          <a:latin typeface="Century Gothic" pitchFamily="34"/>
                          <a:ea typeface="Calibri" pitchFamily="34"/>
                          <a:cs typeface="Times New Roman" pitchFamily="18"/>
                        </a:rPr>
                        <a:t>Pupils should be taught about the achievements of the earliest civilizations – an overview of where and when the first civilizations appeared and a depth study of one of the following: Ancient Sumer; The Indus Valley; Ancient Egypt; The Shang Dynasty of Ancient China.</a:t>
                      </a:r>
                    </a:p>
                  </a:txBody>
                  <a:tcPr marL="68580" marR="68580" marT="0" marB="0"/>
                </a:tc>
                <a:tc>
                  <a:txBody>
                    <a:bodyPr/>
                    <a:lstStyle/>
                    <a:p>
                      <a:pPr lvl="0" algn="ctr"/>
                      <a:r>
                        <a:rPr lang="en-GB" sz="1800" b="1" dirty="0">
                          <a:solidFill>
                            <a:schemeClr val="tx1"/>
                          </a:solidFill>
                          <a:latin typeface="Century Gothic" pitchFamily="34"/>
                        </a:rPr>
                        <a:t>4</a:t>
                      </a:r>
                    </a:p>
                  </a:txBody>
                  <a:tcPr marL="91476" marR="91476" marT="45428" marB="45428"/>
                </a:tc>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explain how historic items and artefacts can be used to help build up a picture of life in the past.</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summarise how Britain may have learnt from other countries and civilizations (historically and more recently). </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talk about the impact that one of these periods of history had on the world.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am able to explain why one of these periods of history is still being talked about today.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i="1" baseline="0" dirty="0">
                          <a:solidFill>
                            <a:srgbClr val="FF0000"/>
                          </a:solidFill>
                          <a:latin typeface="Century Gothic" pitchFamily="34"/>
                        </a:rPr>
                        <a:t>I can recall interesting facts about the Ancient Egyptians, the Shang Dynasty or the Indus Valley.</a:t>
                      </a:r>
                      <a:endParaRPr lang="en-GB" sz="800" baseline="0" dirty="0">
                        <a:solidFill>
                          <a:srgbClr val="FF0000"/>
                        </a:solidFill>
                        <a:latin typeface="Century Gothic" pitchFamily="34"/>
                      </a:endParaRPr>
                    </a:p>
                  </a:txBody>
                  <a:tcPr marL="68589" marR="68589" marT="0" marB="0"/>
                </a:tc>
                <a:extLst>
                  <a:ext uri="{0D108BD9-81ED-4DB2-BD59-A6C34878D82A}">
                    <a16:rowId xmlns:a16="http://schemas.microsoft.com/office/drawing/2014/main" val="10002"/>
                  </a:ext>
                </a:extLst>
              </a:tr>
              <a:tr h="1253685">
                <a:tc>
                  <a:txBody>
                    <a:bodyPr/>
                    <a:lstStyle/>
                    <a:p>
                      <a:pPr lvl="0">
                        <a:lnSpc>
                          <a:spcPct val="115000"/>
                        </a:lnSpc>
                        <a:spcAft>
                          <a:spcPts val="0"/>
                        </a:spcAft>
                      </a:pPr>
                      <a:r>
                        <a:rPr lang="en-GB" sz="1400" dirty="0">
                          <a:latin typeface="Century Gothic" pitchFamily="34"/>
                          <a:ea typeface="Calibri" pitchFamily="34"/>
                          <a:cs typeface="Times New Roman" pitchFamily="18"/>
                        </a:rPr>
                        <a:t>Pupils should be taught about Ancient Greece – a study of Greek life and achievements and their influence on the western world.</a:t>
                      </a:r>
                    </a:p>
                  </a:txBody>
                  <a:tcPr marL="68580" marR="68580" marT="0" marB="0"/>
                </a:tc>
                <a:tc>
                  <a:txBody>
                    <a:bodyPr/>
                    <a:lstStyle/>
                    <a:p>
                      <a:pPr lvl="0" algn="ctr"/>
                      <a:r>
                        <a:rPr lang="en-GB" sz="1800" b="1" dirty="0">
                          <a:solidFill>
                            <a:schemeClr val="tx1"/>
                          </a:solidFill>
                          <a:latin typeface="Century Gothic" pitchFamily="34"/>
                        </a:rPr>
                        <a:t>3</a:t>
                      </a:r>
                    </a:p>
                  </a:txBody>
                  <a:tcPr marL="91476" marR="91476" marT="45428" marB="45428"/>
                </a:tc>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know about the struggle between the Athenians and the Spartans.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explain about some of the things that the Greeks gave the world.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know that the Greeks were responsible for the birth of the Olympics.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know that the Greek Gods were an important part of Greek culture.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locate Greece on a map.</a:t>
                      </a:r>
                    </a:p>
                  </a:txBody>
                  <a:tcPr marL="68589" marR="68589" marT="0" marB="0"/>
                </a:tc>
                <a:extLst>
                  <a:ext uri="{0D108BD9-81ED-4DB2-BD59-A6C34878D82A}">
                    <a16:rowId xmlns:a16="http://schemas.microsoft.com/office/drawing/2014/main" val="10003"/>
                  </a:ext>
                </a:extLst>
              </a:tr>
              <a:tr h="1532282">
                <a:tc>
                  <a:txBody>
                    <a:bodyPr/>
                    <a:lstStyle/>
                    <a:p>
                      <a:pPr lvl="0">
                        <a:lnSpc>
                          <a:spcPct val="115000"/>
                        </a:lnSpc>
                        <a:spcAft>
                          <a:spcPts val="0"/>
                        </a:spcAft>
                      </a:pPr>
                      <a:r>
                        <a:rPr lang="en-GB" sz="1400" kern="1200" dirty="0">
                          <a:solidFill>
                            <a:srgbClr val="000000"/>
                          </a:solidFill>
                          <a:latin typeface="Century Gothic" pitchFamily="34"/>
                        </a:rPr>
                        <a:t>Pupils should be taught about a non-European society that provides contrasts with British history – one study chosen from: early Islamic civilization, including a study of Baghdad c. AD 900; Mayan civilization c. AD 900; Benin (West Africa) c. AD 900-1300.</a:t>
                      </a:r>
                      <a:endParaRPr lang="en-GB" sz="1400" dirty="0">
                        <a:latin typeface="Century Gothic" pitchFamily="34"/>
                        <a:ea typeface="Calibri" pitchFamily="34"/>
                        <a:cs typeface="Times New Roman" pitchFamily="18"/>
                      </a:endParaRPr>
                    </a:p>
                  </a:txBody>
                  <a:tcPr marL="68580" marR="68580" marT="0" marB="0"/>
                </a:tc>
                <a:tc>
                  <a:txBody>
                    <a:bodyPr/>
                    <a:lstStyle/>
                    <a:p>
                      <a:pPr lvl="0" algn="ctr"/>
                      <a:r>
                        <a:rPr lang="en-GB" sz="1800" b="1" dirty="0">
                          <a:solidFill>
                            <a:schemeClr val="tx1"/>
                          </a:solidFill>
                          <a:latin typeface="Century Gothic" pitchFamily="34"/>
                        </a:rPr>
                        <a:t>6</a:t>
                      </a:r>
                    </a:p>
                  </a:txBody>
                  <a:tcPr marL="91476" marR="91476" marT="45428" marB="45428"/>
                </a:tc>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research in order to find similarities and differences between two or more periods of history.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dirty="0">
                          <a:solidFill>
                            <a:srgbClr val="FF0000"/>
                          </a:solidFill>
                          <a:latin typeface="Century Gothic" pitchFamily="34"/>
                        </a:rPr>
                        <a:t>I can</a:t>
                      </a:r>
                      <a:r>
                        <a:rPr lang="en-GB" sz="800" baseline="0" dirty="0">
                          <a:solidFill>
                            <a:srgbClr val="FF0000"/>
                          </a:solidFill>
                          <a:latin typeface="Century Gothic" pitchFamily="34"/>
                        </a:rPr>
                        <a:t> place features of historical events and people from the past societies and periods in a chronological framework.</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can summarise the main events from a period of history, explaining the order of events and what happened.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800" baseline="0" dirty="0">
                          <a:solidFill>
                            <a:srgbClr val="FF0000"/>
                          </a:solidFill>
                          <a:latin typeface="Century Gothic" pitchFamily="34"/>
                        </a:rPr>
                        <a:t>I am aware that many of the early civilizations gave much to the world.</a:t>
                      </a:r>
                    </a:p>
                  </a:txBody>
                  <a:tcPr marL="68589" marR="68589" marT="0" marB="0"/>
                </a:tc>
                <a:extLst>
                  <a:ext uri="{0D108BD9-81ED-4DB2-BD59-A6C34878D82A}">
                    <a16:rowId xmlns:a16="http://schemas.microsoft.com/office/drawing/2014/main" val="10004"/>
                  </a:ext>
                </a:extLst>
              </a:tr>
            </a:tbl>
          </a:graphicData>
        </a:graphic>
      </p:graphicFrame>
      <p:sp>
        <p:nvSpPr>
          <p:cNvPr id="35865" name="Footer Placeholder 7"/>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35866" name="Slide Number Placeholder 8"/>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47923FAB-AD05-4026-A65B-877743E3208F}"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25</a:t>
            </a:fld>
            <a:endParaRPr lang="en-GB" altLang="en-US" sz="800">
              <a:solidFill>
                <a:srgbClr val="898989"/>
              </a:solidFill>
              <a:latin typeface="Century Gothic" panose="020B0502020202020204" pitchFamily="34" charset="0"/>
            </a:endParaRPr>
          </a:p>
        </p:txBody>
      </p:sp>
      <p:sp>
        <p:nvSpPr>
          <p:cNvPr id="35867"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3586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865A0D03-1941-47B8-B0A1-998833EEC032}"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25</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txBox="1">
            <a:spLocks noGrp="1"/>
          </p:cNvSpPr>
          <p:nvPr>
            <p:ph type="ctrTitle"/>
          </p:nvPr>
        </p:nvSpPr>
        <p:spPr>
          <a:xfrm>
            <a:off x="685800" y="1600200"/>
            <a:ext cx="7772400" cy="2387600"/>
          </a:xfrm>
        </p:spPr>
        <p:txBody>
          <a:bodyPr/>
          <a:lstStyle/>
          <a:p>
            <a:r>
              <a:rPr lang="en-GB" altLang="en-US" sz="4800" b="1">
                <a:solidFill>
                  <a:srgbClr val="C00000"/>
                </a:solidFill>
                <a:latin typeface="Century Gothic" panose="020B0502020202020204" pitchFamily="34" charset="0"/>
              </a:rPr>
              <a:t>History Assessments</a:t>
            </a:r>
          </a:p>
        </p:txBody>
      </p:sp>
      <p:sp>
        <p:nvSpPr>
          <p:cNvPr id="36867" name="Subtitle 2"/>
          <p:cNvSpPr txBox="1">
            <a:spLocks noGrp="1"/>
          </p:cNvSpPr>
          <p:nvPr>
            <p:ph type="subTitle" idx="1"/>
          </p:nvPr>
        </p:nvSpPr>
        <p:spPr>
          <a:xfrm>
            <a:off x="1143000" y="4121150"/>
            <a:ext cx="6858000" cy="1655763"/>
          </a:xfrm>
        </p:spPr>
        <p:txBody>
          <a:bodyPr/>
          <a:lstStyle/>
          <a:p>
            <a:endParaRPr lang="en-GB" altLang="en-US" b="1">
              <a:solidFill>
                <a:srgbClr val="F4B183"/>
              </a:solidFill>
              <a:latin typeface="Century Gothic" panose="020B0502020202020204" pitchFamily="34" charset="0"/>
            </a:endParaRPr>
          </a:p>
          <a:p>
            <a:endParaRPr lang="en-GB" altLang="en-US" b="1">
              <a:solidFill>
                <a:srgbClr val="F4B183"/>
              </a:solidFill>
              <a:latin typeface="Century Gothic" panose="020B0502020202020204" pitchFamily="34" charset="0"/>
            </a:endParaRPr>
          </a:p>
          <a:p>
            <a:r>
              <a:rPr lang="en-GB" altLang="en-US" sz="3600" b="1">
                <a:solidFill>
                  <a:srgbClr val="F4B183"/>
                </a:solidFill>
                <a:latin typeface="Century Gothic" panose="020B0502020202020204" pitchFamily="34" charset="0"/>
              </a:rPr>
              <a:t>Year 3</a:t>
            </a:r>
          </a:p>
        </p:txBody>
      </p:sp>
      <p:pic>
        <p:nvPicPr>
          <p:cNvPr id="36868" name="Picture 3" descr="FocusEducation_Logo_Col_72dpi - Copy -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8438" y="327025"/>
            <a:ext cx="3046412"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name="Slide98">
    <p:spTree>
      <p:nvGrpSpPr>
        <p:cNvPr id="1" name=""/>
        <p:cNvGrpSpPr/>
        <p:nvPr/>
      </p:nvGrpSpPr>
      <p:grpSpPr>
        <a:xfrm>
          <a:off x="0" y="0"/>
          <a:ext cx="0" cy="0"/>
          <a:chOff x="0" y="0"/>
          <a:chExt cx="0" cy="0"/>
        </a:xfrm>
      </p:grpSpPr>
      <p:sp>
        <p:nvSpPr>
          <p:cNvPr id="37890" name="Title 1"/>
          <p:cNvSpPr txBox="1">
            <a:spLocks noGrp="1"/>
          </p:cNvSpPr>
          <p:nvPr>
            <p:ph type="title"/>
          </p:nvPr>
        </p:nvSpPr>
        <p:spPr>
          <a:xfrm>
            <a:off x="698500" y="703263"/>
            <a:ext cx="7886700" cy="658812"/>
          </a:xfrm>
        </p:spPr>
        <p:txBody>
          <a:bodyPr/>
          <a:lstStyle/>
          <a:p>
            <a:pPr eaLnBrk="1" hangingPunct="1"/>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changes in Britain from the Stone Age to the Iron Age.</a:t>
            </a:r>
            <a:endParaRPr lang="en-GB" altLang="en-US" sz="3200" b="1">
              <a:latin typeface="Century Gothic" panose="020B0502020202020204" pitchFamily="34" charset="0"/>
              <a:ea typeface="Calibri" panose="020F0502020204030204" pitchFamily="34" charset="0"/>
              <a:cs typeface="Times New Roman" panose="02020603050405020304" pitchFamily="18" charset="0"/>
            </a:endParaRPr>
          </a:p>
        </p:txBody>
      </p:sp>
      <p:graphicFrame>
        <p:nvGraphicFramePr>
          <p:cNvPr id="3" name="Content Placeholder 5">
            <a:extLst>
              <a:ext uri="{FF2B5EF4-FFF2-40B4-BE49-F238E27FC236}">
                <a16:creationId xmlns:a16="http://schemas.microsoft.com/office/drawing/2014/main" id="{F5DB1D28-3349-47A5-91E7-4DE4F6C95815}"/>
              </a:ext>
            </a:extLst>
          </p:cNvPr>
          <p:cNvGraphicFramePr>
            <a:graphicFrameLocks noGrp="1"/>
          </p:cNvGraphicFramePr>
          <p:nvPr>
            <p:ph idx="1"/>
          </p:nvPr>
        </p:nvGraphicFramePr>
        <p:xfrm>
          <a:off x="698500" y="1362075"/>
          <a:ext cx="7886700" cy="3932238"/>
        </p:xfrm>
        <a:graphic>
          <a:graphicData uri="http://schemas.openxmlformats.org/drawingml/2006/table">
            <a:tbl>
              <a:tblPr firstRow="1" bandRow="1">
                <a:effectLst/>
                <a:tableStyleId>{5C22544A-7EE6-4342-B048-85BDC9FD1C3A}</a:tableStyleId>
              </a:tblPr>
              <a:tblGrid>
                <a:gridCol w="683315">
                  <a:extLst>
                    <a:ext uri="{9D8B030D-6E8A-4147-A177-3AD203B41FA5}">
                      <a16:colId xmlns:a16="http://schemas.microsoft.com/office/drawing/2014/main" val="20000"/>
                    </a:ext>
                  </a:extLst>
                </a:gridCol>
                <a:gridCol w="7203385">
                  <a:extLst>
                    <a:ext uri="{9D8B030D-6E8A-4147-A177-3AD203B41FA5}">
                      <a16:colId xmlns:a16="http://schemas.microsoft.com/office/drawing/2014/main" val="3066178992"/>
                    </a:ext>
                  </a:extLst>
                </a:gridCol>
              </a:tblGrid>
              <a:tr h="457272">
                <a:tc gridSpan="2">
                  <a:txBody>
                    <a:bodyPr/>
                    <a:lstStyle/>
                    <a:p>
                      <a:pPr marL="0" marR="0" lvl="0" indent="0" algn="ctr" defTabSz="914400" rtl="0" fontAlgn="auto" hangingPunct="1">
                        <a:lnSpc>
                          <a:spcPct val="100000"/>
                        </a:lnSpc>
                        <a:spcBef>
                          <a:spcPts val="0"/>
                        </a:spcBef>
                        <a:spcAft>
                          <a:spcPts val="0"/>
                        </a:spcAft>
                        <a:buNone/>
                        <a:tabLst/>
                      </a:pPr>
                      <a:r>
                        <a:rPr lang="en-GB" sz="2400" dirty="0">
                          <a:solidFill>
                            <a:srgbClr val="000000"/>
                          </a:solidFill>
                          <a:latin typeface="Century Gothic" pitchFamily="34"/>
                        </a:rPr>
                        <a:t>What do you now know that you didn’t before</a:t>
                      </a:r>
                    </a:p>
                  </a:txBody>
                  <a:tcPr marT="45731" marB="45731"/>
                </a:tc>
                <a:tc hMerge="1">
                  <a:txBody>
                    <a:bodyPr/>
                    <a:lstStyle/>
                    <a:p>
                      <a:endParaRPr lang="en-GB"/>
                    </a:p>
                  </a:txBody>
                  <a:tcPr/>
                </a:tc>
                <a:extLst>
                  <a:ext uri="{0D108BD9-81ED-4DB2-BD59-A6C34878D82A}">
                    <a16:rowId xmlns:a16="http://schemas.microsoft.com/office/drawing/2014/main" val="10000"/>
                  </a:ext>
                </a:extLst>
              </a:tr>
              <a:tr h="579161">
                <a:tc gridSpan="2">
                  <a:txBody>
                    <a:bodyPr/>
                    <a:lstStyle/>
                    <a:p>
                      <a:pPr lvl="0"/>
                      <a:r>
                        <a:rPr lang="en-GB" sz="1600" b="1" dirty="0">
                          <a:latin typeface="Century Gothic" pitchFamily="34"/>
                        </a:rPr>
                        <a:t>Write out five things you now know about the Stone age period that you didn’t know before.</a:t>
                      </a:r>
                    </a:p>
                  </a:txBody>
                  <a:tcPr marT="45731" marB="45731"/>
                </a:tc>
                <a:tc hMerge="1">
                  <a:txBody>
                    <a:bodyPr/>
                    <a:lstStyle/>
                    <a:p>
                      <a:endParaRPr lang="en-GB"/>
                    </a:p>
                  </a:txBody>
                  <a:tcPr/>
                </a:tc>
                <a:extLst>
                  <a:ext uri="{0D108BD9-81ED-4DB2-BD59-A6C34878D82A}">
                    <a16:rowId xmlns:a16="http://schemas.microsoft.com/office/drawing/2014/main" val="10002"/>
                  </a:ext>
                </a:extLst>
              </a:tr>
              <a:tr h="579161">
                <a:tc>
                  <a:txBody>
                    <a:bodyPr/>
                    <a:lstStyle/>
                    <a:p>
                      <a:pPr lvl="0" algn="ctr"/>
                      <a:r>
                        <a:rPr lang="en-GB" sz="1800" b="1" dirty="0">
                          <a:latin typeface="Century Gothic" pitchFamily="34"/>
                        </a:rPr>
                        <a:t>1</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2449486262"/>
                  </a:ext>
                </a:extLst>
              </a:tr>
              <a:tr h="579161">
                <a:tc>
                  <a:txBody>
                    <a:bodyPr/>
                    <a:lstStyle/>
                    <a:p>
                      <a:pPr lvl="0" algn="ctr"/>
                      <a:r>
                        <a:rPr lang="en-GB" sz="1800" b="1" dirty="0">
                          <a:latin typeface="Century Gothic" pitchFamily="34"/>
                        </a:rPr>
                        <a:t>2</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3067854713"/>
                  </a:ext>
                </a:extLst>
              </a:tr>
              <a:tr h="579161">
                <a:tc>
                  <a:txBody>
                    <a:bodyPr/>
                    <a:lstStyle/>
                    <a:p>
                      <a:pPr lvl="0" algn="ctr"/>
                      <a:r>
                        <a:rPr lang="en-GB" sz="1800" b="1" dirty="0">
                          <a:latin typeface="Century Gothic" pitchFamily="34"/>
                        </a:rPr>
                        <a:t>3</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834582673"/>
                  </a:ext>
                </a:extLst>
              </a:tr>
              <a:tr h="579161">
                <a:tc>
                  <a:txBody>
                    <a:bodyPr/>
                    <a:lstStyle/>
                    <a:p>
                      <a:pPr lvl="0" algn="ctr"/>
                      <a:r>
                        <a:rPr lang="en-GB" sz="1800" b="1" dirty="0">
                          <a:latin typeface="Century Gothic" pitchFamily="34"/>
                        </a:rPr>
                        <a:t>4</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3469963355"/>
                  </a:ext>
                </a:extLst>
              </a:tr>
              <a:tr h="579161">
                <a:tc>
                  <a:txBody>
                    <a:bodyPr/>
                    <a:lstStyle/>
                    <a:p>
                      <a:pPr lvl="0" algn="ctr"/>
                      <a:r>
                        <a:rPr lang="en-GB" sz="1800" b="1" dirty="0">
                          <a:latin typeface="Century Gothic" pitchFamily="34"/>
                        </a:rPr>
                        <a:t>5</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1924710540"/>
                  </a:ext>
                </a:extLst>
              </a:tr>
            </a:tbl>
          </a:graphicData>
        </a:graphic>
      </p:graphicFrame>
      <p:sp>
        <p:nvSpPr>
          <p:cNvPr id="37915"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37916"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B7537D0F-742D-463C-87CE-565B18C75317}"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27</a:t>
            </a:fld>
            <a:endParaRPr lang="en-GB" altLang="en-US" sz="800">
              <a:solidFill>
                <a:srgbClr val="898989"/>
              </a:solidFill>
              <a:latin typeface="Century Gothic" panose="020B0502020202020204" pitchFamily="34" charset="0"/>
            </a:endParaRPr>
          </a:p>
        </p:txBody>
      </p:sp>
      <p:sp>
        <p:nvSpPr>
          <p:cNvPr id="37917"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3791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89BF36D6-83C9-4E94-B95D-8EC5945C5EB7}"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27</a:t>
            </a:fld>
            <a:endParaRPr altLang="en-US" sz="800">
              <a:solidFill>
                <a:srgbClr val="898989"/>
              </a:solidFill>
              <a:latin typeface="Century Gothic" panose="020B0502020202020204" pitchFamily="34" charset="0"/>
            </a:endParaRPr>
          </a:p>
        </p:txBody>
      </p:sp>
      <p:sp>
        <p:nvSpPr>
          <p:cNvPr id="37919" name="Rectangle 16"/>
          <p:cNvSpPr>
            <a:spLocks noChangeArrowheads="1"/>
          </p:cNvSpPr>
          <p:nvPr/>
        </p:nvSpPr>
        <p:spPr bwMode="auto">
          <a:xfrm>
            <a:off x="7523163" y="5294313"/>
            <a:ext cx="1062037" cy="1173162"/>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A</a:t>
            </a:r>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name="Slide99">
    <p:spTree>
      <p:nvGrpSpPr>
        <p:cNvPr id="1" name=""/>
        <p:cNvGrpSpPr/>
        <p:nvPr/>
      </p:nvGrpSpPr>
      <p:grpSpPr>
        <a:xfrm>
          <a:off x="0" y="0"/>
          <a:ext cx="0" cy="0"/>
          <a:chOff x="0" y="0"/>
          <a:chExt cx="0" cy="0"/>
        </a:xfrm>
      </p:grpSpPr>
      <p:sp>
        <p:nvSpPr>
          <p:cNvPr id="38914" name="TextBox 7"/>
          <p:cNvSpPr txBox="1">
            <a:spLocks noChangeArrowheads="1"/>
          </p:cNvSpPr>
          <p:nvPr/>
        </p:nvSpPr>
        <p:spPr bwMode="auto">
          <a:xfrm>
            <a:off x="641350" y="900113"/>
            <a:ext cx="80057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1400" b="1">
                <a:latin typeface="Century Gothic" panose="020B0502020202020204" pitchFamily="34" charset="0"/>
              </a:rPr>
              <a:t>Five things you know about the lives of stone age men, women and children</a:t>
            </a:r>
          </a:p>
        </p:txBody>
      </p:sp>
      <p:sp>
        <p:nvSpPr>
          <p:cNvPr id="38915" name="Footer Placeholder 12"/>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38916" name="Slide Number Placeholder 13"/>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CAB57B61-D5D0-479C-9FE0-5787654AE800}"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28</a:t>
            </a:fld>
            <a:endParaRPr lang="en-GB" altLang="en-US" sz="800">
              <a:solidFill>
                <a:srgbClr val="898989"/>
              </a:solidFill>
              <a:latin typeface="Century Gothic" panose="020B0502020202020204" pitchFamily="34" charset="0"/>
            </a:endParaRPr>
          </a:p>
        </p:txBody>
      </p:sp>
      <p:sp>
        <p:nvSpPr>
          <p:cNvPr id="38917"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3891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206CF1A4-7CA0-4332-9A8B-BA01ABBBF213}"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28</a:t>
            </a:fld>
            <a:endParaRPr altLang="en-US" sz="800">
              <a:solidFill>
                <a:srgbClr val="898989"/>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F6D83702-5136-4270-A6CD-04EF6D0C6BB3}"/>
              </a:ext>
            </a:extLst>
          </p:cNvPr>
          <p:cNvGraphicFramePr>
            <a:graphicFrameLocks noGrp="1"/>
          </p:cNvGraphicFramePr>
          <p:nvPr/>
        </p:nvGraphicFramePr>
        <p:xfrm>
          <a:off x="4968875" y="1271588"/>
          <a:ext cx="3986213" cy="2220912"/>
        </p:xfrm>
        <a:graphic>
          <a:graphicData uri="http://schemas.openxmlformats.org/drawingml/2006/table">
            <a:tbl>
              <a:tblPr firstRow="1" bandRow="1">
                <a:tableStyleId>{5C22544A-7EE6-4342-B048-85BDC9FD1C3A}</a:tableStyleId>
              </a:tblPr>
              <a:tblGrid>
                <a:gridCol w="3986213">
                  <a:extLst>
                    <a:ext uri="{9D8B030D-6E8A-4147-A177-3AD203B41FA5}">
                      <a16:colId xmlns:a16="http://schemas.microsoft.com/office/drawing/2014/main" val="288136362"/>
                    </a:ext>
                  </a:extLst>
                </a:gridCol>
              </a:tblGrid>
              <a:tr h="365917">
                <a:tc>
                  <a:txBody>
                    <a:bodyPr/>
                    <a:lstStyle/>
                    <a:p>
                      <a:pPr algn="ctr"/>
                      <a:r>
                        <a:rPr lang="en-GB" sz="1800" dirty="0">
                          <a:latin typeface="Century Gothic" panose="020B0502020202020204" pitchFamily="34" charset="0"/>
                        </a:rPr>
                        <a:t>Stone age women</a:t>
                      </a:r>
                    </a:p>
                  </a:txBody>
                  <a:tcPr marL="91456" marR="91456" marT="45740" marB="45740"/>
                </a:tc>
                <a:extLst>
                  <a:ext uri="{0D108BD9-81ED-4DB2-BD59-A6C34878D82A}">
                    <a16:rowId xmlns:a16="http://schemas.microsoft.com/office/drawing/2014/main" val="3955900275"/>
                  </a:ext>
                </a:extLst>
              </a:tr>
              <a:tr h="370999">
                <a:tc>
                  <a:txBody>
                    <a:bodyPr/>
                    <a:lstStyle/>
                    <a:p>
                      <a:endParaRPr lang="en-GB" sz="1800" dirty="0"/>
                    </a:p>
                  </a:txBody>
                  <a:tcPr marL="91456" marR="91456" marT="45740" marB="45740"/>
                </a:tc>
                <a:extLst>
                  <a:ext uri="{0D108BD9-81ED-4DB2-BD59-A6C34878D82A}">
                    <a16:rowId xmlns:a16="http://schemas.microsoft.com/office/drawing/2014/main" val="2101161047"/>
                  </a:ext>
                </a:extLst>
              </a:tr>
              <a:tr h="370999">
                <a:tc>
                  <a:txBody>
                    <a:bodyPr/>
                    <a:lstStyle/>
                    <a:p>
                      <a:endParaRPr lang="en-GB" sz="1800" dirty="0"/>
                    </a:p>
                  </a:txBody>
                  <a:tcPr marL="91456" marR="91456" marT="45740" marB="45740"/>
                </a:tc>
                <a:extLst>
                  <a:ext uri="{0D108BD9-81ED-4DB2-BD59-A6C34878D82A}">
                    <a16:rowId xmlns:a16="http://schemas.microsoft.com/office/drawing/2014/main" val="3284047259"/>
                  </a:ext>
                </a:extLst>
              </a:tr>
              <a:tr h="370999">
                <a:tc>
                  <a:txBody>
                    <a:bodyPr/>
                    <a:lstStyle/>
                    <a:p>
                      <a:endParaRPr lang="en-GB" sz="1800" dirty="0"/>
                    </a:p>
                  </a:txBody>
                  <a:tcPr marL="91456" marR="91456" marT="45740" marB="45740"/>
                </a:tc>
                <a:extLst>
                  <a:ext uri="{0D108BD9-81ED-4DB2-BD59-A6C34878D82A}">
                    <a16:rowId xmlns:a16="http://schemas.microsoft.com/office/drawing/2014/main" val="1744871509"/>
                  </a:ext>
                </a:extLst>
              </a:tr>
              <a:tr h="370999">
                <a:tc>
                  <a:txBody>
                    <a:bodyPr/>
                    <a:lstStyle/>
                    <a:p>
                      <a:endParaRPr lang="en-GB" sz="1800" dirty="0"/>
                    </a:p>
                  </a:txBody>
                  <a:tcPr marL="91456" marR="91456" marT="45740" marB="45740"/>
                </a:tc>
                <a:extLst>
                  <a:ext uri="{0D108BD9-81ED-4DB2-BD59-A6C34878D82A}">
                    <a16:rowId xmlns:a16="http://schemas.microsoft.com/office/drawing/2014/main" val="4071299525"/>
                  </a:ext>
                </a:extLst>
              </a:tr>
              <a:tr h="370999">
                <a:tc>
                  <a:txBody>
                    <a:bodyPr/>
                    <a:lstStyle/>
                    <a:p>
                      <a:endParaRPr lang="en-GB" sz="1800" dirty="0"/>
                    </a:p>
                  </a:txBody>
                  <a:tcPr marL="91456" marR="91456" marT="45740" marB="45740"/>
                </a:tc>
                <a:extLst>
                  <a:ext uri="{0D108BD9-81ED-4DB2-BD59-A6C34878D82A}">
                    <a16:rowId xmlns:a16="http://schemas.microsoft.com/office/drawing/2014/main" val="3701465095"/>
                  </a:ext>
                </a:extLst>
              </a:tr>
            </a:tbl>
          </a:graphicData>
        </a:graphic>
      </p:graphicFrame>
      <p:graphicFrame>
        <p:nvGraphicFramePr>
          <p:cNvPr id="17" name="Table 16">
            <a:extLst>
              <a:ext uri="{FF2B5EF4-FFF2-40B4-BE49-F238E27FC236}">
                <a16:creationId xmlns:a16="http://schemas.microsoft.com/office/drawing/2014/main" id="{416EA963-377B-4AE0-8B0E-41B5E4660605}"/>
              </a:ext>
            </a:extLst>
          </p:cNvPr>
          <p:cNvGraphicFramePr>
            <a:graphicFrameLocks noGrp="1"/>
          </p:cNvGraphicFramePr>
          <p:nvPr/>
        </p:nvGraphicFramePr>
        <p:xfrm>
          <a:off x="2405063" y="3514725"/>
          <a:ext cx="4478337" cy="2214563"/>
        </p:xfrm>
        <a:graphic>
          <a:graphicData uri="http://schemas.openxmlformats.org/drawingml/2006/table">
            <a:tbl>
              <a:tblPr firstRow="1" bandRow="1">
                <a:tableStyleId>{5C22544A-7EE6-4342-B048-85BDC9FD1C3A}</a:tableStyleId>
              </a:tblPr>
              <a:tblGrid>
                <a:gridCol w="4478337">
                  <a:extLst>
                    <a:ext uri="{9D8B030D-6E8A-4147-A177-3AD203B41FA5}">
                      <a16:colId xmlns:a16="http://schemas.microsoft.com/office/drawing/2014/main" val="288136362"/>
                    </a:ext>
                  </a:extLst>
                </a:gridCol>
              </a:tblGrid>
              <a:tr h="365733">
                <a:tc>
                  <a:txBody>
                    <a:bodyPr/>
                    <a:lstStyle/>
                    <a:p>
                      <a:pPr algn="ctr"/>
                      <a:r>
                        <a:rPr lang="en-GB" sz="1800" dirty="0">
                          <a:latin typeface="Century Gothic" panose="020B0502020202020204" pitchFamily="34" charset="0"/>
                        </a:rPr>
                        <a:t>Stone age children</a:t>
                      </a:r>
                    </a:p>
                  </a:txBody>
                  <a:tcPr marT="45711" marB="45711"/>
                </a:tc>
                <a:extLst>
                  <a:ext uri="{0D108BD9-81ED-4DB2-BD59-A6C34878D82A}">
                    <a16:rowId xmlns:a16="http://schemas.microsoft.com/office/drawing/2014/main" val="3955900275"/>
                  </a:ext>
                </a:extLst>
              </a:tr>
              <a:tr h="365733">
                <a:tc>
                  <a:txBody>
                    <a:bodyPr/>
                    <a:lstStyle/>
                    <a:p>
                      <a:endParaRPr lang="en-GB" sz="1800" dirty="0"/>
                    </a:p>
                  </a:txBody>
                  <a:tcPr marT="45711" marB="45711"/>
                </a:tc>
                <a:extLst>
                  <a:ext uri="{0D108BD9-81ED-4DB2-BD59-A6C34878D82A}">
                    <a16:rowId xmlns:a16="http://schemas.microsoft.com/office/drawing/2014/main" val="2101161047"/>
                  </a:ext>
                </a:extLst>
              </a:tr>
              <a:tr h="370774">
                <a:tc>
                  <a:txBody>
                    <a:bodyPr/>
                    <a:lstStyle/>
                    <a:p>
                      <a:endParaRPr lang="en-GB" sz="1800" dirty="0"/>
                    </a:p>
                  </a:txBody>
                  <a:tcPr marT="45711" marB="45711"/>
                </a:tc>
                <a:extLst>
                  <a:ext uri="{0D108BD9-81ED-4DB2-BD59-A6C34878D82A}">
                    <a16:rowId xmlns:a16="http://schemas.microsoft.com/office/drawing/2014/main" val="3284047259"/>
                  </a:ext>
                </a:extLst>
              </a:tr>
              <a:tr h="370774">
                <a:tc>
                  <a:txBody>
                    <a:bodyPr/>
                    <a:lstStyle/>
                    <a:p>
                      <a:endParaRPr lang="en-GB" sz="1800" dirty="0"/>
                    </a:p>
                  </a:txBody>
                  <a:tcPr marT="45711" marB="45711"/>
                </a:tc>
                <a:extLst>
                  <a:ext uri="{0D108BD9-81ED-4DB2-BD59-A6C34878D82A}">
                    <a16:rowId xmlns:a16="http://schemas.microsoft.com/office/drawing/2014/main" val="1744871509"/>
                  </a:ext>
                </a:extLst>
              </a:tr>
              <a:tr h="370774">
                <a:tc>
                  <a:txBody>
                    <a:bodyPr/>
                    <a:lstStyle/>
                    <a:p>
                      <a:endParaRPr lang="en-GB" sz="1800" dirty="0"/>
                    </a:p>
                  </a:txBody>
                  <a:tcPr marT="45711" marB="45711"/>
                </a:tc>
                <a:extLst>
                  <a:ext uri="{0D108BD9-81ED-4DB2-BD59-A6C34878D82A}">
                    <a16:rowId xmlns:a16="http://schemas.microsoft.com/office/drawing/2014/main" val="4071299525"/>
                  </a:ext>
                </a:extLst>
              </a:tr>
              <a:tr h="370774">
                <a:tc>
                  <a:txBody>
                    <a:bodyPr/>
                    <a:lstStyle/>
                    <a:p>
                      <a:endParaRPr lang="en-GB" sz="1800" dirty="0"/>
                    </a:p>
                  </a:txBody>
                  <a:tcPr marT="45711" marB="45711"/>
                </a:tc>
                <a:extLst>
                  <a:ext uri="{0D108BD9-81ED-4DB2-BD59-A6C34878D82A}">
                    <a16:rowId xmlns:a16="http://schemas.microsoft.com/office/drawing/2014/main" val="3701465095"/>
                  </a:ext>
                </a:extLst>
              </a:tr>
            </a:tbl>
          </a:graphicData>
        </a:graphic>
      </p:graphicFrame>
      <p:graphicFrame>
        <p:nvGraphicFramePr>
          <p:cNvPr id="18" name="Table 17">
            <a:extLst>
              <a:ext uri="{FF2B5EF4-FFF2-40B4-BE49-F238E27FC236}">
                <a16:creationId xmlns:a16="http://schemas.microsoft.com/office/drawing/2014/main" id="{393245C7-8F83-44F4-A896-7F670005B2EB}"/>
              </a:ext>
            </a:extLst>
          </p:cNvPr>
          <p:cNvGraphicFramePr>
            <a:graphicFrameLocks noGrp="1"/>
          </p:cNvGraphicFramePr>
          <p:nvPr/>
        </p:nvGraphicFramePr>
        <p:xfrm>
          <a:off x="658813" y="1265238"/>
          <a:ext cx="3986212" cy="2220912"/>
        </p:xfrm>
        <a:graphic>
          <a:graphicData uri="http://schemas.openxmlformats.org/drawingml/2006/table">
            <a:tbl>
              <a:tblPr firstRow="1" bandRow="1">
                <a:tableStyleId>{5C22544A-7EE6-4342-B048-85BDC9FD1C3A}</a:tableStyleId>
              </a:tblPr>
              <a:tblGrid>
                <a:gridCol w="3986212">
                  <a:extLst>
                    <a:ext uri="{9D8B030D-6E8A-4147-A177-3AD203B41FA5}">
                      <a16:colId xmlns:a16="http://schemas.microsoft.com/office/drawing/2014/main" val="288136362"/>
                    </a:ext>
                  </a:extLst>
                </a:gridCol>
              </a:tblGrid>
              <a:tr h="365917">
                <a:tc>
                  <a:txBody>
                    <a:bodyPr/>
                    <a:lstStyle/>
                    <a:p>
                      <a:pPr algn="ctr"/>
                      <a:r>
                        <a:rPr lang="en-GB" sz="1800" dirty="0">
                          <a:latin typeface="Century Gothic" panose="020B0502020202020204" pitchFamily="34" charset="0"/>
                        </a:rPr>
                        <a:t>Stone age men</a:t>
                      </a:r>
                    </a:p>
                  </a:txBody>
                  <a:tcPr marL="91456" marR="91456" marT="45740" marB="45740"/>
                </a:tc>
                <a:extLst>
                  <a:ext uri="{0D108BD9-81ED-4DB2-BD59-A6C34878D82A}">
                    <a16:rowId xmlns:a16="http://schemas.microsoft.com/office/drawing/2014/main" val="3955900275"/>
                  </a:ext>
                </a:extLst>
              </a:tr>
              <a:tr h="370999">
                <a:tc>
                  <a:txBody>
                    <a:bodyPr/>
                    <a:lstStyle/>
                    <a:p>
                      <a:endParaRPr lang="en-GB" sz="1800" dirty="0"/>
                    </a:p>
                  </a:txBody>
                  <a:tcPr marL="91456" marR="91456" marT="45740" marB="45740"/>
                </a:tc>
                <a:extLst>
                  <a:ext uri="{0D108BD9-81ED-4DB2-BD59-A6C34878D82A}">
                    <a16:rowId xmlns:a16="http://schemas.microsoft.com/office/drawing/2014/main" val="2101161047"/>
                  </a:ext>
                </a:extLst>
              </a:tr>
              <a:tr h="370999">
                <a:tc>
                  <a:txBody>
                    <a:bodyPr/>
                    <a:lstStyle/>
                    <a:p>
                      <a:endParaRPr lang="en-GB" sz="1800" dirty="0"/>
                    </a:p>
                  </a:txBody>
                  <a:tcPr marL="91456" marR="91456" marT="45740" marB="45740"/>
                </a:tc>
                <a:extLst>
                  <a:ext uri="{0D108BD9-81ED-4DB2-BD59-A6C34878D82A}">
                    <a16:rowId xmlns:a16="http://schemas.microsoft.com/office/drawing/2014/main" val="3284047259"/>
                  </a:ext>
                </a:extLst>
              </a:tr>
              <a:tr h="370999">
                <a:tc>
                  <a:txBody>
                    <a:bodyPr/>
                    <a:lstStyle/>
                    <a:p>
                      <a:endParaRPr lang="en-GB" sz="1800" dirty="0"/>
                    </a:p>
                  </a:txBody>
                  <a:tcPr marL="91456" marR="91456" marT="45740" marB="45740"/>
                </a:tc>
                <a:extLst>
                  <a:ext uri="{0D108BD9-81ED-4DB2-BD59-A6C34878D82A}">
                    <a16:rowId xmlns:a16="http://schemas.microsoft.com/office/drawing/2014/main" val="1744871509"/>
                  </a:ext>
                </a:extLst>
              </a:tr>
              <a:tr h="370999">
                <a:tc>
                  <a:txBody>
                    <a:bodyPr/>
                    <a:lstStyle/>
                    <a:p>
                      <a:endParaRPr lang="en-GB" sz="1800" dirty="0"/>
                    </a:p>
                  </a:txBody>
                  <a:tcPr marL="91456" marR="91456" marT="45740" marB="45740"/>
                </a:tc>
                <a:extLst>
                  <a:ext uri="{0D108BD9-81ED-4DB2-BD59-A6C34878D82A}">
                    <a16:rowId xmlns:a16="http://schemas.microsoft.com/office/drawing/2014/main" val="4071299525"/>
                  </a:ext>
                </a:extLst>
              </a:tr>
              <a:tr h="370999">
                <a:tc>
                  <a:txBody>
                    <a:bodyPr/>
                    <a:lstStyle/>
                    <a:p>
                      <a:endParaRPr lang="en-GB" sz="1800" dirty="0"/>
                    </a:p>
                  </a:txBody>
                  <a:tcPr marL="91456" marR="91456" marT="45740" marB="45740"/>
                </a:tc>
                <a:extLst>
                  <a:ext uri="{0D108BD9-81ED-4DB2-BD59-A6C34878D82A}">
                    <a16:rowId xmlns:a16="http://schemas.microsoft.com/office/drawing/2014/main" val="3701465095"/>
                  </a:ext>
                </a:extLst>
              </a:tr>
            </a:tbl>
          </a:graphicData>
        </a:graphic>
      </p:graphicFrame>
      <p:pic>
        <p:nvPicPr>
          <p:cNvPr id="389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438" y="3509963"/>
            <a:ext cx="1347787"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68"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2938" y="3703638"/>
            <a:ext cx="1962150" cy="233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69" name="Title 1"/>
          <p:cNvSpPr txBox="1">
            <a:spLocks noChangeArrowheads="1"/>
          </p:cNvSpPr>
          <p:nvPr/>
        </p:nvSpPr>
        <p:spPr bwMode="auto">
          <a:xfrm>
            <a:off x="628650" y="231775"/>
            <a:ext cx="7886700"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685800" indent="-2286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changes in Britain from the Stone Age to the Iron Age.</a:t>
            </a:r>
            <a:endParaRPr lang="en-GB" altLang="en-US" sz="3200" b="1">
              <a:latin typeface="Century Gothic" panose="020B0502020202020204" pitchFamily="34" charset="0"/>
              <a:ea typeface="Calibri" panose="020F0502020204030204" pitchFamily="34" charset="0"/>
              <a:cs typeface="Times New Roman" panose="02020603050405020304" pitchFamily="18" charset="0"/>
            </a:endParaRPr>
          </a:p>
        </p:txBody>
      </p:sp>
      <p:sp>
        <p:nvSpPr>
          <p:cNvPr id="24" name="Rectangle 16">
            <a:extLst>
              <a:ext uri="{FF2B5EF4-FFF2-40B4-BE49-F238E27FC236}">
                <a16:creationId xmlns:a16="http://schemas.microsoft.com/office/drawing/2014/main" id="{21B7FC77-ED74-470E-AD22-C1B54A65834A}"/>
              </a:ext>
            </a:extLst>
          </p:cNvPr>
          <p:cNvSpPr/>
          <p:nvPr/>
        </p:nvSpPr>
        <p:spPr>
          <a:xfrm>
            <a:off x="706438" y="5616575"/>
            <a:ext cx="1062037" cy="1173163"/>
          </a:xfrm>
          <a:prstGeom prst="rect">
            <a:avLst/>
          </a:prstGeom>
          <a:solidFill>
            <a:srgbClr val="4472C4"/>
          </a:solidFill>
          <a:ln w="12701" cap="flat">
            <a:solidFill>
              <a:srgbClr val="2F528F"/>
            </a:solidFill>
            <a:prstDash val="solid"/>
            <a:miter/>
          </a:ln>
        </p:spPr>
        <p:txBody>
          <a:bodyPr anchor="ctr" anchorCtr="1"/>
          <a:lstStyle/>
          <a:p>
            <a:pPr algn="ctr" defTabSz="457200" fontAlgn="auto" hangingPunct="1">
              <a:spcBef>
                <a:spcPts val="0"/>
              </a:spcBef>
              <a:spcAft>
                <a:spcPts val="0"/>
              </a:spcAft>
              <a:defRPr sz="1800" b="0" i="0" u="none" strike="noStrike" kern="0" cap="none" spc="0" baseline="0">
                <a:solidFill>
                  <a:srgbClr val="000000"/>
                </a:solidFill>
                <a:uFillTx/>
              </a:defRPr>
            </a:pPr>
            <a:r>
              <a:rPr lang="en-GB" sz="3200" b="1" kern="0" dirty="0">
                <a:solidFill>
                  <a:srgbClr val="FFFFFF"/>
                </a:solidFill>
                <a:latin typeface="Century Gothic" pitchFamily="34"/>
              </a:rPr>
              <a:t>B</a:t>
            </a:r>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name="Slide112">
    <p:spTree>
      <p:nvGrpSpPr>
        <p:cNvPr id="1" name=""/>
        <p:cNvGrpSpPr/>
        <p:nvPr/>
      </p:nvGrpSpPr>
      <p:grpSpPr>
        <a:xfrm>
          <a:off x="0" y="0"/>
          <a:ext cx="0" cy="0"/>
          <a:chOff x="0" y="0"/>
          <a:chExt cx="0" cy="0"/>
        </a:xfrm>
      </p:grpSpPr>
      <p:sp>
        <p:nvSpPr>
          <p:cNvPr id="39938" name="Title 1"/>
          <p:cNvSpPr txBox="1">
            <a:spLocks noGrp="1"/>
          </p:cNvSpPr>
          <p:nvPr>
            <p:ph type="title"/>
          </p:nvPr>
        </p:nvSpPr>
        <p:spPr>
          <a:xfrm>
            <a:off x="628650" y="1190625"/>
            <a:ext cx="7886700" cy="341313"/>
          </a:xfrm>
        </p:spPr>
        <p:txBody>
          <a:bodyPr anchorCtr="1"/>
          <a:lstStyle/>
          <a:p>
            <a:pPr algn="ctr" eaLnBrk="1" hangingPunct="1"/>
            <a:r>
              <a:rPr lang="en-GB" altLang="en-US" sz="2000" b="1">
                <a:latin typeface="Century Gothic" panose="020B0502020202020204" pitchFamily="34" charset="0"/>
              </a:rPr>
              <a:t>What do you know about the Stone, bronze and iron ages</a:t>
            </a:r>
          </a:p>
        </p:txBody>
      </p:sp>
      <p:graphicFrame>
        <p:nvGraphicFramePr>
          <p:cNvPr id="3" name="Content Placeholder 3">
            <a:extLst>
              <a:ext uri="{FF2B5EF4-FFF2-40B4-BE49-F238E27FC236}">
                <a16:creationId xmlns:a16="http://schemas.microsoft.com/office/drawing/2014/main" id="{81BB1028-B3AA-42A6-9FC5-8146C5E94C45}"/>
              </a:ext>
            </a:extLst>
          </p:cNvPr>
          <p:cNvGraphicFramePr>
            <a:graphicFrameLocks noGrp="1"/>
          </p:cNvGraphicFramePr>
          <p:nvPr>
            <p:ph idx="1"/>
          </p:nvPr>
        </p:nvGraphicFramePr>
        <p:xfrm>
          <a:off x="628650" y="1530350"/>
          <a:ext cx="7886700" cy="4087813"/>
        </p:xfrm>
        <a:graphic>
          <a:graphicData uri="http://schemas.openxmlformats.org/drawingml/2006/table">
            <a:tbl>
              <a:tblPr firstRow="1" bandRow="1">
                <a:effectLst/>
                <a:tableStyleId>{5C22544A-7EE6-4342-B048-85BDC9FD1C3A}</a:tableStyleId>
              </a:tblPr>
              <a:tblGrid>
                <a:gridCol w="484533">
                  <a:extLst>
                    <a:ext uri="{9D8B030D-6E8A-4147-A177-3AD203B41FA5}">
                      <a16:colId xmlns:a16="http://schemas.microsoft.com/office/drawing/2014/main" val="3776262116"/>
                    </a:ext>
                  </a:extLst>
                </a:gridCol>
                <a:gridCol w="2445026">
                  <a:extLst>
                    <a:ext uri="{9D8B030D-6E8A-4147-A177-3AD203B41FA5}">
                      <a16:colId xmlns:a16="http://schemas.microsoft.com/office/drawing/2014/main" val="20000"/>
                    </a:ext>
                  </a:extLst>
                </a:gridCol>
                <a:gridCol w="2623930">
                  <a:extLst>
                    <a:ext uri="{9D8B030D-6E8A-4147-A177-3AD203B41FA5}">
                      <a16:colId xmlns:a16="http://schemas.microsoft.com/office/drawing/2014/main" val="20001"/>
                    </a:ext>
                  </a:extLst>
                </a:gridCol>
                <a:gridCol w="2333211">
                  <a:extLst>
                    <a:ext uri="{9D8B030D-6E8A-4147-A177-3AD203B41FA5}">
                      <a16:colId xmlns:a16="http://schemas.microsoft.com/office/drawing/2014/main" val="20002"/>
                    </a:ext>
                  </a:extLst>
                </a:gridCol>
              </a:tblGrid>
              <a:tr h="370657">
                <a:tc gridSpan="4">
                  <a:txBody>
                    <a:bodyPr/>
                    <a:lstStyle/>
                    <a:p>
                      <a:pPr lvl="0" algn="ctr"/>
                      <a:r>
                        <a:rPr lang="en-GB" sz="1800" dirty="0">
                          <a:latin typeface="Century Gothic" pitchFamily="34"/>
                        </a:rPr>
                        <a:t>Five things  I know about the stone, bronze and iron ages</a:t>
                      </a:r>
                    </a:p>
                  </a:txBody>
                  <a:tcPr marT="45696" marB="45696">
                    <a:solidFill>
                      <a:srgbClr val="A5A5A5"/>
                    </a:solidFill>
                  </a:tcPr>
                </a:tc>
                <a:tc hMerge="1">
                  <a:txBody>
                    <a:bodyPr/>
                    <a:lstStyle/>
                    <a:p>
                      <a:pPr lvl="0" algn="ctr"/>
                      <a:endParaRPr lang="en-GB" sz="1800" dirty="0">
                        <a:latin typeface="Century Gothic" pitchFamily="34"/>
                      </a:endParaRPr>
                    </a:p>
                  </a:txBody>
                  <a:tcPr marT="45698" marB="45698">
                    <a:solidFill>
                      <a:srgbClr val="A5A5A5"/>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657">
                <a:tc>
                  <a:txBody>
                    <a:bodyPr/>
                    <a:lstStyle/>
                    <a:p>
                      <a:pPr lvl="0" algn="ctr"/>
                      <a:endParaRPr lang="en-GB" sz="1800" b="1" dirty="0">
                        <a:latin typeface="Century Gothic" pitchFamily="34"/>
                      </a:endParaRPr>
                    </a:p>
                  </a:txBody>
                  <a:tcPr marT="45696" marB="45696"/>
                </a:tc>
                <a:tc>
                  <a:txBody>
                    <a:bodyPr/>
                    <a:lstStyle/>
                    <a:p>
                      <a:pPr lvl="0" algn="ctr"/>
                      <a:r>
                        <a:rPr lang="en-GB" sz="1800" b="1" dirty="0">
                          <a:latin typeface="Century Gothic" pitchFamily="34"/>
                        </a:rPr>
                        <a:t>Stone age</a:t>
                      </a:r>
                    </a:p>
                  </a:txBody>
                  <a:tcPr marT="45696" marB="45696"/>
                </a:tc>
                <a:tc>
                  <a:txBody>
                    <a:bodyPr/>
                    <a:lstStyle/>
                    <a:p>
                      <a:pPr lvl="0" algn="ctr"/>
                      <a:r>
                        <a:rPr lang="en-GB" sz="1800" b="1" dirty="0">
                          <a:latin typeface="Century Gothic" pitchFamily="34"/>
                        </a:rPr>
                        <a:t>Bronze age</a:t>
                      </a:r>
                    </a:p>
                  </a:txBody>
                  <a:tcPr marT="45696" marB="45696"/>
                </a:tc>
                <a:tc>
                  <a:txBody>
                    <a:bodyPr/>
                    <a:lstStyle/>
                    <a:p>
                      <a:pPr lvl="0" algn="ctr"/>
                      <a:r>
                        <a:rPr lang="en-GB" sz="1800" b="1" dirty="0">
                          <a:latin typeface="Century Gothic" pitchFamily="34"/>
                        </a:rPr>
                        <a:t>Iron age</a:t>
                      </a:r>
                    </a:p>
                  </a:txBody>
                  <a:tcPr marT="45696" marB="45696"/>
                </a:tc>
                <a:extLst>
                  <a:ext uri="{0D108BD9-81ED-4DB2-BD59-A6C34878D82A}">
                    <a16:rowId xmlns:a16="http://schemas.microsoft.com/office/drawing/2014/main" val="10001"/>
                  </a:ext>
                </a:extLst>
              </a:tr>
              <a:tr h="640029">
                <a:tc>
                  <a:txBody>
                    <a:bodyPr/>
                    <a:lstStyle/>
                    <a:p>
                      <a:pPr lvl="0" algn="ctr"/>
                      <a:r>
                        <a:rPr lang="en-GB" sz="1800" b="1" dirty="0">
                          <a:latin typeface="Century Gothic" pitchFamily="34"/>
                        </a:rPr>
                        <a:t>1</a:t>
                      </a:r>
                    </a:p>
                  </a:txBody>
                  <a:tcPr marT="45696" marB="45696"/>
                </a:tc>
                <a:tc>
                  <a:txBody>
                    <a:bodyPr/>
                    <a:lstStyle/>
                    <a:p>
                      <a:pPr lvl="0" algn="ctr"/>
                      <a:endParaRPr lang="en-GB" sz="1800" dirty="0">
                        <a:latin typeface="Century Gothic" pitchFamily="34"/>
                      </a:endParaRPr>
                    </a:p>
                  </a:txBody>
                  <a:tcPr marT="45696" marB="45696"/>
                </a:tc>
                <a:tc>
                  <a:txBody>
                    <a:bodyPr/>
                    <a:lstStyle/>
                    <a:p>
                      <a:pPr lvl="0" algn="l"/>
                      <a:endParaRPr lang="en-GB" sz="1800" dirty="0">
                        <a:latin typeface="Century Gothic" pitchFamily="34"/>
                      </a:endParaRPr>
                    </a:p>
                    <a:p>
                      <a:pPr lvl="0" algn="l"/>
                      <a:endParaRPr lang="en-GB" sz="1800" dirty="0">
                        <a:latin typeface="Century Gothic" pitchFamily="34"/>
                      </a:endParaRPr>
                    </a:p>
                  </a:txBody>
                  <a:tcPr marT="45696" marB="45696"/>
                </a:tc>
                <a:tc>
                  <a:txBody>
                    <a:bodyPr/>
                    <a:lstStyle/>
                    <a:p>
                      <a:pPr lvl="0" algn="l"/>
                      <a:endParaRPr lang="en-GB" sz="1800" dirty="0">
                        <a:latin typeface="Century Gothic" pitchFamily="34"/>
                      </a:endParaRPr>
                    </a:p>
                  </a:txBody>
                  <a:tcPr marT="45696" marB="45696"/>
                </a:tc>
                <a:extLst>
                  <a:ext uri="{0D108BD9-81ED-4DB2-BD59-A6C34878D82A}">
                    <a16:rowId xmlns:a16="http://schemas.microsoft.com/office/drawing/2014/main" val="10002"/>
                  </a:ext>
                </a:extLst>
              </a:tr>
              <a:tr h="676617">
                <a:tc>
                  <a:txBody>
                    <a:bodyPr/>
                    <a:lstStyle/>
                    <a:p>
                      <a:pPr lvl="0" algn="ctr"/>
                      <a:r>
                        <a:rPr lang="en-GB" sz="1800" b="1" dirty="0">
                          <a:latin typeface="Century Gothic" pitchFamily="34"/>
                        </a:rPr>
                        <a:t>2</a:t>
                      </a:r>
                    </a:p>
                  </a:txBody>
                  <a:tcPr marT="45696" marB="45696"/>
                </a:tc>
                <a:tc>
                  <a:txBody>
                    <a:bodyPr/>
                    <a:lstStyle/>
                    <a:p>
                      <a:pPr lvl="0" algn="ctr"/>
                      <a:endParaRPr lang="en-GB" sz="1800" dirty="0">
                        <a:latin typeface="Century Gothic" pitchFamily="34"/>
                      </a:endParaRPr>
                    </a:p>
                  </a:txBody>
                  <a:tcPr marT="45696" marB="45696"/>
                </a:tc>
                <a:tc>
                  <a:txBody>
                    <a:bodyPr/>
                    <a:lstStyle/>
                    <a:p>
                      <a:pPr lvl="0" algn="l"/>
                      <a:endParaRPr lang="en-GB" sz="1800" dirty="0">
                        <a:latin typeface="Century Gothic" pitchFamily="34"/>
                      </a:endParaRPr>
                    </a:p>
                  </a:txBody>
                  <a:tcPr marT="45696" marB="45696"/>
                </a:tc>
                <a:tc>
                  <a:txBody>
                    <a:bodyPr/>
                    <a:lstStyle/>
                    <a:p>
                      <a:pPr lvl="0" algn="l"/>
                      <a:endParaRPr lang="en-GB" sz="1800" dirty="0">
                        <a:latin typeface="Century Gothic" pitchFamily="34"/>
                      </a:endParaRPr>
                    </a:p>
                  </a:txBody>
                  <a:tcPr marT="45696" marB="45696"/>
                </a:tc>
                <a:extLst>
                  <a:ext uri="{0D108BD9-81ED-4DB2-BD59-A6C34878D82A}">
                    <a16:rowId xmlns:a16="http://schemas.microsoft.com/office/drawing/2014/main" val="3290692400"/>
                  </a:ext>
                </a:extLst>
              </a:tr>
              <a:tr h="676618">
                <a:tc>
                  <a:txBody>
                    <a:bodyPr/>
                    <a:lstStyle/>
                    <a:p>
                      <a:pPr lvl="0" algn="ctr"/>
                      <a:r>
                        <a:rPr lang="en-GB" sz="1800" b="1" dirty="0">
                          <a:latin typeface="Century Gothic" pitchFamily="34"/>
                        </a:rPr>
                        <a:t>3</a:t>
                      </a:r>
                    </a:p>
                  </a:txBody>
                  <a:tcPr marT="45696" marB="45696"/>
                </a:tc>
                <a:tc>
                  <a:txBody>
                    <a:bodyPr/>
                    <a:lstStyle/>
                    <a:p>
                      <a:pPr lvl="0" algn="ctr"/>
                      <a:endParaRPr lang="en-GB" sz="1800" dirty="0">
                        <a:latin typeface="Century Gothic" pitchFamily="34"/>
                      </a:endParaRPr>
                    </a:p>
                  </a:txBody>
                  <a:tcPr marT="45696" marB="45696"/>
                </a:tc>
                <a:tc>
                  <a:txBody>
                    <a:bodyPr/>
                    <a:lstStyle/>
                    <a:p>
                      <a:pPr lvl="0" algn="l"/>
                      <a:endParaRPr lang="en-GB" sz="1800" dirty="0">
                        <a:latin typeface="Century Gothic" pitchFamily="34"/>
                      </a:endParaRPr>
                    </a:p>
                  </a:txBody>
                  <a:tcPr marT="45696" marB="45696"/>
                </a:tc>
                <a:tc>
                  <a:txBody>
                    <a:bodyPr/>
                    <a:lstStyle/>
                    <a:p>
                      <a:pPr lvl="0" algn="l"/>
                      <a:endParaRPr lang="en-GB" sz="1800" dirty="0">
                        <a:latin typeface="Century Gothic" pitchFamily="34"/>
                      </a:endParaRPr>
                    </a:p>
                  </a:txBody>
                  <a:tcPr marT="45696" marB="45696"/>
                </a:tc>
                <a:extLst>
                  <a:ext uri="{0D108BD9-81ED-4DB2-BD59-A6C34878D82A}">
                    <a16:rowId xmlns:a16="http://schemas.microsoft.com/office/drawing/2014/main" val="2370160399"/>
                  </a:ext>
                </a:extLst>
              </a:tr>
              <a:tr h="676617">
                <a:tc>
                  <a:txBody>
                    <a:bodyPr/>
                    <a:lstStyle/>
                    <a:p>
                      <a:pPr lvl="0" algn="ctr"/>
                      <a:r>
                        <a:rPr lang="en-GB" sz="1800" b="1" dirty="0">
                          <a:latin typeface="Century Gothic" pitchFamily="34"/>
                        </a:rPr>
                        <a:t>4</a:t>
                      </a:r>
                    </a:p>
                  </a:txBody>
                  <a:tcPr marT="45696" marB="45696"/>
                </a:tc>
                <a:tc>
                  <a:txBody>
                    <a:bodyPr/>
                    <a:lstStyle/>
                    <a:p>
                      <a:pPr lvl="0" algn="ctr"/>
                      <a:endParaRPr lang="en-GB" sz="1800" dirty="0">
                        <a:latin typeface="Century Gothic" pitchFamily="34"/>
                      </a:endParaRPr>
                    </a:p>
                  </a:txBody>
                  <a:tcPr marT="45696" marB="45696"/>
                </a:tc>
                <a:tc>
                  <a:txBody>
                    <a:bodyPr/>
                    <a:lstStyle/>
                    <a:p>
                      <a:pPr lvl="0" algn="l"/>
                      <a:endParaRPr lang="en-GB" sz="1800" dirty="0">
                        <a:latin typeface="Century Gothic" pitchFamily="34"/>
                      </a:endParaRPr>
                    </a:p>
                  </a:txBody>
                  <a:tcPr marT="45696" marB="45696"/>
                </a:tc>
                <a:tc>
                  <a:txBody>
                    <a:bodyPr/>
                    <a:lstStyle/>
                    <a:p>
                      <a:pPr lvl="0" algn="l"/>
                      <a:endParaRPr lang="en-GB" sz="1800" dirty="0">
                        <a:latin typeface="Century Gothic" pitchFamily="34"/>
                      </a:endParaRPr>
                    </a:p>
                  </a:txBody>
                  <a:tcPr marT="45696" marB="45696"/>
                </a:tc>
                <a:extLst>
                  <a:ext uri="{0D108BD9-81ED-4DB2-BD59-A6C34878D82A}">
                    <a16:rowId xmlns:a16="http://schemas.microsoft.com/office/drawing/2014/main" val="664432925"/>
                  </a:ext>
                </a:extLst>
              </a:tr>
              <a:tr h="676617">
                <a:tc>
                  <a:txBody>
                    <a:bodyPr/>
                    <a:lstStyle/>
                    <a:p>
                      <a:pPr lvl="0" algn="ctr"/>
                      <a:r>
                        <a:rPr lang="en-GB" sz="1800" b="1" dirty="0">
                          <a:latin typeface="Century Gothic" pitchFamily="34"/>
                        </a:rPr>
                        <a:t>5</a:t>
                      </a:r>
                    </a:p>
                  </a:txBody>
                  <a:tcPr marT="45696" marB="45696"/>
                </a:tc>
                <a:tc>
                  <a:txBody>
                    <a:bodyPr/>
                    <a:lstStyle/>
                    <a:p>
                      <a:pPr lvl="0" algn="ctr"/>
                      <a:endParaRPr lang="en-GB" sz="1800" dirty="0">
                        <a:latin typeface="Century Gothic" pitchFamily="34"/>
                      </a:endParaRPr>
                    </a:p>
                  </a:txBody>
                  <a:tcPr marT="45696" marB="45696"/>
                </a:tc>
                <a:tc>
                  <a:txBody>
                    <a:bodyPr/>
                    <a:lstStyle/>
                    <a:p>
                      <a:pPr lvl="0" algn="l"/>
                      <a:endParaRPr lang="en-GB" sz="1800" dirty="0">
                        <a:latin typeface="Century Gothic" pitchFamily="34"/>
                      </a:endParaRPr>
                    </a:p>
                  </a:txBody>
                  <a:tcPr marT="45696" marB="45696"/>
                </a:tc>
                <a:tc>
                  <a:txBody>
                    <a:bodyPr/>
                    <a:lstStyle/>
                    <a:p>
                      <a:pPr lvl="0" algn="l"/>
                      <a:endParaRPr lang="en-GB" sz="1800" dirty="0">
                        <a:latin typeface="Century Gothic" pitchFamily="34"/>
                      </a:endParaRPr>
                    </a:p>
                  </a:txBody>
                  <a:tcPr marT="45696" marB="45696"/>
                </a:tc>
                <a:extLst>
                  <a:ext uri="{0D108BD9-81ED-4DB2-BD59-A6C34878D82A}">
                    <a16:rowId xmlns:a16="http://schemas.microsoft.com/office/drawing/2014/main" val="2262960368"/>
                  </a:ext>
                </a:extLst>
              </a:tr>
            </a:tbl>
          </a:graphicData>
        </a:graphic>
      </p:graphicFrame>
      <p:sp>
        <p:nvSpPr>
          <p:cNvPr id="39978"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39979"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2206789B-7A74-415F-8E1B-7D83339AC80F}"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29</a:t>
            </a:fld>
            <a:endParaRPr lang="en-GB" altLang="en-US" sz="800">
              <a:solidFill>
                <a:srgbClr val="898989"/>
              </a:solidFill>
              <a:latin typeface="Century Gothic" panose="020B0502020202020204" pitchFamily="34" charset="0"/>
            </a:endParaRPr>
          </a:p>
        </p:txBody>
      </p:sp>
      <p:sp>
        <p:nvSpPr>
          <p:cNvPr id="39980"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39981"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7314CFA1-9D3E-4EBA-BF6B-940EF84B6EAB}"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29</a:t>
            </a:fld>
            <a:endParaRPr altLang="en-US" sz="800">
              <a:solidFill>
                <a:srgbClr val="898989"/>
              </a:solidFill>
              <a:latin typeface="Century Gothic" panose="020B0502020202020204" pitchFamily="34" charset="0"/>
            </a:endParaRPr>
          </a:p>
        </p:txBody>
      </p:sp>
      <p:sp>
        <p:nvSpPr>
          <p:cNvPr id="39982" name="Title 1"/>
          <p:cNvSpPr txBox="1">
            <a:spLocks noChangeArrowheads="1"/>
          </p:cNvSpPr>
          <p:nvPr/>
        </p:nvSpPr>
        <p:spPr bwMode="auto">
          <a:xfrm>
            <a:off x="717550" y="723900"/>
            <a:ext cx="78867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685800" indent="-2286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changes in Britain from the Stone Age to the Iron Age.</a:t>
            </a:r>
            <a:endParaRPr lang="en-GB" altLang="en-US" sz="3200" b="1">
              <a:latin typeface="Century Gothic" panose="020B0502020202020204" pitchFamily="34" charset="0"/>
              <a:ea typeface="Calibri" panose="020F0502020204030204" pitchFamily="34" charset="0"/>
              <a:cs typeface="Times New Roman" panose="02020603050405020304" pitchFamily="18" charset="0"/>
            </a:endParaRPr>
          </a:p>
        </p:txBody>
      </p:sp>
      <p:sp>
        <p:nvSpPr>
          <p:cNvPr id="39983" name="Rectangle 16"/>
          <p:cNvSpPr>
            <a:spLocks noChangeArrowheads="1"/>
          </p:cNvSpPr>
          <p:nvPr/>
        </p:nvSpPr>
        <p:spPr bwMode="auto">
          <a:xfrm>
            <a:off x="628650" y="5610225"/>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C</a:t>
            </a:r>
          </a:p>
        </p:txBody>
      </p:sp>
    </p:spTree>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name="Slide107">
    <p:spTree>
      <p:nvGrpSpPr>
        <p:cNvPr id="1" name=""/>
        <p:cNvGrpSpPr/>
        <p:nvPr/>
      </p:nvGrpSpPr>
      <p:grpSpPr>
        <a:xfrm>
          <a:off x="0" y="0"/>
          <a:ext cx="0" cy="0"/>
          <a:chOff x="0" y="0"/>
          <a:chExt cx="0" cy="0"/>
        </a:xfrm>
      </p:grpSpPr>
      <p:graphicFrame>
        <p:nvGraphicFramePr>
          <p:cNvPr id="3" name="Content Placeholder 5">
            <a:extLst>
              <a:ext uri="{FF2B5EF4-FFF2-40B4-BE49-F238E27FC236}">
                <a16:creationId xmlns:a16="http://schemas.microsoft.com/office/drawing/2014/main" id="{42AAA36F-18E1-406F-80C9-B9BA73AD397B}"/>
              </a:ext>
            </a:extLst>
          </p:cNvPr>
          <p:cNvGraphicFramePr>
            <a:graphicFrameLocks noGrp="1"/>
          </p:cNvGraphicFramePr>
          <p:nvPr>
            <p:ph idx="1"/>
          </p:nvPr>
        </p:nvGraphicFramePr>
        <p:xfrm>
          <a:off x="628650" y="1122363"/>
          <a:ext cx="7886700" cy="3932237"/>
        </p:xfrm>
        <a:graphic>
          <a:graphicData uri="http://schemas.openxmlformats.org/drawingml/2006/table">
            <a:tbl>
              <a:tblPr firstRow="1" bandRow="1">
                <a:effectLst/>
                <a:tableStyleId>{5C22544A-7EE6-4342-B048-85BDC9FD1C3A}</a:tableStyleId>
              </a:tblPr>
              <a:tblGrid>
                <a:gridCol w="673376">
                  <a:extLst>
                    <a:ext uri="{9D8B030D-6E8A-4147-A177-3AD203B41FA5}">
                      <a16:colId xmlns:a16="http://schemas.microsoft.com/office/drawing/2014/main" val="20000"/>
                    </a:ext>
                  </a:extLst>
                </a:gridCol>
                <a:gridCol w="7213324">
                  <a:extLst>
                    <a:ext uri="{9D8B030D-6E8A-4147-A177-3AD203B41FA5}">
                      <a16:colId xmlns:a16="http://schemas.microsoft.com/office/drawing/2014/main" val="533818222"/>
                    </a:ext>
                  </a:extLst>
                </a:gridCol>
              </a:tblGrid>
              <a:tr h="457272">
                <a:tc gridSpan="2">
                  <a:txBody>
                    <a:bodyPr/>
                    <a:lstStyle/>
                    <a:p>
                      <a:pPr marL="0" marR="0" lvl="0" indent="0" algn="ctr" defTabSz="914400" rtl="0" fontAlgn="auto" hangingPunct="1">
                        <a:lnSpc>
                          <a:spcPct val="100000"/>
                        </a:lnSpc>
                        <a:spcBef>
                          <a:spcPts val="0"/>
                        </a:spcBef>
                        <a:spcAft>
                          <a:spcPts val="0"/>
                        </a:spcAft>
                        <a:buNone/>
                        <a:tabLst/>
                      </a:pPr>
                      <a:r>
                        <a:rPr lang="en-GB" sz="2400" dirty="0">
                          <a:solidFill>
                            <a:srgbClr val="000000"/>
                          </a:solidFill>
                          <a:latin typeface="Century Gothic" pitchFamily="34"/>
                        </a:rPr>
                        <a:t>The Ancient Greek Olympics</a:t>
                      </a:r>
                    </a:p>
                  </a:txBody>
                  <a:tcPr marT="45731" marB="45731"/>
                </a:tc>
                <a:tc hMerge="1">
                  <a:txBody>
                    <a:bodyPr/>
                    <a:lstStyle/>
                    <a:p>
                      <a:endParaRPr lang="en-GB"/>
                    </a:p>
                  </a:txBody>
                  <a:tcPr/>
                </a:tc>
                <a:extLst>
                  <a:ext uri="{0D108BD9-81ED-4DB2-BD59-A6C34878D82A}">
                    <a16:rowId xmlns:a16="http://schemas.microsoft.com/office/drawing/2014/main" val="10000"/>
                  </a:ext>
                </a:extLst>
              </a:tr>
              <a:tr h="579161">
                <a:tc gridSpan="2">
                  <a:txBody>
                    <a:bodyPr/>
                    <a:lstStyle/>
                    <a:p>
                      <a:pPr lvl="0"/>
                      <a:r>
                        <a:rPr lang="en-GB" sz="1600" b="1" dirty="0">
                          <a:latin typeface="Century Gothic" pitchFamily="34"/>
                        </a:rPr>
                        <a:t>Name five activities that were part of the competitions in the Ancient Greek Olympics.</a:t>
                      </a:r>
                    </a:p>
                  </a:txBody>
                  <a:tcPr marT="45731" marB="45731"/>
                </a:tc>
                <a:tc hMerge="1">
                  <a:txBody>
                    <a:bodyPr/>
                    <a:lstStyle/>
                    <a:p>
                      <a:endParaRPr lang="en-GB"/>
                    </a:p>
                  </a:txBody>
                  <a:tcPr/>
                </a:tc>
                <a:extLst>
                  <a:ext uri="{0D108BD9-81ED-4DB2-BD59-A6C34878D82A}">
                    <a16:rowId xmlns:a16="http://schemas.microsoft.com/office/drawing/2014/main" val="10002"/>
                  </a:ext>
                </a:extLst>
              </a:tr>
              <a:tr h="579161">
                <a:tc>
                  <a:txBody>
                    <a:bodyPr/>
                    <a:lstStyle/>
                    <a:p>
                      <a:pPr lvl="0"/>
                      <a:r>
                        <a:rPr lang="en-GB" sz="1600" b="1" dirty="0">
                          <a:latin typeface="Century Gothic" pitchFamily="34"/>
                        </a:rPr>
                        <a:t>1</a:t>
                      </a:r>
                    </a:p>
                  </a:txBody>
                  <a:tcPr marT="45731" marB="45731"/>
                </a:tc>
                <a:tc>
                  <a:txBody>
                    <a:bodyPr/>
                    <a:lstStyle/>
                    <a:p>
                      <a:pPr lvl="0"/>
                      <a:endParaRPr lang="en-GB" sz="1600" b="1" dirty="0">
                        <a:latin typeface="Century Gothic" pitchFamily="34"/>
                      </a:endParaRPr>
                    </a:p>
                    <a:p>
                      <a:pPr lvl="0"/>
                      <a:endParaRPr lang="en-GB" sz="1600" b="1" dirty="0">
                        <a:latin typeface="Century Gothic" pitchFamily="34"/>
                      </a:endParaRPr>
                    </a:p>
                  </a:txBody>
                  <a:tcPr marT="45731" marB="45731"/>
                </a:tc>
                <a:extLst>
                  <a:ext uri="{0D108BD9-81ED-4DB2-BD59-A6C34878D82A}">
                    <a16:rowId xmlns:a16="http://schemas.microsoft.com/office/drawing/2014/main" val="1782511081"/>
                  </a:ext>
                </a:extLst>
              </a:tr>
              <a:tr h="579161">
                <a:tc>
                  <a:txBody>
                    <a:bodyPr/>
                    <a:lstStyle/>
                    <a:p>
                      <a:pPr lvl="0"/>
                      <a:r>
                        <a:rPr lang="en-GB" sz="1600" b="1" dirty="0">
                          <a:latin typeface="Century Gothic" pitchFamily="34"/>
                        </a:rPr>
                        <a:t>2</a:t>
                      </a:r>
                    </a:p>
                  </a:txBody>
                  <a:tcPr marT="45731" marB="45731"/>
                </a:tc>
                <a:tc>
                  <a:txBody>
                    <a:bodyPr/>
                    <a:lstStyle/>
                    <a:p>
                      <a:pPr lvl="0"/>
                      <a:endParaRPr lang="en-GB" sz="1600" b="1" dirty="0">
                        <a:latin typeface="Century Gothic" pitchFamily="34"/>
                      </a:endParaRPr>
                    </a:p>
                    <a:p>
                      <a:pPr lvl="0"/>
                      <a:endParaRPr lang="en-GB" sz="1600" b="1" dirty="0">
                        <a:latin typeface="Century Gothic" pitchFamily="34"/>
                      </a:endParaRPr>
                    </a:p>
                  </a:txBody>
                  <a:tcPr marT="45731" marB="45731"/>
                </a:tc>
                <a:extLst>
                  <a:ext uri="{0D108BD9-81ED-4DB2-BD59-A6C34878D82A}">
                    <a16:rowId xmlns:a16="http://schemas.microsoft.com/office/drawing/2014/main" val="2316007037"/>
                  </a:ext>
                </a:extLst>
              </a:tr>
              <a:tr h="579161">
                <a:tc>
                  <a:txBody>
                    <a:bodyPr/>
                    <a:lstStyle/>
                    <a:p>
                      <a:pPr lvl="0"/>
                      <a:r>
                        <a:rPr lang="en-GB" sz="1600" b="1" dirty="0">
                          <a:latin typeface="Century Gothic" pitchFamily="34"/>
                        </a:rPr>
                        <a:t>3</a:t>
                      </a:r>
                    </a:p>
                  </a:txBody>
                  <a:tcPr marT="45731" marB="45731"/>
                </a:tc>
                <a:tc>
                  <a:txBody>
                    <a:bodyPr/>
                    <a:lstStyle/>
                    <a:p>
                      <a:pPr lvl="0"/>
                      <a:endParaRPr lang="en-GB" sz="1600" b="1" dirty="0">
                        <a:latin typeface="Century Gothic" pitchFamily="34"/>
                      </a:endParaRPr>
                    </a:p>
                    <a:p>
                      <a:pPr lvl="0"/>
                      <a:endParaRPr lang="en-GB" sz="1600" b="1" dirty="0">
                        <a:latin typeface="Century Gothic" pitchFamily="34"/>
                      </a:endParaRPr>
                    </a:p>
                  </a:txBody>
                  <a:tcPr marT="45731" marB="45731"/>
                </a:tc>
                <a:extLst>
                  <a:ext uri="{0D108BD9-81ED-4DB2-BD59-A6C34878D82A}">
                    <a16:rowId xmlns:a16="http://schemas.microsoft.com/office/drawing/2014/main" val="2110963716"/>
                  </a:ext>
                </a:extLst>
              </a:tr>
              <a:tr h="579161">
                <a:tc>
                  <a:txBody>
                    <a:bodyPr/>
                    <a:lstStyle/>
                    <a:p>
                      <a:pPr lvl="0"/>
                      <a:r>
                        <a:rPr lang="en-GB" sz="1600" b="1" dirty="0">
                          <a:latin typeface="Century Gothic" pitchFamily="34"/>
                        </a:rPr>
                        <a:t>4</a:t>
                      </a:r>
                    </a:p>
                  </a:txBody>
                  <a:tcPr marT="45731" marB="45731"/>
                </a:tc>
                <a:tc>
                  <a:txBody>
                    <a:bodyPr/>
                    <a:lstStyle/>
                    <a:p>
                      <a:pPr lvl="0"/>
                      <a:endParaRPr lang="en-GB" sz="1600" b="1" dirty="0">
                        <a:latin typeface="Century Gothic" pitchFamily="34"/>
                      </a:endParaRPr>
                    </a:p>
                    <a:p>
                      <a:pPr lvl="0"/>
                      <a:endParaRPr lang="en-GB" sz="1600" b="1" dirty="0">
                        <a:latin typeface="Century Gothic" pitchFamily="34"/>
                      </a:endParaRPr>
                    </a:p>
                  </a:txBody>
                  <a:tcPr marT="45731" marB="45731"/>
                </a:tc>
                <a:extLst>
                  <a:ext uri="{0D108BD9-81ED-4DB2-BD59-A6C34878D82A}">
                    <a16:rowId xmlns:a16="http://schemas.microsoft.com/office/drawing/2014/main" val="3574848606"/>
                  </a:ext>
                </a:extLst>
              </a:tr>
              <a:tr h="579161">
                <a:tc>
                  <a:txBody>
                    <a:bodyPr/>
                    <a:lstStyle/>
                    <a:p>
                      <a:pPr lvl="0"/>
                      <a:r>
                        <a:rPr lang="en-GB" sz="1600" b="1" dirty="0">
                          <a:latin typeface="Century Gothic" pitchFamily="34"/>
                        </a:rPr>
                        <a:t>5</a:t>
                      </a:r>
                    </a:p>
                  </a:txBody>
                  <a:tcPr marT="45731" marB="45731"/>
                </a:tc>
                <a:tc>
                  <a:txBody>
                    <a:bodyPr/>
                    <a:lstStyle/>
                    <a:p>
                      <a:pPr lvl="0"/>
                      <a:endParaRPr lang="en-GB" sz="1600" b="1" dirty="0">
                        <a:latin typeface="Century Gothic" pitchFamily="34"/>
                      </a:endParaRPr>
                    </a:p>
                    <a:p>
                      <a:pPr lvl="0"/>
                      <a:endParaRPr lang="en-GB" sz="1600" b="1" dirty="0">
                        <a:latin typeface="Century Gothic" pitchFamily="34"/>
                      </a:endParaRPr>
                    </a:p>
                  </a:txBody>
                  <a:tcPr marT="45731" marB="45731"/>
                </a:tc>
                <a:extLst>
                  <a:ext uri="{0D108BD9-81ED-4DB2-BD59-A6C34878D82A}">
                    <a16:rowId xmlns:a16="http://schemas.microsoft.com/office/drawing/2014/main" val="3661712719"/>
                  </a:ext>
                </a:extLst>
              </a:tr>
            </a:tbl>
          </a:graphicData>
        </a:graphic>
      </p:graphicFrame>
      <p:sp>
        <p:nvSpPr>
          <p:cNvPr id="40986"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40987"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E4711E40-F909-4A2B-892E-FCF362F87787}"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30</a:t>
            </a:fld>
            <a:endParaRPr lang="en-GB" altLang="en-US" sz="800">
              <a:solidFill>
                <a:srgbClr val="898989"/>
              </a:solidFill>
              <a:latin typeface="Century Gothic" panose="020B0502020202020204" pitchFamily="34" charset="0"/>
            </a:endParaRPr>
          </a:p>
        </p:txBody>
      </p:sp>
      <p:sp>
        <p:nvSpPr>
          <p:cNvPr id="40988"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4098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8FB38C1C-4F8A-41D4-A0AD-42B8B6F55C89}"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30</a:t>
            </a:fld>
            <a:endParaRPr altLang="en-US" sz="800">
              <a:solidFill>
                <a:srgbClr val="898989"/>
              </a:solidFill>
              <a:latin typeface="Century Gothic" panose="020B0502020202020204" pitchFamily="34" charset="0"/>
            </a:endParaRPr>
          </a:p>
        </p:txBody>
      </p:sp>
      <p:sp>
        <p:nvSpPr>
          <p:cNvPr id="40990" name="Title 1"/>
          <p:cNvSpPr txBox="1">
            <a:spLocks noChangeArrowheads="1"/>
          </p:cNvSpPr>
          <p:nvPr/>
        </p:nvSpPr>
        <p:spPr bwMode="auto">
          <a:xfrm>
            <a:off x="628650" y="461963"/>
            <a:ext cx="78867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685800" indent="-2286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changes in Britain from the Stone Age to the Iron Age.</a:t>
            </a:r>
            <a:endParaRPr lang="en-GB" altLang="en-US" sz="3200" b="1">
              <a:latin typeface="Century Gothic" panose="020B0502020202020204" pitchFamily="34" charset="0"/>
              <a:ea typeface="Calibri" panose="020F0502020204030204" pitchFamily="34" charset="0"/>
              <a:cs typeface="Times New Roman" panose="02020603050405020304" pitchFamily="18" charset="0"/>
            </a:endParaRPr>
          </a:p>
        </p:txBody>
      </p:sp>
      <p:sp>
        <p:nvSpPr>
          <p:cNvPr id="11" name="Rectangle 16">
            <a:extLst>
              <a:ext uri="{FF2B5EF4-FFF2-40B4-BE49-F238E27FC236}">
                <a16:creationId xmlns:a16="http://schemas.microsoft.com/office/drawing/2014/main" id="{9AC46DB5-6B08-405B-9350-D4779592CF22}"/>
              </a:ext>
            </a:extLst>
          </p:cNvPr>
          <p:cNvSpPr/>
          <p:nvPr/>
        </p:nvSpPr>
        <p:spPr>
          <a:xfrm>
            <a:off x="628650" y="5349875"/>
            <a:ext cx="1062038" cy="1173163"/>
          </a:xfrm>
          <a:prstGeom prst="rect">
            <a:avLst/>
          </a:prstGeom>
          <a:solidFill>
            <a:srgbClr val="4472C4"/>
          </a:solidFill>
          <a:ln w="12701" cap="flat">
            <a:solidFill>
              <a:srgbClr val="2F528F"/>
            </a:solidFill>
            <a:prstDash val="solid"/>
            <a:miter/>
          </a:ln>
        </p:spPr>
        <p:txBody>
          <a:bodyPr anchor="ctr" anchorCtr="1"/>
          <a:lstStyle/>
          <a:p>
            <a:pPr algn="ctr" defTabSz="457200" fontAlgn="auto" hangingPunct="1">
              <a:spcBef>
                <a:spcPts val="0"/>
              </a:spcBef>
              <a:spcAft>
                <a:spcPts val="0"/>
              </a:spcAft>
              <a:defRPr sz="1800" b="0" i="0" u="none" strike="noStrike" kern="0" cap="none" spc="0" baseline="0">
                <a:solidFill>
                  <a:srgbClr val="000000"/>
                </a:solidFill>
                <a:uFillTx/>
              </a:defRPr>
            </a:pPr>
            <a:r>
              <a:rPr lang="en-GB" sz="3200" b="1" kern="0" dirty="0">
                <a:solidFill>
                  <a:srgbClr val="FFFFFF"/>
                </a:solidFill>
                <a:latin typeface="Century Gothic" pitchFamily="34"/>
              </a:rPr>
              <a:t>D</a:t>
            </a:r>
          </a:p>
        </p:txBody>
      </p:sp>
    </p:spTree>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a:extLst>
              <a:ext uri="{FF2B5EF4-FFF2-40B4-BE49-F238E27FC236}">
                <a16:creationId xmlns:a16="http://schemas.microsoft.com/office/drawing/2014/main" id="{42AAA36F-18E1-406F-80C9-B9BA73AD397B}"/>
              </a:ext>
            </a:extLst>
          </p:cNvPr>
          <p:cNvGraphicFramePr>
            <a:graphicFrameLocks noGrp="1"/>
          </p:cNvGraphicFramePr>
          <p:nvPr>
            <p:ph idx="1"/>
          </p:nvPr>
        </p:nvGraphicFramePr>
        <p:xfrm>
          <a:off x="628650" y="1131888"/>
          <a:ext cx="7886700" cy="1639887"/>
        </p:xfrm>
        <a:graphic>
          <a:graphicData uri="http://schemas.openxmlformats.org/drawingml/2006/table">
            <a:tbl>
              <a:tblPr firstRow="1" bandRow="1">
                <a:effectLst/>
                <a:tableStyleId>{5C22544A-7EE6-4342-B048-85BDC9FD1C3A}</a:tableStyleId>
              </a:tblPr>
              <a:tblGrid>
                <a:gridCol w="3953289">
                  <a:extLst>
                    <a:ext uri="{9D8B030D-6E8A-4147-A177-3AD203B41FA5}">
                      <a16:colId xmlns:a16="http://schemas.microsoft.com/office/drawing/2014/main" val="20000"/>
                    </a:ext>
                  </a:extLst>
                </a:gridCol>
                <a:gridCol w="3933411">
                  <a:extLst>
                    <a:ext uri="{9D8B030D-6E8A-4147-A177-3AD203B41FA5}">
                      <a16:colId xmlns:a16="http://schemas.microsoft.com/office/drawing/2014/main" val="533818222"/>
                    </a:ext>
                  </a:extLst>
                </a:gridCol>
              </a:tblGrid>
              <a:tr h="457573">
                <a:tc gridSpan="2">
                  <a:txBody>
                    <a:bodyPr/>
                    <a:lstStyle/>
                    <a:p>
                      <a:pPr marL="0" marR="0" lvl="0" indent="0" algn="ctr" defTabSz="914400" rtl="0" fontAlgn="auto" hangingPunct="1">
                        <a:lnSpc>
                          <a:spcPct val="100000"/>
                        </a:lnSpc>
                        <a:spcBef>
                          <a:spcPts val="0"/>
                        </a:spcBef>
                        <a:spcAft>
                          <a:spcPts val="0"/>
                        </a:spcAft>
                        <a:buNone/>
                        <a:tabLst/>
                      </a:pPr>
                      <a:r>
                        <a:rPr lang="en-GB" sz="2400" dirty="0">
                          <a:solidFill>
                            <a:srgbClr val="000000"/>
                          </a:solidFill>
                          <a:latin typeface="Century Gothic" pitchFamily="34"/>
                        </a:rPr>
                        <a:t>Where is Greece</a:t>
                      </a:r>
                    </a:p>
                  </a:txBody>
                  <a:tcPr marT="45761" marB="45761"/>
                </a:tc>
                <a:tc hMerge="1">
                  <a:txBody>
                    <a:bodyPr/>
                    <a:lstStyle/>
                    <a:p>
                      <a:endParaRPr lang="en-GB"/>
                    </a:p>
                  </a:txBody>
                  <a:tcPr/>
                </a:tc>
                <a:extLst>
                  <a:ext uri="{0D108BD9-81ED-4DB2-BD59-A6C34878D82A}">
                    <a16:rowId xmlns:a16="http://schemas.microsoft.com/office/drawing/2014/main" val="10000"/>
                  </a:ext>
                </a:extLst>
              </a:tr>
              <a:tr h="358763">
                <a:tc gridSpan="2">
                  <a:txBody>
                    <a:bodyPr/>
                    <a:lstStyle/>
                    <a:p>
                      <a:pPr lvl="0"/>
                      <a:endParaRPr lang="en-GB" sz="1600" b="1" dirty="0">
                        <a:latin typeface="Century Gothic" pitchFamily="34"/>
                      </a:endParaRPr>
                    </a:p>
                  </a:txBody>
                  <a:tcPr marT="45761" marB="45761"/>
                </a:tc>
                <a:tc hMerge="1">
                  <a:txBody>
                    <a:bodyPr/>
                    <a:lstStyle/>
                    <a:p>
                      <a:endParaRPr lang="en-GB"/>
                    </a:p>
                  </a:txBody>
                  <a:tcPr/>
                </a:tc>
                <a:extLst>
                  <a:ext uri="{0D108BD9-81ED-4DB2-BD59-A6C34878D82A}">
                    <a16:rowId xmlns:a16="http://schemas.microsoft.com/office/drawing/2014/main" val="10002"/>
                  </a:ext>
                </a:extLst>
              </a:tr>
              <a:tr h="823551">
                <a:tc>
                  <a:txBody>
                    <a:bodyPr/>
                    <a:lstStyle/>
                    <a:p>
                      <a:pPr lvl="0"/>
                      <a:endParaRPr lang="en-GB" sz="1600" b="1" dirty="0">
                        <a:latin typeface="Century Gothic" pitchFamily="34"/>
                      </a:endParaRPr>
                    </a:p>
                  </a:txBody>
                  <a:tcPr marT="45761" marB="45761"/>
                </a:tc>
                <a:tc>
                  <a:txBody>
                    <a:bodyPr/>
                    <a:lstStyle/>
                    <a:p>
                      <a:pPr lvl="0"/>
                      <a:r>
                        <a:rPr lang="en-GB" sz="1600" b="1" dirty="0">
                          <a:latin typeface="Century Gothic" pitchFamily="34"/>
                        </a:rPr>
                        <a:t>Draw a circle around Greece on this map.</a:t>
                      </a:r>
                    </a:p>
                    <a:p>
                      <a:pPr lvl="0"/>
                      <a:endParaRPr lang="en-GB" sz="1600" b="1" dirty="0">
                        <a:latin typeface="Century Gothic" pitchFamily="34"/>
                      </a:endParaRPr>
                    </a:p>
                  </a:txBody>
                  <a:tcPr marT="45761" marB="45761"/>
                </a:tc>
                <a:extLst>
                  <a:ext uri="{0D108BD9-81ED-4DB2-BD59-A6C34878D82A}">
                    <a16:rowId xmlns:a16="http://schemas.microsoft.com/office/drawing/2014/main" val="1782511081"/>
                  </a:ext>
                </a:extLst>
              </a:tr>
            </a:tbl>
          </a:graphicData>
        </a:graphic>
      </p:graphicFrame>
      <p:sp>
        <p:nvSpPr>
          <p:cNvPr id="41998"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41999"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7C85197F-BDB1-4426-A90F-C9BB6F824A91}"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31</a:t>
            </a:fld>
            <a:endParaRPr lang="en-GB" altLang="en-US" sz="800">
              <a:solidFill>
                <a:srgbClr val="898989"/>
              </a:solidFill>
              <a:latin typeface="Century Gothic" panose="020B0502020202020204" pitchFamily="34" charset="0"/>
            </a:endParaRPr>
          </a:p>
        </p:txBody>
      </p:sp>
      <p:sp>
        <p:nvSpPr>
          <p:cNvPr id="42000"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42001"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3E777D51-A91A-4445-B328-6ACE69B1BE61}"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31</a:t>
            </a:fld>
            <a:endParaRPr altLang="en-US" sz="800">
              <a:solidFill>
                <a:srgbClr val="898989"/>
              </a:solidFill>
              <a:latin typeface="Century Gothic" panose="020B0502020202020204" pitchFamily="34" charset="0"/>
            </a:endParaRPr>
          </a:p>
        </p:txBody>
      </p:sp>
      <p:sp>
        <p:nvSpPr>
          <p:cNvPr id="42002" name="Title 1"/>
          <p:cNvSpPr txBox="1">
            <a:spLocks noChangeArrowheads="1"/>
          </p:cNvSpPr>
          <p:nvPr/>
        </p:nvSpPr>
        <p:spPr bwMode="auto">
          <a:xfrm>
            <a:off x="628650" y="461963"/>
            <a:ext cx="78867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685800" indent="-2286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changes in Britain from the Stone Age to the Iron Age.</a:t>
            </a:r>
            <a:endParaRPr lang="en-GB" altLang="en-US" sz="3200" b="1">
              <a:latin typeface="Century Gothic" panose="020B0502020202020204" pitchFamily="34" charset="0"/>
              <a:ea typeface="Calibri" panose="020F0502020204030204" pitchFamily="34" charset="0"/>
              <a:cs typeface="Times New Roman" panose="02020603050405020304" pitchFamily="18" charset="0"/>
            </a:endParaRPr>
          </a:p>
        </p:txBody>
      </p:sp>
      <p:pic>
        <p:nvPicPr>
          <p:cNvPr id="42003" name="Picture 8"/>
          <p:cNvPicPr>
            <a:picLocks noChangeAspect="1" noChangeArrowheads="1"/>
          </p:cNvPicPr>
          <p:nvPr/>
        </p:nvPicPr>
        <p:blipFill>
          <a:blip r:embed="rId2">
            <a:extLst>
              <a:ext uri="{28A0092B-C50C-407E-A947-70E740481C1C}">
                <a14:useLocalDpi xmlns:a14="http://schemas.microsoft.com/office/drawing/2010/main" val="0"/>
              </a:ext>
            </a:extLst>
          </a:blip>
          <a:srcRect t="2118" b="2061"/>
          <a:stretch>
            <a:fillRect/>
          </a:stretch>
        </p:blipFill>
        <p:spPr bwMode="auto">
          <a:xfrm>
            <a:off x="628650" y="1951038"/>
            <a:ext cx="4022725"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004" name="Rectangle 16"/>
          <p:cNvSpPr>
            <a:spLocks noChangeArrowheads="1"/>
          </p:cNvSpPr>
          <p:nvPr/>
        </p:nvSpPr>
        <p:spPr bwMode="auto">
          <a:xfrm>
            <a:off x="7453313" y="5043488"/>
            <a:ext cx="1062037" cy="1173162"/>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E</a:t>
            </a:r>
          </a:p>
        </p:txBody>
      </p:sp>
    </p:spTree>
  </p:cSld>
  <p:clrMapOvr>
    <a:masterClrMapping/>
  </p:clrMapOvr>
  <p:transition spd="slow"/>
</p:sld>
</file>

<file path=ppt/slides/slide32.xml><?xml version="1.0" encoding="utf-8"?>
<p:sld xmlns:a="http://schemas.openxmlformats.org/drawingml/2006/main" xmlns:r="http://schemas.openxmlformats.org/officeDocument/2006/relationships" xmlns:p="http://schemas.openxmlformats.org/presentationml/2006/main">
  <p:cSld name="Slide100">
    <p:spTree>
      <p:nvGrpSpPr>
        <p:cNvPr id="1" name=""/>
        <p:cNvGrpSpPr/>
        <p:nvPr/>
      </p:nvGrpSpPr>
      <p:grpSpPr>
        <a:xfrm>
          <a:off x="0" y="0"/>
          <a:ext cx="0" cy="0"/>
          <a:chOff x="0" y="0"/>
          <a:chExt cx="0" cy="0"/>
        </a:xfrm>
      </p:grpSpPr>
      <p:pic>
        <p:nvPicPr>
          <p:cNvPr id="4301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2428875"/>
            <a:ext cx="22860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1" name="TextBox 3"/>
          <p:cNvSpPr txBox="1">
            <a:spLocks noChangeArrowheads="1"/>
          </p:cNvSpPr>
          <p:nvPr/>
        </p:nvSpPr>
        <p:spPr bwMode="auto">
          <a:xfrm>
            <a:off x="314325" y="1223963"/>
            <a:ext cx="85137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2400" b="1">
                <a:latin typeface="Century Gothic" panose="020B0502020202020204" pitchFamily="34" charset="0"/>
              </a:rPr>
              <a:t>Five things I know about the Spartans and the Athenians</a:t>
            </a:r>
          </a:p>
        </p:txBody>
      </p:sp>
      <p:graphicFrame>
        <p:nvGraphicFramePr>
          <p:cNvPr id="4" name="Table 4">
            <a:extLst>
              <a:ext uri="{FF2B5EF4-FFF2-40B4-BE49-F238E27FC236}">
                <a16:creationId xmlns:a16="http://schemas.microsoft.com/office/drawing/2014/main" id="{537A776B-ECD6-40C4-9C31-EEB87641D14F}"/>
              </a:ext>
            </a:extLst>
          </p:cNvPr>
          <p:cNvGraphicFramePr>
            <a:graphicFrameLocks noGrp="1"/>
          </p:cNvGraphicFramePr>
          <p:nvPr/>
        </p:nvGraphicFramePr>
        <p:xfrm>
          <a:off x="371475" y="1760538"/>
          <a:ext cx="3025775" cy="3571875"/>
        </p:xfrm>
        <a:graphic>
          <a:graphicData uri="http://schemas.openxmlformats.org/drawingml/2006/table">
            <a:tbl>
              <a:tblPr firstRow="1" bandRow="1">
                <a:effectLst/>
                <a:tableStyleId>{5C22544A-7EE6-4342-B048-85BDC9FD1C3A}</a:tableStyleId>
              </a:tblPr>
              <a:tblGrid>
                <a:gridCol w="3025775">
                  <a:extLst>
                    <a:ext uri="{9D8B030D-6E8A-4147-A177-3AD203B41FA5}">
                      <a16:colId xmlns:a16="http://schemas.microsoft.com/office/drawing/2014/main" val="20000"/>
                    </a:ext>
                  </a:extLst>
                </a:gridCol>
              </a:tblGrid>
              <a:tr h="370910">
                <a:tc>
                  <a:txBody>
                    <a:bodyPr/>
                    <a:lstStyle/>
                    <a:p>
                      <a:pPr lvl="0"/>
                      <a:r>
                        <a:rPr lang="en-GB" sz="1800" dirty="0">
                          <a:latin typeface="Century Gothic" pitchFamily="34"/>
                        </a:rPr>
                        <a:t>Spartans</a:t>
                      </a:r>
                    </a:p>
                  </a:txBody>
                  <a:tcPr marL="91441" marR="91441" marT="45728" marB="45728"/>
                </a:tc>
                <a:extLst>
                  <a:ext uri="{0D108BD9-81ED-4DB2-BD59-A6C34878D82A}">
                    <a16:rowId xmlns:a16="http://schemas.microsoft.com/office/drawing/2014/main" val="10000"/>
                  </a:ext>
                </a:extLst>
              </a:tr>
              <a:tr h="640193">
                <a:tc>
                  <a:txBody>
                    <a:bodyPr/>
                    <a:lstStyle/>
                    <a:p>
                      <a:pPr lvl="0"/>
                      <a:r>
                        <a:rPr lang="en-GB" sz="1800" dirty="0">
                          <a:latin typeface="Century Gothic" pitchFamily="34"/>
                        </a:rPr>
                        <a:t>1</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1"/>
                  </a:ext>
                </a:extLst>
              </a:tr>
              <a:tr h="640193">
                <a:tc>
                  <a:txBody>
                    <a:bodyPr/>
                    <a:lstStyle/>
                    <a:p>
                      <a:pPr lvl="0"/>
                      <a:r>
                        <a:rPr lang="en-GB" sz="1800" dirty="0">
                          <a:latin typeface="Century Gothic" pitchFamily="34"/>
                        </a:rPr>
                        <a:t>2</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2"/>
                  </a:ext>
                </a:extLst>
              </a:tr>
              <a:tr h="640193">
                <a:tc>
                  <a:txBody>
                    <a:bodyPr/>
                    <a:lstStyle/>
                    <a:p>
                      <a:pPr lvl="0"/>
                      <a:r>
                        <a:rPr lang="en-GB" sz="1800" dirty="0">
                          <a:latin typeface="Century Gothic" pitchFamily="34"/>
                        </a:rPr>
                        <a:t>3</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3"/>
                  </a:ext>
                </a:extLst>
              </a:tr>
              <a:tr h="640193">
                <a:tc>
                  <a:txBody>
                    <a:bodyPr/>
                    <a:lstStyle/>
                    <a:p>
                      <a:pPr lvl="0"/>
                      <a:r>
                        <a:rPr lang="en-GB" sz="1800" dirty="0">
                          <a:latin typeface="Century Gothic" pitchFamily="34"/>
                        </a:rPr>
                        <a:t>4</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4"/>
                  </a:ext>
                </a:extLst>
              </a:tr>
              <a:tr h="640193">
                <a:tc>
                  <a:txBody>
                    <a:bodyPr/>
                    <a:lstStyle/>
                    <a:p>
                      <a:pPr lvl="0"/>
                      <a:r>
                        <a:rPr lang="en-GB" sz="1800" dirty="0">
                          <a:latin typeface="Century Gothic" pitchFamily="34"/>
                        </a:rPr>
                        <a:t>5</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5"/>
                  </a:ext>
                </a:extLst>
              </a:tr>
            </a:tbl>
          </a:graphicData>
        </a:graphic>
      </p:graphicFrame>
      <p:graphicFrame>
        <p:nvGraphicFramePr>
          <p:cNvPr id="5" name="Table 5">
            <a:extLst>
              <a:ext uri="{FF2B5EF4-FFF2-40B4-BE49-F238E27FC236}">
                <a16:creationId xmlns:a16="http://schemas.microsoft.com/office/drawing/2014/main" id="{22C60646-3130-4B29-856C-0A43B534C831}"/>
              </a:ext>
            </a:extLst>
          </p:cNvPr>
          <p:cNvGraphicFramePr>
            <a:graphicFrameLocks noGrp="1"/>
          </p:cNvGraphicFramePr>
          <p:nvPr/>
        </p:nvGraphicFramePr>
        <p:xfrm>
          <a:off x="5865813" y="1760538"/>
          <a:ext cx="3025775" cy="3571875"/>
        </p:xfrm>
        <a:graphic>
          <a:graphicData uri="http://schemas.openxmlformats.org/drawingml/2006/table">
            <a:tbl>
              <a:tblPr firstRow="1" bandRow="1">
                <a:effectLst/>
                <a:tableStyleId>{5C22544A-7EE6-4342-B048-85BDC9FD1C3A}</a:tableStyleId>
              </a:tblPr>
              <a:tblGrid>
                <a:gridCol w="3025775">
                  <a:extLst>
                    <a:ext uri="{9D8B030D-6E8A-4147-A177-3AD203B41FA5}">
                      <a16:colId xmlns:a16="http://schemas.microsoft.com/office/drawing/2014/main" val="20000"/>
                    </a:ext>
                  </a:extLst>
                </a:gridCol>
              </a:tblGrid>
              <a:tr h="370910">
                <a:tc>
                  <a:txBody>
                    <a:bodyPr/>
                    <a:lstStyle/>
                    <a:p>
                      <a:pPr lvl="0"/>
                      <a:r>
                        <a:rPr lang="en-GB" sz="1800" dirty="0">
                          <a:latin typeface="Century Gothic" pitchFamily="34"/>
                        </a:rPr>
                        <a:t>Athenians</a:t>
                      </a:r>
                    </a:p>
                  </a:txBody>
                  <a:tcPr marL="91441" marR="91441" marT="45728" marB="45728"/>
                </a:tc>
                <a:extLst>
                  <a:ext uri="{0D108BD9-81ED-4DB2-BD59-A6C34878D82A}">
                    <a16:rowId xmlns:a16="http://schemas.microsoft.com/office/drawing/2014/main" val="10000"/>
                  </a:ext>
                </a:extLst>
              </a:tr>
              <a:tr h="640193">
                <a:tc>
                  <a:txBody>
                    <a:bodyPr/>
                    <a:lstStyle/>
                    <a:p>
                      <a:pPr lvl="0"/>
                      <a:r>
                        <a:rPr lang="en-GB" sz="1800" dirty="0">
                          <a:latin typeface="Century Gothic" pitchFamily="34"/>
                        </a:rPr>
                        <a:t>1</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1"/>
                  </a:ext>
                </a:extLst>
              </a:tr>
              <a:tr h="640193">
                <a:tc>
                  <a:txBody>
                    <a:bodyPr/>
                    <a:lstStyle/>
                    <a:p>
                      <a:pPr lvl="0"/>
                      <a:r>
                        <a:rPr lang="en-GB" sz="1800" dirty="0">
                          <a:latin typeface="Century Gothic" pitchFamily="34"/>
                        </a:rPr>
                        <a:t>2</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2"/>
                  </a:ext>
                </a:extLst>
              </a:tr>
              <a:tr h="640193">
                <a:tc>
                  <a:txBody>
                    <a:bodyPr/>
                    <a:lstStyle/>
                    <a:p>
                      <a:pPr lvl="0"/>
                      <a:r>
                        <a:rPr lang="en-GB" sz="1800" dirty="0">
                          <a:latin typeface="Century Gothic" pitchFamily="34"/>
                        </a:rPr>
                        <a:t>3</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3"/>
                  </a:ext>
                </a:extLst>
              </a:tr>
              <a:tr h="640193">
                <a:tc>
                  <a:txBody>
                    <a:bodyPr/>
                    <a:lstStyle/>
                    <a:p>
                      <a:pPr lvl="0"/>
                      <a:r>
                        <a:rPr lang="en-GB" sz="1800" dirty="0">
                          <a:latin typeface="Century Gothic" pitchFamily="34"/>
                        </a:rPr>
                        <a:t>4</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4"/>
                  </a:ext>
                </a:extLst>
              </a:tr>
              <a:tr h="640193">
                <a:tc>
                  <a:txBody>
                    <a:bodyPr/>
                    <a:lstStyle/>
                    <a:p>
                      <a:pPr lvl="0"/>
                      <a:r>
                        <a:rPr lang="en-GB" sz="1800" dirty="0">
                          <a:latin typeface="Century Gothic" pitchFamily="34"/>
                        </a:rPr>
                        <a:t>5</a:t>
                      </a:r>
                    </a:p>
                    <a:p>
                      <a:pPr lvl="0"/>
                      <a:endParaRPr lang="en-GB" sz="1800" dirty="0">
                        <a:latin typeface="Century Gothic" pitchFamily="34"/>
                      </a:endParaRPr>
                    </a:p>
                  </a:txBody>
                  <a:tcPr marL="91441" marR="91441" marT="45728" marB="45728"/>
                </a:tc>
                <a:extLst>
                  <a:ext uri="{0D108BD9-81ED-4DB2-BD59-A6C34878D82A}">
                    <a16:rowId xmlns:a16="http://schemas.microsoft.com/office/drawing/2014/main" val="10005"/>
                  </a:ext>
                </a:extLst>
              </a:tr>
            </a:tbl>
          </a:graphicData>
        </a:graphic>
      </p:graphicFrame>
      <p:sp>
        <p:nvSpPr>
          <p:cNvPr id="43044" name="Footer Placeholder 8"/>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43045" name="Slide Number Placeholder 9"/>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10A44136-0FF5-44EF-BDF3-F7EF05ABBCE0}"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32</a:t>
            </a:fld>
            <a:endParaRPr lang="en-GB" altLang="en-US" sz="800">
              <a:solidFill>
                <a:srgbClr val="898989"/>
              </a:solidFill>
              <a:latin typeface="Century Gothic" panose="020B0502020202020204" pitchFamily="34" charset="0"/>
            </a:endParaRPr>
          </a:p>
        </p:txBody>
      </p:sp>
      <p:sp>
        <p:nvSpPr>
          <p:cNvPr id="43046"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430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0080C31A-BAF5-4747-80CE-7F5AEBADF6E6}"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32</a:t>
            </a:fld>
            <a:endParaRPr altLang="en-US" sz="800">
              <a:solidFill>
                <a:srgbClr val="898989"/>
              </a:solidFill>
              <a:latin typeface="Century Gothic" panose="020B0502020202020204" pitchFamily="34" charset="0"/>
            </a:endParaRPr>
          </a:p>
        </p:txBody>
      </p:sp>
      <p:sp>
        <p:nvSpPr>
          <p:cNvPr id="43048" name="TextBox 1"/>
          <p:cNvSpPr txBox="1">
            <a:spLocks noChangeArrowheads="1"/>
          </p:cNvSpPr>
          <p:nvPr/>
        </p:nvSpPr>
        <p:spPr bwMode="auto">
          <a:xfrm>
            <a:off x="371475" y="258763"/>
            <a:ext cx="8520113"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nSpc>
                <a:spcPct val="100000"/>
              </a:lnSpc>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solidFill>
                  <a:schemeClr val="tx1"/>
                </a:solidFill>
                <a:latin typeface="Century Gothic" panose="020B0502020202020204" pitchFamily="34" charset="0"/>
                <a:ea typeface="Calibri" panose="020F0502020204030204" pitchFamily="34" charset="0"/>
                <a:cs typeface="Times New Roman" panose="02020603050405020304" pitchFamily="18" charset="0"/>
              </a:rPr>
              <a:t>Pupils should be taught about Ancient Greece – a study of Greek life and achievements and their influence on the western world.</a:t>
            </a:r>
          </a:p>
        </p:txBody>
      </p:sp>
      <p:sp>
        <p:nvSpPr>
          <p:cNvPr id="43049" name="Rectangle 16"/>
          <p:cNvSpPr>
            <a:spLocks noChangeArrowheads="1"/>
          </p:cNvSpPr>
          <p:nvPr/>
        </p:nvSpPr>
        <p:spPr bwMode="auto">
          <a:xfrm>
            <a:off x="371475" y="5426075"/>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F</a:t>
            </a:r>
          </a:p>
        </p:txBody>
      </p:sp>
    </p:spTree>
  </p:cSld>
  <p:clrMapOvr>
    <a:masterClrMapping/>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name="Slide113">
    <p:spTree>
      <p:nvGrpSpPr>
        <p:cNvPr id="1" name=""/>
        <p:cNvGrpSpPr/>
        <p:nvPr/>
      </p:nvGrpSpPr>
      <p:grpSpPr>
        <a:xfrm>
          <a:off x="0" y="0"/>
          <a:ext cx="0" cy="0"/>
          <a:chOff x="0" y="0"/>
          <a:chExt cx="0" cy="0"/>
        </a:xfrm>
      </p:grpSpPr>
      <p:sp>
        <p:nvSpPr>
          <p:cNvPr id="44034" name="Title 1"/>
          <p:cNvSpPr txBox="1">
            <a:spLocks noGrp="1"/>
          </p:cNvSpPr>
          <p:nvPr>
            <p:ph type="title"/>
          </p:nvPr>
        </p:nvSpPr>
        <p:spPr/>
        <p:txBody>
          <a:bodyPr anchorCtr="1"/>
          <a:lstStyle/>
          <a:p>
            <a:pPr algn="ctr" eaLnBrk="1" hangingPunct="1"/>
            <a:r>
              <a:rPr lang="en-GB" altLang="en-US" sz="3200" b="1">
                <a:latin typeface="Century Gothic" panose="020B0502020202020204" pitchFamily="34" charset="0"/>
              </a:rPr>
              <a:t>The Greek Gods</a:t>
            </a:r>
          </a:p>
        </p:txBody>
      </p:sp>
      <p:graphicFrame>
        <p:nvGraphicFramePr>
          <p:cNvPr id="3" name="Content Placeholder 4">
            <a:extLst>
              <a:ext uri="{FF2B5EF4-FFF2-40B4-BE49-F238E27FC236}">
                <a16:creationId xmlns:a16="http://schemas.microsoft.com/office/drawing/2014/main" id="{82C4091E-FC9E-44D8-A0FD-9951D66DCE4D}"/>
              </a:ext>
            </a:extLst>
          </p:cNvPr>
          <p:cNvGraphicFramePr>
            <a:graphicFrameLocks noGrp="1"/>
          </p:cNvGraphicFramePr>
          <p:nvPr>
            <p:ph idx="1"/>
          </p:nvPr>
        </p:nvGraphicFramePr>
        <p:xfrm>
          <a:off x="371475" y="1319213"/>
          <a:ext cx="8315325" cy="5213350"/>
        </p:xfrm>
        <a:graphic>
          <a:graphicData uri="http://schemas.openxmlformats.org/drawingml/2006/table">
            <a:tbl>
              <a:tblPr firstRow="1" bandRow="1">
                <a:effectLst/>
                <a:tableStyleId>{5C22544A-7EE6-4342-B048-85BDC9FD1C3A}</a:tableStyleId>
              </a:tblPr>
              <a:tblGrid>
                <a:gridCol w="2433001">
                  <a:extLst>
                    <a:ext uri="{9D8B030D-6E8A-4147-A177-3AD203B41FA5}">
                      <a16:colId xmlns:a16="http://schemas.microsoft.com/office/drawing/2014/main" val="20000"/>
                    </a:ext>
                  </a:extLst>
                </a:gridCol>
                <a:gridCol w="1478276">
                  <a:extLst>
                    <a:ext uri="{9D8B030D-6E8A-4147-A177-3AD203B41FA5}">
                      <a16:colId xmlns:a16="http://schemas.microsoft.com/office/drawing/2014/main" val="20001"/>
                    </a:ext>
                  </a:extLst>
                </a:gridCol>
                <a:gridCol w="4404048">
                  <a:extLst>
                    <a:ext uri="{9D8B030D-6E8A-4147-A177-3AD203B41FA5}">
                      <a16:colId xmlns:a16="http://schemas.microsoft.com/office/drawing/2014/main" val="20002"/>
                    </a:ext>
                  </a:extLst>
                </a:gridCol>
              </a:tblGrid>
              <a:tr h="640236">
                <a:tc>
                  <a:txBody>
                    <a:bodyPr/>
                    <a:lstStyle/>
                    <a:p>
                      <a:pPr lvl="0"/>
                      <a:r>
                        <a:rPr lang="en-GB" sz="1800" dirty="0">
                          <a:latin typeface="Century Gothic" pitchFamily="34"/>
                        </a:rPr>
                        <a:t>Greek God and Goddesses</a:t>
                      </a:r>
                    </a:p>
                  </a:txBody>
                  <a:tcPr marT="45731" marB="45731">
                    <a:solidFill>
                      <a:srgbClr val="A5A5A5"/>
                    </a:solidFill>
                  </a:tcPr>
                </a:tc>
                <a:tc gridSpan="2">
                  <a:txBody>
                    <a:bodyPr/>
                    <a:lstStyle/>
                    <a:p>
                      <a:pPr lvl="0"/>
                      <a:r>
                        <a:rPr lang="en-GB" sz="1800" dirty="0">
                          <a:latin typeface="Century Gothic" pitchFamily="34"/>
                        </a:rPr>
                        <a:t>Why were they important to the Greeks?</a:t>
                      </a:r>
                    </a:p>
                  </a:txBody>
                  <a:tcPr marT="45731" marB="45731">
                    <a:solidFill>
                      <a:srgbClr val="A5A5A5"/>
                    </a:solidFill>
                  </a:tcPr>
                </a:tc>
                <a:tc hMerge="1">
                  <a:txBody>
                    <a:bodyPr/>
                    <a:lstStyle/>
                    <a:p>
                      <a:endParaRPr lang="en-GB"/>
                    </a:p>
                  </a:txBody>
                  <a:tcPr/>
                </a:tc>
                <a:extLst>
                  <a:ext uri="{0D108BD9-81ED-4DB2-BD59-A6C34878D82A}">
                    <a16:rowId xmlns:a16="http://schemas.microsoft.com/office/drawing/2014/main" val="10000"/>
                  </a:ext>
                </a:extLst>
              </a:tr>
              <a:tr h="914623">
                <a:tc>
                  <a:txBody>
                    <a:bodyPr/>
                    <a:lstStyle/>
                    <a:p>
                      <a:pPr lvl="0"/>
                      <a:r>
                        <a:rPr lang="en-GB" sz="1800" dirty="0">
                          <a:latin typeface="Century Gothic" pitchFamily="34"/>
                        </a:rPr>
                        <a:t>Zeus</a:t>
                      </a:r>
                    </a:p>
                    <a:p>
                      <a:pPr lvl="0"/>
                      <a:endParaRPr lang="en-GB" sz="1800" dirty="0">
                        <a:latin typeface="Century Gothic" pitchFamily="34"/>
                      </a:endParaRPr>
                    </a:p>
                    <a:p>
                      <a:pPr lvl="0"/>
                      <a:endParaRPr lang="en-GB" sz="1800" dirty="0">
                        <a:latin typeface="Century Gothic" pitchFamily="34"/>
                      </a:endParaRPr>
                    </a:p>
                  </a:txBody>
                  <a:tcPr marT="45731" marB="45731">
                    <a:solidFill>
                      <a:srgbClr val="8FAADC"/>
                    </a:solidFill>
                  </a:tcPr>
                </a:tc>
                <a:tc>
                  <a:txBody>
                    <a:bodyPr/>
                    <a:lstStyle/>
                    <a:p>
                      <a:pPr lvl="0"/>
                      <a:endParaRPr lang="en-GB" sz="1800" dirty="0">
                        <a:latin typeface="Century Gothic" pitchFamily="34"/>
                      </a:endParaRPr>
                    </a:p>
                  </a:txBody>
                  <a:tcPr marT="45731" marB="45731">
                    <a:solidFill>
                      <a:srgbClr val="8FAADC"/>
                    </a:solidFill>
                  </a:tcPr>
                </a:tc>
                <a:tc>
                  <a:txBody>
                    <a:bodyPr/>
                    <a:lstStyle/>
                    <a:p>
                      <a:pPr lvl="0"/>
                      <a:endParaRPr lang="en-GB" sz="1800" dirty="0">
                        <a:latin typeface="Century Gothic" pitchFamily="34"/>
                      </a:endParaRPr>
                    </a:p>
                  </a:txBody>
                  <a:tcPr marT="45731" marB="45731">
                    <a:solidFill>
                      <a:srgbClr val="8FAADC"/>
                    </a:solidFill>
                  </a:tcPr>
                </a:tc>
                <a:extLst>
                  <a:ext uri="{0D108BD9-81ED-4DB2-BD59-A6C34878D82A}">
                    <a16:rowId xmlns:a16="http://schemas.microsoft.com/office/drawing/2014/main" val="10001"/>
                  </a:ext>
                </a:extLst>
              </a:tr>
              <a:tr h="914623">
                <a:tc>
                  <a:txBody>
                    <a:bodyPr/>
                    <a:lstStyle/>
                    <a:p>
                      <a:pPr lvl="0"/>
                      <a:r>
                        <a:rPr lang="en-GB" sz="1800" dirty="0">
                          <a:latin typeface="Century Gothic" pitchFamily="34"/>
                        </a:rPr>
                        <a:t>Apollo</a:t>
                      </a:r>
                    </a:p>
                    <a:p>
                      <a:pPr lvl="0"/>
                      <a:endParaRPr lang="en-GB" sz="1800" dirty="0">
                        <a:latin typeface="Century Gothic" pitchFamily="34"/>
                      </a:endParaRPr>
                    </a:p>
                    <a:p>
                      <a:pPr lvl="0"/>
                      <a:endParaRPr lang="en-GB" sz="1800" dirty="0">
                        <a:latin typeface="Century Gothic" pitchFamily="34"/>
                      </a:endParaRPr>
                    </a:p>
                  </a:txBody>
                  <a:tcPr marT="45731" marB="45731">
                    <a:solidFill>
                      <a:srgbClr val="B4C7E7"/>
                    </a:solidFill>
                  </a:tcPr>
                </a:tc>
                <a:tc>
                  <a:txBody>
                    <a:bodyPr/>
                    <a:lstStyle/>
                    <a:p>
                      <a:pPr lvl="0"/>
                      <a:endParaRPr lang="en-GB" sz="1800" dirty="0">
                        <a:latin typeface="Century Gothic" pitchFamily="34"/>
                      </a:endParaRPr>
                    </a:p>
                  </a:txBody>
                  <a:tcPr marT="45731" marB="45731">
                    <a:solidFill>
                      <a:srgbClr val="B4C7E7"/>
                    </a:solidFill>
                  </a:tcPr>
                </a:tc>
                <a:tc>
                  <a:txBody>
                    <a:bodyPr/>
                    <a:lstStyle/>
                    <a:p>
                      <a:pPr lvl="0"/>
                      <a:endParaRPr lang="en-GB" sz="1800" dirty="0">
                        <a:latin typeface="Century Gothic" pitchFamily="34"/>
                      </a:endParaRPr>
                    </a:p>
                  </a:txBody>
                  <a:tcPr marT="45731" marB="45731">
                    <a:solidFill>
                      <a:srgbClr val="B4C7E7"/>
                    </a:solidFill>
                  </a:tcPr>
                </a:tc>
                <a:extLst>
                  <a:ext uri="{0D108BD9-81ED-4DB2-BD59-A6C34878D82A}">
                    <a16:rowId xmlns:a16="http://schemas.microsoft.com/office/drawing/2014/main" val="10002"/>
                  </a:ext>
                </a:extLst>
              </a:tr>
              <a:tr h="914623">
                <a:tc>
                  <a:txBody>
                    <a:bodyPr/>
                    <a:lstStyle/>
                    <a:p>
                      <a:pPr lvl="0"/>
                      <a:r>
                        <a:rPr lang="en-GB" sz="1800" dirty="0">
                          <a:latin typeface="Century Gothic" pitchFamily="34"/>
                        </a:rPr>
                        <a:t>Aphrodite</a:t>
                      </a:r>
                    </a:p>
                    <a:p>
                      <a:pPr lvl="0"/>
                      <a:endParaRPr lang="en-GB" sz="1800" dirty="0">
                        <a:latin typeface="Century Gothic" pitchFamily="34"/>
                      </a:endParaRPr>
                    </a:p>
                    <a:p>
                      <a:pPr lvl="0"/>
                      <a:endParaRPr lang="en-GB" sz="1800" dirty="0">
                        <a:latin typeface="Century Gothic" pitchFamily="34"/>
                      </a:endParaRPr>
                    </a:p>
                  </a:txBody>
                  <a:tcPr marT="45731" marB="45731">
                    <a:solidFill>
                      <a:srgbClr val="8FAADC"/>
                    </a:solidFill>
                  </a:tcPr>
                </a:tc>
                <a:tc>
                  <a:txBody>
                    <a:bodyPr/>
                    <a:lstStyle/>
                    <a:p>
                      <a:pPr lvl="0"/>
                      <a:endParaRPr lang="en-GB" sz="1800" dirty="0">
                        <a:latin typeface="Century Gothic" pitchFamily="34"/>
                      </a:endParaRPr>
                    </a:p>
                  </a:txBody>
                  <a:tcPr marT="45731" marB="45731">
                    <a:solidFill>
                      <a:srgbClr val="8FAADC"/>
                    </a:solidFill>
                  </a:tcPr>
                </a:tc>
                <a:tc>
                  <a:txBody>
                    <a:bodyPr/>
                    <a:lstStyle/>
                    <a:p>
                      <a:pPr lvl="0"/>
                      <a:endParaRPr lang="en-GB" sz="1800" dirty="0">
                        <a:latin typeface="Century Gothic" pitchFamily="34"/>
                      </a:endParaRPr>
                    </a:p>
                  </a:txBody>
                  <a:tcPr marT="45731" marB="45731">
                    <a:solidFill>
                      <a:srgbClr val="8FAADC"/>
                    </a:solidFill>
                  </a:tcPr>
                </a:tc>
                <a:extLst>
                  <a:ext uri="{0D108BD9-81ED-4DB2-BD59-A6C34878D82A}">
                    <a16:rowId xmlns:a16="http://schemas.microsoft.com/office/drawing/2014/main" val="10003"/>
                  </a:ext>
                </a:extLst>
              </a:tr>
              <a:tr h="914623">
                <a:tc>
                  <a:txBody>
                    <a:bodyPr/>
                    <a:lstStyle/>
                    <a:p>
                      <a:pPr lvl="0"/>
                      <a:r>
                        <a:rPr lang="en-GB" sz="1800" dirty="0">
                          <a:latin typeface="Century Gothic" pitchFamily="34"/>
                        </a:rPr>
                        <a:t>Poseidon</a:t>
                      </a:r>
                    </a:p>
                    <a:p>
                      <a:pPr lvl="0"/>
                      <a:endParaRPr lang="en-GB" sz="1800" dirty="0">
                        <a:latin typeface="Century Gothic" pitchFamily="34"/>
                      </a:endParaRPr>
                    </a:p>
                    <a:p>
                      <a:pPr lvl="0"/>
                      <a:endParaRPr lang="en-GB" sz="1800" dirty="0">
                        <a:latin typeface="Century Gothic" pitchFamily="34"/>
                      </a:endParaRPr>
                    </a:p>
                  </a:txBody>
                  <a:tcPr marT="45731" marB="45731">
                    <a:solidFill>
                      <a:srgbClr val="B4C7E7"/>
                    </a:solidFill>
                  </a:tcPr>
                </a:tc>
                <a:tc>
                  <a:txBody>
                    <a:bodyPr/>
                    <a:lstStyle/>
                    <a:p>
                      <a:pPr lvl="0"/>
                      <a:endParaRPr lang="en-GB" sz="1800" dirty="0">
                        <a:latin typeface="Century Gothic" pitchFamily="34"/>
                      </a:endParaRPr>
                    </a:p>
                  </a:txBody>
                  <a:tcPr marT="45731" marB="45731">
                    <a:solidFill>
                      <a:srgbClr val="B4C7E7"/>
                    </a:solidFill>
                  </a:tcPr>
                </a:tc>
                <a:tc>
                  <a:txBody>
                    <a:bodyPr/>
                    <a:lstStyle/>
                    <a:p>
                      <a:pPr lvl="0"/>
                      <a:endParaRPr lang="en-GB" sz="1800" dirty="0">
                        <a:latin typeface="Century Gothic" pitchFamily="34"/>
                      </a:endParaRPr>
                    </a:p>
                  </a:txBody>
                  <a:tcPr marT="45731" marB="45731">
                    <a:solidFill>
                      <a:srgbClr val="B4C7E7"/>
                    </a:solidFill>
                  </a:tcPr>
                </a:tc>
                <a:extLst>
                  <a:ext uri="{0D108BD9-81ED-4DB2-BD59-A6C34878D82A}">
                    <a16:rowId xmlns:a16="http://schemas.microsoft.com/office/drawing/2014/main" val="10004"/>
                  </a:ext>
                </a:extLst>
              </a:tr>
              <a:tr h="914623">
                <a:tc>
                  <a:txBody>
                    <a:bodyPr/>
                    <a:lstStyle/>
                    <a:p>
                      <a:pPr lvl="0"/>
                      <a:r>
                        <a:rPr lang="en-GB" sz="1800" dirty="0">
                          <a:latin typeface="Century Gothic" pitchFamily="34"/>
                        </a:rPr>
                        <a:t>Atlas</a:t>
                      </a:r>
                    </a:p>
                    <a:p>
                      <a:pPr lvl="0"/>
                      <a:endParaRPr lang="en-GB" sz="1800" dirty="0">
                        <a:latin typeface="Century Gothic" pitchFamily="34"/>
                      </a:endParaRPr>
                    </a:p>
                    <a:p>
                      <a:pPr lvl="0"/>
                      <a:endParaRPr lang="en-GB" sz="1800" dirty="0">
                        <a:latin typeface="Century Gothic" pitchFamily="34"/>
                      </a:endParaRPr>
                    </a:p>
                  </a:txBody>
                  <a:tcPr marT="45731" marB="45731">
                    <a:solidFill>
                      <a:srgbClr val="8FAADC"/>
                    </a:solidFill>
                  </a:tcPr>
                </a:tc>
                <a:tc>
                  <a:txBody>
                    <a:bodyPr/>
                    <a:lstStyle/>
                    <a:p>
                      <a:pPr lvl="0"/>
                      <a:endParaRPr lang="en-GB" sz="1800" dirty="0">
                        <a:latin typeface="Century Gothic" pitchFamily="34"/>
                      </a:endParaRPr>
                    </a:p>
                  </a:txBody>
                  <a:tcPr marT="45731" marB="45731">
                    <a:solidFill>
                      <a:srgbClr val="8FAADC"/>
                    </a:solidFill>
                  </a:tcPr>
                </a:tc>
                <a:tc>
                  <a:txBody>
                    <a:bodyPr/>
                    <a:lstStyle/>
                    <a:p>
                      <a:pPr lvl="0"/>
                      <a:endParaRPr lang="en-GB" sz="1800" dirty="0">
                        <a:latin typeface="Century Gothic" pitchFamily="34"/>
                      </a:endParaRPr>
                    </a:p>
                  </a:txBody>
                  <a:tcPr marT="45731" marB="45731">
                    <a:solidFill>
                      <a:srgbClr val="8FAADC"/>
                    </a:solidFill>
                  </a:tcPr>
                </a:tc>
                <a:extLst>
                  <a:ext uri="{0D108BD9-81ED-4DB2-BD59-A6C34878D82A}">
                    <a16:rowId xmlns:a16="http://schemas.microsoft.com/office/drawing/2014/main" val="10005"/>
                  </a:ext>
                </a:extLst>
              </a:tr>
            </a:tbl>
          </a:graphicData>
        </a:graphic>
      </p:graphicFrame>
      <p:pic>
        <p:nvPicPr>
          <p:cNvPr id="44064"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68650" y="2057400"/>
            <a:ext cx="822325"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65" name="Picture 6"/>
          <p:cNvPicPr>
            <a:picLocks noChangeAspect="1"/>
          </p:cNvPicPr>
          <p:nvPr/>
        </p:nvPicPr>
        <p:blipFill>
          <a:blip r:embed="rId3">
            <a:extLst>
              <a:ext uri="{28A0092B-C50C-407E-A947-70E740481C1C}">
                <a14:useLocalDpi xmlns:a14="http://schemas.microsoft.com/office/drawing/2010/main" val="0"/>
              </a:ext>
            </a:extLst>
          </a:blip>
          <a:srcRect b="9550"/>
          <a:stretch>
            <a:fillRect/>
          </a:stretch>
        </p:blipFill>
        <p:spPr bwMode="auto">
          <a:xfrm>
            <a:off x="3168650" y="2935288"/>
            <a:ext cx="822325" cy="79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66"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68650" y="3860800"/>
            <a:ext cx="8223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67"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68650" y="4752975"/>
            <a:ext cx="822325"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68" name="Picture 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168650" y="5707063"/>
            <a:ext cx="822325"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69" name="Footer Placeholder 10"/>
          <p:cNvSpPr txBox="1">
            <a:spLocks noChangeArrowheads="1"/>
          </p:cNvSpPr>
          <p:nvPr/>
        </p:nvSpPr>
        <p:spPr bwMode="auto">
          <a:xfrm>
            <a:off x="3028950" y="6492875"/>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44070" name="Slide Number Placeholder 11"/>
          <p:cNvSpPr txBox="1">
            <a:spLocks noChangeArrowheads="1"/>
          </p:cNvSpPr>
          <p:nvPr/>
        </p:nvSpPr>
        <p:spPr bwMode="auto">
          <a:xfrm>
            <a:off x="6457950" y="648970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010B6A05-0DD7-480B-810B-3102C68618C1}"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33</a:t>
            </a:fld>
            <a:endParaRPr lang="en-GB" altLang="en-US" sz="800">
              <a:solidFill>
                <a:srgbClr val="898989"/>
              </a:solidFill>
              <a:latin typeface="Century Gothic" panose="020B0502020202020204" pitchFamily="34" charset="0"/>
            </a:endParaRPr>
          </a:p>
        </p:txBody>
      </p:sp>
      <p:sp>
        <p:nvSpPr>
          <p:cNvPr id="44071"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4407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D2BD9628-1BAC-47A6-8903-1133171F4EE7}"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33</a:t>
            </a:fld>
            <a:endParaRPr altLang="en-US" sz="800">
              <a:solidFill>
                <a:srgbClr val="898989"/>
              </a:solidFill>
              <a:latin typeface="Century Gothic" panose="020B0502020202020204" pitchFamily="34" charset="0"/>
            </a:endParaRPr>
          </a:p>
        </p:txBody>
      </p:sp>
      <p:sp>
        <p:nvSpPr>
          <p:cNvPr id="44073" name="TextBox 12"/>
          <p:cNvSpPr txBox="1">
            <a:spLocks noChangeArrowheads="1"/>
          </p:cNvSpPr>
          <p:nvPr/>
        </p:nvSpPr>
        <p:spPr bwMode="auto">
          <a:xfrm>
            <a:off x="371475" y="258763"/>
            <a:ext cx="8520113"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nSpc>
                <a:spcPct val="100000"/>
              </a:lnSpc>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solidFill>
                  <a:schemeClr val="tx1"/>
                </a:solidFill>
                <a:latin typeface="Century Gothic" panose="020B0502020202020204" pitchFamily="34" charset="0"/>
                <a:ea typeface="Calibri" panose="020F0502020204030204" pitchFamily="34" charset="0"/>
                <a:cs typeface="Times New Roman" panose="02020603050405020304" pitchFamily="18" charset="0"/>
              </a:rPr>
              <a:t>Pupils should be taught about Ancient Greece – a study of Greek life and achievements and their influence on the western world.</a:t>
            </a:r>
          </a:p>
        </p:txBody>
      </p:sp>
      <p:sp>
        <p:nvSpPr>
          <p:cNvPr id="44074" name="Rectangle 16"/>
          <p:cNvSpPr>
            <a:spLocks noChangeArrowheads="1"/>
          </p:cNvSpPr>
          <p:nvPr/>
        </p:nvSpPr>
        <p:spPr bwMode="auto">
          <a:xfrm>
            <a:off x="7624763" y="5316538"/>
            <a:ext cx="1062037" cy="1173162"/>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G</a:t>
            </a:r>
          </a:p>
        </p:txBody>
      </p:sp>
    </p:spTree>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name="Slide114">
    <p:spTree>
      <p:nvGrpSpPr>
        <p:cNvPr id="1" name=""/>
        <p:cNvGrpSpPr/>
        <p:nvPr/>
      </p:nvGrpSpPr>
      <p:grpSpPr>
        <a:xfrm>
          <a:off x="0" y="0"/>
          <a:ext cx="0" cy="0"/>
          <a:chOff x="0" y="0"/>
          <a:chExt cx="0" cy="0"/>
        </a:xfrm>
      </p:grpSpPr>
      <p:sp>
        <p:nvSpPr>
          <p:cNvPr id="45058" name="Title 1"/>
          <p:cNvSpPr txBox="1">
            <a:spLocks noGrp="1"/>
          </p:cNvSpPr>
          <p:nvPr>
            <p:ph type="title"/>
          </p:nvPr>
        </p:nvSpPr>
        <p:spPr/>
        <p:txBody>
          <a:bodyPr/>
          <a:lstStyle/>
          <a:p>
            <a:pPr eaLnBrk="1" hangingPunct="1"/>
            <a:r>
              <a:rPr lang="en-GB" altLang="en-US" sz="3200" b="1">
                <a:latin typeface="Century Gothic" panose="020B0502020202020204" pitchFamily="34" charset="0"/>
              </a:rPr>
              <a:t>Ancient Greeks</a:t>
            </a:r>
          </a:p>
        </p:txBody>
      </p:sp>
      <p:graphicFrame>
        <p:nvGraphicFramePr>
          <p:cNvPr id="3" name="Content Placeholder 3">
            <a:extLst>
              <a:ext uri="{FF2B5EF4-FFF2-40B4-BE49-F238E27FC236}">
                <a16:creationId xmlns:a16="http://schemas.microsoft.com/office/drawing/2014/main" id="{E7481C40-2136-46EF-AB1E-834318CE2668}"/>
              </a:ext>
            </a:extLst>
          </p:cNvPr>
          <p:cNvGraphicFramePr>
            <a:graphicFrameLocks noGrp="1"/>
          </p:cNvGraphicFramePr>
          <p:nvPr>
            <p:ph idx="1"/>
          </p:nvPr>
        </p:nvGraphicFramePr>
        <p:xfrm>
          <a:off x="628650" y="1189038"/>
          <a:ext cx="7886700" cy="4479925"/>
        </p:xfrm>
        <a:graphic>
          <a:graphicData uri="http://schemas.openxmlformats.org/drawingml/2006/table">
            <a:tbl>
              <a:tblPr firstRow="1" bandRow="1">
                <a:effectLst/>
                <a:tableStyleId>{5C22544A-7EE6-4342-B048-85BDC9FD1C3A}</a:tableStyleId>
              </a:tblPr>
              <a:tblGrid>
                <a:gridCol w="692145">
                  <a:extLst>
                    <a:ext uri="{9D8B030D-6E8A-4147-A177-3AD203B41FA5}">
                      <a16:colId xmlns:a16="http://schemas.microsoft.com/office/drawing/2014/main" val="20000"/>
                    </a:ext>
                  </a:extLst>
                </a:gridCol>
                <a:gridCol w="7194555">
                  <a:extLst>
                    <a:ext uri="{9D8B030D-6E8A-4147-A177-3AD203B41FA5}">
                      <a16:colId xmlns:a16="http://schemas.microsoft.com/office/drawing/2014/main" val="20001"/>
                    </a:ext>
                  </a:extLst>
                </a:gridCol>
              </a:tblGrid>
              <a:tr h="914260">
                <a:tc gridSpan="2">
                  <a:txBody>
                    <a:bodyPr/>
                    <a:lstStyle/>
                    <a:p>
                      <a:pPr lvl="0"/>
                      <a:r>
                        <a:rPr lang="en-GB" sz="1800" dirty="0">
                          <a:latin typeface="Century Gothic" pitchFamily="34"/>
                        </a:rPr>
                        <a:t>What did the Greeks do for us?</a:t>
                      </a:r>
                    </a:p>
                    <a:p>
                      <a:pPr lvl="0"/>
                      <a:r>
                        <a:rPr lang="en-GB" sz="1800" dirty="0">
                          <a:latin typeface="Century Gothic" pitchFamily="34"/>
                        </a:rPr>
                        <a:t>Explain THREE things the Ancient Greeks did or invented to make the world a better place.</a:t>
                      </a:r>
                    </a:p>
                  </a:txBody>
                  <a:tcPr marT="45689" marB="45689"/>
                </a:tc>
                <a:tc hMerge="1">
                  <a:txBody>
                    <a:bodyPr/>
                    <a:lstStyle/>
                    <a:p>
                      <a:endParaRPr lang="en-GB"/>
                    </a:p>
                  </a:txBody>
                  <a:tcPr/>
                </a:tc>
                <a:extLst>
                  <a:ext uri="{0D108BD9-81ED-4DB2-BD59-A6C34878D82A}">
                    <a16:rowId xmlns:a16="http://schemas.microsoft.com/office/drawing/2014/main" val="10000"/>
                  </a:ext>
                </a:extLst>
              </a:tr>
              <a:tr h="1188555">
                <a:tc>
                  <a:txBody>
                    <a:bodyPr/>
                    <a:lstStyle/>
                    <a:p>
                      <a:pPr lvl="0" algn="ctr"/>
                      <a:r>
                        <a:rPr lang="en-GB" sz="1800" dirty="0">
                          <a:latin typeface="Century Gothic" pitchFamily="34"/>
                        </a:rPr>
                        <a:t>1</a:t>
                      </a:r>
                    </a:p>
                  </a:txBody>
                  <a:tcPr marT="45689" marB="45689"/>
                </a:tc>
                <a:tc>
                  <a:txBody>
                    <a:bodyPr/>
                    <a:lstStyle/>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txBody>
                  <a:tcPr marT="45689" marB="45689"/>
                </a:tc>
                <a:extLst>
                  <a:ext uri="{0D108BD9-81ED-4DB2-BD59-A6C34878D82A}">
                    <a16:rowId xmlns:a16="http://schemas.microsoft.com/office/drawing/2014/main" val="10001"/>
                  </a:ext>
                </a:extLst>
              </a:tr>
              <a:tr h="1188555">
                <a:tc>
                  <a:txBody>
                    <a:bodyPr/>
                    <a:lstStyle/>
                    <a:p>
                      <a:pPr lvl="0" algn="ctr"/>
                      <a:r>
                        <a:rPr lang="en-GB" sz="1800" dirty="0">
                          <a:latin typeface="Century Gothic" pitchFamily="34"/>
                        </a:rPr>
                        <a:t>2</a:t>
                      </a:r>
                    </a:p>
                  </a:txBody>
                  <a:tcPr marT="45689" marB="45689"/>
                </a:tc>
                <a:tc>
                  <a:txBody>
                    <a:bodyPr/>
                    <a:lstStyle/>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txBody>
                  <a:tcPr marT="45689" marB="45689"/>
                </a:tc>
                <a:extLst>
                  <a:ext uri="{0D108BD9-81ED-4DB2-BD59-A6C34878D82A}">
                    <a16:rowId xmlns:a16="http://schemas.microsoft.com/office/drawing/2014/main" val="10002"/>
                  </a:ext>
                </a:extLst>
              </a:tr>
              <a:tr h="1188555">
                <a:tc>
                  <a:txBody>
                    <a:bodyPr/>
                    <a:lstStyle/>
                    <a:p>
                      <a:pPr lvl="0" algn="ctr"/>
                      <a:r>
                        <a:rPr lang="en-GB" sz="1800" dirty="0">
                          <a:latin typeface="Century Gothic" pitchFamily="34"/>
                        </a:rPr>
                        <a:t>3</a:t>
                      </a:r>
                    </a:p>
                  </a:txBody>
                  <a:tcPr marT="45689" marB="45689"/>
                </a:tc>
                <a:tc>
                  <a:txBody>
                    <a:bodyPr/>
                    <a:lstStyle/>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p>
                      <a:pPr lvl="0"/>
                      <a:endParaRPr lang="en-GB" sz="1800" dirty="0">
                        <a:latin typeface="Century Gothic" pitchFamily="34"/>
                      </a:endParaRPr>
                    </a:p>
                  </a:txBody>
                  <a:tcPr marT="45689" marB="45689"/>
                </a:tc>
                <a:extLst>
                  <a:ext uri="{0D108BD9-81ED-4DB2-BD59-A6C34878D82A}">
                    <a16:rowId xmlns:a16="http://schemas.microsoft.com/office/drawing/2014/main" val="10003"/>
                  </a:ext>
                </a:extLst>
              </a:tr>
            </a:tbl>
          </a:graphicData>
        </a:graphic>
      </p:graphicFrame>
      <p:sp>
        <p:nvSpPr>
          <p:cNvPr id="45075"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45076"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88CD89E4-EF96-4CA5-ACE4-3FE5BCC5EB35}"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34</a:t>
            </a:fld>
            <a:endParaRPr lang="en-GB" altLang="en-US" sz="800">
              <a:solidFill>
                <a:srgbClr val="898989"/>
              </a:solidFill>
              <a:latin typeface="Century Gothic" panose="020B0502020202020204" pitchFamily="34" charset="0"/>
            </a:endParaRPr>
          </a:p>
        </p:txBody>
      </p:sp>
      <p:sp>
        <p:nvSpPr>
          <p:cNvPr id="45077"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4507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901E63E5-9B7C-40DD-A35B-FE5A29CB2093}"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34</a:t>
            </a:fld>
            <a:endParaRPr altLang="en-US" sz="800">
              <a:solidFill>
                <a:srgbClr val="898989"/>
              </a:solidFill>
              <a:latin typeface="Century Gothic" panose="020B0502020202020204" pitchFamily="34" charset="0"/>
            </a:endParaRPr>
          </a:p>
        </p:txBody>
      </p:sp>
      <p:sp>
        <p:nvSpPr>
          <p:cNvPr id="45079" name="TextBox 7"/>
          <p:cNvSpPr txBox="1">
            <a:spLocks noChangeArrowheads="1"/>
          </p:cNvSpPr>
          <p:nvPr/>
        </p:nvSpPr>
        <p:spPr bwMode="auto">
          <a:xfrm>
            <a:off x="628650" y="258763"/>
            <a:ext cx="7886700"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nSpc>
                <a:spcPct val="100000"/>
              </a:lnSpc>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solidFill>
                  <a:schemeClr val="tx1"/>
                </a:solidFill>
                <a:latin typeface="Century Gothic" panose="020B0502020202020204" pitchFamily="34" charset="0"/>
                <a:ea typeface="Calibri" panose="020F0502020204030204" pitchFamily="34" charset="0"/>
                <a:cs typeface="Times New Roman" panose="02020603050405020304" pitchFamily="18" charset="0"/>
              </a:rPr>
              <a:t>Pupils should be taught about Ancient Greece – a study of Greek life and achievements and their influence on the western world.</a:t>
            </a:r>
          </a:p>
        </p:txBody>
      </p:sp>
      <p:sp>
        <p:nvSpPr>
          <p:cNvPr id="45080" name="Rectangle 16"/>
          <p:cNvSpPr>
            <a:spLocks noChangeArrowheads="1"/>
          </p:cNvSpPr>
          <p:nvPr/>
        </p:nvSpPr>
        <p:spPr bwMode="auto">
          <a:xfrm>
            <a:off x="628650" y="55816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H</a:t>
            </a:r>
          </a:p>
        </p:txBody>
      </p:sp>
    </p:spTree>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txBox="1">
            <a:spLocks noGrp="1"/>
          </p:cNvSpPr>
          <p:nvPr>
            <p:ph type="title"/>
          </p:nvPr>
        </p:nvSpPr>
        <p:spPr>
          <a:xfrm>
            <a:off x="628650" y="365125"/>
            <a:ext cx="7886700" cy="558800"/>
          </a:xfrm>
        </p:spPr>
        <p:txBody>
          <a:bodyPr/>
          <a:lstStyle/>
          <a:p>
            <a:r>
              <a:rPr lang="en-GB" altLang="en-US" sz="3200" b="1">
                <a:solidFill>
                  <a:srgbClr val="C00000"/>
                </a:solidFill>
                <a:latin typeface="Century Gothic" panose="020B0502020202020204" pitchFamily="34" charset="0"/>
              </a:rPr>
              <a:t>Year 3: History assessments</a:t>
            </a:r>
          </a:p>
        </p:txBody>
      </p:sp>
      <p:graphicFrame>
        <p:nvGraphicFramePr>
          <p:cNvPr id="3" name="Content Placeholder 3">
            <a:extLst>
              <a:ext uri="{FF2B5EF4-FFF2-40B4-BE49-F238E27FC236}">
                <a16:creationId xmlns:a16="http://schemas.microsoft.com/office/drawing/2014/main" id="{71AD4594-A84C-4186-A830-8DB05A949814}"/>
              </a:ext>
            </a:extLst>
          </p:cNvPr>
          <p:cNvGraphicFramePr>
            <a:graphicFrameLocks noGrp="1"/>
          </p:cNvGraphicFramePr>
          <p:nvPr>
            <p:ph idx="1"/>
          </p:nvPr>
        </p:nvGraphicFramePr>
        <p:xfrm>
          <a:off x="628650" y="995363"/>
          <a:ext cx="7886700" cy="5608637"/>
        </p:xfrm>
        <a:graphic>
          <a:graphicData uri="http://schemas.openxmlformats.org/drawingml/2006/table">
            <a:tbl>
              <a:tblPr firstRow="1" bandRow="1">
                <a:effectLst/>
                <a:tableStyleId>{5C22544A-7EE6-4342-B048-85BDC9FD1C3A}</a:tableStyleId>
              </a:tblPr>
              <a:tblGrid>
                <a:gridCol w="3962205">
                  <a:extLst>
                    <a:ext uri="{9D8B030D-6E8A-4147-A177-3AD203B41FA5}">
                      <a16:colId xmlns:a16="http://schemas.microsoft.com/office/drawing/2014/main" val="3086102328"/>
                    </a:ext>
                  </a:extLst>
                </a:gridCol>
                <a:gridCol w="2733773">
                  <a:extLst>
                    <a:ext uri="{9D8B030D-6E8A-4147-A177-3AD203B41FA5}">
                      <a16:colId xmlns:a16="http://schemas.microsoft.com/office/drawing/2014/main" val="4269085794"/>
                    </a:ext>
                  </a:extLst>
                </a:gridCol>
                <a:gridCol w="1190722">
                  <a:extLst>
                    <a:ext uri="{9D8B030D-6E8A-4147-A177-3AD203B41FA5}">
                      <a16:colId xmlns:a16="http://schemas.microsoft.com/office/drawing/2014/main" val="4137182897"/>
                    </a:ext>
                  </a:extLst>
                </a:gridCol>
              </a:tblGrid>
              <a:tr h="518189">
                <a:tc>
                  <a:txBody>
                    <a:bodyPr/>
                    <a:lstStyle/>
                    <a:p>
                      <a:pPr lvl="0"/>
                      <a:r>
                        <a:rPr lang="en-GB" sz="1800" dirty="0">
                          <a:latin typeface="Century Gothic" pitchFamily="34"/>
                        </a:rPr>
                        <a:t>National Curriculum content</a:t>
                      </a:r>
                    </a:p>
                  </a:txBody>
                  <a:tcPr marT="45723" marB="45723"/>
                </a:tc>
                <a:tc>
                  <a:txBody>
                    <a:bodyPr/>
                    <a:lstStyle/>
                    <a:p>
                      <a:pPr lvl="0"/>
                      <a:r>
                        <a:rPr lang="en-GB" sz="1800" dirty="0">
                          <a:latin typeface="Century Gothic" pitchFamily="34"/>
                        </a:rPr>
                        <a:t>Assessment statement</a:t>
                      </a:r>
                    </a:p>
                  </a:txBody>
                  <a:tcPr marT="45723" marB="45723"/>
                </a:tc>
                <a:tc>
                  <a:txBody>
                    <a:bodyPr/>
                    <a:lstStyle/>
                    <a:p>
                      <a:pPr lvl="0"/>
                      <a:r>
                        <a:rPr lang="en-GB" sz="1400" dirty="0">
                          <a:latin typeface="Century Gothic" pitchFamily="34"/>
                        </a:rPr>
                        <a:t>Assessment Sheet</a:t>
                      </a:r>
                    </a:p>
                  </a:txBody>
                  <a:tcPr marT="45723" marB="45723"/>
                </a:tc>
                <a:extLst>
                  <a:ext uri="{0D108BD9-81ED-4DB2-BD59-A6C34878D82A}">
                    <a16:rowId xmlns:a16="http://schemas.microsoft.com/office/drawing/2014/main" val="3815951338"/>
                  </a:ext>
                </a:extLst>
              </a:tr>
              <a:tr h="2225166">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changes in Britain from the Stone Age to the Iron Age.</a:t>
                      </a: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9" marR="68589" marT="0" marB="0"/>
                </a:tc>
                <a:tc>
                  <a:txBody>
                    <a:bodyPr/>
                    <a:lstStyle/>
                    <a:p>
                      <a:pPr lvl="0"/>
                      <a:r>
                        <a:rPr lang="en-GB" sz="1400" dirty="0">
                          <a:latin typeface="Century Gothic" pitchFamily="34"/>
                        </a:rPr>
                        <a:t>Improved knowledge of the Stone age period</a:t>
                      </a:r>
                    </a:p>
                    <a:p>
                      <a:pPr lvl="0"/>
                      <a:endParaRPr lang="en-GB" sz="1400" dirty="0">
                        <a:latin typeface="Century Gothic" pitchFamily="34"/>
                      </a:endParaRPr>
                    </a:p>
                    <a:p>
                      <a:pPr lvl="0"/>
                      <a:r>
                        <a:rPr lang="en-GB" sz="1400" dirty="0">
                          <a:latin typeface="Century Gothic" pitchFamily="34"/>
                        </a:rPr>
                        <a:t>Know what stone age men, women and children did</a:t>
                      </a:r>
                    </a:p>
                    <a:p>
                      <a:pPr lvl="0"/>
                      <a:endParaRPr lang="en-GB" sz="1400" dirty="0">
                        <a:latin typeface="Century Gothic" pitchFamily="34"/>
                      </a:endParaRPr>
                    </a:p>
                    <a:p>
                      <a:pPr lvl="0"/>
                      <a:r>
                        <a:rPr lang="en-GB" sz="1400" dirty="0">
                          <a:latin typeface="Century Gothic" pitchFamily="34"/>
                        </a:rPr>
                        <a:t>Know the difference between the stone age, bronze age and the iron age</a:t>
                      </a:r>
                    </a:p>
                    <a:p>
                      <a:pPr lvl="0"/>
                      <a:endParaRPr lang="en-GB" sz="1400" dirty="0">
                        <a:latin typeface="Century Gothic" pitchFamily="34"/>
                      </a:endParaRPr>
                    </a:p>
                  </a:txBody>
                  <a:tcPr marT="45723" marB="45723"/>
                </a:tc>
                <a:tc>
                  <a:txBody>
                    <a:bodyPr/>
                    <a:lstStyle/>
                    <a:p>
                      <a:pPr lvl="0" algn="ctr"/>
                      <a:r>
                        <a:rPr lang="en-GB" sz="1400" dirty="0">
                          <a:latin typeface="Century Gothic" pitchFamily="34"/>
                        </a:rPr>
                        <a:t>A</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B</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C</a:t>
                      </a:r>
                    </a:p>
                  </a:txBody>
                  <a:tcPr marT="45723" marB="45723"/>
                </a:tc>
                <a:extLst>
                  <a:ext uri="{0D108BD9-81ED-4DB2-BD59-A6C34878D82A}">
                    <a16:rowId xmlns:a16="http://schemas.microsoft.com/office/drawing/2014/main" val="3777445876"/>
                  </a:ext>
                </a:extLst>
              </a:tr>
              <a:tr h="2865282">
                <a:tc>
                  <a:txBody>
                    <a:bodyPr/>
                    <a:lstStyle/>
                    <a:p>
                      <a:pPr lvl="0">
                        <a:lnSpc>
                          <a:spcPct val="115000"/>
                        </a:lnSpc>
                        <a:spcAft>
                          <a:spcPts val="0"/>
                        </a:spcAft>
                      </a:pPr>
                      <a:r>
                        <a:rPr lang="en-GB" sz="1400" dirty="0">
                          <a:latin typeface="Century Gothic" pitchFamily="34"/>
                          <a:ea typeface="Calibri" pitchFamily="34"/>
                          <a:cs typeface="Times New Roman" pitchFamily="18"/>
                        </a:rPr>
                        <a:t>Pupils should be taught about Ancient Greece – a study of Greek life and achievements and their influence on the western world.</a:t>
                      </a:r>
                    </a:p>
                    <a:p>
                      <a:pPr lvl="0">
                        <a:lnSpc>
                          <a:spcPct val="115000"/>
                        </a:lnSpc>
                        <a:spcAft>
                          <a:spcPts val="0"/>
                        </a:spcAft>
                      </a:pPr>
                      <a:r>
                        <a:rPr lang="en-GB" sz="1400" dirty="0">
                          <a:latin typeface="Century Gothic" panose="020B0502020202020204" pitchFamily="34" charset="0"/>
                          <a:ea typeface="Calibri" pitchFamily="34"/>
                          <a:cs typeface="Times New Roman" pitchFamily="18"/>
                        </a:rPr>
                        <a:t> </a:t>
                      </a:r>
                    </a:p>
                  </a:txBody>
                  <a:tcPr marL="68589" marR="68589" marT="0" marB="0"/>
                </a:tc>
                <a:tc>
                  <a:txBody>
                    <a:bodyPr/>
                    <a:lstStyle/>
                    <a:p>
                      <a:pPr lvl="0"/>
                      <a:r>
                        <a:rPr lang="en-GB" sz="1400" dirty="0">
                          <a:latin typeface="Century Gothic" pitchFamily="34"/>
                        </a:rPr>
                        <a:t>Know sports activities at the Ancient Greek Olympics</a:t>
                      </a:r>
                    </a:p>
                    <a:p>
                      <a:pPr lvl="0"/>
                      <a:endParaRPr lang="en-GB" sz="1400" dirty="0">
                        <a:latin typeface="Century Gothic" pitchFamily="34"/>
                      </a:endParaRPr>
                    </a:p>
                    <a:p>
                      <a:pPr lvl="0"/>
                      <a:r>
                        <a:rPr lang="en-GB" sz="1400" dirty="0">
                          <a:latin typeface="Century Gothic" pitchFamily="34"/>
                        </a:rPr>
                        <a:t>Know where Greece is</a:t>
                      </a:r>
                    </a:p>
                    <a:p>
                      <a:pPr lvl="0"/>
                      <a:endParaRPr lang="en-GB" sz="1400" dirty="0">
                        <a:latin typeface="Century Gothic" pitchFamily="34"/>
                      </a:endParaRPr>
                    </a:p>
                    <a:p>
                      <a:pPr lvl="0"/>
                      <a:r>
                        <a:rPr lang="en-GB" sz="1400" dirty="0">
                          <a:latin typeface="Century Gothic" pitchFamily="34"/>
                        </a:rPr>
                        <a:t>Know difference between Athenians and Spartans</a:t>
                      </a:r>
                    </a:p>
                    <a:p>
                      <a:pPr lvl="0"/>
                      <a:endParaRPr lang="en-GB" sz="1400" dirty="0">
                        <a:latin typeface="Century Gothic" pitchFamily="34"/>
                      </a:endParaRPr>
                    </a:p>
                    <a:p>
                      <a:pPr lvl="0"/>
                      <a:r>
                        <a:rPr lang="en-GB" sz="1400" dirty="0">
                          <a:latin typeface="Century Gothic" pitchFamily="34"/>
                        </a:rPr>
                        <a:t>Know about the importance of the Greek Gods</a:t>
                      </a:r>
                    </a:p>
                    <a:p>
                      <a:pPr lvl="0"/>
                      <a:endParaRPr lang="en-GB" sz="1400" dirty="0">
                        <a:latin typeface="Century Gothic" pitchFamily="34"/>
                      </a:endParaRPr>
                    </a:p>
                    <a:p>
                      <a:pPr lvl="0"/>
                      <a:r>
                        <a:rPr lang="en-GB" sz="1400" dirty="0">
                          <a:latin typeface="Century Gothic" pitchFamily="34"/>
                        </a:rPr>
                        <a:t>Know what the Ancient Greeks gave the world</a:t>
                      </a:r>
                    </a:p>
                  </a:txBody>
                  <a:tcPr marT="45723" marB="45723"/>
                </a:tc>
                <a:tc>
                  <a:txBody>
                    <a:bodyPr/>
                    <a:lstStyle/>
                    <a:p>
                      <a:pPr lvl="0" algn="ctr"/>
                      <a:r>
                        <a:rPr lang="en-GB" sz="1400" dirty="0">
                          <a:latin typeface="Century Gothic" pitchFamily="34"/>
                        </a:rPr>
                        <a:t>D</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E</a:t>
                      </a:r>
                    </a:p>
                    <a:p>
                      <a:pPr lvl="0" algn="ctr"/>
                      <a:endParaRPr lang="en-GB" sz="1400" dirty="0">
                        <a:latin typeface="Century Gothic" pitchFamily="34"/>
                      </a:endParaRPr>
                    </a:p>
                    <a:p>
                      <a:pPr lvl="0" algn="ctr"/>
                      <a:r>
                        <a:rPr lang="en-GB" sz="1400" dirty="0">
                          <a:latin typeface="Century Gothic" pitchFamily="34"/>
                        </a:rPr>
                        <a:t>F</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G</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H</a:t>
                      </a:r>
                    </a:p>
                  </a:txBody>
                  <a:tcPr marT="45723" marB="45723"/>
                </a:tc>
                <a:extLst>
                  <a:ext uri="{0D108BD9-81ED-4DB2-BD59-A6C34878D82A}">
                    <a16:rowId xmlns:a16="http://schemas.microsoft.com/office/drawing/2014/main" val="2280256700"/>
                  </a:ext>
                </a:extLst>
              </a:tr>
            </a:tbl>
          </a:graphicData>
        </a:graphic>
      </p:graphicFrame>
    </p:spTree>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F423DA81-90A4-4DC6-AFAF-D0F8793B57F4}"/>
              </a:ext>
            </a:extLst>
          </p:cNvPr>
          <p:cNvGraphicFramePr>
            <a:graphicFrameLocks noGrp="1"/>
          </p:cNvGraphicFramePr>
          <p:nvPr>
            <p:ph idx="1"/>
          </p:nvPr>
        </p:nvGraphicFramePr>
        <p:xfrm>
          <a:off x="498194" y="263500"/>
          <a:ext cx="8147612" cy="6126480"/>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1298308068"/>
                    </a:ext>
                  </a:extLst>
                </a:gridCol>
                <a:gridCol w="4073798">
                  <a:extLst>
                    <a:ext uri="{9D8B030D-6E8A-4147-A177-3AD203B41FA5}">
                      <a16:colId xmlns:a16="http://schemas.microsoft.com/office/drawing/2014/main" val="4177905297"/>
                    </a:ext>
                  </a:extLst>
                </a:gridCol>
                <a:gridCol w="452646">
                  <a:extLst>
                    <a:ext uri="{9D8B030D-6E8A-4147-A177-3AD203B41FA5}">
                      <a16:colId xmlns:a16="http://schemas.microsoft.com/office/drawing/2014/main" val="400446587"/>
                    </a:ext>
                  </a:extLst>
                </a:gridCol>
                <a:gridCol w="452646">
                  <a:extLst>
                    <a:ext uri="{9D8B030D-6E8A-4147-A177-3AD203B41FA5}">
                      <a16:colId xmlns:a16="http://schemas.microsoft.com/office/drawing/2014/main" val="535651126"/>
                    </a:ext>
                  </a:extLst>
                </a:gridCol>
                <a:gridCol w="452646">
                  <a:extLst>
                    <a:ext uri="{9D8B030D-6E8A-4147-A177-3AD203B41FA5}">
                      <a16:colId xmlns:a16="http://schemas.microsoft.com/office/drawing/2014/main" val="4127480264"/>
                    </a:ext>
                  </a:extLst>
                </a:gridCol>
                <a:gridCol w="452646">
                  <a:extLst>
                    <a:ext uri="{9D8B030D-6E8A-4147-A177-3AD203B41FA5}">
                      <a16:colId xmlns:a16="http://schemas.microsoft.com/office/drawing/2014/main" val="2599265035"/>
                    </a:ext>
                  </a:extLst>
                </a:gridCol>
                <a:gridCol w="452646">
                  <a:extLst>
                    <a:ext uri="{9D8B030D-6E8A-4147-A177-3AD203B41FA5}">
                      <a16:colId xmlns:a16="http://schemas.microsoft.com/office/drawing/2014/main" val="335523327"/>
                    </a:ext>
                  </a:extLst>
                </a:gridCol>
                <a:gridCol w="452646">
                  <a:extLst>
                    <a:ext uri="{9D8B030D-6E8A-4147-A177-3AD203B41FA5}">
                      <a16:colId xmlns:a16="http://schemas.microsoft.com/office/drawing/2014/main" val="1266542968"/>
                    </a:ext>
                  </a:extLst>
                </a:gridCol>
                <a:gridCol w="452646">
                  <a:extLst>
                    <a:ext uri="{9D8B030D-6E8A-4147-A177-3AD203B41FA5}">
                      <a16:colId xmlns:a16="http://schemas.microsoft.com/office/drawing/2014/main" val="3588561732"/>
                    </a:ext>
                  </a:extLst>
                </a:gridCol>
                <a:gridCol w="452646">
                  <a:extLst>
                    <a:ext uri="{9D8B030D-6E8A-4147-A177-3AD203B41FA5}">
                      <a16:colId xmlns:a16="http://schemas.microsoft.com/office/drawing/2014/main" val="138620974"/>
                    </a:ext>
                  </a:extLst>
                </a:gridCol>
              </a:tblGrid>
              <a:tr h="370844">
                <a:tc gridSpan="2">
                  <a:txBody>
                    <a:bodyPr/>
                    <a:lstStyle/>
                    <a:p>
                      <a:pPr lvl="0"/>
                      <a:endParaRPr lang="en-GB" sz="1400" dirty="0">
                        <a:latin typeface="Century Gothic" pitchFamily="34"/>
                      </a:endParaRPr>
                    </a:p>
                    <a:p>
                      <a:pPr lvl="0"/>
                      <a:r>
                        <a:rPr lang="en-GB" sz="1800" dirty="0">
                          <a:latin typeface="Century Gothic" pitchFamily="34"/>
                        </a:rPr>
                        <a:t>Year 3</a:t>
                      </a:r>
                    </a:p>
                    <a:p>
                      <a:pPr lvl="0"/>
                      <a:r>
                        <a:rPr lang="en-GB" sz="1800" dirty="0">
                          <a:latin typeface="Century Gothic" pitchFamily="34"/>
                        </a:rPr>
                        <a:t>History Cumulative </a:t>
                      </a:r>
                    </a:p>
                    <a:p>
                      <a:pPr lvl="0"/>
                      <a:r>
                        <a:rPr lang="en-GB" sz="1800" dirty="0">
                          <a:latin typeface="Century Gothic" pitchFamily="34"/>
                        </a:rPr>
                        <a:t>Assessment Sheet</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a:tc>
                <a:tc hMerge="1">
                  <a:txBody>
                    <a:bodyPr/>
                    <a:lstStyle/>
                    <a:p>
                      <a:endParaRPr lang="en-GB"/>
                    </a:p>
                  </a:txBody>
                  <a:tcPr/>
                </a:tc>
                <a:tc>
                  <a:txBody>
                    <a:bodyPr/>
                    <a:lstStyle/>
                    <a:p>
                      <a:pPr lvl="0"/>
                      <a:r>
                        <a:rPr lang="en-GB" sz="1400" dirty="0">
                          <a:latin typeface="Century Gothic" pitchFamily="34"/>
                        </a:rPr>
                        <a:t>Name 1</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vert="vert"/>
                </a:tc>
                <a:tc>
                  <a:txBody>
                    <a:bodyPr/>
                    <a:lstStyle/>
                    <a:p>
                      <a:pPr lvl="0"/>
                      <a:r>
                        <a:rPr lang="en-GB" sz="1400" dirty="0">
                          <a:latin typeface="Century Gothic" pitchFamily="34"/>
                        </a:rPr>
                        <a:t>Name 2</a:t>
                      </a:r>
                    </a:p>
                  </a:txBody>
                  <a:tcPr vert="vert"/>
                </a:tc>
                <a:tc>
                  <a:txBody>
                    <a:bodyPr/>
                    <a:lstStyle/>
                    <a:p>
                      <a:pPr lvl="0"/>
                      <a:r>
                        <a:rPr lang="en-GB" sz="1400" dirty="0">
                          <a:latin typeface="Century Gothic" pitchFamily="34"/>
                        </a:rPr>
                        <a:t>Name 3</a:t>
                      </a:r>
                    </a:p>
                  </a:txBody>
                  <a:tcPr vert="vert"/>
                </a:tc>
                <a:tc>
                  <a:txBody>
                    <a:bodyPr/>
                    <a:lstStyle/>
                    <a:p>
                      <a:pPr lvl="0"/>
                      <a:r>
                        <a:rPr lang="en-GB" sz="1400" dirty="0">
                          <a:latin typeface="Century Gothic" pitchFamily="34"/>
                        </a:rPr>
                        <a:t>Name 4</a:t>
                      </a:r>
                    </a:p>
                  </a:txBody>
                  <a:tcPr vert="vert"/>
                </a:tc>
                <a:tc>
                  <a:txBody>
                    <a:bodyPr/>
                    <a:lstStyle/>
                    <a:p>
                      <a:pPr lvl="0"/>
                      <a:r>
                        <a:rPr lang="en-GB" sz="1400" dirty="0">
                          <a:latin typeface="Century Gothic" pitchFamily="34"/>
                        </a:rPr>
                        <a:t>Name 5</a:t>
                      </a:r>
                    </a:p>
                  </a:txBody>
                  <a:tcPr vert="vert"/>
                </a:tc>
                <a:tc>
                  <a:txBody>
                    <a:bodyPr/>
                    <a:lstStyle/>
                    <a:p>
                      <a:pPr lvl="0"/>
                      <a:r>
                        <a:rPr lang="en-GB" sz="1400" dirty="0">
                          <a:latin typeface="Century Gothic" pitchFamily="34"/>
                        </a:rPr>
                        <a:t>Name 6</a:t>
                      </a:r>
                    </a:p>
                  </a:txBody>
                  <a:tcPr vert="vert"/>
                </a:tc>
                <a:tc>
                  <a:txBody>
                    <a:bodyPr/>
                    <a:lstStyle/>
                    <a:p>
                      <a:pPr lvl="0"/>
                      <a:r>
                        <a:rPr lang="en-GB" sz="1400" dirty="0">
                          <a:latin typeface="Century Gothic" pitchFamily="34"/>
                        </a:rPr>
                        <a:t>Name 7</a:t>
                      </a:r>
                    </a:p>
                  </a:txBody>
                  <a:tcPr vert="vert"/>
                </a:tc>
                <a:tc>
                  <a:txBody>
                    <a:bodyPr/>
                    <a:lstStyle/>
                    <a:p>
                      <a:pPr lvl="0"/>
                      <a:r>
                        <a:rPr lang="en-GB" sz="1400" dirty="0">
                          <a:latin typeface="Century Gothic" pitchFamily="34"/>
                        </a:rPr>
                        <a:t>Name 8</a:t>
                      </a:r>
                    </a:p>
                  </a:txBody>
                  <a:tcPr vert="vert"/>
                </a:tc>
                <a:extLst>
                  <a:ext uri="{0D108BD9-81ED-4DB2-BD59-A6C34878D82A}">
                    <a16:rowId xmlns:a16="http://schemas.microsoft.com/office/drawing/2014/main" val="1092405824"/>
                  </a:ext>
                </a:extLst>
              </a:tr>
              <a:tr h="370844">
                <a:tc>
                  <a:txBody>
                    <a:bodyPr/>
                    <a:lstStyle/>
                    <a:p>
                      <a:pPr lvl="0"/>
                      <a:r>
                        <a:rPr lang="en-GB" sz="1400" b="1" dirty="0">
                          <a:latin typeface="Century Gothic" pitchFamily="34"/>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Increase knowledge of the Stone age period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340636361"/>
                  </a:ext>
                </a:extLst>
              </a:tr>
              <a:tr h="370844">
                <a:tc>
                  <a:txBody>
                    <a:bodyPr/>
                    <a:lstStyle/>
                    <a:p>
                      <a:pPr lvl="0"/>
                      <a:r>
                        <a:rPr lang="en-GB" sz="1400" b="1" dirty="0">
                          <a:latin typeface="Century Gothic" pitchFamily="34"/>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Know about what stone age men, women and children did</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187654551"/>
                  </a:ext>
                </a:extLst>
              </a:tr>
              <a:tr h="370844">
                <a:tc>
                  <a:txBody>
                    <a:bodyPr/>
                    <a:lstStyle/>
                    <a:p>
                      <a:pPr lvl="0"/>
                      <a:r>
                        <a:rPr lang="en-GB" sz="1400" b="1" dirty="0">
                          <a:latin typeface="Century Gothic" pitchFamily="34"/>
                        </a:rPr>
                        <a:t>3</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the difference between the stone, bronze and iron ages</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954931472"/>
                  </a:ext>
                </a:extLst>
              </a:tr>
              <a:tr h="370844">
                <a:tc>
                  <a:txBody>
                    <a:bodyPr/>
                    <a:lstStyle/>
                    <a:p>
                      <a:pPr lvl="0"/>
                      <a:r>
                        <a:rPr lang="en-GB" sz="1400" b="1" dirty="0">
                          <a:latin typeface="Century Gothic" pitchFamily="34"/>
                        </a:rPr>
                        <a:t>4</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at least five sports competed in the Ancient Greek Olympics</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959167411"/>
                  </a:ext>
                </a:extLst>
              </a:tr>
              <a:tr h="370844">
                <a:tc>
                  <a:txBody>
                    <a:bodyPr/>
                    <a:lstStyle/>
                    <a:p>
                      <a:pPr lvl="0"/>
                      <a:r>
                        <a:rPr lang="en-GB" sz="1400" b="1" dirty="0">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 now where Greece is</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569755301"/>
                  </a:ext>
                </a:extLst>
              </a:tr>
              <a:tr h="370844">
                <a:tc>
                  <a:txBody>
                    <a:bodyPr/>
                    <a:lstStyle/>
                    <a:p>
                      <a:pPr lvl="0"/>
                      <a:r>
                        <a:rPr lang="en-GB" sz="1400" b="1" dirty="0">
                          <a:latin typeface="Century Gothic" pitchFamily="34"/>
                        </a:rPr>
                        <a:t>6</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the difference between the Athenians and the Spartans</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4056828910"/>
                  </a:ext>
                </a:extLst>
              </a:tr>
              <a:tr h="370844">
                <a:tc>
                  <a:txBody>
                    <a:bodyPr/>
                    <a:lstStyle/>
                    <a:p>
                      <a:pPr lvl="0"/>
                      <a:r>
                        <a:rPr lang="en-GB" sz="1400" b="1" dirty="0">
                          <a:latin typeface="Century Gothic" pitchFamily="34"/>
                        </a:rPr>
                        <a:t>7</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about the Greek Gods</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991688532"/>
                  </a:ext>
                </a:extLst>
              </a:tr>
              <a:tr h="370844">
                <a:tc>
                  <a:txBody>
                    <a:bodyPr/>
                    <a:lstStyle/>
                    <a:p>
                      <a:pPr lvl="0"/>
                      <a:r>
                        <a:rPr lang="en-GB" sz="1400" b="1" dirty="0">
                          <a:latin typeface="Century Gothic" pitchFamily="34"/>
                        </a:rPr>
                        <a:t>8</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what the Ancient Greeks gave the world</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014782318"/>
                  </a:ext>
                </a:extLst>
              </a:tr>
            </a:tbl>
          </a:graphicData>
        </a:graphic>
      </p:graphicFrame>
    </p:spTree>
  </p:cSld>
  <p:clrMapOvr>
    <a:masterClrMapping/>
  </p:clrMapOvr>
  <p:transition spd="slow"/>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txBox="1">
            <a:spLocks noGrp="1"/>
          </p:cNvSpPr>
          <p:nvPr>
            <p:ph type="ctrTitle"/>
          </p:nvPr>
        </p:nvSpPr>
        <p:spPr>
          <a:xfrm>
            <a:off x="685800" y="1600200"/>
            <a:ext cx="7772400" cy="2387600"/>
          </a:xfrm>
        </p:spPr>
        <p:txBody>
          <a:bodyPr/>
          <a:lstStyle/>
          <a:p>
            <a:r>
              <a:rPr lang="en-GB" altLang="en-US" sz="4800" b="1">
                <a:solidFill>
                  <a:srgbClr val="C00000"/>
                </a:solidFill>
                <a:latin typeface="Century Gothic" panose="020B0502020202020204" pitchFamily="34" charset="0"/>
              </a:rPr>
              <a:t>History Assessments</a:t>
            </a:r>
          </a:p>
        </p:txBody>
      </p:sp>
      <p:sp>
        <p:nvSpPr>
          <p:cNvPr id="49155" name="Subtitle 2"/>
          <p:cNvSpPr txBox="1">
            <a:spLocks noGrp="1"/>
          </p:cNvSpPr>
          <p:nvPr>
            <p:ph type="subTitle" idx="1"/>
          </p:nvPr>
        </p:nvSpPr>
        <p:spPr>
          <a:xfrm>
            <a:off x="1143000" y="4121150"/>
            <a:ext cx="6858000" cy="1655763"/>
          </a:xfrm>
        </p:spPr>
        <p:txBody>
          <a:bodyPr/>
          <a:lstStyle/>
          <a:p>
            <a:endParaRPr lang="en-GB" altLang="en-US" b="1">
              <a:solidFill>
                <a:srgbClr val="F4B183"/>
              </a:solidFill>
              <a:latin typeface="Century Gothic" panose="020B0502020202020204" pitchFamily="34" charset="0"/>
            </a:endParaRPr>
          </a:p>
          <a:p>
            <a:endParaRPr lang="en-GB" altLang="en-US" b="1">
              <a:solidFill>
                <a:srgbClr val="F4B183"/>
              </a:solidFill>
              <a:latin typeface="Century Gothic" panose="020B0502020202020204" pitchFamily="34" charset="0"/>
            </a:endParaRPr>
          </a:p>
          <a:p>
            <a:r>
              <a:rPr lang="en-GB" altLang="en-US" sz="3600" b="1">
                <a:solidFill>
                  <a:srgbClr val="F4B183"/>
                </a:solidFill>
                <a:latin typeface="Century Gothic" panose="020B0502020202020204" pitchFamily="34" charset="0"/>
              </a:rPr>
              <a:t>Year 4</a:t>
            </a:r>
          </a:p>
        </p:txBody>
      </p:sp>
      <p:pic>
        <p:nvPicPr>
          <p:cNvPr id="49156" name="Picture 3" descr="FocusEducation_Logo_Col_72dpi - Copy -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8438" y="327025"/>
            <a:ext cx="3046412"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txBox="1">
            <a:spLocks noGrp="1"/>
          </p:cNvSpPr>
          <p:nvPr>
            <p:ph type="title"/>
          </p:nvPr>
        </p:nvSpPr>
        <p:spPr>
          <a:xfrm>
            <a:off x="698500" y="703263"/>
            <a:ext cx="7886700" cy="658812"/>
          </a:xfrm>
        </p:spPr>
        <p:txBody>
          <a:bodyPr/>
          <a:lstStyle/>
          <a:p>
            <a:pPr eaLnBrk="1" hangingPunct="1"/>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the Roman Empire and its impact on Britain.</a:t>
            </a:r>
            <a:endParaRPr lang="en-GB" altLang="en-US" sz="3200" b="1">
              <a:latin typeface="Century Gothic" panose="020B0502020202020204" pitchFamily="34" charset="0"/>
            </a:endParaRPr>
          </a:p>
        </p:txBody>
      </p:sp>
      <p:graphicFrame>
        <p:nvGraphicFramePr>
          <p:cNvPr id="3" name="Content Placeholder 5">
            <a:extLst>
              <a:ext uri="{FF2B5EF4-FFF2-40B4-BE49-F238E27FC236}">
                <a16:creationId xmlns:a16="http://schemas.microsoft.com/office/drawing/2014/main" id="{F5DB1D28-3349-47A5-91E7-4DE4F6C95815}"/>
              </a:ext>
            </a:extLst>
          </p:cNvPr>
          <p:cNvGraphicFramePr>
            <a:graphicFrameLocks noGrp="1"/>
          </p:cNvGraphicFramePr>
          <p:nvPr>
            <p:ph idx="1"/>
          </p:nvPr>
        </p:nvGraphicFramePr>
        <p:xfrm>
          <a:off x="698500" y="1362075"/>
          <a:ext cx="7886700" cy="3932238"/>
        </p:xfrm>
        <a:graphic>
          <a:graphicData uri="http://schemas.openxmlformats.org/drawingml/2006/table">
            <a:tbl>
              <a:tblPr firstRow="1" bandRow="1">
                <a:effectLst/>
                <a:tableStyleId>{5C22544A-7EE6-4342-B048-85BDC9FD1C3A}</a:tableStyleId>
              </a:tblPr>
              <a:tblGrid>
                <a:gridCol w="683315">
                  <a:extLst>
                    <a:ext uri="{9D8B030D-6E8A-4147-A177-3AD203B41FA5}">
                      <a16:colId xmlns:a16="http://schemas.microsoft.com/office/drawing/2014/main" val="20000"/>
                    </a:ext>
                  </a:extLst>
                </a:gridCol>
                <a:gridCol w="7203385">
                  <a:extLst>
                    <a:ext uri="{9D8B030D-6E8A-4147-A177-3AD203B41FA5}">
                      <a16:colId xmlns:a16="http://schemas.microsoft.com/office/drawing/2014/main" val="3066178992"/>
                    </a:ext>
                  </a:extLst>
                </a:gridCol>
              </a:tblGrid>
              <a:tr h="457272">
                <a:tc gridSpan="2">
                  <a:txBody>
                    <a:bodyPr/>
                    <a:lstStyle/>
                    <a:p>
                      <a:pPr marL="0" marR="0" lvl="0" indent="0" algn="ctr" defTabSz="914400" rtl="0" fontAlgn="auto" hangingPunct="1">
                        <a:lnSpc>
                          <a:spcPct val="100000"/>
                        </a:lnSpc>
                        <a:spcBef>
                          <a:spcPts val="0"/>
                        </a:spcBef>
                        <a:spcAft>
                          <a:spcPts val="0"/>
                        </a:spcAft>
                        <a:buNone/>
                        <a:tabLst/>
                      </a:pPr>
                      <a:r>
                        <a:rPr lang="en-GB" sz="2400" dirty="0">
                          <a:solidFill>
                            <a:srgbClr val="000000"/>
                          </a:solidFill>
                          <a:latin typeface="Century Gothic" pitchFamily="34"/>
                        </a:rPr>
                        <a:t>What do you now know that you didn’t before</a:t>
                      </a:r>
                    </a:p>
                  </a:txBody>
                  <a:tcPr marT="45731" marB="45731"/>
                </a:tc>
                <a:tc hMerge="1">
                  <a:txBody>
                    <a:bodyPr/>
                    <a:lstStyle/>
                    <a:p>
                      <a:endParaRPr lang="en-GB"/>
                    </a:p>
                  </a:txBody>
                  <a:tcPr/>
                </a:tc>
                <a:extLst>
                  <a:ext uri="{0D108BD9-81ED-4DB2-BD59-A6C34878D82A}">
                    <a16:rowId xmlns:a16="http://schemas.microsoft.com/office/drawing/2014/main" val="10000"/>
                  </a:ext>
                </a:extLst>
              </a:tr>
              <a:tr h="579161">
                <a:tc gridSpan="2">
                  <a:txBody>
                    <a:bodyPr/>
                    <a:lstStyle/>
                    <a:p>
                      <a:pPr lvl="0"/>
                      <a:r>
                        <a:rPr lang="en-GB" sz="1600" b="1" dirty="0">
                          <a:latin typeface="Century Gothic" pitchFamily="34"/>
                        </a:rPr>
                        <a:t>Write out five things you now know about the Roman period that you didn’t know before.</a:t>
                      </a:r>
                    </a:p>
                  </a:txBody>
                  <a:tcPr marT="45731" marB="45731"/>
                </a:tc>
                <a:tc hMerge="1">
                  <a:txBody>
                    <a:bodyPr/>
                    <a:lstStyle/>
                    <a:p>
                      <a:endParaRPr lang="en-GB"/>
                    </a:p>
                  </a:txBody>
                  <a:tcPr/>
                </a:tc>
                <a:extLst>
                  <a:ext uri="{0D108BD9-81ED-4DB2-BD59-A6C34878D82A}">
                    <a16:rowId xmlns:a16="http://schemas.microsoft.com/office/drawing/2014/main" val="10002"/>
                  </a:ext>
                </a:extLst>
              </a:tr>
              <a:tr h="579161">
                <a:tc>
                  <a:txBody>
                    <a:bodyPr/>
                    <a:lstStyle/>
                    <a:p>
                      <a:pPr lvl="0" algn="ctr"/>
                      <a:r>
                        <a:rPr lang="en-GB" sz="1800" b="1" dirty="0">
                          <a:latin typeface="Century Gothic" pitchFamily="34"/>
                        </a:rPr>
                        <a:t>1</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2449486262"/>
                  </a:ext>
                </a:extLst>
              </a:tr>
              <a:tr h="579161">
                <a:tc>
                  <a:txBody>
                    <a:bodyPr/>
                    <a:lstStyle/>
                    <a:p>
                      <a:pPr lvl="0" algn="ctr"/>
                      <a:r>
                        <a:rPr lang="en-GB" sz="1800" b="1" dirty="0">
                          <a:latin typeface="Century Gothic" pitchFamily="34"/>
                        </a:rPr>
                        <a:t>2</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3067854713"/>
                  </a:ext>
                </a:extLst>
              </a:tr>
              <a:tr h="579161">
                <a:tc>
                  <a:txBody>
                    <a:bodyPr/>
                    <a:lstStyle/>
                    <a:p>
                      <a:pPr lvl="0" algn="ctr"/>
                      <a:r>
                        <a:rPr lang="en-GB" sz="1800" b="1" dirty="0">
                          <a:latin typeface="Century Gothic" pitchFamily="34"/>
                        </a:rPr>
                        <a:t>3</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834582673"/>
                  </a:ext>
                </a:extLst>
              </a:tr>
              <a:tr h="579161">
                <a:tc>
                  <a:txBody>
                    <a:bodyPr/>
                    <a:lstStyle/>
                    <a:p>
                      <a:pPr lvl="0" algn="ctr"/>
                      <a:r>
                        <a:rPr lang="en-GB" sz="1800" b="1" dirty="0">
                          <a:latin typeface="Century Gothic" pitchFamily="34"/>
                        </a:rPr>
                        <a:t>4</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3469963355"/>
                  </a:ext>
                </a:extLst>
              </a:tr>
              <a:tr h="579161">
                <a:tc>
                  <a:txBody>
                    <a:bodyPr/>
                    <a:lstStyle/>
                    <a:p>
                      <a:pPr lvl="0" algn="ctr"/>
                      <a:r>
                        <a:rPr lang="en-GB" sz="1800" b="1" dirty="0">
                          <a:latin typeface="Century Gothic" pitchFamily="34"/>
                        </a:rPr>
                        <a:t>5</a:t>
                      </a:r>
                    </a:p>
                  </a:txBody>
                  <a:tcPr marT="45731" marB="45731"/>
                </a:tc>
                <a:tc>
                  <a:txBody>
                    <a:bodyPr/>
                    <a:lstStyle/>
                    <a:p>
                      <a:pPr lvl="0"/>
                      <a:endParaRPr lang="en-GB" sz="3200" b="1" dirty="0">
                        <a:latin typeface="Century Gothic" pitchFamily="34"/>
                      </a:endParaRPr>
                    </a:p>
                  </a:txBody>
                  <a:tcPr marT="45731" marB="45731"/>
                </a:tc>
                <a:extLst>
                  <a:ext uri="{0D108BD9-81ED-4DB2-BD59-A6C34878D82A}">
                    <a16:rowId xmlns:a16="http://schemas.microsoft.com/office/drawing/2014/main" val="1924710540"/>
                  </a:ext>
                </a:extLst>
              </a:tr>
            </a:tbl>
          </a:graphicData>
        </a:graphic>
      </p:graphicFrame>
      <p:sp>
        <p:nvSpPr>
          <p:cNvPr id="50203"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50204"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66C7767F-309F-4EF8-8662-110BBC009F80}"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38</a:t>
            </a:fld>
            <a:endParaRPr lang="en-GB" altLang="en-US" sz="800">
              <a:solidFill>
                <a:srgbClr val="898989"/>
              </a:solidFill>
              <a:latin typeface="Century Gothic" panose="020B0502020202020204" pitchFamily="34" charset="0"/>
            </a:endParaRPr>
          </a:p>
        </p:txBody>
      </p:sp>
      <p:sp>
        <p:nvSpPr>
          <p:cNvPr id="50205"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5020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A4A060C8-E220-4125-BD1B-BAB8F073E3C5}"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38</a:t>
            </a:fld>
            <a:endParaRPr altLang="en-US" sz="800">
              <a:solidFill>
                <a:srgbClr val="898989"/>
              </a:solidFill>
              <a:latin typeface="Century Gothic" panose="020B0502020202020204" pitchFamily="34" charset="0"/>
            </a:endParaRPr>
          </a:p>
        </p:txBody>
      </p:sp>
      <p:sp>
        <p:nvSpPr>
          <p:cNvPr id="50207" name="Rectangle 16"/>
          <p:cNvSpPr>
            <a:spLocks noChangeArrowheads="1"/>
          </p:cNvSpPr>
          <p:nvPr/>
        </p:nvSpPr>
        <p:spPr bwMode="auto">
          <a:xfrm>
            <a:off x="0" y="566420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A</a:t>
            </a:r>
          </a:p>
        </p:txBody>
      </p:sp>
      <p:pic>
        <p:nvPicPr>
          <p:cNvPr id="5020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8213" y="5272088"/>
            <a:ext cx="2566987" cy="1449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txBox="1">
            <a:spLocks noGrp="1"/>
          </p:cNvSpPr>
          <p:nvPr>
            <p:ph type="title"/>
          </p:nvPr>
        </p:nvSpPr>
        <p:spPr>
          <a:xfrm>
            <a:off x="698500" y="703263"/>
            <a:ext cx="7886700" cy="658812"/>
          </a:xfrm>
        </p:spPr>
        <p:txBody>
          <a:bodyPr/>
          <a:lstStyle/>
          <a:p>
            <a:pPr eaLnBrk="1" hangingPunct="1"/>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the Roman Empire and its impact on Britain.</a:t>
            </a:r>
            <a:endParaRPr lang="en-GB" altLang="en-US" sz="3200" b="1">
              <a:latin typeface="Century Gothic" panose="020B0502020202020204" pitchFamily="34" charset="0"/>
            </a:endParaRPr>
          </a:p>
        </p:txBody>
      </p:sp>
      <p:graphicFrame>
        <p:nvGraphicFramePr>
          <p:cNvPr id="3" name="Content Placeholder 5">
            <a:extLst>
              <a:ext uri="{FF2B5EF4-FFF2-40B4-BE49-F238E27FC236}">
                <a16:creationId xmlns:a16="http://schemas.microsoft.com/office/drawing/2014/main" id="{F5DB1D28-3349-47A5-91E7-4DE4F6C95815}"/>
              </a:ext>
            </a:extLst>
          </p:cNvPr>
          <p:cNvGraphicFramePr>
            <a:graphicFrameLocks noGrp="1"/>
          </p:cNvGraphicFramePr>
          <p:nvPr>
            <p:ph idx="1"/>
          </p:nvPr>
        </p:nvGraphicFramePr>
        <p:xfrm>
          <a:off x="698500" y="1362075"/>
          <a:ext cx="7886700" cy="4237038"/>
        </p:xfrm>
        <a:graphic>
          <a:graphicData uri="http://schemas.openxmlformats.org/drawingml/2006/table">
            <a:tbl>
              <a:tblPr firstRow="1" bandRow="1">
                <a:effectLst/>
                <a:tableStyleId>{5C22544A-7EE6-4342-B048-85BDC9FD1C3A}</a:tableStyleId>
              </a:tblPr>
              <a:tblGrid>
                <a:gridCol w="683315">
                  <a:extLst>
                    <a:ext uri="{9D8B030D-6E8A-4147-A177-3AD203B41FA5}">
                      <a16:colId xmlns:a16="http://schemas.microsoft.com/office/drawing/2014/main" val="20000"/>
                    </a:ext>
                  </a:extLst>
                </a:gridCol>
                <a:gridCol w="7203385">
                  <a:extLst>
                    <a:ext uri="{9D8B030D-6E8A-4147-A177-3AD203B41FA5}">
                      <a16:colId xmlns:a16="http://schemas.microsoft.com/office/drawing/2014/main" val="3066178992"/>
                    </a:ext>
                  </a:extLst>
                </a:gridCol>
              </a:tblGrid>
              <a:tr h="457287">
                <a:tc gridSpan="2">
                  <a:txBody>
                    <a:bodyPr/>
                    <a:lstStyle/>
                    <a:p>
                      <a:pPr lvl="0"/>
                      <a:r>
                        <a:rPr lang="en-GB" sz="2400" dirty="0">
                          <a:solidFill>
                            <a:schemeClr val="tx1"/>
                          </a:solidFill>
                          <a:latin typeface="Century Gothic" pitchFamily="34"/>
                        </a:rPr>
                        <a:t>What did the Romans do for Britain?</a:t>
                      </a:r>
                    </a:p>
                  </a:txBody>
                  <a:tcPr marT="45733" marB="45733"/>
                </a:tc>
                <a:tc hMerge="1">
                  <a:txBody>
                    <a:bodyPr/>
                    <a:lstStyle/>
                    <a:p>
                      <a:endParaRPr lang="en-GB"/>
                    </a:p>
                  </a:txBody>
                  <a:tcPr/>
                </a:tc>
                <a:extLst>
                  <a:ext uri="{0D108BD9-81ED-4DB2-BD59-A6C34878D82A}">
                    <a16:rowId xmlns:a16="http://schemas.microsoft.com/office/drawing/2014/main" val="10000"/>
                  </a:ext>
                </a:extLst>
              </a:tr>
              <a:tr h="579180">
                <a:tc gridSpan="2">
                  <a:txBody>
                    <a:bodyPr/>
                    <a:lstStyle/>
                    <a:p>
                      <a:pPr lvl="0"/>
                      <a:r>
                        <a:rPr lang="en-GB" sz="1600" b="1" dirty="0">
                          <a:solidFill>
                            <a:schemeClr val="tx1"/>
                          </a:solidFill>
                          <a:latin typeface="Century Gothic" pitchFamily="34"/>
                        </a:rPr>
                        <a:t>Explain THREE things the Romans did or invented to make Britain a better place.</a:t>
                      </a:r>
                    </a:p>
                  </a:txBody>
                  <a:tcPr marT="45733" marB="45733"/>
                </a:tc>
                <a:tc hMerge="1">
                  <a:txBody>
                    <a:bodyPr/>
                    <a:lstStyle/>
                    <a:p>
                      <a:endParaRPr lang="en-GB"/>
                    </a:p>
                  </a:txBody>
                  <a:tcPr/>
                </a:tc>
                <a:extLst>
                  <a:ext uri="{0D108BD9-81ED-4DB2-BD59-A6C34878D82A}">
                    <a16:rowId xmlns:a16="http://schemas.microsoft.com/office/drawing/2014/main" val="10002"/>
                  </a:ext>
                </a:extLst>
              </a:tr>
              <a:tr h="1066857">
                <a:tc>
                  <a:txBody>
                    <a:bodyPr/>
                    <a:lstStyle/>
                    <a:p>
                      <a:pPr lvl="0" algn="ctr"/>
                      <a:r>
                        <a:rPr lang="en-GB" sz="1800" b="1" dirty="0">
                          <a:latin typeface="Century Gothic" pitchFamily="34"/>
                        </a:rPr>
                        <a:t>1</a:t>
                      </a:r>
                    </a:p>
                  </a:txBody>
                  <a:tcPr marT="45733" marB="45733"/>
                </a:tc>
                <a:tc>
                  <a:txBody>
                    <a:bodyPr/>
                    <a:lstStyle/>
                    <a:p>
                      <a:pPr lvl="0"/>
                      <a:endParaRPr lang="en-GB" sz="3200" b="1" dirty="0">
                        <a:latin typeface="Century Gothic" pitchFamily="34"/>
                      </a:endParaRPr>
                    </a:p>
                    <a:p>
                      <a:pPr lvl="0"/>
                      <a:endParaRPr lang="en-GB" sz="3200" b="1" dirty="0">
                        <a:latin typeface="Century Gothic" pitchFamily="34"/>
                      </a:endParaRPr>
                    </a:p>
                  </a:txBody>
                  <a:tcPr marT="45733" marB="45733"/>
                </a:tc>
                <a:extLst>
                  <a:ext uri="{0D108BD9-81ED-4DB2-BD59-A6C34878D82A}">
                    <a16:rowId xmlns:a16="http://schemas.microsoft.com/office/drawing/2014/main" val="2449486262"/>
                  </a:ext>
                </a:extLst>
              </a:tr>
              <a:tr h="1066857">
                <a:tc>
                  <a:txBody>
                    <a:bodyPr/>
                    <a:lstStyle/>
                    <a:p>
                      <a:pPr lvl="0" algn="ctr"/>
                      <a:r>
                        <a:rPr lang="en-GB" sz="1800" b="1" dirty="0">
                          <a:latin typeface="Century Gothic" pitchFamily="34"/>
                        </a:rPr>
                        <a:t>2</a:t>
                      </a:r>
                    </a:p>
                  </a:txBody>
                  <a:tcPr marT="45733" marB="45733"/>
                </a:tc>
                <a:tc>
                  <a:txBody>
                    <a:bodyPr/>
                    <a:lstStyle/>
                    <a:p>
                      <a:pPr lvl="0"/>
                      <a:endParaRPr lang="en-GB" sz="3200" b="1" dirty="0">
                        <a:latin typeface="Century Gothic" pitchFamily="34"/>
                      </a:endParaRPr>
                    </a:p>
                    <a:p>
                      <a:pPr lvl="0"/>
                      <a:endParaRPr lang="en-GB" sz="3200" b="1" dirty="0">
                        <a:latin typeface="Century Gothic" pitchFamily="34"/>
                      </a:endParaRPr>
                    </a:p>
                  </a:txBody>
                  <a:tcPr marT="45733" marB="45733"/>
                </a:tc>
                <a:extLst>
                  <a:ext uri="{0D108BD9-81ED-4DB2-BD59-A6C34878D82A}">
                    <a16:rowId xmlns:a16="http://schemas.microsoft.com/office/drawing/2014/main" val="3067854713"/>
                  </a:ext>
                </a:extLst>
              </a:tr>
              <a:tr h="1066857">
                <a:tc>
                  <a:txBody>
                    <a:bodyPr/>
                    <a:lstStyle/>
                    <a:p>
                      <a:pPr lvl="0" algn="ctr"/>
                      <a:r>
                        <a:rPr lang="en-GB" sz="1800" b="1" dirty="0">
                          <a:latin typeface="Century Gothic" pitchFamily="34"/>
                        </a:rPr>
                        <a:t>3</a:t>
                      </a:r>
                    </a:p>
                  </a:txBody>
                  <a:tcPr marT="45733" marB="45733"/>
                </a:tc>
                <a:tc>
                  <a:txBody>
                    <a:bodyPr/>
                    <a:lstStyle/>
                    <a:p>
                      <a:pPr lvl="0"/>
                      <a:endParaRPr lang="en-GB" sz="3200" b="1" dirty="0">
                        <a:latin typeface="Century Gothic" pitchFamily="34"/>
                      </a:endParaRPr>
                    </a:p>
                    <a:p>
                      <a:pPr lvl="0"/>
                      <a:endParaRPr lang="en-GB" sz="3200" b="1" dirty="0">
                        <a:latin typeface="Century Gothic" pitchFamily="34"/>
                      </a:endParaRPr>
                    </a:p>
                  </a:txBody>
                  <a:tcPr marT="45733" marB="45733"/>
                </a:tc>
                <a:extLst>
                  <a:ext uri="{0D108BD9-81ED-4DB2-BD59-A6C34878D82A}">
                    <a16:rowId xmlns:a16="http://schemas.microsoft.com/office/drawing/2014/main" val="834582673"/>
                  </a:ext>
                </a:extLst>
              </a:tr>
            </a:tbl>
          </a:graphicData>
        </a:graphic>
      </p:graphicFrame>
      <p:sp>
        <p:nvSpPr>
          <p:cNvPr id="51221"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51222"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EB85D7A5-C4ED-4FD4-B837-C3E809A91C07}"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39</a:t>
            </a:fld>
            <a:endParaRPr lang="en-GB" altLang="en-US" sz="800">
              <a:solidFill>
                <a:srgbClr val="898989"/>
              </a:solidFill>
              <a:latin typeface="Century Gothic" panose="020B0502020202020204" pitchFamily="34" charset="0"/>
            </a:endParaRPr>
          </a:p>
        </p:txBody>
      </p:sp>
      <p:sp>
        <p:nvSpPr>
          <p:cNvPr id="51223"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5122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2B711B80-2BA8-49D4-A193-C4832B3C5E76}"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39</a:t>
            </a:fld>
            <a:endParaRPr altLang="en-US" sz="800">
              <a:solidFill>
                <a:srgbClr val="898989"/>
              </a:solidFill>
              <a:latin typeface="Century Gothic" panose="020B0502020202020204" pitchFamily="34" charset="0"/>
            </a:endParaRPr>
          </a:p>
        </p:txBody>
      </p:sp>
      <p:sp>
        <p:nvSpPr>
          <p:cNvPr id="51225"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B</a:t>
            </a:r>
          </a:p>
        </p:txBody>
      </p:sp>
      <p:pic>
        <p:nvPicPr>
          <p:cNvPr id="51226" name="Picture 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5163" y="5495925"/>
            <a:ext cx="1570037" cy="110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txBox="1">
            <a:spLocks noGrp="1"/>
          </p:cNvSpPr>
          <p:nvPr>
            <p:ph type="title"/>
          </p:nvPr>
        </p:nvSpPr>
        <p:spPr>
          <a:xfrm>
            <a:off x="698500" y="360363"/>
            <a:ext cx="7886700" cy="658812"/>
          </a:xfrm>
        </p:spPr>
        <p:txBody>
          <a:bodyPr/>
          <a:lstStyle/>
          <a:p>
            <a:pPr eaLnBrk="1" hangingPunct="1"/>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the Roman Empire and its impact on Britain.</a:t>
            </a:r>
            <a:endParaRPr lang="en-GB" altLang="en-US" sz="3200" b="1">
              <a:latin typeface="Century Gothic" panose="020B0502020202020204" pitchFamily="34" charset="0"/>
            </a:endParaRPr>
          </a:p>
        </p:txBody>
      </p:sp>
      <p:graphicFrame>
        <p:nvGraphicFramePr>
          <p:cNvPr id="3" name="Content Placeholder 5">
            <a:extLst>
              <a:ext uri="{FF2B5EF4-FFF2-40B4-BE49-F238E27FC236}">
                <a16:creationId xmlns:a16="http://schemas.microsoft.com/office/drawing/2014/main" id="{F5DB1D28-3349-47A5-91E7-4DE4F6C95815}"/>
              </a:ext>
            </a:extLst>
          </p:cNvPr>
          <p:cNvGraphicFramePr>
            <a:graphicFrameLocks noGrp="1"/>
          </p:cNvGraphicFramePr>
          <p:nvPr>
            <p:ph idx="1"/>
          </p:nvPr>
        </p:nvGraphicFramePr>
        <p:xfrm>
          <a:off x="698500" y="1019175"/>
          <a:ext cx="7886700" cy="4481513"/>
        </p:xfrm>
        <a:graphic>
          <a:graphicData uri="http://schemas.openxmlformats.org/drawingml/2006/table">
            <a:tbl>
              <a:tblPr firstRow="1" bandRow="1">
                <a:effectLst/>
                <a:tableStyleId>{5C22544A-7EE6-4342-B048-85BDC9FD1C3A}</a:tableStyleId>
              </a:tblPr>
              <a:tblGrid>
                <a:gridCol w="683315">
                  <a:extLst>
                    <a:ext uri="{9D8B030D-6E8A-4147-A177-3AD203B41FA5}">
                      <a16:colId xmlns:a16="http://schemas.microsoft.com/office/drawing/2014/main" val="20000"/>
                    </a:ext>
                  </a:extLst>
                </a:gridCol>
                <a:gridCol w="7203385">
                  <a:extLst>
                    <a:ext uri="{9D8B030D-6E8A-4147-A177-3AD203B41FA5}">
                      <a16:colId xmlns:a16="http://schemas.microsoft.com/office/drawing/2014/main" val="3066178992"/>
                    </a:ext>
                  </a:extLst>
                </a:gridCol>
              </a:tblGrid>
              <a:tr h="457353">
                <a:tc gridSpan="2">
                  <a:txBody>
                    <a:bodyPr/>
                    <a:lstStyle/>
                    <a:p>
                      <a:pPr lvl="0"/>
                      <a:r>
                        <a:rPr lang="en-GB" sz="2400" dirty="0">
                          <a:solidFill>
                            <a:schemeClr val="tx1"/>
                          </a:solidFill>
                          <a:latin typeface="Century Gothic" pitchFamily="34"/>
                        </a:rPr>
                        <a:t>What did the Romans do for the world?</a:t>
                      </a:r>
                    </a:p>
                  </a:txBody>
                  <a:tcPr marT="45739" marB="45739"/>
                </a:tc>
                <a:tc hMerge="1">
                  <a:txBody>
                    <a:bodyPr/>
                    <a:lstStyle/>
                    <a:p>
                      <a:endParaRPr lang="en-GB"/>
                    </a:p>
                  </a:txBody>
                  <a:tcPr/>
                </a:tc>
                <a:extLst>
                  <a:ext uri="{0D108BD9-81ED-4DB2-BD59-A6C34878D82A}">
                    <a16:rowId xmlns:a16="http://schemas.microsoft.com/office/drawing/2014/main" val="10000"/>
                  </a:ext>
                </a:extLst>
              </a:tr>
              <a:tr h="823128">
                <a:tc gridSpan="2">
                  <a:txBody>
                    <a:bodyPr/>
                    <a:lstStyle/>
                    <a:p>
                      <a:pPr lvl="0"/>
                      <a:r>
                        <a:rPr lang="en-GB" sz="1600" b="1" dirty="0">
                          <a:latin typeface="Century Gothic" pitchFamily="34"/>
                        </a:rPr>
                        <a:t>Why do we know that the Romans were very advanced?</a:t>
                      </a:r>
                    </a:p>
                    <a:p>
                      <a:pPr lvl="0"/>
                      <a:r>
                        <a:rPr lang="en-GB" sz="1600" b="1" dirty="0">
                          <a:latin typeface="Century Gothic" pitchFamily="34"/>
                        </a:rPr>
                        <a:t>Explain THREE things that helps us to know that the Romans were an advanced civilization</a:t>
                      </a:r>
                      <a:r>
                        <a:rPr lang="en-GB" sz="1600" b="1" dirty="0">
                          <a:solidFill>
                            <a:schemeClr val="tx1"/>
                          </a:solidFill>
                          <a:latin typeface="Century Gothic" pitchFamily="34"/>
                        </a:rPr>
                        <a:t>.</a:t>
                      </a:r>
                    </a:p>
                  </a:txBody>
                  <a:tcPr marT="45739" marB="45739"/>
                </a:tc>
                <a:tc hMerge="1">
                  <a:txBody>
                    <a:bodyPr/>
                    <a:lstStyle/>
                    <a:p>
                      <a:endParaRPr lang="en-GB"/>
                    </a:p>
                  </a:txBody>
                  <a:tcPr/>
                </a:tc>
                <a:extLst>
                  <a:ext uri="{0D108BD9-81ED-4DB2-BD59-A6C34878D82A}">
                    <a16:rowId xmlns:a16="http://schemas.microsoft.com/office/drawing/2014/main" val="10002"/>
                  </a:ext>
                </a:extLst>
              </a:tr>
              <a:tr h="1067011">
                <a:tc>
                  <a:txBody>
                    <a:bodyPr/>
                    <a:lstStyle/>
                    <a:p>
                      <a:pPr lvl="0" algn="ctr"/>
                      <a:r>
                        <a:rPr lang="en-GB" sz="1800" b="1" dirty="0">
                          <a:latin typeface="Century Gothic" pitchFamily="34"/>
                        </a:rPr>
                        <a:t>1</a:t>
                      </a:r>
                    </a:p>
                  </a:txBody>
                  <a:tcPr marT="45739" marB="45739"/>
                </a:tc>
                <a:tc>
                  <a:txBody>
                    <a:bodyPr/>
                    <a:lstStyle/>
                    <a:p>
                      <a:pPr lvl="0"/>
                      <a:endParaRPr lang="en-GB" sz="3200" b="1" dirty="0">
                        <a:latin typeface="Century Gothic" pitchFamily="34"/>
                      </a:endParaRPr>
                    </a:p>
                    <a:p>
                      <a:pPr lvl="0"/>
                      <a:endParaRPr lang="en-GB" sz="3200" b="1" dirty="0">
                        <a:latin typeface="Century Gothic" pitchFamily="34"/>
                      </a:endParaRPr>
                    </a:p>
                  </a:txBody>
                  <a:tcPr marT="45739" marB="45739"/>
                </a:tc>
                <a:extLst>
                  <a:ext uri="{0D108BD9-81ED-4DB2-BD59-A6C34878D82A}">
                    <a16:rowId xmlns:a16="http://schemas.microsoft.com/office/drawing/2014/main" val="2449486262"/>
                  </a:ext>
                </a:extLst>
              </a:tr>
              <a:tr h="1067011">
                <a:tc>
                  <a:txBody>
                    <a:bodyPr/>
                    <a:lstStyle/>
                    <a:p>
                      <a:pPr lvl="0" algn="ctr"/>
                      <a:r>
                        <a:rPr lang="en-GB" sz="1800" b="1" dirty="0">
                          <a:latin typeface="Century Gothic" pitchFamily="34"/>
                        </a:rPr>
                        <a:t>2</a:t>
                      </a:r>
                    </a:p>
                  </a:txBody>
                  <a:tcPr marT="45739" marB="45739"/>
                </a:tc>
                <a:tc>
                  <a:txBody>
                    <a:bodyPr/>
                    <a:lstStyle/>
                    <a:p>
                      <a:pPr lvl="0"/>
                      <a:endParaRPr lang="en-GB" sz="3200" b="1" dirty="0">
                        <a:latin typeface="Century Gothic" pitchFamily="34"/>
                      </a:endParaRPr>
                    </a:p>
                    <a:p>
                      <a:pPr lvl="0"/>
                      <a:endParaRPr lang="en-GB" sz="3200" b="1" dirty="0">
                        <a:latin typeface="Century Gothic" pitchFamily="34"/>
                      </a:endParaRPr>
                    </a:p>
                  </a:txBody>
                  <a:tcPr marT="45739" marB="45739"/>
                </a:tc>
                <a:extLst>
                  <a:ext uri="{0D108BD9-81ED-4DB2-BD59-A6C34878D82A}">
                    <a16:rowId xmlns:a16="http://schemas.microsoft.com/office/drawing/2014/main" val="3067854713"/>
                  </a:ext>
                </a:extLst>
              </a:tr>
              <a:tr h="1067011">
                <a:tc>
                  <a:txBody>
                    <a:bodyPr/>
                    <a:lstStyle/>
                    <a:p>
                      <a:pPr lvl="0" algn="ctr"/>
                      <a:r>
                        <a:rPr lang="en-GB" sz="1800" b="1" dirty="0">
                          <a:latin typeface="Century Gothic" pitchFamily="34"/>
                        </a:rPr>
                        <a:t>3</a:t>
                      </a:r>
                    </a:p>
                  </a:txBody>
                  <a:tcPr marT="45739" marB="45739"/>
                </a:tc>
                <a:tc>
                  <a:txBody>
                    <a:bodyPr/>
                    <a:lstStyle/>
                    <a:p>
                      <a:pPr lvl="0"/>
                      <a:endParaRPr lang="en-GB" sz="3200" b="1" dirty="0">
                        <a:latin typeface="Century Gothic" pitchFamily="34"/>
                      </a:endParaRPr>
                    </a:p>
                    <a:p>
                      <a:pPr lvl="0"/>
                      <a:endParaRPr lang="en-GB" sz="3200" b="1" dirty="0">
                        <a:latin typeface="Century Gothic" pitchFamily="34"/>
                      </a:endParaRPr>
                    </a:p>
                  </a:txBody>
                  <a:tcPr marT="45739" marB="45739"/>
                </a:tc>
                <a:extLst>
                  <a:ext uri="{0D108BD9-81ED-4DB2-BD59-A6C34878D82A}">
                    <a16:rowId xmlns:a16="http://schemas.microsoft.com/office/drawing/2014/main" val="834582673"/>
                  </a:ext>
                </a:extLst>
              </a:tr>
            </a:tbl>
          </a:graphicData>
        </a:graphic>
      </p:graphicFrame>
      <p:sp>
        <p:nvSpPr>
          <p:cNvPr id="52245"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52246"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BAB570BC-29FF-406B-BB01-637F3DB174A5}"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40</a:t>
            </a:fld>
            <a:endParaRPr lang="en-GB" altLang="en-US" sz="800">
              <a:solidFill>
                <a:srgbClr val="898989"/>
              </a:solidFill>
              <a:latin typeface="Century Gothic" panose="020B0502020202020204" pitchFamily="34" charset="0"/>
            </a:endParaRPr>
          </a:p>
        </p:txBody>
      </p:sp>
      <p:sp>
        <p:nvSpPr>
          <p:cNvPr id="52247"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5224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38E20948-6C79-49E5-B2E0-87F384005898}"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40</a:t>
            </a:fld>
            <a:endParaRPr altLang="en-US" sz="800">
              <a:solidFill>
                <a:srgbClr val="898989"/>
              </a:solidFill>
              <a:latin typeface="Century Gothic" panose="020B0502020202020204" pitchFamily="34" charset="0"/>
            </a:endParaRPr>
          </a:p>
        </p:txBody>
      </p:sp>
      <p:sp>
        <p:nvSpPr>
          <p:cNvPr id="52249"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C</a:t>
            </a:r>
          </a:p>
        </p:txBody>
      </p:sp>
    </p:spTree>
  </p:cSld>
  <p:clrMapOvr>
    <a:masterClrMapping/>
  </p:clrMapOvr>
  <p:transition spd="slow"/>
</p:sld>
</file>

<file path=ppt/slides/slide41.xml><?xml version="1.0" encoding="utf-8"?>
<p:sld xmlns:a="http://schemas.openxmlformats.org/drawingml/2006/main" xmlns:r="http://schemas.openxmlformats.org/officeDocument/2006/relationships" xmlns:p="http://schemas.openxmlformats.org/presentationml/2006/main">
  <p:cSld name="Slide132">
    <p:spTree>
      <p:nvGrpSpPr>
        <p:cNvPr id="1" name=""/>
        <p:cNvGrpSpPr/>
        <p:nvPr/>
      </p:nvGrpSpPr>
      <p:grpSpPr>
        <a:xfrm>
          <a:off x="0" y="0"/>
          <a:ext cx="0" cy="0"/>
          <a:chOff x="0" y="0"/>
          <a:chExt cx="0" cy="0"/>
        </a:xfrm>
      </p:grpSpPr>
      <p:graphicFrame>
        <p:nvGraphicFramePr>
          <p:cNvPr id="2" name="Content Placeholder 4">
            <a:extLst>
              <a:ext uri="{FF2B5EF4-FFF2-40B4-BE49-F238E27FC236}">
                <a16:creationId xmlns:a16="http://schemas.microsoft.com/office/drawing/2014/main" id="{EBCDB380-FA27-4122-83A3-34E653758CD1}"/>
              </a:ext>
            </a:extLst>
          </p:cNvPr>
          <p:cNvGraphicFramePr>
            <a:graphicFrameLocks noGrp="1"/>
          </p:cNvGraphicFramePr>
          <p:nvPr>
            <p:ph idx="1"/>
          </p:nvPr>
        </p:nvGraphicFramePr>
        <p:xfrm>
          <a:off x="628650" y="914400"/>
          <a:ext cx="7886700" cy="4968875"/>
        </p:xfrm>
        <a:graphic>
          <a:graphicData uri="http://schemas.openxmlformats.org/drawingml/2006/table">
            <a:tbl>
              <a:tblPr firstRow="1" bandRow="1">
                <a:effectLst/>
                <a:tableStyleId>{5C22544A-7EE6-4342-B048-85BDC9FD1C3A}</a:tableStyleId>
              </a:tblPr>
              <a:tblGrid>
                <a:gridCol w="2106082">
                  <a:extLst>
                    <a:ext uri="{9D8B030D-6E8A-4147-A177-3AD203B41FA5}">
                      <a16:colId xmlns:a16="http://schemas.microsoft.com/office/drawing/2014/main" val="20000"/>
                    </a:ext>
                  </a:extLst>
                </a:gridCol>
                <a:gridCol w="5780618">
                  <a:extLst>
                    <a:ext uri="{9D8B030D-6E8A-4147-A177-3AD203B41FA5}">
                      <a16:colId xmlns:a16="http://schemas.microsoft.com/office/drawing/2014/main" val="20001"/>
                    </a:ext>
                  </a:extLst>
                </a:gridCol>
              </a:tblGrid>
              <a:tr h="396291">
                <a:tc gridSpan="2">
                  <a:txBody>
                    <a:bodyPr/>
                    <a:lstStyle/>
                    <a:p>
                      <a:pPr lvl="0"/>
                      <a:r>
                        <a:rPr lang="en-GB" sz="2000" b="1" dirty="0">
                          <a:solidFill>
                            <a:srgbClr val="000000"/>
                          </a:solidFill>
                          <a:latin typeface="Century Gothic" panose="020B0502020202020204" pitchFamily="34" charset="0"/>
                        </a:rPr>
                        <a:t>Provide two facts each about: Mummies and Scarabs</a:t>
                      </a:r>
                    </a:p>
                  </a:txBody>
                  <a:tcPr marT="45726" marB="45726">
                    <a:solidFill>
                      <a:srgbClr val="EDEDED"/>
                    </a:solidFill>
                  </a:tcPr>
                </a:tc>
                <a:tc hMerge="1">
                  <a:txBody>
                    <a:bodyPr/>
                    <a:lstStyle/>
                    <a:p>
                      <a:endParaRPr lang="en-GB"/>
                    </a:p>
                  </a:txBody>
                  <a:tcPr/>
                </a:tc>
                <a:extLst>
                  <a:ext uri="{0D108BD9-81ED-4DB2-BD59-A6C34878D82A}">
                    <a16:rowId xmlns:a16="http://schemas.microsoft.com/office/drawing/2014/main" val="10000"/>
                  </a:ext>
                </a:extLst>
              </a:tr>
              <a:tr h="571573">
                <a:tc rowSpan="4">
                  <a:txBody>
                    <a:bodyPr/>
                    <a:lstStyle/>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p>
                      <a:pPr lvl="0"/>
                      <a:endParaRPr lang="en-GB" sz="1800" dirty="0"/>
                    </a:p>
                  </a:txBody>
                  <a:tcPr marT="45726" marB="45726"/>
                </a:tc>
                <a:tc>
                  <a:txBody>
                    <a:bodyPr/>
                    <a:lstStyle/>
                    <a:p>
                      <a:pPr lvl="0"/>
                      <a:r>
                        <a:rPr lang="en-GB" sz="1800" b="1" dirty="0">
                          <a:latin typeface="Century Gothic" pitchFamily="34"/>
                        </a:rPr>
                        <a:t>Mummies</a:t>
                      </a:r>
                    </a:p>
                  </a:txBody>
                  <a:tcPr marT="45726" marB="45726"/>
                </a:tc>
                <a:extLst>
                  <a:ext uri="{0D108BD9-81ED-4DB2-BD59-A6C34878D82A}">
                    <a16:rowId xmlns:a16="http://schemas.microsoft.com/office/drawing/2014/main" val="10001"/>
                  </a:ext>
                </a:extLst>
              </a:tr>
              <a:tr h="571573">
                <a:tc vMerge="1">
                  <a:txBody>
                    <a:bodyPr/>
                    <a:lstStyle/>
                    <a:p>
                      <a:endParaRPr lang="en-GB"/>
                    </a:p>
                  </a:txBody>
                  <a:tcPr/>
                </a:tc>
                <a:tc>
                  <a:txBody>
                    <a:bodyPr/>
                    <a:lstStyle/>
                    <a:p>
                      <a:pPr lvl="0"/>
                      <a:endParaRPr lang="en-GB" sz="1800" dirty="0">
                        <a:latin typeface="Century Gothic" pitchFamily="34"/>
                      </a:endParaRPr>
                    </a:p>
                  </a:txBody>
                  <a:tcPr marT="45726" marB="45726"/>
                </a:tc>
                <a:extLst>
                  <a:ext uri="{0D108BD9-81ED-4DB2-BD59-A6C34878D82A}">
                    <a16:rowId xmlns:a16="http://schemas.microsoft.com/office/drawing/2014/main" val="10002"/>
                  </a:ext>
                </a:extLst>
              </a:tr>
              <a:tr h="571573">
                <a:tc vMerge="1">
                  <a:txBody>
                    <a:bodyPr/>
                    <a:lstStyle/>
                    <a:p>
                      <a:endParaRPr lang="en-GB"/>
                    </a:p>
                  </a:txBody>
                  <a:tcPr/>
                </a:tc>
                <a:tc>
                  <a:txBody>
                    <a:bodyPr/>
                    <a:lstStyle/>
                    <a:p>
                      <a:pPr lvl="0"/>
                      <a:endParaRPr lang="en-GB" sz="1800" dirty="0">
                        <a:latin typeface="Century Gothic" pitchFamily="34"/>
                      </a:endParaRPr>
                    </a:p>
                  </a:txBody>
                  <a:tcPr marT="45726" marB="45726"/>
                </a:tc>
                <a:extLst>
                  <a:ext uri="{0D108BD9-81ED-4DB2-BD59-A6C34878D82A}">
                    <a16:rowId xmlns:a16="http://schemas.microsoft.com/office/drawing/2014/main" val="10003"/>
                  </a:ext>
                </a:extLst>
              </a:tr>
              <a:tr h="571573">
                <a:tc vMerge="1">
                  <a:txBody>
                    <a:bodyPr/>
                    <a:lstStyle/>
                    <a:p>
                      <a:endParaRPr lang="en-GB"/>
                    </a:p>
                  </a:txBody>
                  <a:tcPr/>
                </a:tc>
                <a:tc>
                  <a:txBody>
                    <a:bodyPr/>
                    <a:lstStyle/>
                    <a:p>
                      <a:pPr lvl="0"/>
                      <a:endParaRPr lang="en-GB" sz="1800" dirty="0">
                        <a:latin typeface="Century Gothic" pitchFamily="34"/>
                      </a:endParaRPr>
                    </a:p>
                  </a:txBody>
                  <a:tcPr marT="45726" marB="45726"/>
                </a:tc>
                <a:extLst>
                  <a:ext uri="{0D108BD9-81ED-4DB2-BD59-A6C34878D82A}">
                    <a16:rowId xmlns:a16="http://schemas.microsoft.com/office/drawing/2014/main" val="10004"/>
                  </a:ext>
                </a:extLst>
              </a:tr>
              <a:tr h="571573">
                <a:tc rowSpan="4">
                  <a:txBody>
                    <a:bodyPr/>
                    <a:lstStyle/>
                    <a:p>
                      <a:pPr lvl="0"/>
                      <a:endParaRPr lang="en-GB" sz="1800" dirty="0"/>
                    </a:p>
                  </a:txBody>
                  <a:tcPr marT="45726" marB="45726"/>
                </a:tc>
                <a:tc>
                  <a:txBody>
                    <a:bodyPr/>
                    <a:lstStyle/>
                    <a:p>
                      <a:pPr lvl="0"/>
                      <a:r>
                        <a:rPr lang="en-GB" sz="1800" b="1" kern="1200" dirty="0">
                          <a:solidFill>
                            <a:srgbClr val="000000"/>
                          </a:solidFill>
                          <a:latin typeface="Century Gothic" pitchFamily="34"/>
                        </a:rPr>
                        <a:t>Scarabs</a:t>
                      </a:r>
                      <a:endParaRPr lang="en-GB" sz="1800" b="1" dirty="0">
                        <a:latin typeface="Century Gothic" pitchFamily="34"/>
                      </a:endParaRPr>
                    </a:p>
                  </a:txBody>
                  <a:tcPr marT="45726" marB="45726"/>
                </a:tc>
                <a:extLst>
                  <a:ext uri="{0D108BD9-81ED-4DB2-BD59-A6C34878D82A}">
                    <a16:rowId xmlns:a16="http://schemas.microsoft.com/office/drawing/2014/main" val="10005"/>
                  </a:ext>
                </a:extLst>
              </a:tr>
              <a:tr h="571573">
                <a:tc vMerge="1">
                  <a:txBody>
                    <a:bodyPr/>
                    <a:lstStyle/>
                    <a:p>
                      <a:endParaRPr lang="en-GB"/>
                    </a:p>
                  </a:txBody>
                  <a:tcPr/>
                </a:tc>
                <a:tc>
                  <a:txBody>
                    <a:bodyPr/>
                    <a:lstStyle/>
                    <a:p>
                      <a:pPr lvl="0"/>
                      <a:endParaRPr lang="en-GB" sz="1800" dirty="0">
                        <a:latin typeface="Century Gothic" pitchFamily="34"/>
                      </a:endParaRPr>
                    </a:p>
                  </a:txBody>
                  <a:tcPr marT="45726" marB="45726"/>
                </a:tc>
                <a:extLst>
                  <a:ext uri="{0D108BD9-81ED-4DB2-BD59-A6C34878D82A}">
                    <a16:rowId xmlns:a16="http://schemas.microsoft.com/office/drawing/2014/main" val="10006"/>
                  </a:ext>
                </a:extLst>
              </a:tr>
              <a:tr h="571573">
                <a:tc vMerge="1">
                  <a:txBody>
                    <a:bodyPr/>
                    <a:lstStyle/>
                    <a:p>
                      <a:endParaRPr lang="en-GB"/>
                    </a:p>
                  </a:txBody>
                  <a:tcPr/>
                </a:tc>
                <a:tc>
                  <a:txBody>
                    <a:bodyPr/>
                    <a:lstStyle/>
                    <a:p>
                      <a:pPr lvl="0"/>
                      <a:endParaRPr lang="en-GB" sz="1800" dirty="0">
                        <a:latin typeface="Century Gothic" pitchFamily="34"/>
                      </a:endParaRPr>
                    </a:p>
                  </a:txBody>
                  <a:tcPr marT="45726" marB="45726"/>
                </a:tc>
                <a:extLst>
                  <a:ext uri="{0D108BD9-81ED-4DB2-BD59-A6C34878D82A}">
                    <a16:rowId xmlns:a16="http://schemas.microsoft.com/office/drawing/2014/main" val="10007"/>
                  </a:ext>
                </a:extLst>
              </a:tr>
              <a:tr h="571573">
                <a:tc vMerge="1">
                  <a:txBody>
                    <a:bodyPr/>
                    <a:lstStyle/>
                    <a:p>
                      <a:endParaRPr lang="en-GB"/>
                    </a:p>
                  </a:txBody>
                  <a:tcPr/>
                </a:tc>
                <a:tc>
                  <a:txBody>
                    <a:bodyPr/>
                    <a:lstStyle/>
                    <a:p>
                      <a:pPr lvl="0"/>
                      <a:endParaRPr lang="en-GB" sz="1800" dirty="0">
                        <a:latin typeface="Century Gothic" pitchFamily="34"/>
                      </a:endParaRPr>
                    </a:p>
                  </a:txBody>
                  <a:tcPr marT="45726" marB="45726"/>
                </a:tc>
                <a:extLst>
                  <a:ext uri="{0D108BD9-81ED-4DB2-BD59-A6C34878D82A}">
                    <a16:rowId xmlns:a16="http://schemas.microsoft.com/office/drawing/2014/main" val="10008"/>
                  </a:ext>
                </a:extLst>
              </a:tr>
            </a:tbl>
          </a:graphicData>
        </a:graphic>
      </p:graphicFrame>
      <p:sp>
        <p:nvSpPr>
          <p:cNvPr id="53275" name="Title 1"/>
          <p:cNvSpPr txBox="1">
            <a:spLocks noChangeArrowheads="1"/>
          </p:cNvSpPr>
          <p:nvPr/>
        </p:nvSpPr>
        <p:spPr bwMode="auto">
          <a:xfrm>
            <a:off x="628650" y="365125"/>
            <a:ext cx="78867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the achievements of the earliest civilizations – Ancient Egypt </a:t>
            </a:r>
            <a:endParaRPr lang="en-GB" altLang="en-US" sz="1100" b="1">
              <a:latin typeface="Century Gothic" panose="020B0502020202020204" pitchFamily="34" charset="0"/>
              <a:ea typeface="Calibri" panose="020F0502020204030204" pitchFamily="34" charset="0"/>
              <a:cs typeface="Times New Roman" panose="02020603050405020304" pitchFamily="18" charset="0"/>
            </a:endParaRPr>
          </a:p>
        </p:txBody>
      </p:sp>
      <p:pic>
        <p:nvPicPr>
          <p:cNvPr id="53276" name="Picture 5" descr="Mummy and Sarcophagus - Patrick Landmann/Cairo Museum/Getty Image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7275" y="1463675"/>
            <a:ext cx="1317625"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77" name="Picture 6" descr="Carved Steatite Scarab Amulet - c. 550 B.C. - PD Courtesy of Wikipedia."/>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2363" y="3709988"/>
            <a:ext cx="1189037" cy="2173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78"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53279"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1717C0E4-56DC-4BE3-A5E0-8488E18DA727}"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41</a:t>
            </a:fld>
            <a:endParaRPr lang="en-GB" altLang="en-US" sz="800">
              <a:solidFill>
                <a:srgbClr val="898989"/>
              </a:solidFill>
              <a:latin typeface="Century Gothic" panose="020B0502020202020204" pitchFamily="34" charset="0"/>
            </a:endParaRPr>
          </a:p>
        </p:txBody>
      </p:sp>
      <p:sp>
        <p:nvSpPr>
          <p:cNvPr id="53280"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53281"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896F371D-F42D-444E-A801-0297939B4435}"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41</a:t>
            </a:fld>
            <a:endParaRPr altLang="en-US" sz="800">
              <a:solidFill>
                <a:srgbClr val="898989"/>
              </a:solidFill>
              <a:latin typeface="Century Gothic" panose="020B0502020202020204" pitchFamily="34" charset="0"/>
            </a:endParaRPr>
          </a:p>
        </p:txBody>
      </p:sp>
      <p:sp>
        <p:nvSpPr>
          <p:cNvPr id="53282"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D</a:t>
            </a:r>
          </a:p>
        </p:txBody>
      </p:sp>
    </p:spTree>
  </p:cSld>
  <p:clrMapOvr>
    <a:masterClrMapping/>
  </p:clrMapOvr>
  <p:transition spd="slow"/>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4">
            <a:extLst>
              <a:ext uri="{FF2B5EF4-FFF2-40B4-BE49-F238E27FC236}">
                <a16:creationId xmlns:a16="http://schemas.microsoft.com/office/drawing/2014/main" id="{EBCDB380-FA27-4122-83A3-34E653758CD1}"/>
              </a:ext>
            </a:extLst>
          </p:cNvPr>
          <p:cNvGraphicFramePr>
            <a:graphicFrameLocks noGrp="1"/>
          </p:cNvGraphicFramePr>
          <p:nvPr>
            <p:ph idx="1"/>
          </p:nvPr>
        </p:nvGraphicFramePr>
        <p:xfrm>
          <a:off x="628650" y="914400"/>
          <a:ext cx="7886700" cy="5105400"/>
        </p:xfrm>
        <a:graphic>
          <a:graphicData uri="http://schemas.openxmlformats.org/drawingml/2006/table">
            <a:tbl>
              <a:tblPr firstRow="1" bandRow="1">
                <a:effectLst/>
                <a:tableStyleId>{5C22544A-7EE6-4342-B048-85BDC9FD1C3A}</a:tableStyleId>
              </a:tblPr>
              <a:tblGrid>
                <a:gridCol w="2106082">
                  <a:extLst>
                    <a:ext uri="{9D8B030D-6E8A-4147-A177-3AD203B41FA5}">
                      <a16:colId xmlns:a16="http://schemas.microsoft.com/office/drawing/2014/main" val="20000"/>
                    </a:ext>
                  </a:extLst>
                </a:gridCol>
                <a:gridCol w="5780618">
                  <a:extLst>
                    <a:ext uri="{9D8B030D-6E8A-4147-A177-3AD203B41FA5}">
                      <a16:colId xmlns:a16="http://schemas.microsoft.com/office/drawing/2014/main" val="20001"/>
                    </a:ext>
                  </a:extLst>
                </a:gridCol>
              </a:tblGrid>
              <a:tr h="370844">
                <a:tc gridSpan="2">
                  <a:txBody>
                    <a:bodyPr/>
                    <a:lstStyle/>
                    <a:p>
                      <a:pPr lvl="0"/>
                      <a:r>
                        <a:rPr lang="en-GB" sz="2000" b="1" dirty="0">
                          <a:solidFill>
                            <a:srgbClr val="000000"/>
                          </a:solidFill>
                          <a:latin typeface="Century Gothic" panose="020B0502020202020204" pitchFamily="34" charset="0"/>
                        </a:rPr>
                        <a:t>Answer the following questions:</a:t>
                      </a:r>
                    </a:p>
                  </a:txBody>
                  <a:tcPr>
                    <a:solidFill>
                      <a:srgbClr val="EDEDED"/>
                    </a:solidFill>
                  </a:tcPr>
                </a:tc>
                <a:tc hMerge="1">
                  <a:txBody>
                    <a:bodyPr/>
                    <a:lstStyle/>
                    <a:p>
                      <a:endParaRPr lang="en-GB"/>
                    </a:p>
                  </a:txBody>
                  <a:tcPr/>
                </a:tc>
                <a:extLst>
                  <a:ext uri="{0D108BD9-81ED-4DB2-BD59-A6C34878D82A}">
                    <a16:rowId xmlns:a16="http://schemas.microsoft.com/office/drawing/2014/main" val="10000"/>
                  </a:ext>
                </a:extLst>
              </a:tr>
              <a:tr h="571500">
                <a:tc rowSpan="4">
                  <a:txBody>
                    <a:bodyPr/>
                    <a:lstStyle/>
                    <a:p>
                      <a:pPr lvl="0"/>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a:txBody>
                  <a:tcPr/>
                </a:tc>
                <a:tc>
                  <a:txBody>
                    <a:bodyPr/>
                    <a:lstStyle/>
                    <a:p>
                      <a:pPr lvl="0"/>
                      <a:r>
                        <a:rPr lang="en-GB" b="1" dirty="0">
                          <a:latin typeface="Century Gothic" pitchFamily="34"/>
                        </a:rPr>
                        <a:t>What were pyramids used for?</a:t>
                      </a:r>
                    </a:p>
                  </a:txBody>
                  <a:tcPr/>
                </a:tc>
                <a:extLst>
                  <a:ext uri="{0D108BD9-81ED-4DB2-BD59-A6C34878D82A}">
                    <a16:rowId xmlns:a16="http://schemas.microsoft.com/office/drawing/2014/main" val="10001"/>
                  </a:ext>
                </a:extLst>
              </a:tr>
              <a:tr h="571500">
                <a:tc vMerge="1">
                  <a:txBody>
                    <a:bodyPr/>
                    <a:lstStyle/>
                    <a:p>
                      <a:endParaRPr lang="en-GB"/>
                    </a:p>
                  </a:txBody>
                  <a:tcPr/>
                </a:tc>
                <a:tc>
                  <a:txBody>
                    <a:bodyPr/>
                    <a:lstStyle/>
                    <a:p>
                      <a:pPr lvl="0"/>
                      <a:endParaRPr lang="en-GB" dirty="0">
                        <a:latin typeface="Century Gothic" pitchFamily="34"/>
                      </a:endParaRPr>
                    </a:p>
                  </a:txBody>
                  <a:tcPr/>
                </a:tc>
                <a:extLst>
                  <a:ext uri="{0D108BD9-81ED-4DB2-BD59-A6C34878D82A}">
                    <a16:rowId xmlns:a16="http://schemas.microsoft.com/office/drawing/2014/main" val="10002"/>
                  </a:ext>
                </a:extLst>
              </a:tr>
              <a:tr h="571500">
                <a:tc vMerge="1">
                  <a:txBody>
                    <a:bodyPr/>
                    <a:lstStyle/>
                    <a:p>
                      <a:endParaRPr lang="en-GB"/>
                    </a:p>
                  </a:txBody>
                  <a:tcPr/>
                </a:tc>
                <a:tc>
                  <a:txBody>
                    <a:bodyPr/>
                    <a:lstStyle/>
                    <a:p>
                      <a:pPr lvl="0"/>
                      <a:r>
                        <a:rPr lang="en-GB" b="1" dirty="0">
                          <a:latin typeface="Century Gothic" pitchFamily="34"/>
                        </a:rPr>
                        <a:t>Which animal was considered sacred by the Ancient Egyptians?</a:t>
                      </a:r>
                    </a:p>
                  </a:txBody>
                  <a:tcPr/>
                </a:tc>
                <a:extLst>
                  <a:ext uri="{0D108BD9-81ED-4DB2-BD59-A6C34878D82A}">
                    <a16:rowId xmlns:a16="http://schemas.microsoft.com/office/drawing/2014/main" val="10003"/>
                  </a:ext>
                </a:extLst>
              </a:tr>
              <a:tr h="571500">
                <a:tc vMerge="1">
                  <a:txBody>
                    <a:bodyPr/>
                    <a:lstStyle/>
                    <a:p>
                      <a:endParaRPr lang="en-GB"/>
                    </a:p>
                  </a:txBody>
                  <a:tcPr/>
                </a:tc>
                <a:tc>
                  <a:txBody>
                    <a:bodyPr/>
                    <a:lstStyle/>
                    <a:p>
                      <a:pPr lvl="0"/>
                      <a:endParaRPr lang="en-GB" dirty="0">
                        <a:latin typeface="Century Gothic" pitchFamily="34"/>
                      </a:endParaRPr>
                    </a:p>
                  </a:txBody>
                  <a:tcPr/>
                </a:tc>
                <a:extLst>
                  <a:ext uri="{0D108BD9-81ED-4DB2-BD59-A6C34878D82A}">
                    <a16:rowId xmlns:a16="http://schemas.microsoft.com/office/drawing/2014/main" val="10004"/>
                  </a:ext>
                </a:extLst>
              </a:tr>
              <a:tr h="571500">
                <a:tc rowSpan="4">
                  <a:txBody>
                    <a:bodyPr/>
                    <a:lstStyle/>
                    <a:p>
                      <a:pPr lvl="0"/>
                      <a:endParaRPr lang="en-GB" dirty="0"/>
                    </a:p>
                  </a:txBody>
                  <a:tcPr/>
                </a:tc>
                <a:tc>
                  <a:txBody>
                    <a:bodyPr/>
                    <a:lstStyle/>
                    <a:p>
                      <a:pPr lvl="0"/>
                      <a:r>
                        <a:rPr lang="en-GB" sz="1800" b="1" kern="1200" dirty="0">
                          <a:solidFill>
                            <a:srgbClr val="000000"/>
                          </a:solidFill>
                          <a:latin typeface="Century Gothic" pitchFamily="34"/>
                        </a:rPr>
                        <a:t>Which river did the Ancient Egyptians live beside?</a:t>
                      </a:r>
                      <a:endParaRPr lang="en-GB" b="1" dirty="0">
                        <a:latin typeface="Century Gothic" pitchFamily="34"/>
                      </a:endParaRPr>
                    </a:p>
                  </a:txBody>
                  <a:tcPr/>
                </a:tc>
                <a:extLst>
                  <a:ext uri="{0D108BD9-81ED-4DB2-BD59-A6C34878D82A}">
                    <a16:rowId xmlns:a16="http://schemas.microsoft.com/office/drawing/2014/main" val="10005"/>
                  </a:ext>
                </a:extLst>
              </a:tr>
              <a:tr h="571500">
                <a:tc vMerge="1">
                  <a:txBody>
                    <a:bodyPr/>
                    <a:lstStyle/>
                    <a:p>
                      <a:endParaRPr lang="en-GB"/>
                    </a:p>
                  </a:txBody>
                  <a:tcPr/>
                </a:tc>
                <a:tc>
                  <a:txBody>
                    <a:bodyPr/>
                    <a:lstStyle/>
                    <a:p>
                      <a:pPr lvl="0"/>
                      <a:endParaRPr lang="en-GB" dirty="0">
                        <a:latin typeface="Century Gothic" pitchFamily="34"/>
                      </a:endParaRPr>
                    </a:p>
                  </a:txBody>
                  <a:tcPr/>
                </a:tc>
                <a:extLst>
                  <a:ext uri="{0D108BD9-81ED-4DB2-BD59-A6C34878D82A}">
                    <a16:rowId xmlns:a16="http://schemas.microsoft.com/office/drawing/2014/main" val="10006"/>
                  </a:ext>
                </a:extLst>
              </a:tr>
              <a:tr h="571500">
                <a:tc vMerge="1">
                  <a:txBody>
                    <a:bodyPr/>
                    <a:lstStyle/>
                    <a:p>
                      <a:endParaRPr lang="en-GB"/>
                    </a:p>
                  </a:txBody>
                  <a:tcPr/>
                </a:tc>
                <a:tc>
                  <a:txBody>
                    <a:bodyPr/>
                    <a:lstStyle/>
                    <a:p>
                      <a:pPr lvl="0"/>
                      <a:r>
                        <a:rPr lang="en-GB" b="1" dirty="0">
                          <a:latin typeface="Century Gothic" pitchFamily="34"/>
                        </a:rPr>
                        <a:t>Why did the Ancient Egyptians mummify their dead bodies?</a:t>
                      </a:r>
                    </a:p>
                  </a:txBody>
                  <a:tcPr/>
                </a:tc>
                <a:extLst>
                  <a:ext uri="{0D108BD9-81ED-4DB2-BD59-A6C34878D82A}">
                    <a16:rowId xmlns:a16="http://schemas.microsoft.com/office/drawing/2014/main" val="10007"/>
                  </a:ext>
                </a:extLst>
              </a:tr>
              <a:tr h="571500">
                <a:tc vMerge="1">
                  <a:txBody>
                    <a:bodyPr/>
                    <a:lstStyle/>
                    <a:p>
                      <a:endParaRPr lang="en-GB"/>
                    </a:p>
                  </a:txBody>
                  <a:tcPr/>
                </a:tc>
                <a:tc>
                  <a:txBody>
                    <a:bodyPr/>
                    <a:lstStyle/>
                    <a:p>
                      <a:pPr lvl="0"/>
                      <a:endParaRPr lang="en-GB" dirty="0">
                        <a:latin typeface="Century Gothic" pitchFamily="34"/>
                      </a:endParaRPr>
                    </a:p>
                  </a:txBody>
                  <a:tcPr/>
                </a:tc>
                <a:extLst>
                  <a:ext uri="{0D108BD9-81ED-4DB2-BD59-A6C34878D82A}">
                    <a16:rowId xmlns:a16="http://schemas.microsoft.com/office/drawing/2014/main" val="10008"/>
                  </a:ext>
                </a:extLst>
              </a:tr>
            </a:tbl>
          </a:graphicData>
        </a:graphic>
      </p:graphicFrame>
      <p:sp>
        <p:nvSpPr>
          <p:cNvPr id="54299" name="Title 1"/>
          <p:cNvSpPr txBox="1">
            <a:spLocks noChangeArrowheads="1"/>
          </p:cNvSpPr>
          <p:nvPr/>
        </p:nvSpPr>
        <p:spPr bwMode="auto">
          <a:xfrm>
            <a:off x="628650" y="365125"/>
            <a:ext cx="78867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spcBef>
                <a:spcPct val="0"/>
              </a:spcBef>
              <a:buSzTx/>
              <a:buFontTx/>
              <a:buNone/>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the achievements of the earliest civilizations – Ancient Egypt </a:t>
            </a:r>
            <a:endParaRPr lang="en-GB" altLang="en-US" sz="1100" b="1">
              <a:latin typeface="Century Gothic" panose="020B0502020202020204" pitchFamily="34" charset="0"/>
              <a:ea typeface="Calibri" panose="020F0502020204030204" pitchFamily="34" charset="0"/>
              <a:cs typeface="Times New Roman" panose="02020603050405020304" pitchFamily="18" charset="0"/>
            </a:endParaRPr>
          </a:p>
        </p:txBody>
      </p:sp>
      <p:sp>
        <p:nvSpPr>
          <p:cNvPr id="54300"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54301"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7F0CDE06-4BA5-4D39-9CE7-10406C2ED77A}"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42</a:t>
            </a:fld>
            <a:endParaRPr lang="en-GB" altLang="en-US" sz="800">
              <a:solidFill>
                <a:srgbClr val="898989"/>
              </a:solidFill>
              <a:latin typeface="Century Gothic" panose="020B0502020202020204" pitchFamily="34" charset="0"/>
            </a:endParaRPr>
          </a:p>
        </p:txBody>
      </p:sp>
      <p:sp>
        <p:nvSpPr>
          <p:cNvPr id="54302"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54303"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F65A6384-CE10-4EFD-836A-1FDA631A39BD}"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42</a:t>
            </a:fld>
            <a:endParaRPr altLang="en-US" sz="800">
              <a:solidFill>
                <a:srgbClr val="898989"/>
              </a:solidFill>
              <a:latin typeface="Century Gothic" panose="020B0502020202020204" pitchFamily="34" charset="0"/>
            </a:endParaRPr>
          </a:p>
        </p:txBody>
      </p:sp>
      <p:pic>
        <p:nvPicPr>
          <p:cNvPr id="5430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650" y="1314450"/>
            <a:ext cx="2103438" cy="139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30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 y="3649663"/>
            <a:ext cx="2106613"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306"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E</a:t>
            </a:r>
          </a:p>
        </p:txBody>
      </p:sp>
    </p:spTree>
  </p:cSld>
  <p:clrMapOvr>
    <a:masterClrMapping/>
  </p:clrMapOvr>
  <p:transition spd="slow"/>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txBox="1">
            <a:spLocks noGrp="1"/>
          </p:cNvSpPr>
          <p:nvPr>
            <p:ph type="title"/>
          </p:nvPr>
        </p:nvSpPr>
        <p:spPr>
          <a:xfrm>
            <a:off x="628650" y="365125"/>
            <a:ext cx="7886700" cy="558800"/>
          </a:xfrm>
        </p:spPr>
        <p:txBody>
          <a:bodyPr/>
          <a:lstStyle/>
          <a:p>
            <a:r>
              <a:rPr lang="en-GB" altLang="en-US" sz="3200" b="1">
                <a:solidFill>
                  <a:srgbClr val="C00000"/>
                </a:solidFill>
                <a:latin typeface="Century Gothic" panose="020B0502020202020204" pitchFamily="34" charset="0"/>
              </a:rPr>
              <a:t>Year 4: History assessments</a:t>
            </a:r>
          </a:p>
        </p:txBody>
      </p:sp>
      <p:graphicFrame>
        <p:nvGraphicFramePr>
          <p:cNvPr id="3" name="Content Placeholder 3">
            <a:extLst>
              <a:ext uri="{FF2B5EF4-FFF2-40B4-BE49-F238E27FC236}">
                <a16:creationId xmlns:a16="http://schemas.microsoft.com/office/drawing/2014/main" id="{71AD4594-A84C-4186-A830-8DB05A949814}"/>
              </a:ext>
            </a:extLst>
          </p:cNvPr>
          <p:cNvGraphicFramePr>
            <a:graphicFrameLocks noGrp="1"/>
          </p:cNvGraphicFramePr>
          <p:nvPr>
            <p:ph idx="1"/>
          </p:nvPr>
        </p:nvGraphicFramePr>
        <p:xfrm>
          <a:off x="628650" y="995363"/>
          <a:ext cx="7886700" cy="5276850"/>
        </p:xfrm>
        <a:graphic>
          <a:graphicData uri="http://schemas.openxmlformats.org/drawingml/2006/table">
            <a:tbl>
              <a:tblPr firstRow="1" bandRow="1">
                <a:effectLst/>
                <a:tableStyleId>{5C22544A-7EE6-4342-B048-85BDC9FD1C3A}</a:tableStyleId>
              </a:tblPr>
              <a:tblGrid>
                <a:gridCol w="3962205">
                  <a:extLst>
                    <a:ext uri="{9D8B030D-6E8A-4147-A177-3AD203B41FA5}">
                      <a16:colId xmlns:a16="http://schemas.microsoft.com/office/drawing/2014/main" val="3086102328"/>
                    </a:ext>
                  </a:extLst>
                </a:gridCol>
                <a:gridCol w="2733773">
                  <a:extLst>
                    <a:ext uri="{9D8B030D-6E8A-4147-A177-3AD203B41FA5}">
                      <a16:colId xmlns:a16="http://schemas.microsoft.com/office/drawing/2014/main" val="4269085794"/>
                    </a:ext>
                  </a:extLst>
                </a:gridCol>
                <a:gridCol w="1190722">
                  <a:extLst>
                    <a:ext uri="{9D8B030D-6E8A-4147-A177-3AD203B41FA5}">
                      <a16:colId xmlns:a16="http://schemas.microsoft.com/office/drawing/2014/main" val="4137182897"/>
                    </a:ext>
                  </a:extLst>
                </a:gridCol>
              </a:tblGrid>
              <a:tr h="518250">
                <a:tc>
                  <a:txBody>
                    <a:bodyPr/>
                    <a:lstStyle/>
                    <a:p>
                      <a:pPr lvl="0"/>
                      <a:r>
                        <a:rPr lang="en-GB" sz="1800" dirty="0">
                          <a:latin typeface="Century Gothic" pitchFamily="34"/>
                        </a:rPr>
                        <a:t>National Curriculum content</a:t>
                      </a:r>
                    </a:p>
                  </a:txBody>
                  <a:tcPr marT="45728" marB="45728"/>
                </a:tc>
                <a:tc>
                  <a:txBody>
                    <a:bodyPr/>
                    <a:lstStyle/>
                    <a:p>
                      <a:pPr lvl="0"/>
                      <a:r>
                        <a:rPr lang="en-GB" sz="1800" dirty="0">
                          <a:latin typeface="Century Gothic" pitchFamily="34"/>
                        </a:rPr>
                        <a:t>Assessment statement</a:t>
                      </a:r>
                    </a:p>
                  </a:txBody>
                  <a:tcPr marT="45728" marB="45728"/>
                </a:tc>
                <a:tc>
                  <a:txBody>
                    <a:bodyPr/>
                    <a:lstStyle/>
                    <a:p>
                      <a:pPr lvl="0"/>
                      <a:r>
                        <a:rPr lang="en-GB" sz="1400" dirty="0">
                          <a:latin typeface="Century Gothic" pitchFamily="34"/>
                        </a:rPr>
                        <a:t>Assessment Sheet</a:t>
                      </a:r>
                    </a:p>
                  </a:txBody>
                  <a:tcPr marT="45728" marB="45728"/>
                </a:tc>
                <a:extLst>
                  <a:ext uri="{0D108BD9-81ED-4DB2-BD59-A6C34878D82A}">
                    <a16:rowId xmlns:a16="http://schemas.microsoft.com/office/drawing/2014/main" val="3815951338"/>
                  </a:ext>
                </a:extLst>
              </a:tr>
              <a:tr h="2225428">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the Roman Empire and its impact on Britain.</a:t>
                      </a: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9" marR="68589" marT="0" marB="0"/>
                </a:tc>
                <a:tc>
                  <a:txBody>
                    <a:bodyPr/>
                    <a:lstStyle/>
                    <a:p>
                      <a:pPr lvl="0"/>
                      <a:r>
                        <a:rPr lang="en-GB" sz="1400" dirty="0">
                          <a:latin typeface="Century Gothic" pitchFamily="34"/>
                        </a:rPr>
                        <a:t>Know five things about the Romans that they didn’t know before</a:t>
                      </a:r>
                    </a:p>
                    <a:p>
                      <a:pPr lvl="0"/>
                      <a:endParaRPr lang="en-GB" sz="1400" dirty="0">
                        <a:latin typeface="Century Gothic" pitchFamily="34"/>
                      </a:endParaRPr>
                    </a:p>
                    <a:p>
                      <a:pPr lvl="0"/>
                      <a:r>
                        <a:rPr lang="en-GB" sz="1400" dirty="0">
                          <a:latin typeface="Century Gothic" pitchFamily="34"/>
                        </a:rPr>
                        <a:t>Know three things the Romans did for Britain</a:t>
                      </a:r>
                    </a:p>
                    <a:p>
                      <a:pPr lvl="0"/>
                      <a:endParaRPr lang="en-GB" sz="1400" dirty="0">
                        <a:latin typeface="Century Gothic" pitchFamily="34"/>
                      </a:endParaRPr>
                    </a:p>
                    <a:p>
                      <a:pPr lvl="0"/>
                      <a:r>
                        <a:rPr lang="en-GB" sz="1400" dirty="0">
                          <a:latin typeface="Century Gothic" pitchFamily="34"/>
                        </a:rPr>
                        <a:t>Know what the Romans gave the world</a:t>
                      </a:r>
                    </a:p>
                  </a:txBody>
                  <a:tcPr marT="45728" marB="45728"/>
                </a:tc>
                <a:tc>
                  <a:txBody>
                    <a:bodyPr/>
                    <a:lstStyle/>
                    <a:p>
                      <a:pPr lvl="0" algn="ctr"/>
                      <a:r>
                        <a:rPr lang="en-GB" sz="1400" dirty="0">
                          <a:latin typeface="Century Gothic" pitchFamily="34"/>
                        </a:rPr>
                        <a:t>A</a:t>
                      </a:r>
                    </a:p>
                    <a:p>
                      <a:pPr lvl="0" algn="ctr"/>
                      <a:endParaRPr lang="en-GB" sz="1400" dirty="0">
                        <a:latin typeface="Century Gothic" pitchFamily="34"/>
                      </a:endParaRP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B</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C</a:t>
                      </a:r>
                    </a:p>
                  </a:txBody>
                  <a:tcPr marT="45728" marB="45728"/>
                </a:tc>
                <a:extLst>
                  <a:ext uri="{0D108BD9-81ED-4DB2-BD59-A6C34878D82A}">
                    <a16:rowId xmlns:a16="http://schemas.microsoft.com/office/drawing/2014/main" val="3777445876"/>
                  </a:ext>
                </a:extLst>
              </a:tr>
              <a:tr h="2533172">
                <a:tc>
                  <a:txBody>
                    <a:bodyPr/>
                    <a:lstStyle/>
                    <a:p>
                      <a:pPr lvl="0">
                        <a:lnSpc>
                          <a:spcPct val="115000"/>
                        </a:lnSpc>
                        <a:spcAft>
                          <a:spcPts val="0"/>
                        </a:spcAft>
                      </a:pPr>
                      <a:r>
                        <a:rPr lang="en-GB" sz="1400" dirty="0">
                          <a:latin typeface="Century Gothic" pitchFamily="34"/>
                          <a:ea typeface="Calibri" pitchFamily="34"/>
                          <a:cs typeface="Times New Roman" pitchFamily="18"/>
                        </a:rPr>
                        <a:t>Pupils should be taught about the achievements of the earliest civilizations – an overview of where and when the first civilizations appeared and a depth study of one of the following: Ancient Sumer; The Indus Valley; Ancient Egypt; The Shang Dynasty of Ancient China.</a:t>
                      </a:r>
                    </a:p>
                    <a:p>
                      <a:pPr lvl="0">
                        <a:lnSpc>
                          <a:spcPct val="115000"/>
                        </a:lnSpc>
                        <a:spcAft>
                          <a:spcPts val="0"/>
                        </a:spcAft>
                      </a:pPr>
                      <a:r>
                        <a:rPr lang="en-GB" sz="1400" dirty="0">
                          <a:latin typeface="Century Gothic" panose="020B0502020202020204" pitchFamily="34" charset="0"/>
                          <a:ea typeface="Calibri" pitchFamily="34"/>
                          <a:cs typeface="Times New Roman" pitchFamily="18"/>
                        </a:rPr>
                        <a:t> </a:t>
                      </a:r>
                    </a:p>
                  </a:txBody>
                  <a:tcPr marL="68589" marR="68589" marT="0" marB="0"/>
                </a:tc>
                <a:tc>
                  <a:txBody>
                    <a:bodyPr/>
                    <a:lstStyle/>
                    <a:p>
                      <a:pPr lvl="0"/>
                      <a:r>
                        <a:rPr lang="en-GB" sz="1400" b="1" dirty="0">
                          <a:latin typeface="Century Gothic" pitchFamily="34"/>
                        </a:rPr>
                        <a:t>Ancient Egyptians</a:t>
                      </a:r>
                    </a:p>
                    <a:p>
                      <a:pPr lvl="0"/>
                      <a:r>
                        <a:rPr lang="en-GB" sz="1400" dirty="0">
                          <a:latin typeface="Century Gothic" pitchFamily="34"/>
                        </a:rPr>
                        <a:t>Know what mummies and Scarabs are</a:t>
                      </a:r>
                    </a:p>
                    <a:p>
                      <a:pPr lvl="0"/>
                      <a:endParaRPr lang="en-GB" sz="1400" dirty="0">
                        <a:latin typeface="Century Gothic" pitchFamily="34"/>
                      </a:endParaRPr>
                    </a:p>
                    <a:p>
                      <a:pPr lvl="0"/>
                      <a:r>
                        <a:rPr lang="en-GB" sz="1400" dirty="0">
                          <a:latin typeface="Century Gothic" pitchFamily="34"/>
                        </a:rPr>
                        <a:t>Know information about the Nile, Mummies, pyramids and sacred animals</a:t>
                      </a:r>
                    </a:p>
                  </a:txBody>
                  <a:tcPr marT="45728" marB="45728"/>
                </a:tc>
                <a:tc>
                  <a:txBody>
                    <a:bodyPr/>
                    <a:lstStyle/>
                    <a:p>
                      <a:pPr lvl="0" algn="ctr"/>
                      <a:r>
                        <a:rPr lang="en-GB" sz="1400" dirty="0">
                          <a:latin typeface="Century Gothic" pitchFamily="34"/>
                        </a:rPr>
                        <a:t>D</a:t>
                      </a:r>
                    </a:p>
                    <a:p>
                      <a:pPr lvl="0" algn="ctr"/>
                      <a:endParaRPr lang="en-GB" sz="1400" dirty="0">
                        <a:latin typeface="Century Gothic" pitchFamily="34"/>
                      </a:endParaRP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E</a:t>
                      </a:r>
                    </a:p>
                    <a:p>
                      <a:pPr lvl="0" algn="ctr"/>
                      <a:endParaRPr lang="en-GB" sz="1400" dirty="0">
                        <a:latin typeface="Century Gothic" pitchFamily="34"/>
                      </a:endParaRPr>
                    </a:p>
                    <a:p>
                      <a:pPr lvl="0" algn="ctr"/>
                      <a:endParaRPr lang="en-GB" sz="1400" dirty="0">
                        <a:latin typeface="Century Gothic" pitchFamily="34"/>
                      </a:endParaRPr>
                    </a:p>
                    <a:p>
                      <a:pPr lvl="0" algn="ctr"/>
                      <a:endParaRPr lang="en-GB" sz="1400" dirty="0">
                        <a:latin typeface="Century Gothic" pitchFamily="34"/>
                      </a:endParaRPr>
                    </a:p>
                  </a:txBody>
                  <a:tcPr marT="45728" marB="45728"/>
                </a:tc>
                <a:extLst>
                  <a:ext uri="{0D108BD9-81ED-4DB2-BD59-A6C34878D82A}">
                    <a16:rowId xmlns:a16="http://schemas.microsoft.com/office/drawing/2014/main" val="2280256700"/>
                  </a:ext>
                </a:extLst>
              </a:tr>
            </a:tbl>
          </a:graphicData>
        </a:graphic>
      </p:graphicFrame>
    </p:spTree>
  </p:cSld>
  <p:clrMapOvr>
    <a:masterClrMapping/>
  </p:clrMapOvr>
  <p:transition spd="slow"/>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F423DA81-90A4-4DC6-AFAF-D0F8793B57F4}"/>
              </a:ext>
            </a:extLst>
          </p:cNvPr>
          <p:cNvGraphicFramePr>
            <a:graphicFrameLocks noGrp="1"/>
          </p:cNvGraphicFramePr>
          <p:nvPr>
            <p:ph idx="1"/>
          </p:nvPr>
        </p:nvGraphicFramePr>
        <p:xfrm>
          <a:off x="498194" y="263500"/>
          <a:ext cx="8147612" cy="6126480"/>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1298308068"/>
                    </a:ext>
                  </a:extLst>
                </a:gridCol>
                <a:gridCol w="4073798">
                  <a:extLst>
                    <a:ext uri="{9D8B030D-6E8A-4147-A177-3AD203B41FA5}">
                      <a16:colId xmlns:a16="http://schemas.microsoft.com/office/drawing/2014/main" val="4177905297"/>
                    </a:ext>
                  </a:extLst>
                </a:gridCol>
                <a:gridCol w="452646">
                  <a:extLst>
                    <a:ext uri="{9D8B030D-6E8A-4147-A177-3AD203B41FA5}">
                      <a16:colId xmlns:a16="http://schemas.microsoft.com/office/drawing/2014/main" val="400446587"/>
                    </a:ext>
                  </a:extLst>
                </a:gridCol>
                <a:gridCol w="452646">
                  <a:extLst>
                    <a:ext uri="{9D8B030D-6E8A-4147-A177-3AD203B41FA5}">
                      <a16:colId xmlns:a16="http://schemas.microsoft.com/office/drawing/2014/main" val="535651126"/>
                    </a:ext>
                  </a:extLst>
                </a:gridCol>
                <a:gridCol w="452646">
                  <a:extLst>
                    <a:ext uri="{9D8B030D-6E8A-4147-A177-3AD203B41FA5}">
                      <a16:colId xmlns:a16="http://schemas.microsoft.com/office/drawing/2014/main" val="4127480264"/>
                    </a:ext>
                  </a:extLst>
                </a:gridCol>
                <a:gridCol w="452646">
                  <a:extLst>
                    <a:ext uri="{9D8B030D-6E8A-4147-A177-3AD203B41FA5}">
                      <a16:colId xmlns:a16="http://schemas.microsoft.com/office/drawing/2014/main" val="2599265035"/>
                    </a:ext>
                  </a:extLst>
                </a:gridCol>
                <a:gridCol w="452646">
                  <a:extLst>
                    <a:ext uri="{9D8B030D-6E8A-4147-A177-3AD203B41FA5}">
                      <a16:colId xmlns:a16="http://schemas.microsoft.com/office/drawing/2014/main" val="335523327"/>
                    </a:ext>
                  </a:extLst>
                </a:gridCol>
                <a:gridCol w="452646">
                  <a:extLst>
                    <a:ext uri="{9D8B030D-6E8A-4147-A177-3AD203B41FA5}">
                      <a16:colId xmlns:a16="http://schemas.microsoft.com/office/drawing/2014/main" val="1266542968"/>
                    </a:ext>
                  </a:extLst>
                </a:gridCol>
                <a:gridCol w="452646">
                  <a:extLst>
                    <a:ext uri="{9D8B030D-6E8A-4147-A177-3AD203B41FA5}">
                      <a16:colId xmlns:a16="http://schemas.microsoft.com/office/drawing/2014/main" val="3588561732"/>
                    </a:ext>
                  </a:extLst>
                </a:gridCol>
                <a:gridCol w="452646">
                  <a:extLst>
                    <a:ext uri="{9D8B030D-6E8A-4147-A177-3AD203B41FA5}">
                      <a16:colId xmlns:a16="http://schemas.microsoft.com/office/drawing/2014/main" val="138620974"/>
                    </a:ext>
                  </a:extLst>
                </a:gridCol>
              </a:tblGrid>
              <a:tr h="370844">
                <a:tc gridSpan="2">
                  <a:txBody>
                    <a:bodyPr/>
                    <a:lstStyle/>
                    <a:p>
                      <a:pPr lvl="0"/>
                      <a:endParaRPr lang="en-GB" sz="1400" dirty="0">
                        <a:latin typeface="Century Gothic" pitchFamily="34"/>
                      </a:endParaRPr>
                    </a:p>
                    <a:p>
                      <a:pPr lvl="0"/>
                      <a:r>
                        <a:rPr lang="en-GB" sz="1800" dirty="0">
                          <a:latin typeface="Century Gothic" pitchFamily="34"/>
                        </a:rPr>
                        <a:t>Year 4</a:t>
                      </a:r>
                    </a:p>
                    <a:p>
                      <a:pPr lvl="0"/>
                      <a:r>
                        <a:rPr lang="en-GB" sz="1800" dirty="0">
                          <a:latin typeface="Century Gothic" pitchFamily="34"/>
                        </a:rPr>
                        <a:t>History Cumulative </a:t>
                      </a:r>
                    </a:p>
                    <a:p>
                      <a:pPr lvl="0"/>
                      <a:r>
                        <a:rPr lang="en-GB" sz="1800" dirty="0">
                          <a:latin typeface="Century Gothic" pitchFamily="34"/>
                        </a:rPr>
                        <a:t>Assessment Sheet</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a:tc>
                <a:tc hMerge="1">
                  <a:txBody>
                    <a:bodyPr/>
                    <a:lstStyle/>
                    <a:p>
                      <a:endParaRPr lang="en-GB"/>
                    </a:p>
                  </a:txBody>
                  <a:tcPr/>
                </a:tc>
                <a:tc>
                  <a:txBody>
                    <a:bodyPr/>
                    <a:lstStyle/>
                    <a:p>
                      <a:pPr lvl="0"/>
                      <a:r>
                        <a:rPr lang="en-GB" sz="1400" dirty="0">
                          <a:latin typeface="Century Gothic" pitchFamily="34"/>
                        </a:rPr>
                        <a:t>Name 1</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vert="vert"/>
                </a:tc>
                <a:tc>
                  <a:txBody>
                    <a:bodyPr/>
                    <a:lstStyle/>
                    <a:p>
                      <a:pPr lvl="0"/>
                      <a:r>
                        <a:rPr lang="en-GB" sz="1400" dirty="0">
                          <a:latin typeface="Century Gothic" pitchFamily="34"/>
                        </a:rPr>
                        <a:t>Name 2</a:t>
                      </a:r>
                    </a:p>
                  </a:txBody>
                  <a:tcPr vert="vert"/>
                </a:tc>
                <a:tc>
                  <a:txBody>
                    <a:bodyPr/>
                    <a:lstStyle/>
                    <a:p>
                      <a:pPr lvl="0"/>
                      <a:r>
                        <a:rPr lang="en-GB" sz="1400" dirty="0">
                          <a:latin typeface="Century Gothic" pitchFamily="34"/>
                        </a:rPr>
                        <a:t>Name 3</a:t>
                      </a:r>
                    </a:p>
                  </a:txBody>
                  <a:tcPr vert="vert"/>
                </a:tc>
                <a:tc>
                  <a:txBody>
                    <a:bodyPr/>
                    <a:lstStyle/>
                    <a:p>
                      <a:pPr lvl="0"/>
                      <a:r>
                        <a:rPr lang="en-GB" sz="1400" dirty="0">
                          <a:latin typeface="Century Gothic" pitchFamily="34"/>
                        </a:rPr>
                        <a:t>Name 4</a:t>
                      </a:r>
                    </a:p>
                  </a:txBody>
                  <a:tcPr vert="vert"/>
                </a:tc>
                <a:tc>
                  <a:txBody>
                    <a:bodyPr/>
                    <a:lstStyle/>
                    <a:p>
                      <a:pPr lvl="0"/>
                      <a:r>
                        <a:rPr lang="en-GB" sz="1400" dirty="0">
                          <a:latin typeface="Century Gothic" pitchFamily="34"/>
                        </a:rPr>
                        <a:t>Name 5</a:t>
                      </a:r>
                    </a:p>
                  </a:txBody>
                  <a:tcPr vert="vert"/>
                </a:tc>
                <a:tc>
                  <a:txBody>
                    <a:bodyPr/>
                    <a:lstStyle/>
                    <a:p>
                      <a:pPr lvl="0"/>
                      <a:r>
                        <a:rPr lang="en-GB" sz="1400" dirty="0">
                          <a:latin typeface="Century Gothic" pitchFamily="34"/>
                        </a:rPr>
                        <a:t>Name 6</a:t>
                      </a:r>
                    </a:p>
                  </a:txBody>
                  <a:tcPr vert="vert"/>
                </a:tc>
                <a:tc>
                  <a:txBody>
                    <a:bodyPr/>
                    <a:lstStyle/>
                    <a:p>
                      <a:pPr lvl="0"/>
                      <a:r>
                        <a:rPr lang="en-GB" sz="1400" dirty="0">
                          <a:latin typeface="Century Gothic" pitchFamily="34"/>
                        </a:rPr>
                        <a:t>Name 7</a:t>
                      </a:r>
                    </a:p>
                  </a:txBody>
                  <a:tcPr vert="vert"/>
                </a:tc>
                <a:tc>
                  <a:txBody>
                    <a:bodyPr/>
                    <a:lstStyle/>
                    <a:p>
                      <a:pPr lvl="0"/>
                      <a:r>
                        <a:rPr lang="en-GB" sz="1400" dirty="0">
                          <a:latin typeface="Century Gothic" pitchFamily="34"/>
                        </a:rPr>
                        <a:t>Name 8</a:t>
                      </a:r>
                    </a:p>
                  </a:txBody>
                  <a:tcPr vert="vert"/>
                </a:tc>
                <a:extLst>
                  <a:ext uri="{0D108BD9-81ED-4DB2-BD59-A6C34878D82A}">
                    <a16:rowId xmlns:a16="http://schemas.microsoft.com/office/drawing/2014/main" val="1092405824"/>
                  </a:ext>
                </a:extLst>
              </a:tr>
              <a:tr h="370844">
                <a:tc>
                  <a:txBody>
                    <a:bodyPr/>
                    <a:lstStyle/>
                    <a:p>
                      <a:pPr lvl="0"/>
                      <a:r>
                        <a:rPr lang="en-GB" sz="1400" b="1" dirty="0">
                          <a:latin typeface="Century Gothic" pitchFamily="34"/>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Increase knowledge of the Roman period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340636361"/>
                  </a:ext>
                </a:extLst>
              </a:tr>
              <a:tr h="370844">
                <a:tc>
                  <a:txBody>
                    <a:bodyPr/>
                    <a:lstStyle/>
                    <a:p>
                      <a:pPr lvl="0"/>
                      <a:r>
                        <a:rPr lang="en-GB" sz="1400" b="1" dirty="0">
                          <a:latin typeface="Century Gothic" pitchFamily="34"/>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Know at least three things the Romans did for Britain</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187654551"/>
                  </a:ext>
                </a:extLst>
              </a:tr>
              <a:tr h="370844">
                <a:tc>
                  <a:txBody>
                    <a:bodyPr/>
                    <a:lstStyle/>
                    <a:p>
                      <a:pPr lvl="0"/>
                      <a:r>
                        <a:rPr lang="en-GB" sz="1400" b="1" dirty="0">
                          <a:latin typeface="Century Gothic" pitchFamily="34"/>
                        </a:rPr>
                        <a:t>3</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what the Romans gave the world</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954931472"/>
                  </a:ext>
                </a:extLst>
              </a:tr>
              <a:tr h="370844">
                <a:tc>
                  <a:txBody>
                    <a:bodyPr/>
                    <a:lstStyle/>
                    <a:p>
                      <a:pPr lvl="0"/>
                      <a:r>
                        <a:rPr lang="en-GB" sz="1400" b="1" dirty="0">
                          <a:latin typeface="Century Gothic" pitchFamily="34"/>
                        </a:rPr>
                        <a:t>4</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what mummies and scarabs are</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959167411"/>
                  </a:ext>
                </a:extLst>
              </a:tr>
              <a:tr h="370844">
                <a:tc>
                  <a:txBody>
                    <a:bodyPr/>
                    <a:lstStyle/>
                    <a:p>
                      <a:pPr lvl="0"/>
                      <a:r>
                        <a:rPr lang="en-GB" sz="1400" b="1" dirty="0">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which river the Ancient Egyptians was located on</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569755301"/>
                  </a:ext>
                </a:extLst>
              </a:tr>
              <a:tr h="370844">
                <a:tc>
                  <a:txBody>
                    <a:bodyPr/>
                    <a:lstStyle/>
                    <a:p>
                      <a:pPr lvl="0"/>
                      <a:r>
                        <a:rPr lang="en-GB" sz="1400" b="1" dirty="0">
                          <a:latin typeface="Century Gothic" pitchFamily="34"/>
                        </a:rPr>
                        <a:t>6</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what pyramids were for</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4056828910"/>
                  </a:ext>
                </a:extLst>
              </a:tr>
              <a:tr h="370844">
                <a:tc>
                  <a:txBody>
                    <a:bodyPr/>
                    <a:lstStyle/>
                    <a:p>
                      <a:pPr lvl="0"/>
                      <a:r>
                        <a:rPr lang="en-GB" sz="1400" b="1" dirty="0">
                          <a:latin typeface="Century Gothic" pitchFamily="34"/>
                        </a:rPr>
                        <a:t>7</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which animal was sacred to the Ancient Egyptians</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991688532"/>
                  </a:ext>
                </a:extLst>
              </a:tr>
              <a:tr h="370844">
                <a:tc>
                  <a:txBody>
                    <a:bodyPr/>
                    <a:lstStyle/>
                    <a:p>
                      <a:pPr lvl="0"/>
                      <a:r>
                        <a:rPr lang="en-GB" sz="1400" b="1" dirty="0">
                          <a:latin typeface="Century Gothic" pitchFamily="34"/>
                        </a:rPr>
                        <a:t>8</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why the Ancient Egyptians mummified their bodies</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014782318"/>
                  </a:ext>
                </a:extLst>
              </a:tr>
            </a:tbl>
          </a:graphicData>
        </a:graphic>
      </p:graphicFrame>
    </p:spTree>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txBox="1">
            <a:spLocks noGrp="1"/>
          </p:cNvSpPr>
          <p:nvPr>
            <p:ph type="ctrTitle"/>
          </p:nvPr>
        </p:nvSpPr>
        <p:spPr>
          <a:xfrm>
            <a:off x="685800" y="1600200"/>
            <a:ext cx="7772400" cy="2387600"/>
          </a:xfrm>
        </p:spPr>
        <p:txBody>
          <a:bodyPr/>
          <a:lstStyle/>
          <a:p>
            <a:r>
              <a:rPr lang="en-GB" altLang="en-US" sz="4800" b="1">
                <a:solidFill>
                  <a:srgbClr val="C00000"/>
                </a:solidFill>
                <a:latin typeface="Century Gothic" panose="020B0502020202020204" pitchFamily="34" charset="0"/>
              </a:rPr>
              <a:t>History Assessments</a:t>
            </a:r>
          </a:p>
        </p:txBody>
      </p:sp>
      <p:sp>
        <p:nvSpPr>
          <p:cNvPr id="58371" name="Subtitle 2"/>
          <p:cNvSpPr txBox="1">
            <a:spLocks noGrp="1"/>
          </p:cNvSpPr>
          <p:nvPr>
            <p:ph type="subTitle" idx="1"/>
          </p:nvPr>
        </p:nvSpPr>
        <p:spPr>
          <a:xfrm>
            <a:off x="1143000" y="4121150"/>
            <a:ext cx="6858000" cy="1655763"/>
          </a:xfrm>
        </p:spPr>
        <p:txBody>
          <a:bodyPr/>
          <a:lstStyle/>
          <a:p>
            <a:endParaRPr lang="en-GB" altLang="en-US" b="1">
              <a:solidFill>
                <a:srgbClr val="F4B183"/>
              </a:solidFill>
              <a:latin typeface="Century Gothic" panose="020B0502020202020204" pitchFamily="34" charset="0"/>
            </a:endParaRPr>
          </a:p>
          <a:p>
            <a:endParaRPr lang="en-GB" altLang="en-US" b="1">
              <a:solidFill>
                <a:srgbClr val="F4B183"/>
              </a:solidFill>
              <a:latin typeface="Century Gothic" panose="020B0502020202020204" pitchFamily="34" charset="0"/>
            </a:endParaRPr>
          </a:p>
          <a:p>
            <a:r>
              <a:rPr lang="en-GB" altLang="en-US" sz="3600" b="1">
                <a:solidFill>
                  <a:srgbClr val="F4B183"/>
                </a:solidFill>
                <a:latin typeface="Century Gothic" panose="020B0502020202020204" pitchFamily="34" charset="0"/>
              </a:rPr>
              <a:t>Year 5</a:t>
            </a:r>
          </a:p>
        </p:txBody>
      </p:sp>
      <p:pic>
        <p:nvPicPr>
          <p:cNvPr id="58372" name="Picture 3" descr="FocusEducation_Logo_Col_72dpi - Copy -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8438" y="327025"/>
            <a:ext cx="3046412"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46.xml><?xml version="1.0" encoding="utf-8"?>
<p:sld xmlns:a="http://schemas.openxmlformats.org/drawingml/2006/main" xmlns:r="http://schemas.openxmlformats.org/officeDocument/2006/relationships" xmlns:p="http://schemas.openxmlformats.org/presentationml/2006/main">
  <p:cSld name="Slide111">
    <p:spTree>
      <p:nvGrpSpPr>
        <p:cNvPr id="1" name=""/>
        <p:cNvGrpSpPr/>
        <p:nvPr/>
      </p:nvGrpSpPr>
      <p:grpSpPr>
        <a:xfrm>
          <a:off x="0" y="0"/>
          <a:ext cx="0" cy="0"/>
          <a:chOff x="0" y="0"/>
          <a:chExt cx="0" cy="0"/>
        </a:xfrm>
      </p:grpSpPr>
      <p:sp>
        <p:nvSpPr>
          <p:cNvPr id="59394" name="Arrow: Right 3"/>
          <p:cNvSpPr>
            <a:spLocks/>
          </p:cNvSpPr>
          <p:nvPr/>
        </p:nvSpPr>
        <p:spPr bwMode="auto">
          <a:xfrm>
            <a:off x="1008063" y="3005138"/>
            <a:ext cx="7864475" cy="314325"/>
          </a:xfrm>
          <a:custGeom>
            <a:avLst/>
            <a:gdLst>
              <a:gd name="T0" fmla="*/ 2147483646 w 21600"/>
              <a:gd name="T1" fmla="*/ 0 h 21600"/>
              <a:gd name="T2" fmla="*/ 2147483646 w 21600"/>
              <a:gd name="T3" fmla="*/ 2147483646 h 21600"/>
              <a:gd name="T4" fmla="*/ 2147483646 w 21600"/>
              <a:gd name="T5" fmla="*/ 2147483646 h 21600"/>
              <a:gd name="T6" fmla="*/ 0 w 21600"/>
              <a:gd name="T7" fmla="*/ 2147483646 h 21600"/>
              <a:gd name="T8" fmla="*/ 2147483646 w 21600"/>
              <a:gd name="T9" fmla="*/ 0 h 21600"/>
              <a:gd name="T10" fmla="*/ 2147483646 w 21600"/>
              <a:gd name="T11" fmla="*/ 2147483646 h 21600"/>
              <a:gd name="T12" fmla="*/ 17694720 60000 65536"/>
              <a:gd name="T13" fmla="*/ 0 60000 65536"/>
              <a:gd name="T14" fmla="*/ 5898240 60000 65536"/>
              <a:gd name="T15" fmla="*/ 11796480 60000 65536"/>
              <a:gd name="T16" fmla="*/ 17694720 60000 65536"/>
              <a:gd name="T17" fmla="*/ 5898240 60000 65536"/>
              <a:gd name="T18" fmla="*/ 0 w 21600"/>
              <a:gd name="T19" fmla="*/ 5400 h 21600"/>
              <a:gd name="T20" fmla="*/ 21385 w 21600"/>
              <a:gd name="T21" fmla="*/ 162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0" y="5400"/>
                </a:moveTo>
                <a:lnTo>
                  <a:pt x="21170" y="5400"/>
                </a:lnTo>
                <a:lnTo>
                  <a:pt x="21170" y="0"/>
                </a:lnTo>
                <a:lnTo>
                  <a:pt x="21600" y="10800"/>
                </a:lnTo>
                <a:lnTo>
                  <a:pt x="21170" y="21600"/>
                </a:lnTo>
                <a:lnTo>
                  <a:pt x="21170" y="16200"/>
                </a:lnTo>
                <a:lnTo>
                  <a:pt x="0" y="16200"/>
                </a:lnTo>
                <a:lnTo>
                  <a:pt x="0" y="5400"/>
                </a:lnTo>
                <a:close/>
              </a:path>
            </a:pathLst>
          </a:custGeom>
          <a:solidFill>
            <a:srgbClr val="4472C4"/>
          </a:solidFill>
          <a:ln w="12701" cap="flat">
            <a:solidFill>
              <a:srgbClr val="2F528F"/>
            </a:solidFill>
            <a:prstDash val="solid"/>
            <a:miter lim="800000"/>
            <a:headEnd/>
            <a:tailEnd/>
          </a:ln>
        </p:spPr>
        <p:txBody>
          <a:bodyPr anchor="ctr" anchorCtr="1"/>
          <a:lstStyle/>
          <a:p>
            <a:endParaRPr lang="en-GB"/>
          </a:p>
        </p:txBody>
      </p:sp>
      <p:sp>
        <p:nvSpPr>
          <p:cNvPr id="59395" name="TextBox 4"/>
          <p:cNvSpPr txBox="1">
            <a:spLocks noChangeArrowheads="1"/>
          </p:cNvSpPr>
          <p:nvPr/>
        </p:nvSpPr>
        <p:spPr bwMode="auto">
          <a:xfrm>
            <a:off x="660400" y="2573338"/>
            <a:ext cx="82121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lnSpc>
                <a:spcPct val="100000"/>
              </a:lnSpc>
              <a:spcBef>
                <a:spcPct val="0"/>
              </a:spcBef>
              <a:buSzTx/>
              <a:buFontTx/>
              <a:buNone/>
            </a:pPr>
            <a:r>
              <a:rPr lang="en-GB" altLang="en-US" sz="1600">
                <a:latin typeface="Century Gothic" panose="020B0502020202020204" pitchFamily="34" charset="0"/>
              </a:rPr>
              <a:t>     0                    A.D. 500                     A.D. 1000              A.D. 1500               A.D. 2000</a:t>
            </a:r>
          </a:p>
        </p:txBody>
      </p:sp>
      <p:sp>
        <p:nvSpPr>
          <p:cNvPr id="59396" name="TextBox 5"/>
          <p:cNvSpPr txBox="1">
            <a:spLocks noChangeArrowheads="1"/>
          </p:cNvSpPr>
          <p:nvPr/>
        </p:nvSpPr>
        <p:spPr bwMode="auto">
          <a:xfrm>
            <a:off x="792163" y="1344613"/>
            <a:ext cx="79502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lnSpc>
                <a:spcPct val="100000"/>
              </a:lnSpc>
              <a:spcBef>
                <a:spcPct val="0"/>
              </a:spcBef>
              <a:buSzTx/>
              <a:buFontTx/>
              <a:buNone/>
            </a:pPr>
            <a:r>
              <a:rPr lang="en-GB" altLang="en-US" sz="1800">
                <a:latin typeface="Century Gothic" panose="020B0502020202020204" pitchFamily="34" charset="0"/>
              </a:rPr>
              <a:t>Using the timeline below, place on the line the time the Anglo-Saxons period in England</a:t>
            </a:r>
          </a:p>
        </p:txBody>
      </p:sp>
      <p:sp>
        <p:nvSpPr>
          <p:cNvPr id="59397" name="TextBox 5"/>
          <p:cNvSpPr txBox="1">
            <a:spLocks noChangeArrowheads="1"/>
          </p:cNvSpPr>
          <p:nvPr/>
        </p:nvSpPr>
        <p:spPr bwMode="auto">
          <a:xfrm>
            <a:off x="792163" y="3773488"/>
            <a:ext cx="79502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lnSpc>
                <a:spcPct val="100000"/>
              </a:lnSpc>
              <a:spcBef>
                <a:spcPct val="0"/>
              </a:spcBef>
              <a:buSzTx/>
              <a:buFontTx/>
              <a:buNone/>
            </a:pPr>
            <a:r>
              <a:rPr lang="en-GB" altLang="en-US" sz="1800">
                <a:latin typeface="Century Gothic" panose="020B0502020202020204" pitchFamily="34" charset="0"/>
              </a:rPr>
              <a:t>Place on the timeline the date William the Conqueror came to England.</a:t>
            </a:r>
          </a:p>
        </p:txBody>
      </p:sp>
      <p:sp>
        <p:nvSpPr>
          <p:cNvPr id="59398" name="Footer Placeholder 7"/>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59399" name="Slide Number Placeholder 8"/>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70C5D32F-CD72-4F00-A962-626D40A4BE6B}"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46</a:t>
            </a:fld>
            <a:endParaRPr lang="en-GB" altLang="en-US" sz="800">
              <a:solidFill>
                <a:srgbClr val="898989"/>
              </a:solidFill>
              <a:latin typeface="Century Gothic" panose="020B0502020202020204" pitchFamily="34" charset="0"/>
            </a:endParaRPr>
          </a:p>
        </p:txBody>
      </p:sp>
      <p:sp>
        <p:nvSpPr>
          <p:cNvPr id="59400"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5940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C8251BFC-EDD9-4413-8580-B77FCDFAD34B}"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46</a:t>
            </a:fld>
            <a:endParaRPr altLang="en-US" sz="800">
              <a:solidFill>
                <a:srgbClr val="898989"/>
              </a:solidFill>
              <a:latin typeface="Century Gothic" panose="020B0502020202020204" pitchFamily="34" charset="0"/>
            </a:endParaRPr>
          </a:p>
        </p:txBody>
      </p:sp>
      <p:sp>
        <p:nvSpPr>
          <p:cNvPr id="59402" name="TextBox 1"/>
          <p:cNvSpPr txBox="1">
            <a:spLocks noChangeArrowheads="1"/>
          </p:cNvSpPr>
          <p:nvPr/>
        </p:nvSpPr>
        <p:spPr bwMode="auto">
          <a:xfrm>
            <a:off x="792163" y="477838"/>
            <a:ext cx="7723187"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Britain’s settlement by the Anglo-Saxons and Scots.</a:t>
            </a:r>
          </a:p>
        </p:txBody>
      </p:sp>
      <p:sp>
        <p:nvSpPr>
          <p:cNvPr id="59403"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A</a:t>
            </a:r>
          </a:p>
        </p:txBody>
      </p:sp>
    </p:spTree>
  </p:cSld>
  <p:clrMapOvr>
    <a:masterClrMapping/>
  </p:clrMapOvr>
  <p:transition spd="slow"/>
</p:sld>
</file>

<file path=ppt/slides/slide47.xml><?xml version="1.0" encoding="utf-8"?>
<p:sld xmlns:a="http://schemas.openxmlformats.org/drawingml/2006/main" xmlns:r="http://schemas.openxmlformats.org/officeDocument/2006/relationships" xmlns:p="http://schemas.openxmlformats.org/presentationml/2006/main">
  <p:cSld name="Slide102">
    <p:spTree>
      <p:nvGrpSpPr>
        <p:cNvPr id="1" name=""/>
        <p:cNvGrpSpPr/>
        <p:nvPr/>
      </p:nvGrpSpPr>
      <p:grpSpPr>
        <a:xfrm>
          <a:off x="0" y="0"/>
          <a:ext cx="0" cy="0"/>
          <a:chOff x="0" y="0"/>
          <a:chExt cx="0" cy="0"/>
        </a:xfrm>
      </p:grpSpPr>
      <p:sp>
        <p:nvSpPr>
          <p:cNvPr id="60418" name="TextBox 3"/>
          <p:cNvSpPr txBox="1">
            <a:spLocks noChangeArrowheads="1"/>
          </p:cNvSpPr>
          <p:nvPr/>
        </p:nvSpPr>
        <p:spPr bwMode="auto">
          <a:xfrm>
            <a:off x="4802188" y="1038225"/>
            <a:ext cx="39243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lnSpc>
                <a:spcPct val="100000"/>
              </a:lnSpc>
              <a:spcBef>
                <a:spcPct val="0"/>
              </a:spcBef>
              <a:buSzTx/>
              <a:buFontTx/>
              <a:buNone/>
            </a:pPr>
            <a:r>
              <a:rPr lang="en-GB" altLang="en-US" sz="1800" b="1">
                <a:latin typeface="Century Gothic" panose="020B0502020202020204" pitchFamily="34" charset="0"/>
              </a:rPr>
              <a:t>Can you come up with five interesting facts about Anglo-Saxon settlements?</a:t>
            </a:r>
          </a:p>
        </p:txBody>
      </p:sp>
      <p:graphicFrame>
        <p:nvGraphicFramePr>
          <p:cNvPr id="4" name="Table 4">
            <a:extLst>
              <a:ext uri="{FF2B5EF4-FFF2-40B4-BE49-F238E27FC236}">
                <a16:creationId xmlns:a16="http://schemas.microsoft.com/office/drawing/2014/main" id="{60874974-BE35-43FD-ABD4-DD616B61A038}"/>
              </a:ext>
            </a:extLst>
          </p:cNvPr>
          <p:cNvGraphicFramePr>
            <a:graphicFrameLocks noGrp="1"/>
          </p:cNvGraphicFramePr>
          <p:nvPr/>
        </p:nvGraphicFramePr>
        <p:xfrm>
          <a:off x="522288" y="3533775"/>
          <a:ext cx="5840412" cy="2925763"/>
        </p:xfrm>
        <a:graphic>
          <a:graphicData uri="http://schemas.openxmlformats.org/drawingml/2006/table">
            <a:tbl>
              <a:tblPr firstRow="1" bandRow="1">
                <a:effectLst/>
                <a:tableStyleId>{5C22544A-7EE6-4342-B048-85BDC9FD1C3A}</a:tableStyleId>
              </a:tblPr>
              <a:tblGrid>
                <a:gridCol w="400555">
                  <a:extLst>
                    <a:ext uri="{9D8B030D-6E8A-4147-A177-3AD203B41FA5}">
                      <a16:colId xmlns:a16="http://schemas.microsoft.com/office/drawing/2014/main" val="20000"/>
                    </a:ext>
                  </a:extLst>
                </a:gridCol>
                <a:gridCol w="5439857">
                  <a:extLst>
                    <a:ext uri="{9D8B030D-6E8A-4147-A177-3AD203B41FA5}">
                      <a16:colId xmlns:a16="http://schemas.microsoft.com/office/drawing/2014/main" val="20001"/>
                    </a:ext>
                  </a:extLst>
                </a:gridCol>
              </a:tblGrid>
              <a:tr h="640021">
                <a:tc gridSpan="2">
                  <a:txBody>
                    <a:bodyPr/>
                    <a:lstStyle/>
                    <a:p>
                      <a:pPr lvl="0"/>
                      <a:r>
                        <a:rPr lang="en-GB" sz="1800" dirty="0">
                          <a:latin typeface="Century Gothic" pitchFamily="34"/>
                        </a:rPr>
                        <a:t>Five interesting facts about an Anglo-Saxon settlement (add in as much detail as you wish)</a:t>
                      </a:r>
                    </a:p>
                  </a:txBody>
                  <a:tcPr marL="91457" marR="91457" marT="45701" marB="45701"/>
                </a:tc>
                <a:tc hMerge="1">
                  <a:txBody>
                    <a:bodyPr/>
                    <a:lstStyle/>
                    <a:p>
                      <a:endParaRPr lang="en-GB"/>
                    </a:p>
                  </a:txBody>
                  <a:tcPr/>
                </a:tc>
                <a:extLst>
                  <a:ext uri="{0D108BD9-81ED-4DB2-BD59-A6C34878D82A}">
                    <a16:rowId xmlns:a16="http://schemas.microsoft.com/office/drawing/2014/main" val="10000"/>
                  </a:ext>
                </a:extLst>
              </a:tr>
              <a:tr h="457148">
                <a:tc>
                  <a:txBody>
                    <a:bodyPr/>
                    <a:lstStyle/>
                    <a:p>
                      <a:pPr lvl="0"/>
                      <a:r>
                        <a:rPr lang="en-GB" sz="1800" dirty="0">
                          <a:latin typeface="Century Gothic" pitchFamily="34"/>
                        </a:rPr>
                        <a:t>1</a:t>
                      </a:r>
                    </a:p>
                  </a:txBody>
                  <a:tcPr marL="91457" marR="91457" marT="45701" marB="45701"/>
                </a:tc>
                <a:tc>
                  <a:txBody>
                    <a:bodyPr/>
                    <a:lstStyle/>
                    <a:p>
                      <a:pPr lvl="0"/>
                      <a:endParaRPr lang="en-GB" sz="1200" dirty="0">
                        <a:latin typeface="Century Gothic" pitchFamily="34"/>
                      </a:endParaRPr>
                    </a:p>
                    <a:p>
                      <a:pPr lvl="0"/>
                      <a:endParaRPr lang="en-GB" sz="1200" dirty="0">
                        <a:latin typeface="Century Gothic" pitchFamily="34"/>
                      </a:endParaRPr>
                    </a:p>
                  </a:txBody>
                  <a:tcPr marL="91457" marR="91457" marT="45701" marB="45701"/>
                </a:tc>
                <a:extLst>
                  <a:ext uri="{0D108BD9-81ED-4DB2-BD59-A6C34878D82A}">
                    <a16:rowId xmlns:a16="http://schemas.microsoft.com/office/drawing/2014/main" val="10001"/>
                  </a:ext>
                </a:extLst>
              </a:tr>
              <a:tr h="457148">
                <a:tc>
                  <a:txBody>
                    <a:bodyPr/>
                    <a:lstStyle/>
                    <a:p>
                      <a:pPr lvl="0"/>
                      <a:r>
                        <a:rPr lang="en-GB" sz="1800" dirty="0">
                          <a:latin typeface="Century Gothic" pitchFamily="34"/>
                        </a:rPr>
                        <a:t>2</a:t>
                      </a:r>
                    </a:p>
                  </a:txBody>
                  <a:tcPr marL="91457" marR="91457" marT="45701" marB="45701"/>
                </a:tc>
                <a:tc>
                  <a:txBody>
                    <a:bodyPr/>
                    <a:lstStyle/>
                    <a:p>
                      <a:pPr lvl="0"/>
                      <a:endParaRPr lang="en-GB" sz="1200" dirty="0">
                        <a:latin typeface="Century Gothic" pitchFamily="34"/>
                      </a:endParaRPr>
                    </a:p>
                    <a:p>
                      <a:pPr lvl="0"/>
                      <a:endParaRPr lang="en-GB" sz="1200" dirty="0">
                        <a:latin typeface="Century Gothic" pitchFamily="34"/>
                      </a:endParaRPr>
                    </a:p>
                  </a:txBody>
                  <a:tcPr marL="91457" marR="91457" marT="45701" marB="45701"/>
                </a:tc>
                <a:extLst>
                  <a:ext uri="{0D108BD9-81ED-4DB2-BD59-A6C34878D82A}">
                    <a16:rowId xmlns:a16="http://schemas.microsoft.com/office/drawing/2014/main" val="10002"/>
                  </a:ext>
                </a:extLst>
              </a:tr>
              <a:tr h="457148">
                <a:tc>
                  <a:txBody>
                    <a:bodyPr/>
                    <a:lstStyle/>
                    <a:p>
                      <a:pPr lvl="0"/>
                      <a:r>
                        <a:rPr lang="en-GB" sz="1800" dirty="0">
                          <a:latin typeface="Century Gothic" pitchFamily="34"/>
                        </a:rPr>
                        <a:t>3</a:t>
                      </a:r>
                    </a:p>
                  </a:txBody>
                  <a:tcPr marL="91457" marR="91457" marT="45701" marB="45701"/>
                </a:tc>
                <a:tc>
                  <a:txBody>
                    <a:bodyPr/>
                    <a:lstStyle/>
                    <a:p>
                      <a:pPr lvl="0"/>
                      <a:endParaRPr lang="en-GB" sz="1200" dirty="0">
                        <a:latin typeface="Century Gothic" pitchFamily="34"/>
                      </a:endParaRPr>
                    </a:p>
                    <a:p>
                      <a:pPr lvl="0"/>
                      <a:endParaRPr lang="en-GB" sz="1200" dirty="0">
                        <a:latin typeface="Century Gothic" pitchFamily="34"/>
                      </a:endParaRPr>
                    </a:p>
                  </a:txBody>
                  <a:tcPr marL="91457" marR="91457" marT="45701" marB="45701"/>
                </a:tc>
                <a:extLst>
                  <a:ext uri="{0D108BD9-81ED-4DB2-BD59-A6C34878D82A}">
                    <a16:rowId xmlns:a16="http://schemas.microsoft.com/office/drawing/2014/main" val="10003"/>
                  </a:ext>
                </a:extLst>
              </a:tr>
              <a:tr h="457148">
                <a:tc>
                  <a:txBody>
                    <a:bodyPr/>
                    <a:lstStyle/>
                    <a:p>
                      <a:pPr lvl="0"/>
                      <a:r>
                        <a:rPr lang="en-GB" sz="1800" dirty="0">
                          <a:latin typeface="Century Gothic" pitchFamily="34"/>
                        </a:rPr>
                        <a:t>4</a:t>
                      </a:r>
                    </a:p>
                  </a:txBody>
                  <a:tcPr marL="91457" marR="91457" marT="45701" marB="45701"/>
                </a:tc>
                <a:tc>
                  <a:txBody>
                    <a:bodyPr/>
                    <a:lstStyle/>
                    <a:p>
                      <a:pPr lvl="0"/>
                      <a:endParaRPr lang="en-GB" sz="1200" dirty="0">
                        <a:latin typeface="Century Gothic" pitchFamily="34"/>
                      </a:endParaRPr>
                    </a:p>
                    <a:p>
                      <a:pPr lvl="0"/>
                      <a:endParaRPr lang="en-GB" sz="1200" dirty="0">
                        <a:latin typeface="Century Gothic" pitchFamily="34"/>
                      </a:endParaRPr>
                    </a:p>
                  </a:txBody>
                  <a:tcPr marL="91457" marR="91457" marT="45701" marB="45701"/>
                </a:tc>
                <a:extLst>
                  <a:ext uri="{0D108BD9-81ED-4DB2-BD59-A6C34878D82A}">
                    <a16:rowId xmlns:a16="http://schemas.microsoft.com/office/drawing/2014/main" val="10004"/>
                  </a:ext>
                </a:extLst>
              </a:tr>
              <a:tr h="457148">
                <a:tc>
                  <a:txBody>
                    <a:bodyPr/>
                    <a:lstStyle/>
                    <a:p>
                      <a:pPr lvl="0"/>
                      <a:r>
                        <a:rPr lang="en-GB" sz="1800" dirty="0">
                          <a:latin typeface="Century Gothic" pitchFamily="34"/>
                        </a:rPr>
                        <a:t>5</a:t>
                      </a:r>
                    </a:p>
                  </a:txBody>
                  <a:tcPr marL="91457" marR="91457" marT="45701" marB="45701"/>
                </a:tc>
                <a:tc>
                  <a:txBody>
                    <a:bodyPr/>
                    <a:lstStyle/>
                    <a:p>
                      <a:pPr lvl="0"/>
                      <a:endParaRPr lang="en-GB" sz="1200" dirty="0">
                        <a:latin typeface="Century Gothic" pitchFamily="34"/>
                      </a:endParaRPr>
                    </a:p>
                    <a:p>
                      <a:pPr lvl="0"/>
                      <a:endParaRPr lang="en-GB" sz="1200" dirty="0">
                        <a:latin typeface="Century Gothic" pitchFamily="34"/>
                      </a:endParaRPr>
                    </a:p>
                  </a:txBody>
                  <a:tcPr marL="91457" marR="91457" marT="45701" marB="45701"/>
                </a:tc>
                <a:extLst>
                  <a:ext uri="{0D108BD9-81ED-4DB2-BD59-A6C34878D82A}">
                    <a16:rowId xmlns:a16="http://schemas.microsoft.com/office/drawing/2014/main" val="10005"/>
                  </a:ext>
                </a:extLst>
              </a:tr>
            </a:tbl>
          </a:graphicData>
        </a:graphic>
      </p:graphicFrame>
      <p:pic>
        <p:nvPicPr>
          <p:cNvPr id="60441"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2619375"/>
            <a:ext cx="2355850" cy="3341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42" name="Footer Placeholder 9"/>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60443" name="Slide Number Placeholder 10"/>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CCC86C4B-536A-4E99-8154-810C1134464E}"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47</a:t>
            </a:fld>
            <a:endParaRPr lang="en-GB" altLang="en-US" sz="800">
              <a:solidFill>
                <a:srgbClr val="898989"/>
              </a:solidFill>
              <a:latin typeface="Century Gothic" panose="020B0502020202020204" pitchFamily="34" charset="0"/>
            </a:endParaRPr>
          </a:p>
        </p:txBody>
      </p:sp>
      <p:pic>
        <p:nvPicPr>
          <p:cNvPr id="60444" name="Picture 2" descr="Image result for anglo saxon settlem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288" y="1112838"/>
            <a:ext cx="3921125"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45"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60446"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39E0FAB8-D626-46A7-A0ED-0714A48F411C}"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47</a:t>
            </a:fld>
            <a:endParaRPr altLang="en-US" sz="800">
              <a:solidFill>
                <a:srgbClr val="898989"/>
              </a:solidFill>
              <a:latin typeface="Century Gothic" panose="020B0502020202020204" pitchFamily="34" charset="0"/>
            </a:endParaRPr>
          </a:p>
        </p:txBody>
      </p:sp>
      <p:sp>
        <p:nvSpPr>
          <p:cNvPr id="60447" name="TextBox 9"/>
          <p:cNvSpPr txBox="1">
            <a:spLocks noChangeArrowheads="1"/>
          </p:cNvSpPr>
          <p:nvPr/>
        </p:nvSpPr>
        <p:spPr bwMode="auto">
          <a:xfrm>
            <a:off x="792163" y="477838"/>
            <a:ext cx="7723187"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Britain’s settlement by the Anglo-Saxons and Scots.</a:t>
            </a:r>
          </a:p>
        </p:txBody>
      </p:sp>
      <p:sp>
        <p:nvSpPr>
          <p:cNvPr id="60448" name="Rectangle 16"/>
          <p:cNvSpPr>
            <a:spLocks noChangeArrowheads="1"/>
          </p:cNvSpPr>
          <p:nvPr/>
        </p:nvSpPr>
        <p:spPr bwMode="auto">
          <a:xfrm>
            <a:off x="8078788" y="5684838"/>
            <a:ext cx="1062037" cy="1173162"/>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B</a:t>
            </a:r>
          </a:p>
        </p:txBody>
      </p:sp>
    </p:spTree>
  </p:cSld>
  <p:clrMapOvr>
    <a:masterClrMapping/>
  </p:clrMapOvr>
  <p:transition spd="slow"/>
</p:sld>
</file>

<file path=ppt/slides/slide48.xml><?xml version="1.0" encoding="utf-8"?>
<p:sld xmlns:a="http://schemas.openxmlformats.org/drawingml/2006/main" xmlns:r="http://schemas.openxmlformats.org/officeDocument/2006/relationships" xmlns:p="http://schemas.openxmlformats.org/presentationml/2006/main">
  <p:cSld name="Slide121">
    <p:spTree>
      <p:nvGrpSpPr>
        <p:cNvPr id="1" name=""/>
        <p:cNvGrpSpPr/>
        <p:nvPr/>
      </p:nvGrpSpPr>
      <p:grpSpPr>
        <a:xfrm>
          <a:off x="0" y="0"/>
          <a:ext cx="0" cy="0"/>
          <a:chOff x="0" y="0"/>
          <a:chExt cx="0" cy="0"/>
        </a:xfrm>
      </p:grpSpPr>
      <p:graphicFrame>
        <p:nvGraphicFramePr>
          <p:cNvPr id="3" name="Content Placeholder 5">
            <a:extLst>
              <a:ext uri="{FF2B5EF4-FFF2-40B4-BE49-F238E27FC236}">
                <a16:creationId xmlns:a16="http://schemas.microsoft.com/office/drawing/2014/main" id="{F07726B7-0BB4-47CB-BF76-21E14AFCBFCB}"/>
              </a:ext>
            </a:extLst>
          </p:cNvPr>
          <p:cNvGraphicFramePr>
            <a:graphicFrameLocks noGrp="1"/>
          </p:cNvGraphicFramePr>
          <p:nvPr>
            <p:ph idx="1"/>
          </p:nvPr>
        </p:nvGraphicFramePr>
        <p:xfrm>
          <a:off x="628650" y="1093788"/>
          <a:ext cx="7886700" cy="5160962"/>
        </p:xfrm>
        <a:graphic>
          <a:graphicData uri="http://schemas.openxmlformats.org/drawingml/2006/table">
            <a:tbl>
              <a:tblPr firstRow="1" bandRow="1">
                <a:effectLst/>
                <a:tableStyleId>{5C22544A-7EE6-4342-B048-85BDC9FD1C3A}</a:tableStyleId>
              </a:tblPr>
              <a:tblGrid>
                <a:gridCol w="692155">
                  <a:extLst>
                    <a:ext uri="{9D8B030D-6E8A-4147-A177-3AD203B41FA5}">
                      <a16:colId xmlns:a16="http://schemas.microsoft.com/office/drawing/2014/main" val="20000"/>
                    </a:ext>
                  </a:extLst>
                </a:gridCol>
                <a:gridCol w="7194545">
                  <a:extLst>
                    <a:ext uri="{9D8B030D-6E8A-4147-A177-3AD203B41FA5}">
                      <a16:colId xmlns:a16="http://schemas.microsoft.com/office/drawing/2014/main" val="20001"/>
                    </a:ext>
                  </a:extLst>
                </a:gridCol>
              </a:tblGrid>
              <a:tr h="370757">
                <a:tc gridSpan="2">
                  <a:txBody>
                    <a:bodyPr/>
                    <a:lstStyle/>
                    <a:p>
                      <a:pPr lvl="0"/>
                      <a:r>
                        <a:rPr lang="en-GB" sz="1800" dirty="0">
                          <a:latin typeface="Century Gothic" pitchFamily="34"/>
                        </a:rPr>
                        <a:t>Anglo-Saxons in England</a:t>
                      </a:r>
                    </a:p>
                  </a:txBody>
                  <a:tcPr marT="45709" marB="45709"/>
                </a:tc>
                <a:tc hMerge="1">
                  <a:txBody>
                    <a:bodyPr/>
                    <a:lstStyle/>
                    <a:p>
                      <a:endParaRPr lang="en-GB"/>
                    </a:p>
                  </a:txBody>
                  <a:tcPr/>
                </a:tc>
                <a:extLst>
                  <a:ext uri="{0D108BD9-81ED-4DB2-BD59-A6C34878D82A}">
                    <a16:rowId xmlns:a16="http://schemas.microsoft.com/office/drawing/2014/main" val="10000"/>
                  </a:ext>
                </a:extLst>
              </a:tr>
              <a:tr h="370757">
                <a:tc>
                  <a:txBody>
                    <a:bodyPr/>
                    <a:lstStyle/>
                    <a:p>
                      <a:pPr lvl="0"/>
                      <a:r>
                        <a:rPr lang="en-GB" sz="1600" dirty="0">
                          <a:latin typeface="Century Gothic" pitchFamily="34"/>
                        </a:rPr>
                        <a:t>1</a:t>
                      </a:r>
                    </a:p>
                  </a:txBody>
                  <a:tcPr marT="45709" marB="45709"/>
                </a:tc>
                <a:tc>
                  <a:txBody>
                    <a:bodyPr/>
                    <a:lstStyle/>
                    <a:p>
                      <a:pPr lvl="0"/>
                      <a:r>
                        <a:rPr lang="en-GB" sz="1600" dirty="0">
                          <a:latin typeface="Century Gothic" pitchFamily="34"/>
                        </a:rPr>
                        <a:t>Why were monasteries important to the Anglo-Saxons?</a:t>
                      </a:r>
                    </a:p>
                  </a:txBody>
                  <a:tcPr marT="45709" marB="45709"/>
                </a:tc>
                <a:extLst>
                  <a:ext uri="{0D108BD9-81ED-4DB2-BD59-A6C34878D82A}">
                    <a16:rowId xmlns:a16="http://schemas.microsoft.com/office/drawing/2014/main" val="10001"/>
                  </a:ext>
                </a:extLst>
              </a:tr>
              <a:tr h="2042097">
                <a:tc>
                  <a:txBody>
                    <a:bodyPr/>
                    <a:lstStyle/>
                    <a:p>
                      <a:pPr lvl="0"/>
                      <a:endParaRPr lang="en-GB" sz="1600" dirty="0">
                        <a:latin typeface="Century Gothic" pitchFamily="34"/>
                      </a:endParaRPr>
                    </a:p>
                  </a:txBody>
                  <a:tcPr marT="45709" marB="45709"/>
                </a:tc>
                <a:tc>
                  <a:txBody>
                    <a:bodyPr/>
                    <a:lstStyle/>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txBody>
                  <a:tcPr marT="45709" marB="45709"/>
                </a:tc>
                <a:extLst>
                  <a:ext uri="{0D108BD9-81ED-4DB2-BD59-A6C34878D82A}">
                    <a16:rowId xmlns:a16="http://schemas.microsoft.com/office/drawing/2014/main" val="10002"/>
                  </a:ext>
                </a:extLst>
              </a:tr>
              <a:tr h="579088">
                <a:tc>
                  <a:txBody>
                    <a:bodyPr/>
                    <a:lstStyle/>
                    <a:p>
                      <a:pPr lvl="0"/>
                      <a:r>
                        <a:rPr lang="en-GB" sz="1600" dirty="0">
                          <a:latin typeface="Century Gothic" pitchFamily="34"/>
                        </a:rPr>
                        <a:t>2</a:t>
                      </a:r>
                    </a:p>
                  </a:txBody>
                  <a:tcPr marT="45709" marB="45709"/>
                </a:tc>
                <a:tc>
                  <a:txBody>
                    <a:bodyPr/>
                    <a:lstStyle/>
                    <a:p>
                      <a:pPr lvl="0"/>
                      <a:r>
                        <a:rPr lang="en-GB" sz="1600" dirty="0">
                          <a:latin typeface="Century Gothic" pitchFamily="34"/>
                        </a:rPr>
                        <a:t>What was the difference between the life of most Anglo-Saxon men and women?</a:t>
                      </a:r>
                    </a:p>
                  </a:txBody>
                  <a:tcPr marT="45709" marB="45709"/>
                </a:tc>
                <a:extLst>
                  <a:ext uri="{0D108BD9-81ED-4DB2-BD59-A6C34878D82A}">
                    <a16:rowId xmlns:a16="http://schemas.microsoft.com/office/drawing/2014/main" val="10003"/>
                  </a:ext>
                </a:extLst>
              </a:tr>
              <a:tr h="1798262">
                <a:tc>
                  <a:txBody>
                    <a:bodyPr/>
                    <a:lstStyle/>
                    <a:p>
                      <a:pPr lvl="0"/>
                      <a:endParaRPr lang="en-GB" sz="1600" dirty="0">
                        <a:latin typeface="Century Gothic" pitchFamily="34"/>
                      </a:endParaRPr>
                    </a:p>
                  </a:txBody>
                  <a:tcPr marT="45709" marB="45709"/>
                </a:tc>
                <a:tc>
                  <a:txBody>
                    <a:bodyPr/>
                    <a:lstStyle/>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p>
                      <a:pPr lvl="0"/>
                      <a:endParaRPr lang="en-GB" sz="1600" dirty="0">
                        <a:latin typeface="Century Gothic" pitchFamily="34"/>
                      </a:endParaRPr>
                    </a:p>
                  </a:txBody>
                  <a:tcPr marT="45709" marB="45709"/>
                </a:tc>
                <a:extLst>
                  <a:ext uri="{0D108BD9-81ED-4DB2-BD59-A6C34878D82A}">
                    <a16:rowId xmlns:a16="http://schemas.microsoft.com/office/drawing/2014/main" val="10004"/>
                  </a:ext>
                </a:extLst>
              </a:tr>
            </a:tbl>
          </a:graphicData>
        </a:graphic>
      </p:graphicFrame>
      <p:sp>
        <p:nvSpPr>
          <p:cNvPr id="61461"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61462"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ECE3E393-1579-46C7-94BA-A16B8C95DA05}"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48</a:t>
            </a:fld>
            <a:endParaRPr lang="en-GB" altLang="en-US" sz="800">
              <a:solidFill>
                <a:srgbClr val="898989"/>
              </a:solidFill>
              <a:latin typeface="Century Gothic" panose="020B0502020202020204" pitchFamily="34" charset="0"/>
            </a:endParaRPr>
          </a:p>
        </p:txBody>
      </p:sp>
      <p:sp>
        <p:nvSpPr>
          <p:cNvPr id="61463"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6146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3678F0EB-33D6-4B08-A12E-36AA71FCA53A}"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48</a:t>
            </a:fld>
            <a:endParaRPr altLang="en-US" sz="800">
              <a:solidFill>
                <a:srgbClr val="898989"/>
              </a:solidFill>
              <a:latin typeface="Century Gothic" panose="020B0502020202020204" pitchFamily="34" charset="0"/>
            </a:endParaRPr>
          </a:p>
        </p:txBody>
      </p:sp>
      <p:sp>
        <p:nvSpPr>
          <p:cNvPr id="61465" name="TextBox 7"/>
          <p:cNvSpPr txBox="1">
            <a:spLocks noChangeArrowheads="1"/>
          </p:cNvSpPr>
          <p:nvPr/>
        </p:nvSpPr>
        <p:spPr bwMode="auto">
          <a:xfrm>
            <a:off x="628650" y="477838"/>
            <a:ext cx="78867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Britain’s settlement by the Anglo-Saxons and Scots.</a:t>
            </a:r>
          </a:p>
        </p:txBody>
      </p:sp>
      <p:sp>
        <p:nvSpPr>
          <p:cNvPr id="61466"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C</a:t>
            </a:r>
          </a:p>
        </p:txBody>
      </p:sp>
    </p:spTree>
  </p:cSld>
  <p:clrMapOvr>
    <a:masterClrMapping/>
  </p:clrMapOvr>
  <p:transition spd="slow"/>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txBox="1">
            <a:spLocks noGrp="1"/>
          </p:cNvSpPr>
          <p:nvPr>
            <p:ph type="title"/>
          </p:nvPr>
        </p:nvSpPr>
        <p:spPr>
          <a:xfrm>
            <a:off x="4572000" y="365125"/>
            <a:ext cx="3943350" cy="558800"/>
          </a:xfrm>
        </p:spPr>
        <p:txBody>
          <a:bodyPr/>
          <a:lstStyle/>
          <a:p>
            <a:pPr eaLnBrk="1" hangingPunct="1"/>
            <a:br>
              <a:rPr lang="en-GB" altLang="en-US" sz="1700" b="1">
                <a:latin typeface="Century Gothic" panose="020B0502020202020204" pitchFamily="34" charset="0"/>
              </a:rPr>
            </a:br>
            <a:endParaRPr lang="en-GB" altLang="en-US" sz="1700" b="1">
              <a:latin typeface="Century Gothic" panose="020B0502020202020204" pitchFamily="34" charset="0"/>
            </a:endParaRPr>
          </a:p>
        </p:txBody>
      </p:sp>
      <p:pic>
        <p:nvPicPr>
          <p:cNvPr id="62467" name="Content Placeholder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85775" y="365125"/>
            <a:ext cx="3740150" cy="1870075"/>
          </a:xfrm>
        </p:spPr>
      </p:pic>
      <p:pic>
        <p:nvPicPr>
          <p:cNvPr id="62468"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775" y="2235200"/>
            <a:ext cx="3740150" cy="248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69"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85775" y="4206875"/>
            <a:ext cx="3743325" cy="255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70" name="TextBox 9"/>
          <p:cNvSpPr txBox="1">
            <a:spLocks noChangeArrowheads="1"/>
          </p:cNvSpPr>
          <p:nvPr/>
        </p:nvSpPr>
        <p:spPr bwMode="auto">
          <a:xfrm>
            <a:off x="4262438" y="1428750"/>
            <a:ext cx="456247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lnSpc>
                <a:spcPct val="100000"/>
              </a:lnSpc>
              <a:spcBef>
                <a:spcPct val="0"/>
              </a:spcBef>
              <a:buSzTx/>
              <a:buFontTx/>
              <a:buNone/>
            </a:pPr>
            <a:r>
              <a:rPr lang="en-GB" altLang="en-US" sz="2000" b="1">
                <a:latin typeface="Century Gothic" panose="020B0502020202020204" pitchFamily="34" charset="0"/>
              </a:rPr>
              <a:t>How life has changed</a:t>
            </a:r>
          </a:p>
          <a:p>
            <a:pPr eaLnBrk="1" hangingPunct="1">
              <a:lnSpc>
                <a:spcPct val="100000"/>
              </a:lnSpc>
              <a:spcBef>
                <a:spcPct val="0"/>
              </a:spcBef>
              <a:buSzTx/>
              <a:buFontTx/>
              <a:buNone/>
            </a:pPr>
            <a:r>
              <a:rPr lang="en-GB" altLang="en-US" sz="1600" b="1">
                <a:latin typeface="Century Gothic" panose="020B0502020202020204" pitchFamily="34" charset="0"/>
              </a:rPr>
              <a:t>Here are three images from the 1800s.</a:t>
            </a:r>
          </a:p>
          <a:p>
            <a:pPr eaLnBrk="1" hangingPunct="1">
              <a:lnSpc>
                <a:spcPct val="100000"/>
              </a:lnSpc>
              <a:spcBef>
                <a:spcPct val="0"/>
              </a:spcBef>
              <a:buSzTx/>
              <a:buFontTx/>
              <a:buNone/>
            </a:pPr>
            <a:r>
              <a:rPr lang="en-GB" altLang="en-US" sz="1600" b="1">
                <a:latin typeface="Century Gothic" panose="020B0502020202020204" pitchFamily="34" charset="0"/>
              </a:rPr>
              <a:t>Use the photographs to help you explain how things that have changed since the 1800s.</a:t>
            </a:r>
          </a:p>
        </p:txBody>
      </p:sp>
      <p:graphicFrame>
        <p:nvGraphicFramePr>
          <p:cNvPr id="7" name="Table 10">
            <a:extLst>
              <a:ext uri="{FF2B5EF4-FFF2-40B4-BE49-F238E27FC236}">
                <a16:creationId xmlns:a16="http://schemas.microsoft.com/office/drawing/2014/main" id="{0CEB296C-A392-4DD4-A2F1-ADC87D4B20E1}"/>
              </a:ext>
            </a:extLst>
          </p:cNvPr>
          <p:cNvGraphicFramePr>
            <a:graphicFrameLocks noGrp="1"/>
          </p:cNvGraphicFramePr>
          <p:nvPr/>
        </p:nvGraphicFramePr>
        <p:xfrm>
          <a:off x="4302125" y="2811463"/>
          <a:ext cx="4481513" cy="3663950"/>
        </p:xfrm>
        <a:graphic>
          <a:graphicData uri="http://schemas.openxmlformats.org/drawingml/2006/table">
            <a:tbl>
              <a:tblPr firstRow="1" bandRow="1">
                <a:effectLst/>
                <a:tableStyleId>{5C22544A-7EE6-4342-B048-85BDC9FD1C3A}</a:tableStyleId>
              </a:tblPr>
              <a:tblGrid>
                <a:gridCol w="425744">
                  <a:extLst>
                    <a:ext uri="{9D8B030D-6E8A-4147-A177-3AD203B41FA5}">
                      <a16:colId xmlns:a16="http://schemas.microsoft.com/office/drawing/2014/main" val="20000"/>
                    </a:ext>
                  </a:extLst>
                </a:gridCol>
                <a:gridCol w="4055769">
                  <a:extLst>
                    <a:ext uri="{9D8B030D-6E8A-4147-A177-3AD203B41FA5}">
                      <a16:colId xmlns:a16="http://schemas.microsoft.com/office/drawing/2014/main" val="20001"/>
                    </a:ext>
                  </a:extLst>
                </a:gridCol>
              </a:tblGrid>
              <a:tr h="370877">
                <a:tc gridSpan="2">
                  <a:txBody>
                    <a:bodyPr/>
                    <a:lstStyle/>
                    <a:p>
                      <a:pPr lvl="0"/>
                      <a:r>
                        <a:rPr lang="en-GB" sz="1800" dirty="0">
                          <a:solidFill>
                            <a:srgbClr val="000000"/>
                          </a:solidFill>
                          <a:latin typeface="Century Gothic" pitchFamily="34"/>
                        </a:rPr>
                        <a:t>Three changes since 1800s</a:t>
                      </a:r>
                    </a:p>
                  </a:txBody>
                  <a:tcPr marL="91459" marR="91459" marT="45724" marB="45724">
                    <a:solidFill>
                      <a:srgbClr val="EDEDED"/>
                    </a:solidFill>
                  </a:tcPr>
                </a:tc>
                <a:tc hMerge="1">
                  <a:txBody>
                    <a:bodyPr/>
                    <a:lstStyle/>
                    <a:p>
                      <a:endParaRPr lang="en-GB"/>
                    </a:p>
                  </a:txBody>
                  <a:tcPr/>
                </a:tc>
                <a:extLst>
                  <a:ext uri="{0D108BD9-81ED-4DB2-BD59-A6C34878D82A}">
                    <a16:rowId xmlns:a16="http://schemas.microsoft.com/office/drawing/2014/main" val="10000"/>
                  </a:ext>
                </a:extLst>
              </a:tr>
              <a:tr h="914738">
                <a:tc>
                  <a:txBody>
                    <a:bodyPr/>
                    <a:lstStyle/>
                    <a:p>
                      <a:pPr lvl="0"/>
                      <a:r>
                        <a:rPr lang="en-GB" sz="1800" b="1" dirty="0">
                          <a:latin typeface="Century Gothic" pitchFamily="34"/>
                        </a:rPr>
                        <a:t>1</a:t>
                      </a:r>
                    </a:p>
                  </a:txBody>
                  <a:tcPr marL="91459" marR="91459" marT="45724" marB="45724"/>
                </a:tc>
                <a:tc>
                  <a:txBody>
                    <a:bodyPr/>
                    <a:lstStyle/>
                    <a:p>
                      <a:pPr lvl="0"/>
                      <a:endParaRPr lang="en-GB" sz="1800" b="1" dirty="0">
                        <a:latin typeface="Century Gothic" pitchFamily="34"/>
                      </a:endParaRPr>
                    </a:p>
                    <a:p>
                      <a:pPr lvl="0"/>
                      <a:endParaRPr lang="en-GB" sz="1800" b="1" dirty="0">
                        <a:latin typeface="Century Gothic" pitchFamily="34"/>
                      </a:endParaRPr>
                    </a:p>
                    <a:p>
                      <a:pPr lvl="0"/>
                      <a:endParaRPr lang="en-GB" sz="1800" b="1" dirty="0">
                        <a:latin typeface="Century Gothic" pitchFamily="34"/>
                      </a:endParaRPr>
                    </a:p>
                  </a:txBody>
                  <a:tcPr marL="91459" marR="91459" marT="45724" marB="45724"/>
                </a:tc>
                <a:extLst>
                  <a:ext uri="{0D108BD9-81ED-4DB2-BD59-A6C34878D82A}">
                    <a16:rowId xmlns:a16="http://schemas.microsoft.com/office/drawing/2014/main" val="10001"/>
                  </a:ext>
                </a:extLst>
              </a:tr>
              <a:tr h="1189167">
                <a:tc>
                  <a:txBody>
                    <a:bodyPr/>
                    <a:lstStyle/>
                    <a:p>
                      <a:pPr lvl="0"/>
                      <a:r>
                        <a:rPr lang="en-GB" sz="1800" b="1" dirty="0">
                          <a:latin typeface="Century Gothic" pitchFamily="34"/>
                        </a:rPr>
                        <a:t>2</a:t>
                      </a:r>
                    </a:p>
                  </a:txBody>
                  <a:tcPr marL="91459" marR="91459" marT="45724" marB="45724"/>
                </a:tc>
                <a:tc>
                  <a:txBody>
                    <a:bodyPr/>
                    <a:lstStyle/>
                    <a:p>
                      <a:pPr lvl="0"/>
                      <a:endParaRPr lang="en-GB" sz="1800" b="1" dirty="0">
                        <a:latin typeface="Century Gothic" pitchFamily="34"/>
                      </a:endParaRPr>
                    </a:p>
                    <a:p>
                      <a:pPr lvl="0"/>
                      <a:endParaRPr lang="en-GB" sz="1800" b="1" dirty="0">
                        <a:latin typeface="Century Gothic" pitchFamily="34"/>
                      </a:endParaRPr>
                    </a:p>
                    <a:p>
                      <a:pPr lvl="0"/>
                      <a:endParaRPr lang="en-GB" sz="1800" b="1" dirty="0">
                        <a:latin typeface="Century Gothic" pitchFamily="34"/>
                      </a:endParaRPr>
                    </a:p>
                    <a:p>
                      <a:pPr lvl="0"/>
                      <a:endParaRPr lang="en-GB" sz="1800" b="1" dirty="0">
                        <a:latin typeface="Century Gothic" pitchFamily="34"/>
                      </a:endParaRPr>
                    </a:p>
                  </a:txBody>
                  <a:tcPr marL="91459" marR="91459" marT="45724" marB="45724"/>
                </a:tc>
                <a:extLst>
                  <a:ext uri="{0D108BD9-81ED-4DB2-BD59-A6C34878D82A}">
                    <a16:rowId xmlns:a16="http://schemas.microsoft.com/office/drawing/2014/main" val="10002"/>
                  </a:ext>
                </a:extLst>
              </a:tr>
              <a:tr h="1189167">
                <a:tc>
                  <a:txBody>
                    <a:bodyPr/>
                    <a:lstStyle/>
                    <a:p>
                      <a:pPr lvl="0"/>
                      <a:r>
                        <a:rPr lang="en-GB" sz="1800" b="1" dirty="0">
                          <a:latin typeface="Century Gothic" pitchFamily="34"/>
                        </a:rPr>
                        <a:t>3</a:t>
                      </a:r>
                    </a:p>
                  </a:txBody>
                  <a:tcPr marL="91459" marR="91459" marT="45724" marB="45724"/>
                </a:tc>
                <a:tc>
                  <a:txBody>
                    <a:bodyPr/>
                    <a:lstStyle/>
                    <a:p>
                      <a:pPr lvl="0"/>
                      <a:endParaRPr lang="en-GB" sz="1800" b="1" dirty="0">
                        <a:latin typeface="Century Gothic" pitchFamily="34"/>
                      </a:endParaRPr>
                    </a:p>
                    <a:p>
                      <a:pPr lvl="0"/>
                      <a:endParaRPr lang="en-GB" sz="1800" b="1" dirty="0">
                        <a:latin typeface="Century Gothic" pitchFamily="34"/>
                      </a:endParaRPr>
                    </a:p>
                    <a:p>
                      <a:pPr lvl="0"/>
                      <a:endParaRPr lang="en-GB" sz="1800" b="1" dirty="0">
                        <a:latin typeface="Century Gothic" pitchFamily="34"/>
                      </a:endParaRPr>
                    </a:p>
                    <a:p>
                      <a:pPr lvl="0"/>
                      <a:endParaRPr lang="en-GB" sz="1800" b="1" dirty="0">
                        <a:latin typeface="Century Gothic" pitchFamily="34"/>
                      </a:endParaRPr>
                    </a:p>
                  </a:txBody>
                  <a:tcPr marL="91459" marR="91459" marT="45724" marB="45724"/>
                </a:tc>
                <a:extLst>
                  <a:ext uri="{0D108BD9-81ED-4DB2-BD59-A6C34878D82A}">
                    <a16:rowId xmlns:a16="http://schemas.microsoft.com/office/drawing/2014/main" val="10003"/>
                  </a:ext>
                </a:extLst>
              </a:tr>
            </a:tbl>
          </a:graphicData>
        </a:graphic>
      </p:graphicFrame>
      <p:sp>
        <p:nvSpPr>
          <p:cNvPr id="62487" name="Footer Placeholder 9"/>
          <p:cNvSpPr txBox="1">
            <a:spLocks noChangeArrowheads="1"/>
          </p:cNvSpPr>
          <p:nvPr/>
        </p:nvSpPr>
        <p:spPr bwMode="auto">
          <a:xfrm>
            <a:off x="3584575" y="6338888"/>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62488" name="Slide Number Placeholder 10"/>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D061B40E-A718-45E8-BEB3-FC067945F359}"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49</a:t>
            </a:fld>
            <a:endParaRPr lang="en-GB" altLang="en-US" sz="800">
              <a:solidFill>
                <a:srgbClr val="898989"/>
              </a:solidFill>
              <a:latin typeface="Century Gothic" panose="020B0502020202020204" pitchFamily="34" charset="0"/>
            </a:endParaRPr>
          </a:p>
        </p:txBody>
      </p:sp>
      <p:sp>
        <p:nvSpPr>
          <p:cNvPr id="6248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43B55759-2E02-43F0-B5EC-4536CC3B3CBE}"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49</a:t>
            </a:fld>
            <a:endParaRPr altLang="en-US" sz="800">
              <a:solidFill>
                <a:srgbClr val="898989"/>
              </a:solidFill>
              <a:latin typeface="Century Gothic" panose="020B0502020202020204" pitchFamily="34" charset="0"/>
            </a:endParaRPr>
          </a:p>
        </p:txBody>
      </p:sp>
      <p:sp>
        <p:nvSpPr>
          <p:cNvPr id="62490" name="TextBox 1"/>
          <p:cNvSpPr txBox="1">
            <a:spLocks noChangeArrowheads="1"/>
          </p:cNvSpPr>
          <p:nvPr/>
        </p:nvSpPr>
        <p:spPr bwMode="auto">
          <a:xfrm>
            <a:off x="4392613" y="382588"/>
            <a:ext cx="4391025"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a local history study.</a:t>
            </a:r>
            <a:endParaRPr lang="en-GB" altLang="en-US" sz="1100">
              <a:ea typeface="Calibri" panose="020F0502020204030204" pitchFamily="34" charset="0"/>
              <a:cs typeface="Times New Roman" panose="02020603050405020304" pitchFamily="18" charset="0"/>
            </a:endParaRPr>
          </a:p>
        </p:txBody>
      </p:sp>
      <p:sp>
        <p:nvSpPr>
          <p:cNvPr id="62491"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D</a:t>
            </a:r>
          </a:p>
        </p:txBody>
      </p:sp>
    </p:spTree>
  </p:cSld>
  <p:clrMapOvr>
    <a:masterClrMapping/>
  </p:clrMapOvr>
  <p:transition spd="slow"/>
</p:sld>
</file>

<file path=ppt/slides/slide50.xml><?xml version="1.0" encoding="utf-8"?>
<p:sld xmlns:a="http://schemas.openxmlformats.org/drawingml/2006/main" xmlns:r="http://schemas.openxmlformats.org/officeDocument/2006/relationships" xmlns:p="http://schemas.openxmlformats.org/presentationml/2006/main">
  <p:cSld name="Slide108">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D0CFFA37-E9F4-443D-9683-15D385FDF1C1}"/>
              </a:ext>
            </a:extLst>
          </p:cNvPr>
          <p:cNvGraphicFramePr>
            <a:graphicFrameLocks noGrp="1"/>
          </p:cNvGraphicFramePr>
          <p:nvPr>
            <p:ph idx="1"/>
          </p:nvPr>
        </p:nvGraphicFramePr>
        <p:xfrm>
          <a:off x="331788" y="1217613"/>
          <a:ext cx="8480425" cy="4549775"/>
        </p:xfrm>
        <a:graphic>
          <a:graphicData uri="http://schemas.openxmlformats.org/drawingml/2006/table">
            <a:tbl>
              <a:tblPr firstRow="1" bandRow="1">
                <a:effectLst/>
                <a:tableStyleId>{5C22544A-7EE6-4342-B048-85BDC9FD1C3A}</a:tableStyleId>
              </a:tblPr>
              <a:tblGrid>
                <a:gridCol w="2826808">
                  <a:extLst>
                    <a:ext uri="{9D8B030D-6E8A-4147-A177-3AD203B41FA5}">
                      <a16:colId xmlns:a16="http://schemas.microsoft.com/office/drawing/2014/main" val="20000"/>
                    </a:ext>
                  </a:extLst>
                </a:gridCol>
                <a:gridCol w="3609952">
                  <a:extLst>
                    <a:ext uri="{9D8B030D-6E8A-4147-A177-3AD203B41FA5}">
                      <a16:colId xmlns:a16="http://schemas.microsoft.com/office/drawing/2014/main" val="20001"/>
                    </a:ext>
                  </a:extLst>
                </a:gridCol>
                <a:gridCol w="2043664">
                  <a:extLst>
                    <a:ext uri="{9D8B030D-6E8A-4147-A177-3AD203B41FA5}">
                      <a16:colId xmlns:a16="http://schemas.microsoft.com/office/drawing/2014/main" val="20002"/>
                    </a:ext>
                  </a:extLst>
                </a:gridCol>
              </a:tblGrid>
              <a:tr h="370602">
                <a:tc gridSpan="3">
                  <a:txBody>
                    <a:bodyPr/>
                    <a:lstStyle/>
                    <a:p>
                      <a:pPr lvl="0" algn="ctr"/>
                      <a:r>
                        <a:rPr lang="en-GB" sz="1800" dirty="0">
                          <a:latin typeface="Century Gothic" pitchFamily="34"/>
                        </a:rPr>
                        <a:t>World War Two</a:t>
                      </a:r>
                    </a:p>
                  </a:txBody>
                  <a:tcPr marL="91429" marR="91429" marT="45690" marB="4569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827302">
                <a:tc>
                  <a:txBody>
                    <a:bodyPr/>
                    <a:lstStyle/>
                    <a:p>
                      <a:pPr marL="0" lvl="0" indent="0">
                        <a:lnSpc>
                          <a:spcPct val="115000"/>
                        </a:lnSpc>
                        <a:spcAft>
                          <a:spcPts val="0"/>
                        </a:spcAft>
                        <a:buNone/>
                      </a:pPr>
                      <a:r>
                        <a:rPr lang="en-GB" sz="1400" b="1" dirty="0">
                          <a:solidFill>
                            <a:srgbClr val="000000"/>
                          </a:solidFill>
                          <a:latin typeface="Century Gothic" pitchFamily="34"/>
                          <a:ea typeface="Calibri" pitchFamily="34"/>
                          <a:cs typeface="Times New Roman" pitchFamily="18"/>
                        </a:rPr>
                        <a:t>Why were many children evacuated during World War 2?</a:t>
                      </a:r>
                    </a:p>
                  </a:txBody>
                  <a:tcPr marL="91429" marR="91429" marT="45690" marB="45690"/>
                </a:tc>
                <a:tc>
                  <a:txBody>
                    <a:bodyPr/>
                    <a:lstStyle/>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marL="91429" marR="91429" marT="45690" marB="45690"/>
                </a:tc>
                <a:tc rowSpan="5">
                  <a:txBody>
                    <a:bodyPr/>
                    <a:lstStyle/>
                    <a:p>
                      <a:pPr lvl="0"/>
                      <a:endParaRPr lang="en-GB" sz="1400" dirty="0">
                        <a:latin typeface="Century Gothic" pitchFamily="34"/>
                      </a:endParaRPr>
                    </a:p>
                  </a:txBody>
                  <a:tcPr marL="91429" marR="91429" marT="45690" marB="45690"/>
                </a:tc>
                <a:extLst>
                  <a:ext uri="{0D108BD9-81ED-4DB2-BD59-A6C34878D82A}">
                    <a16:rowId xmlns:a16="http://schemas.microsoft.com/office/drawing/2014/main" val="10002"/>
                  </a:ext>
                </a:extLst>
              </a:tr>
              <a:tr h="731312">
                <a:tc>
                  <a:txBody>
                    <a:bodyPr/>
                    <a:lstStyle/>
                    <a:p>
                      <a:pPr lvl="0"/>
                      <a:r>
                        <a:rPr lang="en-GB" sz="1400" b="1" dirty="0">
                          <a:latin typeface="Century Gothic" pitchFamily="34"/>
                        </a:rPr>
                        <a:t>Which prime minister led Britain to victory during World war 2?</a:t>
                      </a:r>
                    </a:p>
                  </a:txBody>
                  <a:tcPr marL="91429" marR="91429" marT="45690" marB="45690"/>
                </a:tc>
                <a:tc>
                  <a:txBody>
                    <a:bodyPr/>
                    <a:lstStyle/>
                    <a:p>
                      <a:pPr lvl="0"/>
                      <a:endParaRPr lang="en-GB" sz="1400" dirty="0">
                        <a:latin typeface="Century Gothic" pitchFamily="34"/>
                      </a:endParaRPr>
                    </a:p>
                    <a:p>
                      <a:pPr lvl="0"/>
                      <a:endParaRPr lang="en-GB" sz="1400" dirty="0">
                        <a:latin typeface="Century Gothic" pitchFamily="34"/>
                      </a:endParaRPr>
                    </a:p>
                  </a:txBody>
                  <a:tcPr marL="91429" marR="91429" marT="45690" marB="45690"/>
                </a:tc>
                <a:tc vMerge="1">
                  <a:txBody>
                    <a:bodyPr/>
                    <a:lstStyle/>
                    <a:p>
                      <a:pPr lvl="0"/>
                      <a:endParaRPr lang="en-GB" sz="1400" dirty="0">
                        <a:latin typeface="Century Gothic" pitchFamily="34"/>
                      </a:endParaRPr>
                    </a:p>
                  </a:txBody>
                  <a:tcPr marL="91429" marR="91429" marT="45700" marB="45700"/>
                </a:tc>
                <a:extLst>
                  <a:ext uri="{0D108BD9-81ED-4DB2-BD59-A6C34878D82A}">
                    <a16:rowId xmlns:a16="http://schemas.microsoft.com/office/drawing/2014/main" val="10003"/>
                  </a:ext>
                </a:extLst>
              </a:tr>
              <a:tr h="731312">
                <a:tc>
                  <a:txBody>
                    <a:bodyPr/>
                    <a:lstStyle/>
                    <a:p>
                      <a:pPr lvl="0"/>
                      <a:r>
                        <a:rPr lang="en-GB" sz="1400" b="1" dirty="0">
                          <a:latin typeface="Century Gothic" pitchFamily="34"/>
                        </a:rPr>
                        <a:t>Why were Jews persecuted during World War Two?</a:t>
                      </a:r>
                    </a:p>
                  </a:txBody>
                  <a:tcPr marL="91429" marR="91429" marT="45690" marB="45690"/>
                </a:tc>
                <a:tc>
                  <a:txBody>
                    <a:bodyPr/>
                    <a:lstStyle/>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marL="91429" marR="91429" marT="45690" marB="45690"/>
                </a:tc>
                <a:tc vMerge="1">
                  <a:txBody>
                    <a:bodyPr/>
                    <a:lstStyle/>
                    <a:p>
                      <a:pPr lvl="0"/>
                      <a:endParaRPr lang="en-GB" sz="1400" dirty="0">
                        <a:latin typeface="Century Gothic" pitchFamily="34"/>
                      </a:endParaRPr>
                    </a:p>
                  </a:txBody>
                  <a:tcPr marL="91429" marR="91429" marT="45700" marB="45700"/>
                </a:tc>
                <a:extLst>
                  <a:ext uri="{0D108BD9-81ED-4DB2-BD59-A6C34878D82A}">
                    <a16:rowId xmlns:a16="http://schemas.microsoft.com/office/drawing/2014/main" val="10004"/>
                  </a:ext>
                </a:extLst>
              </a:tr>
              <a:tr h="944623">
                <a:tc>
                  <a:txBody>
                    <a:bodyPr/>
                    <a:lstStyle/>
                    <a:p>
                      <a:pPr lvl="0"/>
                      <a:r>
                        <a:rPr lang="en-GB" sz="1400" b="1" dirty="0">
                          <a:latin typeface="Century Gothic" pitchFamily="34"/>
                        </a:rPr>
                        <a:t>When did war break out between Britain and Germany during World War Two and when did it end?</a:t>
                      </a:r>
                    </a:p>
                  </a:txBody>
                  <a:tcPr marL="91429" marR="91429" marT="45690" marB="45690"/>
                </a:tc>
                <a:tc>
                  <a:txBody>
                    <a:bodyPr/>
                    <a:lstStyle/>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marL="91429" marR="91429" marT="45690" marB="45690"/>
                </a:tc>
                <a:tc vMerge="1">
                  <a:txBody>
                    <a:bodyPr/>
                    <a:lstStyle/>
                    <a:p>
                      <a:pPr lvl="0"/>
                      <a:endParaRPr lang="en-GB" sz="1400" dirty="0">
                        <a:latin typeface="Century Gothic" pitchFamily="34"/>
                      </a:endParaRPr>
                    </a:p>
                  </a:txBody>
                  <a:tcPr marL="91429" marR="91429" marT="45700" marB="45700"/>
                </a:tc>
                <a:extLst>
                  <a:ext uri="{0D108BD9-81ED-4DB2-BD59-A6C34878D82A}">
                    <a16:rowId xmlns:a16="http://schemas.microsoft.com/office/drawing/2014/main" val="10005"/>
                  </a:ext>
                </a:extLst>
              </a:tr>
              <a:tr h="944623">
                <a:tc>
                  <a:txBody>
                    <a:bodyPr/>
                    <a:lstStyle/>
                    <a:p>
                      <a:pPr lvl="0"/>
                      <a:r>
                        <a:rPr lang="en-GB" sz="1400" b="1" dirty="0">
                          <a:latin typeface="Century Gothic" pitchFamily="34"/>
                        </a:rPr>
                        <a:t>What do understand about rationing?</a:t>
                      </a:r>
                    </a:p>
                  </a:txBody>
                  <a:tcPr marL="91429" marR="91429" marT="45690" marB="45690"/>
                </a:tc>
                <a:tc>
                  <a:txBody>
                    <a:bodyPr/>
                    <a:lstStyle/>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marL="91429" marR="91429" marT="45690" marB="45690"/>
                </a:tc>
                <a:tc vMerge="1">
                  <a:txBody>
                    <a:bodyPr/>
                    <a:lstStyle/>
                    <a:p>
                      <a:pPr lvl="0"/>
                      <a:endParaRPr lang="en-GB" sz="1400" dirty="0">
                        <a:latin typeface="Century Gothic" pitchFamily="34"/>
                      </a:endParaRPr>
                    </a:p>
                  </a:txBody>
                  <a:tcPr marL="91429" marR="91429" marT="45700" marB="45700"/>
                </a:tc>
                <a:extLst>
                  <a:ext uri="{0D108BD9-81ED-4DB2-BD59-A6C34878D82A}">
                    <a16:rowId xmlns:a16="http://schemas.microsoft.com/office/drawing/2014/main" val="10006"/>
                  </a:ext>
                </a:extLst>
              </a:tr>
            </a:tbl>
          </a:graphicData>
        </a:graphic>
      </p:graphicFrame>
      <p:sp>
        <p:nvSpPr>
          <p:cNvPr id="63514" name="Footer Placeholder 6"/>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63515" name="Slide Number Placeholder 7"/>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E6901603-9E24-44E9-86AC-6F3B1BD8270C}"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50</a:t>
            </a:fld>
            <a:endParaRPr lang="en-GB" altLang="en-US" sz="800">
              <a:solidFill>
                <a:srgbClr val="898989"/>
              </a:solidFill>
              <a:latin typeface="Century Gothic" panose="020B0502020202020204" pitchFamily="34" charset="0"/>
            </a:endParaRPr>
          </a:p>
        </p:txBody>
      </p:sp>
      <p:sp>
        <p:nvSpPr>
          <p:cNvPr id="63516"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63517"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6E9C9061-0F7C-4B9C-ACB3-C6000AFC83DE}"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50</a:t>
            </a:fld>
            <a:endParaRPr altLang="en-US" sz="800">
              <a:solidFill>
                <a:srgbClr val="898989"/>
              </a:solidFill>
              <a:latin typeface="Century Gothic" panose="020B0502020202020204" pitchFamily="34" charset="0"/>
            </a:endParaRPr>
          </a:p>
        </p:txBody>
      </p:sp>
      <p:sp>
        <p:nvSpPr>
          <p:cNvPr id="63518" name="TextBox 6"/>
          <p:cNvSpPr txBox="1">
            <a:spLocks noChangeArrowheads="1"/>
          </p:cNvSpPr>
          <p:nvPr/>
        </p:nvSpPr>
        <p:spPr bwMode="auto">
          <a:xfrm>
            <a:off x="331788" y="382588"/>
            <a:ext cx="8451850"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nSpc>
                <a:spcPct val="115000"/>
              </a:lnSpc>
            </a:pPr>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a study of an aspect or theme in British history that extends pupils’ chronological knowledge beyond 1066.</a:t>
            </a:r>
            <a:r>
              <a:rPr lang="en-GB" altLang="en-US" sz="1100">
                <a:ea typeface="Calibri" panose="020F0502020204030204" pitchFamily="34" charset="0"/>
                <a:cs typeface="Times New Roman" panose="02020603050405020304" pitchFamily="18" charset="0"/>
              </a:rPr>
              <a:t>	</a:t>
            </a:r>
          </a:p>
        </p:txBody>
      </p:sp>
      <p:pic>
        <p:nvPicPr>
          <p:cNvPr id="635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0525" y="1217613"/>
            <a:ext cx="2043113"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20"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4813" y="2576513"/>
            <a:ext cx="2043112" cy="114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21" name="Picture 8"/>
          <p:cNvPicPr>
            <a:picLocks noChangeAspect="1" noChangeArrowheads="1"/>
          </p:cNvPicPr>
          <p:nvPr/>
        </p:nvPicPr>
        <p:blipFill>
          <a:blip r:embed="rId4">
            <a:extLst>
              <a:ext uri="{28A0092B-C50C-407E-A947-70E740481C1C}">
                <a14:useLocalDpi xmlns:a14="http://schemas.microsoft.com/office/drawing/2010/main" val="0"/>
              </a:ext>
            </a:extLst>
          </a:blip>
          <a:srcRect b="30511"/>
          <a:stretch>
            <a:fillRect/>
          </a:stretch>
        </p:blipFill>
        <p:spPr bwMode="auto">
          <a:xfrm>
            <a:off x="6248400" y="3725863"/>
            <a:ext cx="1358900" cy="141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22" name="Picture 10"/>
          <p:cNvPicPr>
            <a:picLocks noChangeAspect="1" noChangeArrowheads="1"/>
          </p:cNvPicPr>
          <p:nvPr/>
        </p:nvPicPr>
        <p:blipFill>
          <a:blip r:embed="rId5">
            <a:extLst>
              <a:ext uri="{28A0092B-C50C-407E-A947-70E740481C1C}">
                <a14:useLocalDpi xmlns:a14="http://schemas.microsoft.com/office/drawing/2010/main" val="0"/>
              </a:ext>
            </a:extLst>
          </a:blip>
          <a:srcRect l="21921" r="21988"/>
          <a:stretch>
            <a:fillRect/>
          </a:stretch>
        </p:blipFill>
        <p:spPr bwMode="auto">
          <a:xfrm>
            <a:off x="7607300" y="3714750"/>
            <a:ext cx="1204913" cy="143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3523"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48400" y="5145088"/>
            <a:ext cx="2535238"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24"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E</a:t>
            </a:r>
          </a:p>
        </p:txBody>
      </p:sp>
    </p:spTree>
  </p:cSld>
  <p:clrMapOvr>
    <a:masterClrMapping/>
  </p:clrMapOvr>
  <p:transition spd="slow"/>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txBox="1">
            <a:spLocks noGrp="1"/>
          </p:cNvSpPr>
          <p:nvPr>
            <p:ph type="title"/>
          </p:nvPr>
        </p:nvSpPr>
        <p:spPr>
          <a:xfrm>
            <a:off x="628650" y="365125"/>
            <a:ext cx="7886700" cy="558800"/>
          </a:xfrm>
        </p:spPr>
        <p:txBody>
          <a:bodyPr/>
          <a:lstStyle/>
          <a:p>
            <a:r>
              <a:rPr lang="en-GB" altLang="en-US" sz="3200" b="1">
                <a:solidFill>
                  <a:srgbClr val="C00000"/>
                </a:solidFill>
                <a:latin typeface="Century Gothic" panose="020B0502020202020204" pitchFamily="34" charset="0"/>
              </a:rPr>
              <a:t>Year 5: History assessments</a:t>
            </a:r>
          </a:p>
        </p:txBody>
      </p:sp>
      <p:graphicFrame>
        <p:nvGraphicFramePr>
          <p:cNvPr id="3" name="Content Placeholder 3">
            <a:extLst>
              <a:ext uri="{FF2B5EF4-FFF2-40B4-BE49-F238E27FC236}">
                <a16:creationId xmlns:a16="http://schemas.microsoft.com/office/drawing/2014/main" id="{71AD4594-A84C-4186-A830-8DB05A949814}"/>
              </a:ext>
            </a:extLst>
          </p:cNvPr>
          <p:cNvGraphicFramePr>
            <a:graphicFrameLocks noGrp="1"/>
          </p:cNvGraphicFramePr>
          <p:nvPr>
            <p:ph idx="1"/>
          </p:nvPr>
        </p:nvGraphicFramePr>
        <p:xfrm>
          <a:off x="288925" y="846138"/>
          <a:ext cx="8596313" cy="5411787"/>
        </p:xfrm>
        <a:graphic>
          <a:graphicData uri="http://schemas.openxmlformats.org/drawingml/2006/table">
            <a:tbl>
              <a:tblPr firstRow="1" bandRow="1">
                <a:effectLst/>
                <a:tableStyleId>{5C22544A-7EE6-4342-B048-85BDC9FD1C3A}</a:tableStyleId>
              </a:tblPr>
              <a:tblGrid>
                <a:gridCol w="4318709">
                  <a:extLst>
                    <a:ext uri="{9D8B030D-6E8A-4147-A177-3AD203B41FA5}">
                      <a16:colId xmlns:a16="http://schemas.microsoft.com/office/drawing/2014/main" val="3086102328"/>
                    </a:ext>
                  </a:extLst>
                </a:gridCol>
                <a:gridCol w="2979747">
                  <a:extLst>
                    <a:ext uri="{9D8B030D-6E8A-4147-A177-3AD203B41FA5}">
                      <a16:colId xmlns:a16="http://schemas.microsoft.com/office/drawing/2014/main" val="4269085794"/>
                    </a:ext>
                  </a:extLst>
                </a:gridCol>
                <a:gridCol w="1297858">
                  <a:extLst>
                    <a:ext uri="{9D8B030D-6E8A-4147-A177-3AD203B41FA5}">
                      <a16:colId xmlns:a16="http://schemas.microsoft.com/office/drawing/2014/main" val="4137182897"/>
                    </a:ext>
                  </a:extLst>
                </a:gridCol>
              </a:tblGrid>
              <a:tr h="516120">
                <a:tc>
                  <a:txBody>
                    <a:bodyPr/>
                    <a:lstStyle/>
                    <a:p>
                      <a:pPr lvl="0"/>
                      <a:r>
                        <a:rPr lang="en-GB" sz="1800" dirty="0">
                          <a:latin typeface="Century Gothic" pitchFamily="34"/>
                        </a:rPr>
                        <a:t>National Curriculum content</a:t>
                      </a:r>
                    </a:p>
                  </a:txBody>
                  <a:tcPr marL="91429" marR="91429" marT="45540" marB="45540"/>
                </a:tc>
                <a:tc>
                  <a:txBody>
                    <a:bodyPr/>
                    <a:lstStyle/>
                    <a:p>
                      <a:pPr lvl="0"/>
                      <a:r>
                        <a:rPr lang="en-GB" sz="1800" dirty="0">
                          <a:latin typeface="Century Gothic" pitchFamily="34"/>
                        </a:rPr>
                        <a:t>Assessment statement</a:t>
                      </a:r>
                    </a:p>
                  </a:txBody>
                  <a:tcPr marL="91429" marR="91429" marT="45540" marB="45540"/>
                </a:tc>
                <a:tc>
                  <a:txBody>
                    <a:bodyPr/>
                    <a:lstStyle/>
                    <a:p>
                      <a:pPr lvl="0"/>
                      <a:r>
                        <a:rPr lang="en-GB" sz="1400" dirty="0">
                          <a:latin typeface="Century Gothic" pitchFamily="34"/>
                        </a:rPr>
                        <a:t>Assessment Sheet</a:t>
                      </a:r>
                    </a:p>
                  </a:txBody>
                  <a:tcPr marL="91429" marR="91429" marT="45540" marB="45540"/>
                </a:tc>
                <a:extLst>
                  <a:ext uri="{0D108BD9-81ED-4DB2-BD59-A6C34878D82A}">
                    <a16:rowId xmlns:a16="http://schemas.microsoft.com/office/drawing/2014/main" val="3815951338"/>
                  </a:ext>
                </a:extLst>
              </a:tr>
              <a:tr h="2853688">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be taught about Britain’s settlement by the Anglo-Saxons and Scots.</a:t>
                      </a: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1" marR="68581" marT="0" marB="0"/>
                </a:tc>
                <a:tc>
                  <a:txBody>
                    <a:bodyPr/>
                    <a:lstStyle/>
                    <a:p>
                      <a:pPr lvl="0"/>
                      <a:r>
                        <a:rPr lang="en-GB" sz="1400" dirty="0">
                          <a:latin typeface="Century Gothic" pitchFamily="34"/>
                        </a:rPr>
                        <a:t>Use a timeline to place the period of the Anglo-Saxons</a:t>
                      </a:r>
                    </a:p>
                    <a:p>
                      <a:pPr lvl="0"/>
                      <a:endParaRPr lang="en-GB" sz="1400" dirty="0">
                        <a:latin typeface="Century Gothic" pitchFamily="34"/>
                      </a:endParaRPr>
                    </a:p>
                    <a:p>
                      <a:pPr lvl="0"/>
                      <a:r>
                        <a:rPr lang="en-GB" sz="1400" dirty="0">
                          <a:latin typeface="Century Gothic" pitchFamily="34"/>
                        </a:rPr>
                        <a:t>Know at least five facts about Anglo-Saxon settlements</a:t>
                      </a:r>
                    </a:p>
                    <a:p>
                      <a:pPr lvl="0"/>
                      <a:endParaRPr lang="en-GB" sz="1400" dirty="0">
                        <a:latin typeface="Century Gothic" pitchFamily="34"/>
                      </a:endParaRPr>
                    </a:p>
                    <a:p>
                      <a:pPr lvl="0"/>
                      <a:r>
                        <a:rPr lang="en-GB" sz="1400" dirty="0">
                          <a:latin typeface="Century Gothic" pitchFamily="34"/>
                        </a:rPr>
                        <a:t>Know the link between the Anglo-Saxons and monasteries</a:t>
                      </a:r>
                    </a:p>
                    <a:p>
                      <a:pPr lvl="0"/>
                      <a:endParaRPr lang="en-GB" sz="1400" dirty="0">
                        <a:latin typeface="Century Gothic" pitchFamily="34"/>
                      </a:endParaRPr>
                    </a:p>
                    <a:p>
                      <a:pPr lvl="0"/>
                      <a:r>
                        <a:rPr lang="en-GB" sz="1400" dirty="0">
                          <a:latin typeface="Century Gothic" pitchFamily="34"/>
                        </a:rPr>
                        <a:t>Know the difference between the life of an Anglo-Saxon man and woman</a:t>
                      </a:r>
                    </a:p>
                    <a:p>
                      <a:pPr lvl="0"/>
                      <a:endParaRPr lang="en-GB" sz="1400" dirty="0">
                        <a:latin typeface="Century Gothic" pitchFamily="34"/>
                      </a:endParaRPr>
                    </a:p>
                  </a:txBody>
                  <a:tcPr marL="91429" marR="91429" marT="45540" marB="45540"/>
                </a:tc>
                <a:tc>
                  <a:txBody>
                    <a:bodyPr/>
                    <a:lstStyle/>
                    <a:p>
                      <a:pPr lvl="0" algn="ctr"/>
                      <a:r>
                        <a:rPr lang="en-GB" sz="1400" dirty="0">
                          <a:latin typeface="Century Gothic" pitchFamily="34"/>
                        </a:rPr>
                        <a:t>A</a:t>
                      </a:r>
                    </a:p>
                    <a:p>
                      <a:pPr lvl="0" algn="ctr"/>
                      <a:endParaRPr lang="en-GB" sz="1400" dirty="0">
                        <a:latin typeface="Century Gothic" pitchFamily="34"/>
                      </a:endParaRP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B</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C</a:t>
                      </a:r>
                    </a:p>
                    <a:p>
                      <a:pPr lvl="0" algn="ctr"/>
                      <a:endParaRPr lang="en-GB" sz="1400" dirty="0">
                        <a:latin typeface="Century Gothic" pitchFamily="34"/>
                      </a:endParaRP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C</a:t>
                      </a:r>
                    </a:p>
                  </a:txBody>
                  <a:tcPr marL="91429" marR="91429" marT="45540" marB="45540"/>
                </a:tc>
                <a:extLst>
                  <a:ext uri="{0D108BD9-81ED-4DB2-BD59-A6C34878D82A}">
                    <a16:rowId xmlns:a16="http://schemas.microsoft.com/office/drawing/2014/main" val="3777445876"/>
                  </a:ext>
                </a:extLst>
              </a:tr>
              <a:tr h="820056">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400" dirty="0">
                          <a:latin typeface="Century Gothic" panose="020B0502020202020204" pitchFamily="34" charset="0"/>
                          <a:ea typeface="Calibri" pitchFamily="34"/>
                          <a:cs typeface="Times New Roman" pitchFamily="18"/>
                        </a:rPr>
                        <a:t> </a:t>
                      </a:r>
                      <a:r>
                        <a:rPr lang="en-GB" sz="1400" dirty="0">
                          <a:latin typeface="Century Gothic" pitchFamily="34"/>
                          <a:ea typeface="Calibri" pitchFamily="34"/>
                          <a:cs typeface="Times New Roman" pitchFamily="18"/>
                        </a:rPr>
                        <a:t>Pupils should be taught about a local history study.</a:t>
                      </a:r>
                      <a:endParaRPr lang="en-GB" sz="1400" dirty="0">
                        <a:latin typeface="Calibri" pitchFamily="34"/>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1" marR="68581" marT="0" marB="0"/>
                </a:tc>
                <a:tc>
                  <a:txBody>
                    <a:bodyPr/>
                    <a:lstStyle/>
                    <a:p>
                      <a:pPr lvl="0"/>
                      <a:r>
                        <a:rPr lang="en-GB" sz="1400" dirty="0">
                          <a:latin typeface="Century Gothic" pitchFamily="34"/>
                        </a:rPr>
                        <a:t>Know how life has changed over the past centuries</a:t>
                      </a:r>
                    </a:p>
                  </a:txBody>
                  <a:tcPr marL="91429" marR="91429" marT="45540" marB="45540"/>
                </a:tc>
                <a:tc>
                  <a:txBody>
                    <a:bodyPr/>
                    <a:lstStyle/>
                    <a:p>
                      <a:pPr lvl="0" algn="ctr"/>
                      <a:r>
                        <a:rPr lang="en-GB" sz="1400" dirty="0">
                          <a:latin typeface="Century Gothic" pitchFamily="34"/>
                        </a:rPr>
                        <a:t>D</a:t>
                      </a:r>
                    </a:p>
                    <a:p>
                      <a:pPr lvl="0" algn="ctr"/>
                      <a:endParaRPr lang="en-GB" sz="1400" dirty="0">
                        <a:latin typeface="Century Gothic" pitchFamily="34"/>
                      </a:endParaRPr>
                    </a:p>
                    <a:p>
                      <a:pPr lvl="0" algn="ctr"/>
                      <a:endParaRPr lang="en-GB" sz="1400" dirty="0">
                        <a:latin typeface="Century Gothic" pitchFamily="34"/>
                      </a:endParaRPr>
                    </a:p>
                  </a:txBody>
                  <a:tcPr marL="91429" marR="91429" marT="45540" marB="45540"/>
                </a:tc>
                <a:extLst>
                  <a:ext uri="{0D108BD9-81ED-4DB2-BD59-A6C34878D82A}">
                    <a16:rowId xmlns:a16="http://schemas.microsoft.com/office/drawing/2014/main" val="2280256700"/>
                  </a:ext>
                </a:extLst>
              </a:tr>
              <a:tr h="1221922">
                <a:tc>
                  <a:txBody>
                    <a:bodyPr/>
                    <a:lstStyle/>
                    <a:p>
                      <a:pPr lvl="0">
                        <a:lnSpc>
                          <a:spcPct val="115000"/>
                        </a:lnSpc>
                        <a:spcAft>
                          <a:spcPts val="0"/>
                        </a:spcAft>
                      </a:pPr>
                      <a:r>
                        <a:rPr lang="en-GB" sz="1400" dirty="0">
                          <a:latin typeface="Century Gothic" pitchFamily="34"/>
                          <a:ea typeface="Calibri" pitchFamily="34"/>
                          <a:cs typeface="Times New Roman" pitchFamily="18"/>
                        </a:rPr>
                        <a:t>Pupils should be taught about a study of an aspect or theme in British history that extends pupils’ chronological knowledge beyond 1066</a:t>
                      </a:r>
                    </a:p>
                    <a:p>
                      <a:pPr lvl="0">
                        <a:lnSpc>
                          <a:spcPct val="115000"/>
                        </a:lnSpc>
                        <a:spcAft>
                          <a:spcPts val="0"/>
                        </a:spcAft>
                      </a:pPr>
                      <a:endParaRPr lang="en-GB" sz="1400" dirty="0">
                        <a:latin typeface="Century Gothic" pitchFamily="34"/>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1" marR="68581" marT="0" marB="0"/>
                </a:tc>
                <a:tc>
                  <a:txBody>
                    <a:bodyPr/>
                    <a:lstStyle/>
                    <a:p>
                      <a:pPr lvl="0"/>
                      <a:r>
                        <a:rPr lang="en-GB" sz="1400" b="1" dirty="0">
                          <a:latin typeface="Century Gothic" pitchFamily="34"/>
                        </a:rPr>
                        <a:t>World War Two</a:t>
                      </a:r>
                    </a:p>
                    <a:p>
                      <a:pPr lvl="0"/>
                      <a:r>
                        <a:rPr lang="en-GB" sz="1400" dirty="0">
                          <a:latin typeface="Century Gothic" pitchFamily="34"/>
                        </a:rPr>
                        <a:t>Know key facts related to World War Two</a:t>
                      </a:r>
                    </a:p>
                  </a:txBody>
                  <a:tcPr marL="91429" marR="91429" marT="45540" marB="45540"/>
                </a:tc>
                <a:tc>
                  <a:txBody>
                    <a:bodyPr/>
                    <a:lstStyle/>
                    <a:p>
                      <a:pPr lvl="0" algn="ctr"/>
                      <a:r>
                        <a:rPr lang="en-GB" sz="1400" dirty="0">
                          <a:latin typeface="Century Gothic" pitchFamily="34"/>
                        </a:rPr>
                        <a:t>E</a:t>
                      </a:r>
                    </a:p>
                  </a:txBody>
                  <a:tcPr marL="91429" marR="91429" marT="45540" marB="45540"/>
                </a:tc>
                <a:extLst>
                  <a:ext uri="{0D108BD9-81ED-4DB2-BD59-A6C34878D82A}">
                    <a16:rowId xmlns:a16="http://schemas.microsoft.com/office/drawing/2014/main" val="2313191538"/>
                  </a:ext>
                </a:extLst>
              </a:tr>
            </a:tbl>
          </a:graphicData>
        </a:graphic>
      </p:graphicFrame>
    </p:spTree>
  </p:cSld>
  <p:clrMapOvr>
    <a:masterClrMapping/>
  </p:clrMapOvr>
  <p:transition spd="slow"/>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F423DA81-90A4-4DC6-AFAF-D0F8793B57F4}"/>
              </a:ext>
            </a:extLst>
          </p:cNvPr>
          <p:cNvGraphicFramePr>
            <a:graphicFrameLocks noGrp="1"/>
          </p:cNvGraphicFramePr>
          <p:nvPr>
            <p:ph idx="1"/>
          </p:nvPr>
        </p:nvGraphicFramePr>
        <p:xfrm>
          <a:off x="498194" y="770396"/>
          <a:ext cx="8147612" cy="5090160"/>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1298308068"/>
                    </a:ext>
                  </a:extLst>
                </a:gridCol>
                <a:gridCol w="4073798">
                  <a:extLst>
                    <a:ext uri="{9D8B030D-6E8A-4147-A177-3AD203B41FA5}">
                      <a16:colId xmlns:a16="http://schemas.microsoft.com/office/drawing/2014/main" val="4177905297"/>
                    </a:ext>
                  </a:extLst>
                </a:gridCol>
                <a:gridCol w="452646">
                  <a:extLst>
                    <a:ext uri="{9D8B030D-6E8A-4147-A177-3AD203B41FA5}">
                      <a16:colId xmlns:a16="http://schemas.microsoft.com/office/drawing/2014/main" val="400446587"/>
                    </a:ext>
                  </a:extLst>
                </a:gridCol>
                <a:gridCol w="452646">
                  <a:extLst>
                    <a:ext uri="{9D8B030D-6E8A-4147-A177-3AD203B41FA5}">
                      <a16:colId xmlns:a16="http://schemas.microsoft.com/office/drawing/2014/main" val="535651126"/>
                    </a:ext>
                  </a:extLst>
                </a:gridCol>
                <a:gridCol w="452646">
                  <a:extLst>
                    <a:ext uri="{9D8B030D-6E8A-4147-A177-3AD203B41FA5}">
                      <a16:colId xmlns:a16="http://schemas.microsoft.com/office/drawing/2014/main" val="4127480264"/>
                    </a:ext>
                  </a:extLst>
                </a:gridCol>
                <a:gridCol w="452646">
                  <a:extLst>
                    <a:ext uri="{9D8B030D-6E8A-4147-A177-3AD203B41FA5}">
                      <a16:colId xmlns:a16="http://schemas.microsoft.com/office/drawing/2014/main" val="2599265035"/>
                    </a:ext>
                  </a:extLst>
                </a:gridCol>
                <a:gridCol w="452646">
                  <a:extLst>
                    <a:ext uri="{9D8B030D-6E8A-4147-A177-3AD203B41FA5}">
                      <a16:colId xmlns:a16="http://schemas.microsoft.com/office/drawing/2014/main" val="335523327"/>
                    </a:ext>
                  </a:extLst>
                </a:gridCol>
                <a:gridCol w="452646">
                  <a:extLst>
                    <a:ext uri="{9D8B030D-6E8A-4147-A177-3AD203B41FA5}">
                      <a16:colId xmlns:a16="http://schemas.microsoft.com/office/drawing/2014/main" val="1266542968"/>
                    </a:ext>
                  </a:extLst>
                </a:gridCol>
                <a:gridCol w="452646">
                  <a:extLst>
                    <a:ext uri="{9D8B030D-6E8A-4147-A177-3AD203B41FA5}">
                      <a16:colId xmlns:a16="http://schemas.microsoft.com/office/drawing/2014/main" val="3588561732"/>
                    </a:ext>
                  </a:extLst>
                </a:gridCol>
                <a:gridCol w="452646">
                  <a:extLst>
                    <a:ext uri="{9D8B030D-6E8A-4147-A177-3AD203B41FA5}">
                      <a16:colId xmlns:a16="http://schemas.microsoft.com/office/drawing/2014/main" val="138620974"/>
                    </a:ext>
                  </a:extLst>
                </a:gridCol>
              </a:tblGrid>
              <a:tr h="370844">
                <a:tc gridSpan="2">
                  <a:txBody>
                    <a:bodyPr/>
                    <a:lstStyle/>
                    <a:p>
                      <a:pPr lvl="0"/>
                      <a:endParaRPr lang="en-GB" sz="1400" dirty="0">
                        <a:latin typeface="Century Gothic" pitchFamily="34"/>
                      </a:endParaRPr>
                    </a:p>
                    <a:p>
                      <a:pPr lvl="0"/>
                      <a:r>
                        <a:rPr lang="en-GB" sz="1800" dirty="0">
                          <a:latin typeface="Century Gothic" pitchFamily="34"/>
                        </a:rPr>
                        <a:t>Year 5</a:t>
                      </a:r>
                    </a:p>
                    <a:p>
                      <a:pPr lvl="0"/>
                      <a:r>
                        <a:rPr lang="en-GB" sz="1800" dirty="0">
                          <a:latin typeface="Century Gothic" pitchFamily="34"/>
                        </a:rPr>
                        <a:t>History Cumulative </a:t>
                      </a:r>
                    </a:p>
                    <a:p>
                      <a:pPr lvl="0"/>
                      <a:r>
                        <a:rPr lang="en-GB" sz="1800" dirty="0">
                          <a:latin typeface="Century Gothic" pitchFamily="34"/>
                        </a:rPr>
                        <a:t>Assessment Sheet</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a:tc>
                <a:tc hMerge="1">
                  <a:txBody>
                    <a:bodyPr/>
                    <a:lstStyle/>
                    <a:p>
                      <a:endParaRPr lang="en-GB"/>
                    </a:p>
                  </a:txBody>
                  <a:tcPr/>
                </a:tc>
                <a:tc>
                  <a:txBody>
                    <a:bodyPr/>
                    <a:lstStyle/>
                    <a:p>
                      <a:pPr lvl="0"/>
                      <a:r>
                        <a:rPr lang="en-GB" sz="1400" dirty="0">
                          <a:latin typeface="Century Gothic" pitchFamily="34"/>
                        </a:rPr>
                        <a:t>Name 1</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vert="vert"/>
                </a:tc>
                <a:tc>
                  <a:txBody>
                    <a:bodyPr/>
                    <a:lstStyle/>
                    <a:p>
                      <a:pPr lvl="0"/>
                      <a:r>
                        <a:rPr lang="en-GB" sz="1400" dirty="0">
                          <a:latin typeface="Century Gothic" pitchFamily="34"/>
                        </a:rPr>
                        <a:t>Name 2</a:t>
                      </a:r>
                    </a:p>
                  </a:txBody>
                  <a:tcPr vert="vert"/>
                </a:tc>
                <a:tc>
                  <a:txBody>
                    <a:bodyPr/>
                    <a:lstStyle/>
                    <a:p>
                      <a:pPr lvl="0"/>
                      <a:r>
                        <a:rPr lang="en-GB" sz="1400" dirty="0">
                          <a:latin typeface="Century Gothic" pitchFamily="34"/>
                        </a:rPr>
                        <a:t>Name 3</a:t>
                      </a:r>
                    </a:p>
                  </a:txBody>
                  <a:tcPr vert="vert"/>
                </a:tc>
                <a:tc>
                  <a:txBody>
                    <a:bodyPr/>
                    <a:lstStyle/>
                    <a:p>
                      <a:pPr lvl="0"/>
                      <a:r>
                        <a:rPr lang="en-GB" sz="1400" dirty="0">
                          <a:latin typeface="Century Gothic" pitchFamily="34"/>
                        </a:rPr>
                        <a:t>Name 4</a:t>
                      </a:r>
                    </a:p>
                  </a:txBody>
                  <a:tcPr vert="vert"/>
                </a:tc>
                <a:tc>
                  <a:txBody>
                    <a:bodyPr/>
                    <a:lstStyle/>
                    <a:p>
                      <a:pPr lvl="0"/>
                      <a:r>
                        <a:rPr lang="en-GB" sz="1400" dirty="0">
                          <a:latin typeface="Century Gothic" pitchFamily="34"/>
                        </a:rPr>
                        <a:t>Name 5</a:t>
                      </a:r>
                    </a:p>
                  </a:txBody>
                  <a:tcPr vert="vert"/>
                </a:tc>
                <a:tc>
                  <a:txBody>
                    <a:bodyPr/>
                    <a:lstStyle/>
                    <a:p>
                      <a:pPr lvl="0"/>
                      <a:r>
                        <a:rPr lang="en-GB" sz="1400" dirty="0">
                          <a:latin typeface="Century Gothic" pitchFamily="34"/>
                        </a:rPr>
                        <a:t>Name 6</a:t>
                      </a:r>
                    </a:p>
                  </a:txBody>
                  <a:tcPr vert="vert"/>
                </a:tc>
                <a:tc>
                  <a:txBody>
                    <a:bodyPr/>
                    <a:lstStyle/>
                    <a:p>
                      <a:pPr lvl="0"/>
                      <a:r>
                        <a:rPr lang="en-GB" sz="1400" dirty="0">
                          <a:latin typeface="Century Gothic" pitchFamily="34"/>
                        </a:rPr>
                        <a:t>Name 7</a:t>
                      </a:r>
                    </a:p>
                  </a:txBody>
                  <a:tcPr vert="vert"/>
                </a:tc>
                <a:tc>
                  <a:txBody>
                    <a:bodyPr/>
                    <a:lstStyle/>
                    <a:p>
                      <a:pPr lvl="0"/>
                      <a:r>
                        <a:rPr lang="en-GB" sz="1400" dirty="0">
                          <a:latin typeface="Century Gothic" pitchFamily="34"/>
                        </a:rPr>
                        <a:t>Name 8</a:t>
                      </a:r>
                    </a:p>
                  </a:txBody>
                  <a:tcPr vert="vert"/>
                </a:tc>
                <a:extLst>
                  <a:ext uri="{0D108BD9-81ED-4DB2-BD59-A6C34878D82A}">
                    <a16:rowId xmlns:a16="http://schemas.microsoft.com/office/drawing/2014/main" val="1092405824"/>
                  </a:ext>
                </a:extLst>
              </a:tr>
              <a:tr h="370844">
                <a:tc>
                  <a:txBody>
                    <a:bodyPr/>
                    <a:lstStyle/>
                    <a:p>
                      <a:pPr lvl="0"/>
                      <a:r>
                        <a:rPr lang="en-GB" sz="1400" b="1" dirty="0">
                          <a:latin typeface="Century Gothic" pitchFamily="34"/>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Use a timeline with accuracy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340636361"/>
                  </a:ext>
                </a:extLst>
              </a:tr>
              <a:tr h="370844">
                <a:tc>
                  <a:txBody>
                    <a:bodyPr/>
                    <a:lstStyle/>
                    <a:p>
                      <a:pPr lvl="0"/>
                      <a:r>
                        <a:rPr lang="en-GB" sz="1400" b="1" dirty="0">
                          <a:latin typeface="Century Gothic" pitchFamily="34"/>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Know facts about Anglo-Saxon settlements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 </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187654551"/>
                  </a:ext>
                </a:extLst>
              </a:tr>
              <a:tr h="370844">
                <a:tc>
                  <a:txBody>
                    <a:bodyPr/>
                    <a:lstStyle/>
                    <a:p>
                      <a:pPr lvl="0"/>
                      <a:r>
                        <a:rPr lang="en-GB" sz="1400" b="1" dirty="0">
                          <a:latin typeface="Century Gothic" pitchFamily="34"/>
                        </a:rPr>
                        <a:t>3</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the link between Anglo-Saxons and Christianity</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954931472"/>
                  </a:ext>
                </a:extLst>
              </a:tr>
              <a:tr h="370844">
                <a:tc>
                  <a:txBody>
                    <a:bodyPr/>
                    <a:lstStyle/>
                    <a:p>
                      <a:pPr lvl="0"/>
                      <a:r>
                        <a:rPr lang="en-GB" sz="1400" b="1" dirty="0">
                          <a:latin typeface="Century Gothic" pitchFamily="34"/>
                        </a:rPr>
                        <a:t>4</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how different the lives of Anglo-Saxon men and women were</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959167411"/>
                  </a:ext>
                </a:extLst>
              </a:tr>
              <a:tr h="370844">
                <a:tc>
                  <a:txBody>
                    <a:bodyPr/>
                    <a:lstStyle/>
                    <a:p>
                      <a:pPr lvl="0"/>
                      <a:r>
                        <a:rPr lang="en-GB" sz="1400" b="1" dirty="0">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how things have changed locally over the past centuries</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569755301"/>
                  </a:ext>
                </a:extLst>
              </a:tr>
              <a:tr h="370844">
                <a:tc>
                  <a:txBody>
                    <a:bodyPr/>
                    <a:lstStyle/>
                    <a:p>
                      <a:pPr lvl="0"/>
                      <a:r>
                        <a:rPr lang="en-GB" sz="1400" b="1" dirty="0">
                          <a:latin typeface="Century Gothic" pitchFamily="34"/>
                        </a:rPr>
                        <a:t>6</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key facts about World War Two</a:t>
                      </a:r>
                    </a:p>
                    <a:p>
                      <a:pPr marL="0" marR="0" lvl="0" indent="0" algn="l" defTabSz="914400" rtl="0" fontAlgn="auto" hangingPunct="1">
                        <a:lnSpc>
                          <a:spcPct val="100000"/>
                        </a:lnSpc>
                        <a:spcBef>
                          <a:spcPts val="0"/>
                        </a:spcBef>
                        <a:spcAft>
                          <a:spcPts val="0"/>
                        </a:spcAft>
                        <a:buNone/>
                        <a:tabLst/>
                      </a:pPr>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4056828910"/>
                  </a:ext>
                </a:extLst>
              </a:tr>
            </a:tbl>
          </a:graphicData>
        </a:graphic>
      </p:graphicFrame>
    </p:spTree>
  </p:cSld>
  <p:clrMapOvr>
    <a:masterClrMapping/>
  </p:clrMapOvr>
  <p:transition spd="slow"/>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txBox="1">
            <a:spLocks noGrp="1"/>
          </p:cNvSpPr>
          <p:nvPr>
            <p:ph type="ctrTitle"/>
          </p:nvPr>
        </p:nvSpPr>
        <p:spPr>
          <a:xfrm>
            <a:off x="685800" y="1600200"/>
            <a:ext cx="7772400" cy="2387600"/>
          </a:xfrm>
        </p:spPr>
        <p:txBody>
          <a:bodyPr/>
          <a:lstStyle/>
          <a:p>
            <a:r>
              <a:rPr lang="en-GB" altLang="en-US" sz="4800" b="1">
                <a:solidFill>
                  <a:srgbClr val="C00000"/>
                </a:solidFill>
                <a:latin typeface="Century Gothic" panose="020B0502020202020204" pitchFamily="34" charset="0"/>
              </a:rPr>
              <a:t>History Assessments</a:t>
            </a:r>
          </a:p>
        </p:txBody>
      </p:sp>
      <p:sp>
        <p:nvSpPr>
          <p:cNvPr id="67587" name="Subtitle 2"/>
          <p:cNvSpPr txBox="1">
            <a:spLocks noGrp="1"/>
          </p:cNvSpPr>
          <p:nvPr>
            <p:ph type="subTitle" idx="1"/>
          </p:nvPr>
        </p:nvSpPr>
        <p:spPr>
          <a:xfrm>
            <a:off x="1143000" y="4121150"/>
            <a:ext cx="6858000" cy="1655763"/>
          </a:xfrm>
        </p:spPr>
        <p:txBody>
          <a:bodyPr/>
          <a:lstStyle/>
          <a:p>
            <a:endParaRPr lang="en-GB" altLang="en-US" b="1">
              <a:solidFill>
                <a:srgbClr val="F4B183"/>
              </a:solidFill>
              <a:latin typeface="Century Gothic" panose="020B0502020202020204" pitchFamily="34" charset="0"/>
            </a:endParaRPr>
          </a:p>
          <a:p>
            <a:endParaRPr lang="en-GB" altLang="en-US" b="1">
              <a:solidFill>
                <a:srgbClr val="F4B183"/>
              </a:solidFill>
              <a:latin typeface="Century Gothic" panose="020B0502020202020204" pitchFamily="34" charset="0"/>
            </a:endParaRPr>
          </a:p>
          <a:p>
            <a:r>
              <a:rPr lang="en-GB" altLang="en-US" sz="3600" b="1">
                <a:solidFill>
                  <a:srgbClr val="F4B183"/>
                </a:solidFill>
                <a:latin typeface="Century Gothic" panose="020B0502020202020204" pitchFamily="34" charset="0"/>
              </a:rPr>
              <a:t>Year 6</a:t>
            </a:r>
          </a:p>
        </p:txBody>
      </p:sp>
      <p:pic>
        <p:nvPicPr>
          <p:cNvPr id="67588" name="Picture 3" descr="FocusEducation_Logo_Col_72dpi - Copy - Cop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8438" y="327025"/>
            <a:ext cx="3046412"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18088" y="1471613"/>
            <a:ext cx="1516062" cy="249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1"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92488" y="1398588"/>
            <a:ext cx="1179512" cy="256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2"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62775" y="1550988"/>
            <a:ext cx="1751013"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3"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27088" y="1538288"/>
            <a:ext cx="1809750" cy="256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4"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369175" y="4503738"/>
            <a:ext cx="1554163"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5" name="Picture 12"/>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6413" y="4259263"/>
            <a:ext cx="2511425" cy="1411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6" name="Picture 14"/>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259138" y="4924425"/>
            <a:ext cx="1547812" cy="92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8617" name="Picture 16"/>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4973638" y="4684713"/>
            <a:ext cx="2203450"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8" name="TextBox 17"/>
          <p:cNvSpPr txBox="1">
            <a:spLocks noChangeArrowheads="1"/>
          </p:cNvSpPr>
          <p:nvPr/>
        </p:nvSpPr>
        <p:spPr bwMode="auto">
          <a:xfrm>
            <a:off x="1292225" y="558800"/>
            <a:ext cx="74501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eaLnBrk="1" hangingPunct="1">
              <a:lnSpc>
                <a:spcPct val="100000"/>
              </a:lnSpc>
              <a:spcBef>
                <a:spcPct val="0"/>
              </a:spcBef>
              <a:buSzTx/>
              <a:buFontTx/>
              <a:buNone/>
            </a:pPr>
            <a:r>
              <a:rPr lang="en-GB" altLang="en-US" sz="2400" b="1">
                <a:latin typeface="Century Gothic" panose="020B0502020202020204" pitchFamily="34" charset="0"/>
              </a:rPr>
              <a:t>Link the person to the correct picture</a:t>
            </a:r>
          </a:p>
        </p:txBody>
      </p:sp>
      <p:sp>
        <p:nvSpPr>
          <p:cNvPr id="68619" name="Footer Placeholder 14"/>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68620" name="Slide Number Placeholder 15"/>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FEA9135F-3404-41EC-B820-22BCB94A498A}"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54</a:t>
            </a:fld>
            <a:endParaRPr lang="en-GB" altLang="en-US" sz="800">
              <a:solidFill>
                <a:srgbClr val="898989"/>
              </a:solidFill>
              <a:latin typeface="Century Gothic" panose="020B0502020202020204" pitchFamily="34" charset="0"/>
            </a:endParaRPr>
          </a:p>
        </p:txBody>
      </p:sp>
      <p:sp>
        <p:nvSpPr>
          <p:cNvPr id="68621"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6862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1A182F4D-D620-4985-85C2-C173846A0791}"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54</a:t>
            </a:fld>
            <a:endParaRPr altLang="en-US" sz="800">
              <a:solidFill>
                <a:srgbClr val="898989"/>
              </a:solidFill>
              <a:latin typeface="Century Gothic" panose="020B0502020202020204" pitchFamily="34" charset="0"/>
            </a:endParaRPr>
          </a:p>
        </p:txBody>
      </p:sp>
      <p:sp>
        <p:nvSpPr>
          <p:cNvPr id="68623" name="TextBox 14"/>
          <p:cNvSpPr txBox="1">
            <a:spLocks noChangeArrowheads="1"/>
          </p:cNvSpPr>
          <p:nvPr/>
        </p:nvSpPr>
        <p:spPr bwMode="auto">
          <a:xfrm>
            <a:off x="268288" y="246063"/>
            <a:ext cx="8448675"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have an understanding of chronology from stone age people to 1066</a:t>
            </a:r>
          </a:p>
        </p:txBody>
      </p:sp>
      <p:sp>
        <p:nvSpPr>
          <p:cNvPr id="68624"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A</a:t>
            </a:r>
          </a:p>
        </p:txBody>
      </p:sp>
    </p:spTree>
  </p:cSld>
  <p:clrMapOvr>
    <a:masterClrMapping/>
  </p:clrMapOvr>
  <p:transition spd="slow"/>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4050" y="842963"/>
            <a:ext cx="3500438" cy="268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4050" y="3532188"/>
            <a:ext cx="3725863" cy="279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Table 5">
            <a:extLst>
              <a:ext uri="{FF2B5EF4-FFF2-40B4-BE49-F238E27FC236}">
                <a16:creationId xmlns:a16="http://schemas.microsoft.com/office/drawing/2014/main" id="{B0ADEBF9-FECF-4F82-B5C7-0ACE4BA030DA}"/>
              </a:ext>
            </a:extLst>
          </p:cNvPr>
          <p:cNvGraphicFramePr>
            <a:graphicFrameLocks noGrp="1"/>
          </p:cNvGraphicFramePr>
          <p:nvPr/>
        </p:nvGraphicFramePr>
        <p:xfrm>
          <a:off x="4476750" y="3532188"/>
          <a:ext cx="4471988" cy="2803525"/>
        </p:xfrm>
        <a:graphic>
          <a:graphicData uri="http://schemas.openxmlformats.org/drawingml/2006/table">
            <a:tbl>
              <a:tblPr firstRow="1" bandRow="1">
                <a:effectLst/>
                <a:tableStyleId>{5C22544A-7EE6-4342-B048-85BDC9FD1C3A}</a:tableStyleId>
              </a:tblPr>
              <a:tblGrid>
                <a:gridCol w="4471988">
                  <a:extLst>
                    <a:ext uri="{9D8B030D-6E8A-4147-A177-3AD203B41FA5}">
                      <a16:colId xmlns:a16="http://schemas.microsoft.com/office/drawing/2014/main" val="20000"/>
                    </a:ext>
                  </a:extLst>
                </a:gridCol>
              </a:tblGrid>
              <a:tr h="579093">
                <a:tc>
                  <a:txBody>
                    <a:bodyPr/>
                    <a:lstStyle/>
                    <a:p>
                      <a:pPr lvl="0"/>
                      <a:r>
                        <a:rPr lang="en-GB" sz="1600" dirty="0">
                          <a:latin typeface="Century Gothic" pitchFamily="34"/>
                        </a:rPr>
                        <a:t>What do you know about a Viking settlement?</a:t>
                      </a:r>
                    </a:p>
                  </a:txBody>
                  <a:tcPr marL="91421" marR="91421" marT="45707" marB="45707"/>
                </a:tc>
                <a:extLst>
                  <a:ext uri="{0D108BD9-81ED-4DB2-BD59-A6C34878D82A}">
                    <a16:rowId xmlns:a16="http://schemas.microsoft.com/office/drawing/2014/main" val="10000"/>
                  </a:ext>
                </a:extLst>
              </a:tr>
              <a:tr h="370739">
                <a:tc>
                  <a:txBody>
                    <a:bodyPr/>
                    <a:lstStyle/>
                    <a:p>
                      <a:pPr lvl="0"/>
                      <a:endParaRPr lang="en-GB" sz="1800" dirty="0"/>
                    </a:p>
                  </a:txBody>
                  <a:tcPr marL="91421" marR="91421" marT="45707" marB="45707"/>
                </a:tc>
                <a:extLst>
                  <a:ext uri="{0D108BD9-81ED-4DB2-BD59-A6C34878D82A}">
                    <a16:rowId xmlns:a16="http://schemas.microsoft.com/office/drawing/2014/main" val="10001"/>
                  </a:ext>
                </a:extLst>
              </a:tr>
              <a:tr h="370739">
                <a:tc>
                  <a:txBody>
                    <a:bodyPr/>
                    <a:lstStyle/>
                    <a:p>
                      <a:pPr lvl="0"/>
                      <a:endParaRPr lang="en-GB" sz="1800" dirty="0"/>
                    </a:p>
                  </a:txBody>
                  <a:tcPr marL="91421" marR="91421" marT="45707" marB="45707"/>
                </a:tc>
                <a:extLst>
                  <a:ext uri="{0D108BD9-81ED-4DB2-BD59-A6C34878D82A}">
                    <a16:rowId xmlns:a16="http://schemas.microsoft.com/office/drawing/2014/main" val="10002"/>
                  </a:ext>
                </a:extLst>
              </a:tr>
              <a:tr h="370739">
                <a:tc>
                  <a:txBody>
                    <a:bodyPr/>
                    <a:lstStyle/>
                    <a:p>
                      <a:pPr lvl="0"/>
                      <a:endParaRPr lang="en-GB" sz="1800" dirty="0"/>
                    </a:p>
                  </a:txBody>
                  <a:tcPr marL="91421" marR="91421" marT="45707" marB="45707"/>
                </a:tc>
                <a:extLst>
                  <a:ext uri="{0D108BD9-81ED-4DB2-BD59-A6C34878D82A}">
                    <a16:rowId xmlns:a16="http://schemas.microsoft.com/office/drawing/2014/main" val="10003"/>
                  </a:ext>
                </a:extLst>
              </a:tr>
              <a:tr h="370739">
                <a:tc>
                  <a:txBody>
                    <a:bodyPr/>
                    <a:lstStyle/>
                    <a:p>
                      <a:pPr lvl="0"/>
                      <a:endParaRPr lang="en-GB" sz="1800" dirty="0"/>
                    </a:p>
                  </a:txBody>
                  <a:tcPr marL="91421" marR="91421" marT="45707" marB="45707"/>
                </a:tc>
                <a:extLst>
                  <a:ext uri="{0D108BD9-81ED-4DB2-BD59-A6C34878D82A}">
                    <a16:rowId xmlns:a16="http://schemas.microsoft.com/office/drawing/2014/main" val="10004"/>
                  </a:ext>
                </a:extLst>
              </a:tr>
              <a:tr h="370739">
                <a:tc>
                  <a:txBody>
                    <a:bodyPr/>
                    <a:lstStyle/>
                    <a:p>
                      <a:pPr lvl="0"/>
                      <a:endParaRPr lang="en-GB" sz="1800" dirty="0"/>
                    </a:p>
                  </a:txBody>
                  <a:tcPr marL="91421" marR="91421" marT="45707" marB="45707"/>
                </a:tc>
                <a:extLst>
                  <a:ext uri="{0D108BD9-81ED-4DB2-BD59-A6C34878D82A}">
                    <a16:rowId xmlns:a16="http://schemas.microsoft.com/office/drawing/2014/main" val="10005"/>
                  </a:ext>
                </a:extLst>
              </a:tr>
              <a:tr h="370739">
                <a:tc>
                  <a:txBody>
                    <a:bodyPr/>
                    <a:lstStyle/>
                    <a:p>
                      <a:pPr lvl="0"/>
                      <a:endParaRPr lang="en-GB" sz="1800" dirty="0"/>
                    </a:p>
                  </a:txBody>
                  <a:tcPr marL="91421" marR="91421" marT="45707" marB="45707"/>
                </a:tc>
                <a:extLst>
                  <a:ext uri="{0D108BD9-81ED-4DB2-BD59-A6C34878D82A}">
                    <a16:rowId xmlns:a16="http://schemas.microsoft.com/office/drawing/2014/main" val="10006"/>
                  </a:ext>
                </a:extLst>
              </a:tr>
            </a:tbl>
          </a:graphicData>
        </a:graphic>
      </p:graphicFrame>
      <p:graphicFrame>
        <p:nvGraphicFramePr>
          <p:cNvPr id="5" name="Table 6">
            <a:extLst>
              <a:ext uri="{FF2B5EF4-FFF2-40B4-BE49-F238E27FC236}">
                <a16:creationId xmlns:a16="http://schemas.microsoft.com/office/drawing/2014/main" id="{80ADAFAF-9A46-49B1-971C-62A798FC27E0}"/>
              </a:ext>
            </a:extLst>
          </p:cNvPr>
          <p:cNvGraphicFramePr>
            <a:graphicFrameLocks noGrp="1"/>
          </p:cNvGraphicFramePr>
          <p:nvPr/>
        </p:nvGraphicFramePr>
        <p:xfrm>
          <a:off x="5175250" y="144463"/>
          <a:ext cx="3773488" cy="3175000"/>
        </p:xfrm>
        <a:graphic>
          <a:graphicData uri="http://schemas.openxmlformats.org/drawingml/2006/table">
            <a:tbl>
              <a:tblPr firstRow="1" bandRow="1">
                <a:effectLst/>
                <a:tableStyleId>{5C22544A-7EE6-4342-B048-85BDC9FD1C3A}</a:tableStyleId>
              </a:tblPr>
              <a:tblGrid>
                <a:gridCol w="3773488">
                  <a:extLst>
                    <a:ext uri="{9D8B030D-6E8A-4147-A177-3AD203B41FA5}">
                      <a16:colId xmlns:a16="http://schemas.microsoft.com/office/drawing/2014/main" val="20000"/>
                    </a:ext>
                  </a:extLst>
                </a:gridCol>
              </a:tblGrid>
              <a:tr h="579119">
                <a:tc>
                  <a:txBody>
                    <a:bodyPr/>
                    <a:lstStyle/>
                    <a:p>
                      <a:pPr marL="0" marR="0" lvl="0" indent="0" algn="l" defTabSz="914400" rtl="0" fontAlgn="auto" hangingPunct="1">
                        <a:lnSpc>
                          <a:spcPct val="100000"/>
                        </a:lnSpc>
                        <a:spcBef>
                          <a:spcPts val="0"/>
                        </a:spcBef>
                        <a:spcAft>
                          <a:spcPts val="0"/>
                        </a:spcAft>
                        <a:buNone/>
                        <a:tabLst/>
                      </a:pPr>
                      <a:r>
                        <a:rPr lang="en-GB" sz="1600" b="1" i="0" u="none" strike="noStrike" kern="1200" cap="none" spc="0" baseline="0" dirty="0">
                          <a:solidFill>
                            <a:srgbClr val="FFFFFF"/>
                          </a:solidFill>
                          <a:uFillTx/>
                          <a:latin typeface="Century Gothic" pitchFamily="34"/>
                        </a:rPr>
                        <a:t>Where did the Vikings come from and where did they land in Britain?</a:t>
                      </a:r>
                    </a:p>
                  </a:txBody>
                  <a:tcPr marL="91425" marR="91425"/>
                </a:tc>
                <a:extLst>
                  <a:ext uri="{0D108BD9-81ED-4DB2-BD59-A6C34878D82A}">
                    <a16:rowId xmlns:a16="http://schemas.microsoft.com/office/drawing/2014/main" val="10000"/>
                  </a:ext>
                </a:extLst>
              </a:tr>
              <a:tr h="370840">
                <a:tc>
                  <a:txBody>
                    <a:bodyPr/>
                    <a:lstStyle/>
                    <a:p>
                      <a:pPr lvl="0"/>
                      <a:endParaRPr lang="en-GB" sz="1800" dirty="0"/>
                    </a:p>
                  </a:txBody>
                  <a:tcPr marL="91425" marR="91425"/>
                </a:tc>
                <a:extLst>
                  <a:ext uri="{0D108BD9-81ED-4DB2-BD59-A6C34878D82A}">
                    <a16:rowId xmlns:a16="http://schemas.microsoft.com/office/drawing/2014/main" val="10001"/>
                  </a:ext>
                </a:extLst>
              </a:tr>
              <a:tr h="370840">
                <a:tc>
                  <a:txBody>
                    <a:bodyPr/>
                    <a:lstStyle/>
                    <a:p>
                      <a:pPr lvl="0"/>
                      <a:endParaRPr lang="en-GB" sz="1800" dirty="0"/>
                    </a:p>
                  </a:txBody>
                  <a:tcPr marL="91425" marR="91425"/>
                </a:tc>
                <a:extLst>
                  <a:ext uri="{0D108BD9-81ED-4DB2-BD59-A6C34878D82A}">
                    <a16:rowId xmlns:a16="http://schemas.microsoft.com/office/drawing/2014/main" val="10002"/>
                  </a:ext>
                </a:extLst>
              </a:tr>
              <a:tr h="370840">
                <a:tc>
                  <a:txBody>
                    <a:bodyPr/>
                    <a:lstStyle/>
                    <a:p>
                      <a:pPr lvl="0"/>
                      <a:endParaRPr lang="en-GB" sz="1800" dirty="0"/>
                    </a:p>
                  </a:txBody>
                  <a:tcPr marL="91425" marR="91425"/>
                </a:tc>
                <a:extLst>
                  <a:ext uri="{0D108BD9-81ED-4DB2-BD59-A6C34878D82A}">
                    <a16:rowId xmlns:a16="http://schemas.microsoft.com/office/drawing/2014/main" val="10003"/>
                  </a:ext>
                </a:extLst>
              </a:tr>
              <a:tr h="370840">
                <a:tc>
                  <a:txBody>
                    <a:bodyPr/>
                    <a:lstStyle/>
                    <a:p>
                      <a:pPr lvl="0"/>
                      <a:endParaRPr lang="en-GB" sz="1800" dirty="0"/>
                    </a:p>
                  </a:txBody>
                  <a:tcPr marL="91425" marR="91425"/>
                </a:tc>
                <a:extLst>
                  <a:ext uri="{0D108BD9-81ED-4DB2-BD59-A6C34878D82A}">
                    <a16:rowId xmlns:a16="http://schemas.microsoft.com/office/drawing/2014/main" val="10004"/>
                  </a:ext>
                </a:extLst>
              </a:tr>
              <a:tr h="370840">
                <a:tc>
                  <a:txBody>
                    <a:bodyPr/>
                    <a:lstStyle/>
                    <a:p>
                      <a:pPr lvl="0"/>
                      <a:endParaRPr lang="en-GB" sz="1800" dirty="0"/>
                    </a:p>
                  </a:txBody>
                  <a:tcPr marL="91425" marR="91425"/>
                </a:tc>
                <a:extLst>
                  <a:ext uri="{0D108BD9-81ED-4DB2-BD59-A6C34878D82A}">
                    <a16:rowId xmlns:a16="http://schemas.microsoft.com/office/drawing/2014/main" val="10005"/>
                  </a:ext>
                </a:extLst>
              </a:tr>
              <a:tr h="370840">
                <a:tc>
                  <a:txBody>
                    <a:bodyPr/>
                    <a:lstStyle/>
                    <a:p>
                      <a:pPr lvl="0"/>
                      <a:endParaRPr lang="en-GB" sz="1800" dirty="0"/>
                    </a:p>
                  </a:txBody>
                  <a:tcPr marL="91425" marR="91425"/>
                </a:tc>
                <a:extLst>
                  <a:ext uri="{0D108BD9-81ED-4DB2-BD59-A6C34878D82A}">
                    <a16:rowId xmlns:a16="http://schemas.microsoft.com/office/drawing/2014/main" val="10006"/>
                  </a:ext>
                </a:extLst>
              </a:tr>
              <a:tr h="370840">
                <a:tc>
                  <a:txBody>
                    <a:bodyPr/>
                    <a:lstStyle/>
                    <a:p>
                      <a:pPr lvl="0"/>
                      <a:endParaRPr lang="en-GB" sz="1800" dirty="0"/>
                    </a:p>
                  </a:txBody>
                  <a:tcPr marL="91425" marR="91425"/>
                </a:tc>
                <a:extLst>
                  <a:ext uri="{0D108BD9-81ED-4DB2-BD59-A6C34878D82A}">
                    <a16:rowId xmlns:a16="http://schemas.microsoft.com/office/drawing/2014/main" val="10007"/>
                  </a:ext>
                </a:extLst>
              </a:tr>
            </a:tbl>
          </a:graphicData>
        </a:graphic>
      </p:graphicFrame>
      <p:sp>
        <p:nvSpPr>
          <p:cNvPr id="69674" name="Footer Placeholder 9"/>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69675" name="Slide Number Placeholder 10"/>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A359FB16-77A0-4E81-B226-E5832D20C9B8}"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55</a:t>
            </a:fld>
            <a:endParaRPr lang="en-GB" altLang="en-US" sz="800">
              <a:solidFill>
                <a:srgbClr val="898989"/>
              </a:solidFill>
              <a:latin typeface="Century Gothic" panose="020B0502020202020204" pitchFamily="34" charset="0"/>
            </a:endParaRPr>
          </a:p>
        </p:txBody>
      </p:sp>
      <p:sp>
        <p:nvSpPr>
          <p:cNvPr id="69676"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6967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E2F59EE6-1FC7-4915-B044-451F5CFDF835}"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55</a:t>
            </a:fld>
            <a:endParaRPr altLang="en-US" sz="800">
              <a:solidFill>
                <a:srgbClr val="898989"/>
              </a:solidFill>
              <a:latin typeface="Century Gothic" panose="020B0502020202020204" pitchFamily="34" charset="0"/>
            </a:endParaRPr>
          </a:p>
        </p:txBody>
      </p:sp>
      <p:sp>
        <p:nvSpPr>
          <p:cNvPr id="69678" name="TextBox 1"/>
          <p:cNvSpPr txBox="1">
            <a:spLocks noChangeArrowheads="1"/>
          </p:cNvSpPr>
          <p:nvPr/>
        </p:nvSpPr>
        <p:spPr bwMode="auto">
          <a:xfrm>
            <a:off x="268288" y="246063"/>
            <a:ext cx="4760912"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the Viking and Anglo-Saxon struggle for the Kingdom of England to the time of Edward the Confessor.</a:t>
            </a:r>
          </a:p>
        </p:txBody>
      </p:sp>
      <p:sp>
        <p:nvSpPr>
          <p:cNvPr id="69679"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B</a:t>
            </a:r>
          </a:p>
        </p:txBody>
      </p:sp>
    </p:spTree>
  </p:cSld>
  <p:clrMapOvr>
    <a:masterClrMapping/>
  </p:clrMapOvr>
  <p:transition spd="slow"/>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a:extLst>
              <a:ext uri="{FF2B5EF4-FFF2-40B4-BE49-F238E27FC236}">
                <a16:creationId xmlns:a16="http://schemas.microsoft.com/office/drawing/2014/main" id="{A38307C9-9820-4EA3-8467-57AC8FC408BC}"/>
              </a:ext>
            </a:extLst>
          </p:cNvPr>
          <p:cNvGraphicFramePr>
            <a:graphicFrameLocks noGrp="1"/>
          </p:cNvGraphicFramePr>
          <p:nvPr>
            <p:ph idx="1"/>
          </p:nvPr>
        </p:nvGraphicFramePr>
        <p:xfrm>
          <a:off x="628650" y="1006475"/>
          <a:ext cx="7886700" cy="5497513"/>
        </p:xfrm>
        <a:graphic>
          <a:graphicData uri="http://schemas.openxmlformats.org/drawingml/2006/table">
            <a:tbl>
              <a:tblPr firstRow="1" bandRow="1">
                <a:effectLst/>
                <a:tableStyleId>{5C22544A-7EE6-4342-B048-85BDC9FD1C3A}</a:tableStyleId>
              </a:tblPr>
              <a:tblGrid>
                <a:gridCol w="864876">
                  <a:extLst>
                    <a:ext uri="{9D8B030D-6E8A-4147-A177-3AD203B41FA5}">
                      <a16:colId xmlns:a16="http://schemas.microsoft.com/office/drawing/2014/main" val="20000"/>
                    </a:ext>
                  </a:extLst>
                </a:gridCol>
                <a:gridCol w="7021824">
                  <a:extLst>
                    <a:ext uri="{9D8B030D-6E8A-4147-A177-3AD203B41FA5}">
                      <a16:colId xmlns:a16="http://schemas.microsoft.com/office/drawing/2014/main" val="20001"/>
                    </a:ext>
                  </a:extLst>
                </a:gridCol>
              </a:tblGrid>
              <a:tr h="370834">
                <a:tc gridSpan="2">
                  <a:txBody>
                    <a:bodyPr/>
                    <a:lstStyle/>
                    <a:p>
                      <a:pPr lvl="0"/>
                      <a:r>
                        <a:rPr lang="en-GB" sz="1800" dirty="0">
                          <a:latin typeface="Century Gothic" pitchFamily="34"/>
                        </a:rPr>
                        <a:t>Vikings v Anglo-Saxons</a:t>
                      </a:r>
                    </a:p>
                  </a:txBody>
                  <a:tcPr marT="45719" marB="45719"/>
                </a:tc>
                <a:tc hMerge="1">
                  <a:txBody>
                    <a:bodyPr/>
                    <a:lstStyle/>
                    <a:p>
                      <a:endParaRPr lang="en-GB"/>
                    </a:p>
                  </a:txBody>
                  <a:tcPr/>
                </a:tc>
                <a:extLst>
                  <a:ext uri="{0D108BD9-81ED-4DB2-BD59-A6C34878D82A}">
                    <a16:rowId xmlns:a16="http://schemas.microsoft.com/office/drawing/2014/main" val="2465164835"/>
                  </a:ext>
                </a:extLst>
              </a:tr>
              <a:tr h="370834">
                <a:tc gridSpan="2">
                  <a:txBody>
                    <a:bodyPr/>
                    <a:lstStyle/>
                    <a:p>
                      <a:pPr lvl="0"/>
                      <a:r>
                        <a:rPr lang="en-GB" sz="1600" b="1" dirty="0">
                          <a:latin typeface="Century Gothic" pitchFamily="34"/>
                        </a:rPr>
                        <a:t>Four reasons </a:t>
                      </a:r>
                      <a:r>
                        <a:rPr lang="en-GB" sz="1600" dirty="0">
                          <a:latin typeface="Century Gothic" pitchFamily="34"/>
                        </a:rPr>
                        <a:t>why the Vikings tended to win battles against the Anglo-Saxons </a:t>
                      </a:r>
                    </a:p>
                  </a:txBody>
                  <a:tcPr marT="45719" marB="45719"/>
                </a:tc>
                <a:tc hMerge="1">
                  <a:txBody>
                    <a:bodyPr/>
                    <a:lstStyle/>
                    <a:p>
                      <a:endParaRPr lang="en-GB"/>
                    </a:p>
                  </a:txBody>
                  <a:tcPr/>
                </a:tc>
                <a:extLst>
                  <a:ext uri="{0D108BD9-81ED-4DB2-BD59-A6C34878D82A}">
                    <a16:rowId xmlns:a16="http://schemas.microsoft.com/office/drawing/2014/main" val="10000"/>
                  </a:ext>
                </a:extLst>
              </a:tr>
              <a:tr h="1188961">
                <a:tc>
                  <a:txBody>
                    <a:bodyPr/>
                    <a:lstStyle/>
                    <a:p>
                      <a:pPr lvl="0" algn="ctr"/>
                      <a:r>
                        <a:rPr lang="en-GB" sz="1800" b="1" dirty="0">
                          <a:latin typeface="Century Gothic" pitchFamily="34"/>
                        </a:rPr>
                        <a:t>1</a:t>
                      </a:r>
                    </a:p>
                  </a:txBody>
                  <a:tcPr marT="45719" marB="45719"/>
                </a:tc>
                <a:tc>
                  <a:txBody>
                    <a:bodyPr/>
                    <a:lstStyle/>
                    <a:p>
                      <a:pPr lvl="0"/>
                      <a:endParaRPr lang="en-GB" sz="1800" dirty="0"/>
                    </a:p>
                    <a:p>
                      <a:pPr lvl="0"/>
                      <a:endParaRPr lang="en-GB" sz="1800" dirty="0"/>
                    </a:p>
                    <a:p>
                      <a:pPr lvl="0"/>
                      <a:endParaRPr lang="en-GB" sz="1800" dirty="0"/>
                    </a:p>
                    <a:p>
                      <a:pPr lvl="0"/>
                      <a:endParaRPr lang="en-GB" sz="1800" dirty="0"/>
                    </a:p>
                  </a:txBody>
                  <a:tcPr marT="45719" marB="45719"/>
                </a:tc>
                <a:extLst>
                  <a:ext uri="{0D108BD9-81ED-4DB2-BD59-A6C34878D82A}">
                    <a16:rowId xmlns:a16="http://schemas.microsoft.com/office/drawing/2014/main" val="10001"/>
                  </a:ext>
                </a:extLst>
              </a:tr>
              <a:tr h="1188961">
                <a:tc>
                  <a:txBody>
                    <a:bodyPr/>
                    <a:lstStyle/>
                    <a:p>
                      <a:pPr lvl="0" algn="ctr"/>
                      <a:r>
                        <a:rPr lang="en-GB" sz="1800" b="1" dirty="0">
                          <a:latin typeface="Century Gothic" pitchFamily="34"/>
                        </a:rPr>
                        <a:t>2</a:t>
                      </a:r>
                    </a:p>
                  </a:txBody>
                  <a:tcPr marT="45719" marB="45719"/>
                </a:tc>
                <a:tc>
                  <a:txBody>
                    <a:bodyPr/>
                    <a:lstStyle/>
                    <a:p>
                      <a:pPr lvl="0"/>
                      <a:endParaRPr lang="en-GB" sz="1800" dirty="0"/>
                    </a:p>
                    <a:p>
                      <a:pPr lvl="0"/>
                      <a:endParaRPr lang="en-GB" sz="1800" dirty="0"/>
                    </a:p>
                    <a:p>
                      <a:pPr lvl="0"/>
                      <a:endParaRPr lang="en-GB" sz="1800" dirty="0"/>
                    </a:p>
                    <a:p>
                      <a:pPr lvl="0"/>
                      <a:endParaRPr lang="en-GB" sz="1800" dirty="0"/>
                    </a:p>
                  </a:txBody>
                  <a:tcPr marT="45719" marB="45719"/>
                </a:tc>
                <a:extLst>
                  <a:ext uri="{0D108BD9-81ED-4DB2-BD59-A6C34878D82A}">
                    <a16:rowId xmlns:a16="http://schemas.microsoft.com/office/drawing/2014/main" val="10002"/>
                  </a:ext>
                </a:extLst>
              </a:tr>
              <a:tr h="1188961">
                <a:tc>
                  <a:txBody>
                    <a:bodyPr/>
                    <a:lstStyle/>
                    <a:p>
                      <a:pPr lvl="0" algn="ctr"/>
                      <a:r>
                        <a:rPr lang="en-GB" sz="1800" b="1" dirty="0">
                          <a:latin typeface="Century Gothic" pitchFamily="34"/>
                        </a:rPr>
                        <a:t>3</a:t>
                      </a:r>
                    </a:p>
                  </a:txBody>
                  <a:tcPr marT="45719" marB="45719"/>
                </a:tc>
                <a:tc>
                  <a:txBody>
                    <a:bodyPr/>
                    <a:lstStyle/>
                    <a:p>
                      <a:pPr lvl="0"/>
                      <a:endParaRPr lang="en-GB" sz="1800" dirty="0"/>
                    </a:p>
                    <a:p>
                      <a:pPr lvl="0"/>
                      <a:endParaRPr lang="en-GB" sz="1800" dirty="0"/>
                    </a:p>
                    <a:p>
                      <a:pPr lvl="0"/>
                      <a:endParaRPr lang="en-GB" sz="1800" dirty="0"/>
                    </a:p>
                    <a:p>
                      <a:pPr lvl="0"/>
                      <a:endParaRPr lang="en-GB" sz="1800" dirty="0"/>
                    </a:p>
                  </a:txBody>
                  <a:tcPr marT="45719" marB="45719"/>
                </a:tc>
                <a:extLst>
                  <a:ext uri="{0D108BD9-81ED-4DB2-BD59-A6C34878D82A}">
                    <a16:rowId xmlns:a16="http://schemas.microsoft.com/office/drawing/2014/main" val="10003"/>
                  </a:ext>
                </a:extLst>
              </a:tr>
              <a:tr h="1188961">
                <a:tc>
                  <a:txBody>
                    <a:bodyPr/>
                    <a:lstStyle/>
                    <a:p>
                      <a:pPr lvl="0" algn="ctr"/>
                      <a:r>
                        <a:rPr lang="en-GB" sz="1800" b="1" dirty="0">
                          <a:latin typeface="Century Gothic" pitchFamily="34"/>
                        </a:rPr>
                        <a:t>4</a:t>
                      </a:r>
                    </a:p>
                  </a:txBody>
                  <a:tcPr marT="45719" marB="45719"/>
                </a:tc>
                <a:tc>
                  <a:txBody>
                    <a:bodyPr/>
                    <a:lstStyle/>
                    <a:p>
                      <a:pPr lvl="0"/>
                      <a:endParaRPr lang="en-GB" sz="1800" dirty="0"/>
                    </a:p>
                    <a:p>
                      <a:pPr lvl="0"/>
                      <a:endParaRPr lang="en-GB" sz="1800" dirty="0"/>
                    </a:p>
                    <a:p>
                      <a:pPr lvl="0"/>
                      <a:endParaRPr lang="en-GB" sz="1800" dirty="0"/>
                    </a:p>
                    <a:p>
                      <a:pPr lvl="0"/>
                      <a:endParaRPr lang="en-GB" sz="1800" dirty="0"/>
                    </a:p>
                  </a:txBody>
                  <a:tcPr marT="45719" marB="45719"/>
                </a:tc>
                <a:extLst>
                  <a:ext uri="{0D108BD9-81ED-4DB2-BD59-A6C34878D82A}">
                    <a16:rowId xmlns:a16="http://schemas.microsoft.com/office/drawing/2014/main" val="10004"/>
                  </a:ext>
                </a:extLst>
              </a:tr>
            </a:tbl>
          </a:graphicData>
        </a:graphic>
      </p:graphicFrame>
      <p:sp>
        <p:nvSpPr>
          <p:cNvPr id="70679"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70680"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F307CA5C-EAE1-492F-964A-1ABEE8A9A484}"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56</a:t>
            </a:fld>
            <a:endParaRPr lang="en-GB" altLang="en-US" sz="800">
              <a:solidFill>
                <a:srgbClr val="898989"/>
              </a:solidFill>
              <a:latin typeface="Century Gothic" panose="020B0502020202020204" pitchFamily="34" charset="0"/>
            </a:endParaRPr>
          </a:p>
        </p:txBody>
      </p:sp>
      <p:sp>
        <p:nvSpPr>
          <p:cNvPr id="70681"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7068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80DBB5FC-CAF3-4C9A-8E11-4F76C82DBAEC}"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56</a:t>
            </a:fld>
            <a:endParaRPr altLang="en-US" sz="800">
              <a:solidFill>
                <a:srgbClr val="898989"/>
              </a:solidFill>
              <a:latin typeface="Century Gothic" panose="020B0502020202020204" pitchFamily="34" charset="0"/>
            </a:endParaRPr>
          </a:p>
        </p:txBody>
      </p:sp>
      <p:sp>
        <p:nvSpPr>
          <p:cNvPr id="70683" name="TextBox 7"/>
          <p:cNvSpPr txBox="1">
            <a:spLocks noChangeArrowheads="1"/>
          </p:cNvSpPr>
          <p:nvPr/>
        </p:nvSpPr>
        <p:spPr bwMode="auto">
          <a:xfrm>
            <a:off x="628650" y="354013"/>
            <a:ext cx="78867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the Viking and Anglo-Saxon struggle for the Kingdom of England to the time of Edward the Confessor.</a:t>
            </a:r>
          </a:p>
        </p:txBody>
      </p:sp>
      <p:sp>
        <p:nvSpPr>
          <p:cNvPr id="70684"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C</a:t>
            </a:r>
          </a:p>
        </p:txBody>
      </p:sp>
    </p:spTree>
  </p:cSld>
  <p:clrMapOvr>
    <a:masterClrMapping/>
  </p:clrMapOvr>
  <p:transition spd="slow"/>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D0CFFA37-E9F4-443D-9683-15D385FDF1C1}"/>
              </a:ext>
            </a:extLst>
          </p:cNvPr>
          <p:cNvGraphicFramePr>
            <a:graphicFrameLocks noGrp="1"/>
          </p:cNvGraphicFramePr>
          <p:nvPr>
            <p:ph idx="1"/>
          </p:nvPr>
        </p:nvGraphicFramePr>
        <p:xfrm>
          <a:off x="331788" y="1625600"/>
          <a:ext cx="8480425" cy="3843338"/>
        </p:xfrm>
        <a:graphic>
          <a:graphicData uri="http://schemas.openxmlformats.org/drawingml/2006/table">
            <a:tbl>
              <a:tblPr firstRow="1" bandRow="1">
                <a:effectLst/>
                <a:tableStyleId>{5C22544A-7EE6-4342-B048-85BDC9FD1C3A}</a:tableStyleId>
              </a:tblPr>
              <a:tblGrid>
                <a:gridCol w="2826808">
                  <a:extLst>
                    <a:ext uri="{9D8B030D-6E8A-4147-A177-3AD203B41FA5}">
                      <a16:colId xmlns:a16="http://schemas.microsoft.com/office/drawing/2014/main" val="20000"/>
                    </a:ext>
                  </a:extLst>
                </a:gridCol>
                <a:gridCol w="3470804">
                  <a:extLst>
                    <a:ext uri="{9D8B030D-6E8A-4147-A177-3AD203B41FA5}">
                      <a16:colId xmlns:a16="http://schemas.microsoft.com/office/drawing/2014/main" val="20001"/>
                    </a:ext>
                  </a:extLst>
                </a:gridCol>
                <a:gridCol w="2182812">
                  <a:extLst>
                    <a:ext uri="{9D8B030D-6E8A-4147-A177-3AD203B41FA5}">
                      <a16:colId xmlns:a16="http://schemas.microsoft.com/office/drawing/2014/main" val="20002"/>
                    </a:ext>
                  </a:extLst>
                </a:gridCol>
              </a:tblGrid>
              <a:tr h="396044">
                <a:tc gridSpan="3">
                  <a:txBody>
                    <a:bodyPr/>
                    <a:lstStyle/>
                    <a:p>
                      <a:pPr lvl="0" algn="ctr"/>
                      <a:r>
                        <a:rPr lang="en-GB" sz="2000" dirty="0">
                          <a:latin typeface="Century Gothic" pitchFamily="34"/>
                        </a:rPr>
                        <a:t>Viking information</a:t>
                      </a:r>
                    </a:p>
                  </a:txBody>
                  <a:tcPr marL="91429" marR="91429" marT="45682" marB="45682"/>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827166">
                <a:tc>
                  <a:txBody>
                    <a:bodyPr/>
                    <a:lstStyle/>
                    <a:p>
                      <a:pPr marL="0" lvl="0" indent="0">
                        <a:lnSpc>
                          <a:spcPct val="115000"/>
                        </a:lnSpc>
                        <a:spcAft>
                          <a:spcPts val="0"/>
                        </a:spcAft>
                        <a:buNone/>
                      </a:pPr>
                      <a:r>
                        <a:rPr lang="en-GB" sz="1400" b="1" dirty="0">
                          <a:solidFill>
                            <a:srgbClr val="000000"/>
                          </a:solidFill>
                          <a:latin typeface="Century Gothic" pitchFamily="34"/>
                          <a:ea typeface="Calibri" pitchFamily="34"/>
                          <a:cs typeface="Times New Roman" pitchFamily="18"/>
                        </a:rPr>
                        <a:t>Give an example of one common misconception about the Vikings</a:t>
                      </a:r>
                    </a:p>
                  </a:txBody>
                  <a:tcPr marL="91429" marR="91429" marT="45682" marB="45682"/>
                </a:tc>
                <a:tc>
                  <a:txBody>
                    <a:bodyPr/>
                    <a:lstStyle/>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marL="91429" marR="91429" marT="45682" marB="45682"/>
                </a:tc>
                <a:tc>
                  <a:txBody>
                    <a:bodyPr/>
                    <a:lstStyle/>
                    <a:p>
                      <a:pPr lvl="0"/>
                      <a:endParaRPr lang="en-GB" sz="1400" dirty="0">
                        <a:latin typeface="Century Gothic" pitchFamily="34"/>
                      </a:endParaRPr>
                    </a:p>
                  </a:txBody>
                  <a:tcPr marL="91429" marR="91429" marT="45682" marB="45682"/>
                </a:tc>
                <a:extLst>
                  <a:ext uri="{0D108BD9-81ED-4DB2-BD59-A6C34878D82A}">
                    <a16:rowId xmlns:a16="http://schemas.microsoft.com/office/drawing/2014/main" val="10002"/>
                  </a:ext>
                </a:extLst>
              </a:tr>
              <a:tr h="944468">
                <a:tc>
                  <a:txBody>
                    <a:bodyPr/>
                    <a:lstStyle/>
                    <a:p>
                      <a:pPr lvl="0"/>
                      <a:r>
                        <a:rPr lang="en-GB" sz="1400" b="1" dirty="0">
                          <a:latin typeface="Century Gothic" pitchFamily="34"/>
                        </a:rPr>
                        <a:t>Why were long-ships very successful modes of transport for Vikings? </a:t>
                      </a:r>
                    </a:p>
                    <a:p>
                      <a:pPr lvl="0"/>
                      <a:endParaRPr lang="en-GB" sz="1400" b="1" dirty="0">
                        <a:latin typeface="Century Gothic" pitchFamily="34"/>
                      </a:endParaRPr>
                    </a:p>
                  </a:txBody>
                  <a:tcPr marL="91429" marR="91429" marT="45682" marB="45682"/>
                </a:tc>
                <a:tc>
                  <a:txBody>
                    <a:bodyPr/>
                    <a:lstStyle/>
                    <a:p>
                      <a:pPr lvl="0"/>
                      <a:endParaRPr lang="en-GB" sz="1400" dirty="0">
                        <a:latin typeface="Century Gothic" pitchFamily="34"/>
                      </a:endParaRPr>
                    </a:p>
                    <a:p>
                      <a:pPr lvl="0"/>
                      <a:endParaRPr lang="en-GB" sz="1400" dirty="0">
                        <a:latin typeface="Century Gothic" pitchFamily="34"/>
                      </a:endParaRPr>
                    </a:p>
                  </a:txBody>
                  <a:tcPr marL="91429" marR="91429" marT="45682" marB="45682"/>
                </a:tc>
                <a:tc>
                  <a:txBody>
                    <a:bodyPr/>
                    <a:lstStyle/>
                    <a:p>
                      <a:pPr lvl="0"/>
                      <a:endParaRPr lang="en-GB" sz="1400" dirty="0">
                        <a:latin typeface="Century Gothic" pitchFamily="34"/>
                      </a:endParaRPr>
                    </a:p>
                  </a:txBody>
                  <a:tcPr marL="91429" marR="91429" marT="45682" marB="45682"/>
                </a:tc>
                <a:extLst>
                  <a:ext uri="{0D108BD9-81ED-4DB2-BD59-A6C34878D82A}">
                    <a16:rowId xmlns:a16="http://schemas.microsoft.com/office/drawing/2014/main" val="10003"/>
                  </a:ext>
                </a:extLst>
              </a:tr>
              <a:tr h="731192">
                <a:tc>
                  <a:txBody>
                    <a:bodyPr/>
                    <a:lstStyle/>
                    <a:p>
                      <a:pPr lvl="0"/>
                      <a:r>
                        <a:rPr lang="en-GB" sz="1400" b="1" dirty="0">
                          <a:latin typeface="Century Gothic" pitchFamily="34"/>
                        </a:rPr>
                        <a:t>Where did the Vikings originate from?</a:t>
                      </a:r>
                    </a:p>
                  </a:txBody>
                  <a:tcPr marL="91429" marR="91429" marT="45682" marB="45682"/>
                </a:tc>
                <a:tc>
                  <a:txBody>
                    <a:bodyPr/>
                    <a:lstStyle/>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marL="91429" marR="91429" marT="45682" marB="45682"/>
                </a:tc>
                <a:tc>
                  <a:txBody>
                    <a:bodyPr/>
                    <a:lstStyle/>
                    <a:p>
                      <a:pPr lvl="0"/>
                      <a:endParaRPr lang="en-GB" sz="1400" dirty="0">
                        <a:latin typeface="Century Gothic" pitchFamily="34"/>
                      </a:endParaRPr>
                    </a:p>
                  </a:txBody>
                  <a:tcPr marL="91429" marR="91429" marT="45682" marB="45682"/>
                </a:tc>
                <a:extLst>
                  <a:ext uri="{0D108BD9-81ED-4DB2-BD59-A6C34878D82A}">
                    <a16:rowId xmlns:a16="http://schemas.microsoft.com/office/drawing/2014/main" val="10004"/>
                  </a:ext>
                </a:extLst>
              </a:tr>
              <a:tr h="944468">
                <a:tc>
                  <a:txBody>
                    <a:bodyPr/>
                    <a:lstStyle/>
                    <a:p>
                      <a:pPr lvl="0"/>
                      <a:r>
                        <a:rPr lang="en-GB" sz="1400" b="1" dirty="0">
                          <a:latin typeface="Century Gothic" pitchFamily="34"/>
                        </a:rPr>
                        <a:t>Explain one main difference between the life of a Viking boy and girl</a:t>
                      </a:r>
                    </a:p>
                  </a:txBody>
                  <a:tcPr marL="91429" marR="91429" marT="45682" marB="45682"/>
                </a:tc>
                <a:tc>
                  <a:txBody>
                    <a:bodyPr/>
                    <a:lstStyle/>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marL="91429" marR="91429" marT="45682" marB="45682"/>
                </a:tc>
                <a:tc>
                  <a:txBody>
                    <a:bodyPr/>
                    <a:lstStyle/>
                    <a:p>
                      <a:pPr lvl="0"/>
                      <a:endParaRPr lang="en-GB" sz="1400" dirty="0">
                        <a:latin typeface="Century Gothic" pitchFamily="34"/>
                      </a:endParaRPr>
                    </a:p>
                  </a:txBody>
                  <a:tcPr marL="91429" marR="91429" marT="45682" marB="45682"/>
                </a:tc>
                <a:extLst>
                  <a:ext uri="{0D108BD9-81ED-4DB2-BD59-A6C34878D82A}">
                    <a16:rowId xmlns:a16="http://schemas.microsoft.com/office/drawing/2014/main" val="10005"/>
                  </a:ext>
                </a:extLst>
              </a:tr>
            </a:tbl>
          </a:graphicData>
        </a:graphic>
      </p:graphicFrame>
      <p:sp>
        <p:nvSpPr>
          <p:cNvPr id="71706" name="Footer Placeholder 6"/>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71707" name="Slide Number Placeholder 7"/>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EFDB3468-98AB-4055-8F36-F6EE05C7BDD3}"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57</a:t>
            </a:fld>
            <a:endParaRPr lang="en-GB" altLang="en-US" sz="800">
              <a:solidFill>
                <a:srgbClr val="898989"/>
              </a:solidFill>
              <a:latin typeface="Century Gothic" panose="020B0502020202020204" pitchFamily="34" charset="0"/>
            </a:endParaRPr>
          </a:p>
        </p:txBody>
      </p:sp>
      <p:sp>
        <p:nvSpPr>
          <p:cNvPr id="71708"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7170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44BC8A1C-39A9-401F-B407-B5B5DB4D6975}"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57</a:t>
            </a:fld>
            <a:endParaRPr altLang="en-US" sz="800">
              <a:solidFill>
                <a:srgbClr val="898989"/>
              </a:solidFill>
              <a:latin typeface="Century Gothic" panose="020B0502020202020204" pitchFamily="34" charset="0"/>
            </a:endParaRPr>
          </a:p>
        </p:txBody>
      </p:sp>
      <p:sp>
        <p:nvSpPr>
          <p:cNvPr id="71710" name="TextBox 6"/>
          <p:cNvSpPr txBox="1">
            <a:spLocks noChangeArrowheads="1"/>
          </p:cNvSpPr>
          <p:nvPr/>
        </p:nvSpPr>
        <p:spPr bwMode="auto">
          <a:xfrm>
            <a:off x="628650" y="354013"/>
            <a:ext cx="7886700"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r>
              <a:rPr lang="en-GB" altLang="en-US" sz="1100" b="1">
                <a:solidFill>
                  <a:srgbClr val="FF0000"/>
                </a:solidFill>
                <a:latin typeface="Century Gothic" panose="020B0502020202020204" pitchFamily="34" charset="0"/>
                <a:ea typeface="Calibri" panose="020F0502020204030204" pitchFamily="34" charset="0"/>
                <a:cs typeface="Times New Roman" panose="02020603050405020304" pitchFamily="18" charset="0"/>
              </a:rPr>
              <a:t>National Curriculum coverage: </a:t>
            </a:r>
            <a:r>
              <a:rPr lang="en-GB" altLang="en-US" sz="1100">
                <a:latin typeface="Century Gothic" panose="020B0502020202020204" pitchFamily="34" charset="0"/>
                <a:ea typeface="Calibri" panose="020F0502020204030204" pitchFamily="34" charset="0"/>
                <a:cs typeface="Times New Roman" panose="02020603050405020304" pitchFamily="18" charset="0"/>
              </a:rPr>
              <a:t>Pupils should be taught about the Viking and Anglo-Saxon struggle for the Kingdom of England to the time of Edward the Confessor.</a:t>
            </a:r>
          </a:p>
        </p:txBody>
      </p:sp>
      <p:pic>
        <p:nvPicPr>
          <p:cNvPr id="71711" name="Picture 2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32575" y="1625600"/>
            <a:ext cx="2179638" cy="144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2"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b="3767"/>
          <a:stretch>
            <a:fillRect/>
          </a:stretch>
        </p:blipFill>
        <p:spPr bwMode="auto">
          <a:xfrm>
            <a:off x="6637338" y="3068638"/>
            <a:ext cx="2174875" cy="299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3"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D</a:t>
            </a:r>
          </a:p>
        </p:txBody>
      </p:sp>
    </p:spTree>
  </p:cSld>
  <p:clrMapOvr>
    <a:masterClrMapping/>
  </p:clrMapOvr>
  <p:transition spd="slow"/>
</p:sld>
</file>

<file path=ppt/slides/slide58.xml><?xml version="1.0" encoding="utf-8"?>
<p:sld xmlns:a="http://schemas.openxmlformats.org/drawingml/2006/main" xmlns:r="http://schemas.openxmlformats.org/officeDocument/2006/relationships" xmlns:p="http://schemas.openxmlformats.org/presentationml/2006/main">
  <p:cSld name="Slide125">
    <p:spTree>
      <p:nvGrpSpPr>
        <p:cNvPr id="1" name=""/>
        <p:cNvGrpSpPr/>
        <p:nvPr/>
      </p:nvGrpSpPr>
      <p:grpSpPr>
        <a:xfrm>
          <a:off x="0" y="0"/>
          <a:ext cx="0" cy="0"/>
          <a:chOff x="0" y="0"/>
          <a:chExt cx="0" cy="0"/>
        </a:xfrm>
      </p:grpSpPr>
      <p:sp>
        <p:nvSpPr>
          <p:cNvPr id="72706" name="Title 3"/>
          <p:cNvSpPr txBox="1">
            <a:spLocks noGrp="1"/>
          </p:cNvSpPr>
          <p:nvPr>
            <p:ph type="title"/>
          </p:nvPr>
        </p:nvSpPr>
        <p:spPr>
          <a:xfrm>
            <a:off x="628650" y="365125"/>
            <a:ext cx="7886700" cy="701675"/>
          </a:xfrm>
        </p:spPr>
        <p:txBody>
          <a:bodyPr/>
          <a:lstStyle/>
          <a:p>
            <a:pPr eaLnBrk="1" hangingPunct="1"/>
            <a:r>
              <a:rPr lang="en-GB" altLang="en-US" sz="3200" b="1">
                <a:latin typeface="Century Gothic" panose="020B0502020202020204" pitchFamily="34" charset="0"/>
              </a:rPr>
              <a:t>Ancient Civilizations</a:t>
            </a:r>
          </a:p>
        </p:txBody>
      </p:sp>
      <p:graphicFrame>
        <p:nvGraphicFramePr>
          <p:cNvPr id="3" name="Content Placeholder 5">
            <a:extLst>
              <a:ext uri="{FF2B5EF4-FFF2-40B4-BE49-F238E27FC236}">
                <a16:creationId xmlns:a16="http://schemas.microsoft.com/office/drawing/2014/main" id="{730D12C3-C878-4B6E-9AC2-021E0D270E54}"/>
              </a:ext>
            </a:extLst>
          </p:cNvPr>
          <p:cNvGraphicFramePr>
            <a:graphicFrameLocks noGrp="1"/>
          </p:cNvGraphicFramePr>
          <p:nvPr>
            <p:ph idx="1"/>
          </p:nvPr>
        </p:nvGraphicFramePr>
        <p:xfrm>
          <a:off x="628650" y="1066800"/>
          <a:ext cx="8058150" cy="4479925"/>
        </p:xfrm>
        <a:graphic>
          <a:graphicData uri="http://schemas.openxmlformats.org/drawingml/2006/table">
            <a:tbl>
              <a:tblPr firstRow="1" bandRow="1">
                <a:effectLst/>
                <a:tableStyleId>{5C22544A-7EE6-4342-B048-85BDC9FD1C3A}</a:tableStyleId>
              </a:tblPr>
              <a:tblGrid>
                <a:gridCol w="644908">
                  <a:extLst>
                    <a:ext uri="{9D8B030D-6E8A-4147-A177-3AD203B41FA5}">
                      <a16:colId xmlns:a16="http://schemas.microsoft.com/office/drawing/2014/main" val="20000"/>
                    </a:ext>
                  </a:extLst>
                </a:gridCol>
                <a:gridCol w="7413242">
                  <a:extLst>
                    <a:ext uri="{9D8B030D-6E8A-4147-A177-3AD203B41FA5}">
                      <a16:colId xmlns:a16="http://schemas.microsoft.com/office/drawing/2014/main" val="20001"/>
                    </a:ext>
                  </a:extLst>
                </a:gridCol>
              </a:tblGrid>
              <a:tr h="639989">
                <a:tc gridSpan="2">
                  <a:txBody>
                    <a:bodyPr/>
                    <a:lstStyle/>
                    <a:p>
                      <a:pPr lvl="0"/>
                      <a:r>
                        <a:rPr lang="en-GB" sz="1800" dirty="0">
                          <a:latin typeface="Century Gothic" pitchFamily="34"/>
                        </a:rPr>
                        <a:t>Interesting facts I know about an ancient civilization </a:t>
                      </a:r>
                    </a:p>
                    <a:p>
                      <a:pPr lvl="0"/>
                      <a:r>
                        <a:rPr lang="en-GB" sz="1800" dirty="0">
                          <a:latin typeface="Century Gothic" pitchFamily="34"/>
                        </a:rPr>
                        <a:t>(Mayans/ Islamic/ Benin)</a:t>
                      </a:r>
                    </a:p>
                  </a:txBody>
                  <a:tcPr marT="45693" marB="45693"/>
                </a:tc>
                <a:tc hMerge="1">
                  <a:txBody>
                    <a:bodyPr/>
                    <a:lstStyle/>
                    <a:p>
                      <a:endParaRPr lang="en-GB"/>
                    </a:p>
                  </a:txBody>
                  <a:tcPr/>
                </a:tc>
                <a:extLst>
                  <a:ext uri="{0D108BD9-81ED-4DB2-BD59-A6C34878D82A}">
                    <a16:rowId xmlns:a16="http://schemas.microsoft.com/office/drawing/2014/main" val="10000"/>
                  </a:ext>
                </a:extLst>
              </a:tr>
              <a:tr h="639989">
                <a:tc>
                  <a:txBody>
                    <a:bodyPr/>
                    <a:lstStyle/>
                    <a:p>
                      <a:pPr lvl="0" algn="ctr"/>
                      <a:r>
                        <a:rPr lang="en-GB" sz="1800" b="1" dirty="0">
                          <a:latin typeface="Century Gothic" pitchFamily="34"/>
                        </a:rPr>
                        <a:t>1</a:t>
                      </a:r>
                    </a:p>
                  </a:txBody>
                  <a:tcPr marT="45693" marB="45693"/>
                </a:tc>
                <a:tc>
                  <a:txBody>
                    <a:bodyPr/>
                    <a:lstStyle/>
                    <a:p>
                      <a:pPr lvl="0"/>
                      <a:endParaRPr lang="en-GB" sz="1800" dirty="0">
                        <a:latin typeface="Century Gothic" pitchFamily="34"/>
                      </a:endParaRPr>
                    </a:p>
                    <a:p>
                      <a:pPr lvl="0"/>
                      <a:endParaRPr lang="en-GB" sz="1800" dirty="0">
                        <a:latin typeface="Century Gothic" pitchFamily="34"/>
                      </a:endParaRPr>
                    </a:p>
                  </a:txBody>
                  <a:tcPr marT="45693" marB="45693"/>
                </a:tc>
                <a:extLst>
                  <a:ext uri="{0D108BD9-81ED-4DB2-BD59-A6C34878D82A}">
                    <a16:rowId xmlns:a16="http://schemas.microsoft.com/office/drawing/2014/main" val="10001"/>
                  </a:ext>
                </a:extLst>
              </a:tr>
              <a:tr h="639989">
                <a:tc>
                  <a:txBody>
                    <a:bodyPr/>
                    <a:lstStyle/>
                    <a:p>
                      <a:pPr lvl="0" algn="ctr"/>
                      <a:r>
                        <a:rPr lang="en-GB" sz="1800" b="1" dirty="0">
                          <a:latin typeface="Century Gothic" pitchFamily="34"/>
                        </a:rPr>
                        <a:t>2</a:t>
                      </a:r>
                    </a:p>
                  </a:txBody>
                  <a:tcPr marT="45693" marB="45693"/>
                </a:tc>
                <a:tc>
                  <a:txBody>
                    <a:bodyPr/>
                    <a:lstStyle/>
                    <a:p>
                      <a:pPr lvl="0"/>
                      <a:endParaRPr lang="en-GB" sz="1800" dirty="0">
                        <a:latin typeface="Century Gothic" pitchFamily="34"/>
                      </a:endParaRPr>
                    </a:p>
                    <a:p>
                      <a:pPr lvl="0"/>
                      <a:endParaRPr lang="en-GB" sz="1800" dirty="0">
                        <a:latin typeface="Century Gothic" pitchFamily="34"/>
                      </a:endParaRPr>
                    </a:p>
                  </a:txBody>
                  <a:tcPr marT="45693" marB="45693"/>
                </a:tc>
                <a:extLst>
                  <a:ext uri="{0D108BD9-81ED-4DB2-BD59-A6C34878D82A}">
                    <a16:rowId xmlns:a16="http://schemas.microsoft.com/office/drawing/2014/main" val="10002"/>
                  </a:ext>
                </a:extLst>
              </a:tr>
              <a:tr h="639989">
                <a:tc>
                  <a:txBody>
                    <a:bodyPr/>
                    <a:lstStyle/>
                    <a:p>
                      <a:pPr lvl="0" algn="ctr"/>
                      <a:r>
                        <a:rPr lang="en-GB" sz="1800" b="1" dirty="0">
                          <a:latin typeface="Century Gothic" pitchFamily="34"/>
                        </a:rPr>
                        <a:t>3</a:t>
                      </a:r>
                    </a:p>
                  </a:txBody>
                  <a:tcPr marT="45693" marB="45693"/>
                </a:tc>
                <a:tc>
                  <a:txBody>
                    <a:bodyPr/>
                    <a:lstStyle/>
                    <a:p>
                      <a:pPr lvl="0"/>
                      <a:endParaRPr lang="en-GB" sz="1800" dirty="0">
                        <a:latin typeface="Century Gothic" pitchFamily="34"/>
                      </a:endParaRPr>
                    </a:p>
                    <a:p>
                      <a:pPr lvl="0"/>
                      <a:endParaRPr lang="en-GB" sz="1800" dirty="0">
                        <a:latin typeface="Century Gothic" pitchFamily="34"/>
                      </a:endParaRPr>
                    </a:p>
                  </a:txBody>
                  <a:tcPr marT="45693" marB="45693"/>
                </a:tc>
                <a:extLst>
                  <a:ext uri="{0D108BD9-81ED-4DB2-BD59-A6C34878D82A}">
                    <a16:rowId xmlns:a16="http://schemas.microsoft.com/office/drawing/2014/main" val="10003"/>
                  </a:ext>
                </a:extLst>
              </a:tr>
              <a:tr h="639989">
                <a:tc>
                  <a:txBody>
                    <a:bodyPr/>
                    <a:lstStyle/>
                    <a:p>
                      <a:pPr lvl="0" algn="ctr"/>
                      <a:r>
                        <a:rPr lang="en-GB" sz="1800" b="1" dirty="0">
                          <a:latin typeface="Century Gothic" pitchFamily="34"/>
                        </a:rPr>
                        <a:t>4</a:t>
                      </a:r>
                    </a:p>
                  </a:txBody>
                  <a:tcPr marT="45693" marB="45693"/>
                </a:tc>
                <a:tc>
                  <a:txBody>
                    <a:bodyPr/>
                    <a:lstStyle/>
                    <a:p>
                      <a:pPr lvl="0"/>
                      <a:endParaRPr lang="en-GB" sz="1800" dirty="0">
                        <a:latin typeface="Century Gothic" pitchFamily="34"/>
                      </a:endParaRPr>
                    </a:p>
                    <a:p>
                      <a:pPr lvl="0"/>
                      <a:endParaRPr lang="en-GB" sz="1800" dirty="0">
                        <a:latin typeface="Century Gothic" pitchFamily="34"/>
                      </a:endParaRPr>
                    </a:p>
                  </a:txBody>
                  <a:tcPr marT="45693" marB="45693"/>
                </a:tc>
                <a:extLst>
                  <a:ext uri="{0D108BD9-81ED-4DB2-BD59-A6C34878D82A}">
                    <a16:rowId xmlns:a16="http://schemas.microsoft.com/office/drawing/2014/main" val="10004"/>
                  </a:ext>
                </a:extLst>
              </a:tr>
              <a:tr h="639989">
                <a:tc>
                  <a:txBody>
                    <a:bodyPr/>
                    <a:lstStyle/>
                    <a:p>
                      <a:pPr lvl="0" algn="ctr"/>
                      <a:r>
                        <a:rPr lang="en-GB" sz="1800" b="1" dirty="0">
                          <a:latin typeface="Century Gothic" pitchFamily="34"/>
                        </a:rPr>
                        <a:t>5</a:t>
                      </a:r>
                    </a:p>
                  </a:txBody>
                  <a:tcPr marT="45693" marB="45693"/>
                </a:tc>
                <a:tc>
                  <a:txBody>
                    <a:bodyPr/>
                    <a:lstStyle/>
                    <a:p>
                      <a:pPr lvl="0"/>
                      <a:endParaRPr lang="en-GB" sz="1800" dirty="0">
                        <a:latin typeface="Century Gothic" pitchFamily="34"/>
                      </a:endParaRPr>
                    </a:p>
                    <a:p>
                      <a:pPr lvl="0"/>
                      <a:endParaRPr lang="en-GB" sz="1800" dirty="0">
                        <a:latin typeface="Century Gothic" pitchFamily="34"/>
                      </a:endParaRPr>
                    </a:p>
                  </a:txBody>
                  <a:tcPr marT="45693" marB="45693"/>
                </a:tc>
                <a:extLst>
                  <a:ext uri="{0D108BD9-81ED-4DB2-BD59-A6C34878D82A}">
                    <a16:rowId xmlns:a16="http://schemas.microsoft.com/office/drawing/2014/main" val="10005"/>
                  </a:ext>
                </a:extLst>
              </a:tr>
              <a:tr h="639989">
                <a:tc>
                  <a:txBody>
                    <a:bodyPr/>
                    <a:lstStyle/>
                    <a:p>
                      <a:pPr lvl="0" algn="ctr"/>
                      <a:r>
                        <a:rPr lang="en-GB" sz="1800" b="1" dirty="0">
                          <a:latin typeface="Century Gothic" pitchFamily="34"/>
                        </a:rPr>
                        <a:t>6</a:t>
                      </a:r>
                    </a:p>
                  </a:txBody>
                  <a:tcPr marT="45693" marB="45693"/>
                </a:tc>
                <a:tc>
                  <a:txBody>
                    <a:bodyPr/>
                    <a:lstStyle/>
                    <a:p>
                      <a:pPr lvl="0"/>
                      <a:endParaRPr lang="en-GB" sz="1800" dirty="0">
                        <a:latin typeface="Century Gothic" pitchFamily="34"/>
                      </a:endParaRPr>
                    </a:p>
                    <a:p>
                      <a:pPr lvl="0"/>
                      <a:endParaRPr lang="en-GB" sz="1800" dirty="0">
                        <a:latin typeface="Century Gothic" pitchFamily="34"/>
                      </a:endParaRPr>
                    </a:p>
                  </a:txBody>
                  <a:tcPr marT="45693" marB="45693"/>
                </a:tc>
                <a:extLst>
                  <a:ext uri="{0D108BD9-81ED-4DB2-BD59-A6C34878D82A}">
                    <a16:rowId xmlns:a16="http://schemas.microsoft.com/office/drawing/2014/main" val="10006"/>
                  </a:ext>
                </a:extLst>
              </a:tr>
            </a:tbl>
          </a:graphicData>
        </a:graphic>
      </p:graphicFrame>
      <p:sp>
        <p:nvSpPr>
          <p:cNvPr id="72732" name="Footer Placeholder 5"/>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72733" name="Slide Number Placeholder 6"/>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DE41B207-1BE4-46C8-8B70-026545E7FDC8}"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58</a:t>
            </a:fld>
            <a:endParaRPr lang="en-GB" altLang="en-US" sz="800">
              <a:solidFill>
                <a:srgbClr val="898989"/>
              </a:solidFill>
              <a:latin typeface="Century Gothic" panose="020B0502020202020204" pitchFamily="34" charset="0"/>
            </a:endParaRPr>
          </a:p>
        </p:txBody>
      </p:sp>
      <p:sp>
        <p:nvSpPr>
          <p:cNvPr id="72734"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7273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68028D98-C40D-4C42-8036-FF46CCFF007D}"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58</a:t>
            </a:fld>
            <a:endParaRPr altLang="en-US" sz="800">
              <a:solidFill>
                <a:srgbClr val="898989"/>
              </a:solidFill>
              <a:latin typeface="Century Gothic" panose="020B0502020202020204" pitchFamily="34" charset="0"/>
            </a:endParaRPr>
          </a:p>
        </p:txBody>
      </p:sp>
      <p:sp>
        <p:nvSpPr>
          <p:cNvPr id="72736" name="Rectangle 16"/>
          <p:cNvSpPr>
            <a:spLocks noChangeArrowheads="1"/>
          </p:cNvSpPr>
          <p:nvPr/>
        </p:nvSpPr>
        <p:spPr bwMode="auto">
          <a:xfrm>
            <a:off x="0" y="5670550"/>
            <a:ext cx="1062038" cy="1173163"/>
          </a:xfrm>
          <a:prstGeom prst="rect">
            <a:avLst/>
          </a:prstGeom>
          <a:solidFill>
            <a:srgbClr val="4472C4"/>
          </a:solidFill>
          <a:ln w="12701">
            <a:solidFill>
              <a:srgbClr val="2F528F"/>
            </a:solidFill>
            <a:miter lim="800000"/>
            <a:headEnd/>
            <a:tailEnd/>
          </a:ln>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hangingPunct="1">
              <a:lnSpc>
                <a:spcPct val="100000"/>
              </a:lnSpc>
              <a:spcBef>
                <a:spcPct val="0"/>
              </a:spcBef>
              <a:buSzTx/>
              <a:buFontTx/>
              <a:buNone/>
            </a:pPr>
            <a:r>
              <a:rPr lang="en-GB" altLang="en-US" sz="3200" b="1">
                <a:solidFill>
                  <a:srgbClr val="FFFFFF"/>
                </a:solidFill>
                <a:latin typeface="Century Gothic" panose="020B0502020202020204" pitchFamily="34" charset="0"/>
              </a:rPr>
              <a:t>E</a:t>
            </a:r>
          </a:p>
        </p:txBody>
      </p:sp>
    </p:spTree>
  </p:cSld>
  <p:clrMapOvr>
    <a:masterClrMapping/>
  </p:clrMapOvr>
  <p:transition spd="slow"/>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txBox="1">
            <a:spLocks noGrp="1"/>
          </p:cNvSpPr>
          <p:nvPr>
            <p:ph type="title"/>
          </p:nvPr>
        </p:nvSpPr>
        <p:spPr>
          <a:xfrm>
            <a:off x="628650" y="365125"/>
            <a:ext cx="7886700" cy="558800"/>
          </a:xfrm>
        </p:spPr>
        <p:txBody>
          <a:bodyPr/>
          <a:lstStyle/>
          <a:p>
            <a:r>
              <a:rPr lang="en-GB" altLang="en-US" sz="3200" b="1">
                <a:solidFill>
                  <a:srgbClr val="C00000"/>
                </a:solidFill>
                <a:latin typeface="Century Gothic" panose="020B0502020202020204" pitchFamily="34" charset="0"/>
              </a:rPr>
              <a:t>Year 6: History assessments</a:t>
            </a:r>
          </a:p>
        </p:txBody>
      </p:sp>
      <p:graphicFrame>
        <p:nvGraphicFramePr>
          <p:cNvPr id="3" name="Content Placeholder 3">
            <a:extLst>
              <a:ext uri="{FF2B5EF4-FFF2-40B4-BE49-F238E27FC236}">
                <a16:creationId xmlns:a16="http://schemas.microsoft.com/office/drawing/2014/main" id="{71AD4594-A84C-4186-A830-8DB05A949814}"/>
              </a:ext>
            </a:extLst>
          </p:cNvPr>
          <p:cNvGraphicFramePr>
            <a:graphicFrameLocks noGrp="1"/>
          </p:cNvGraphicFramePr>
          <p:nvPr>
            <p:ph idx="1"/>
          </p:nvPr>
        </p:nvGraphicFramePr>
        <p:xfrm>
          <a:off x="288925" y="846138"/>
          <a:ext cx="8596313" cy="5608637"/>
        </p:xfrm>
        <a:graphic>
          <a:graphicData uri="http://schemas.openxmlformats.org/drawingml/2006/table">
            <a:tbl>
              <a:tblPr firstRow="1" bandRow="1">
                <a:effectLst/>
                <a:tableStyleId>{5C22544A-7EE6-4342-B048-85BDC9FD1C3A}</a:tableStyleId>
              </a:tblPr>
              <a:tblGrid>
                <a:gridCol w="4318709">
                  <a:extLst>
                    <a:ext uri="{9D8B030D-6E8A-4147-A177-3AD203B41FA5}">
                      <a16:colId xmlns:a16="http://schemas.microsoft.com/office/drawing/2014/main" val="3086102328"/>
                    </a:ext>
                  </a:extLst>
                </a:gridCol>
                <a:gridCol w="2979747">
                  <a:extLst>
                    <a:ext uri="{9D8B030D-6E8A-4147-A177-3AD203B41FA5}">
                      <a16:colId xmlns:a16="http://schemas.microsoft.com/office/drawing/2014/main" val="4269085794"/>
                    </a:ext>
                  </a:extLst>
                </a:gridCol>
                <a:gridCol w="1297858">
                  <a:extLst>
                    <a:ext uri="{9D8B030D-6E8A-4147-A177-3AD203B41FA5}">
                      <a16:colId xmlns:a16="http://schemas.microsoft.com/office/drawing/2014/main" val="4137182897"/>
                    </a:ext>
                  </a:extLst>
                </a:gridCol>
              </a:tblGrid>
              <a:tr h="516186">
                <a:tc>
                  <a:txBody>
                    <a:bodyPr/>
                    <a:lstStyle/>
                    <a:p>
                      <a:pPr lvl="0"/>
                      <a:r>
                        <a:rPr lang="en-GB" sz="1800" dirty="0">
                          <a:latin typeface="Century Gothic" pitchFamily="34"/>
                        </a:rPr>
                        <a:t>National Curriculum content</a:t>
                      </a:r>
                    </a:p>
                  </a:txBody>
                  <a:tcPr marL="91429" marR="91429" marT="45546" marB="45546"/>
                </a:tc>
                <a:tc>
                  <a:txBody>
                    <a:bodyPr/>
                    <a:lstStyle/>
                    <a:p>
                      <a:pPr lvl="0"/>
                      <a:r>
                        <a:rPr lang="en-GB" sz="1800" dirty="0">
                          <a:latin typeface="Century Gothic" pitchFamily="34"/>
                        </a:rPr>
                        <a:t>Assessment statement</a:t>
                      </a:r>
                    </a:p>
                  </a:txBody>
                  <a:tcPr marL="91429" marR="91429" marT="45546" marB="45546"/>
                </a:tc>
                <a:tc>
                  <a:txBody>
                    <a:bodyPr/>
                    <a:lstStyle/>
                    <a:p>
                      <a:pPr lvl="0"/>
                      <a:r>
                        <a:rPr lang="en-GB" sz="1400" dirty="0">
                          <a:latin typeface="Century Gothic" pitchFamily="34"/>
                        </a:rPr>
                        <a:t>Assessment Sheet</a:t>
                      </a:r>
                    </a:p>
                  </a:txBody>
                  <a:tcPr marL="91429" marR="91429" marT="45546" marB="45546"/>
                </a:tc>
                <a:extLst>
                  <a:ext uri="{0D108BD9-81ED-4DB2-BD59-A6C34878D82A}">
                    <a16:rowId xmlns:a16="http://schemas.microsoft.com/office/drawing/2014/main" val="3815951338"/>
                  </a:ext>
                </a:extLst>
              </a:tr>
              <a:tr h="591250">
                <a:tc>
                  <a:txBody>
                    <a:bodyPr/>
                    <a:lstStyle/>
                    <a:p>
                      <a:pPr lvl="0">
                        <a:lnSpc>
                          <a:spcPct val="115000"/>
                        </a:lnSpc>
                        <a:spcAft>
                          <a:spcPts val="0"/>
                        </a:spcAft>
                      </a:pPr>
                      <a:r>
                        <a:rPr lang="en-GB" sz="1400" dirty="0">
                          <a:latin typeface="Century Gothic" panose="020B0502020202020204" pitchFamily="34" charset="0"/>
                          <a:ea typeface="Calibri" pitchFamily="34"/>
                          <a:cs typeface="Times New Roman" pitchFamily="18"/>
                        </a:rPr>
                        <a:t>Pupils should have an understanding of chronology from stone age people to 1066</a:t>
                      </a:r>
                    </a:p>
                  </a:txBody>
                  <a:tcPr marL="68581" marR="68581" marT="0" marB="0"/>
                </a:tc>
                <a:tc>
                  <a:txBody>
                    <a:bodyPr/>
                    <a:lstStyle/>
                    <a:p>
                      <a:pPr lvl="0"/>
                      <a:r>
                        <a:rPr lang="en-GB" sz="1400" dirty="0">
                          <a:latin typeface="Century Gothic" pitchFamily="34"/>
                        </a:rPr>
                        <a:t>Order events by time</a:t>
                      </a:r>
                    </a:p>
                  </a:txBody>
                  <a:tcPr marL="91429" marR="91429" marT="45546" marB="45546"/>
                </a:tc>
                <a:tc>
                  <a:txBody>
                    <a:bodyPr/>
                    <a:lstStyle/>
                    <a:p>
                      <a:pPr lvl="0" algn="ctr"/>
                      <a:r>
                        <a:rPr lang="en-GB" sz="1400" dirty="0">
                          <a:latin typeface="Century Gothic" pitchFamily="34"/>
                        </a:rPr>
                        <a:t>A</a:t>
                      </a:r>
                    </a:p>
                  </a:txBody>
                  <a:tcPr marL="91429" marR="91429" marT="45546" marB="45546"/>
                </a:tc>
                <a:extLst>
                  <a:ext uri="{0D108BD9-81ED-4DB2-BD59-A6C34878D82A}">
                    <a16:rowId xmlns:a16="http://schemas.microsoft.com/office/drawing/2014/main" val="4027914627"/>
                  </a:ext>
                </a:extLst>
              </a:tr>
              <a:tr h="3279123">
                <a:tc>
                  <a:txBody>
                    <a:bodyPr/>
                    <a:lstStyle/>
                    <a:p>
                      <a:pPr lvl="0">
                        <a:lnSpc>
                          <a:spcPct val="115000"/>
                        </a:lnSpc>
                        <a:spcAft>
                          <a:spcPts val="0"/>
                        </a:spcAft>
                      </a:pPr>
                      <a:r>
                        <a:rPr lang="en-GB" sz="1400" dirty="0">
                          <a:latin typeface="Century Gothic" pitchFamily="34"/>
                          <a:ea typeface="Calibri" pitchFamily="34"/>
                          <a:cs typeface="Times New Roman" pitchFamily="18"/>
                        </a:rPr>
                        <a:t>Pupils should be taught about the Viking and Anglo-Saxon struggle for the Kingdom of England to the time of Edward the Confessor.</a:t>
                      </a:r>
                      <a:endParaRPr lang="en-GB" sz="1400" dirty="0">
                        <a:latin typeface="Calibri" pitchFamily="34"/>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1" marR="68581" marT="0" marB="0"/>
                </a:tc>
                <a:tc>
                  <a:txBody>
                    <a:bodyPr/>
                    <a:lstStyle/>
                    <a:p>
                      <a:pPr lvl="0"/>
                      <a:r>
                        <a:rPr lang="en-GB" sz="1400" dirty="0">
                          <a:latin typeface="Century Gothic" pitchFamily="34"/>
                        </a:rPr>
                        <a:t>Know at least five facts about Viking settlements</a:t>
                      </a:r>
                    </a:p>
                    <a:p>
                      <a:pPr lvl="0"/>
                      <a:endParaRPr lang="en-GB" sz="1400" dirty="0">
                        <a:latin typeface="Century Gothic" pitchFamily="34"/>
                      </a:endParaRPr>
                    </a:p>
                    <a:p>
                      <a:pPr lvl="0"/>
                      <a:r>
                        <a:rPr lang="en-GB" sz="1400" dirty="0">
                          <a:latin typeface="Century Gothic" pitchFamily="34"/>
                        </a:rPr>
                        <a:t>Know where the Vikings originated from</a:t>
                      </a:r>
                    </a:p>
                    <a:p>
                      <a:pPr lvl="0"/>
                      <a:endParaRPr lang="en-GB" sz="1400" dirty="0">
                        <a:latin typeface="Century Gothic" pitchFamily="34"/>
                      </a:endParaRPr>
                    </a:p>
                    <a:p>
                      <a:pPr lvl="0"/>
                      <a:r>
                        <a:rPr lang="en-GB" sz="1400" dirty="0">
                          <a:latin typeface="Century Gothic" pitchFamily="34"/>
                        </a:rPr>
                        <a:t>Know why the Vikings were such fierce warriors</a:t>
                      </a:r>
                    </a:p>
                    <a:p>
                      <a:pPr lvl="0"/>
                      <a:endParaRPr lang="en-GB" sz="1400" dirty="0">
                        <a:latin typeface="Century Gothic" pitchFamily="34"/>
                      </a:endParaRPr>
                    </a:p>
                    <a:p>
                      <a:pPr lvl="0"/>
                      <a:r>
                        <a:rPr lang="en-GB" sz="1400" dirty="0">
                          <a:latin typeface="Century Gothic" pitchFamily="34"/>
                        </a:rPr>
                        <a:t>Know why the long-ship was so successful</a:t>
                      </a:r>
                    </a:p>
                    <a:p>
                      <a:pPr lvl="0"/>
                      <a:endParaRPr lang="en-GB" sz="1400" dirty="0">
                        <a:latin typeface="Century Gothic" pitchFamily="34"/>
                      </a:endParaRPr>
                    </a:p>
                    <a:p>
                      <a:pPr lvl="0"/>
                      <a:r>
                        <a:rPr lang="en-GB" sz="1400" dirty="0">
                          <a:latin typeface="Century Gothic" pitchFamily="34"/>
                        </a:rPr>
                        <a:t>Know the main difference between the life of a Viking boy and girl</a:t>
                      </a:r>
                    </a:p>
                  </a:txBody>
                  <a:tcPr marL="91429" marR="91429" marT="45546" marB="45546"/>
                </a:tc>
                <a:tc>
                  <a:txBody>
                    <a:bodyPr/>
                    <a:lstStyle/>
                    <a:p>
                      <a:pPr lvl="0" algn="ctr"/>
                      <a:r>
                        <a:rPr lang="en-GB" sz="1400" dirty="0">
                          <a:latin typeface="Century Gothic" pitchFamily="34"/>
                        </a:rPr>
                        <a:t>B</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B</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C</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D</a:t>
                      </a:r>
                    </a:p>
                    <a:p>
                      <a:pPr lvl="0" algn="ctr"/>
                      <a:endParaRPr lang="en-GB" sz="1400" dirty="0">
                        <a:latin typeface="Century Gothic" pitchFamily="34"/>
                      </a:endParaRPr>
                    </a:p>
                    <a:p>
                      <a:pPr lvl="0" algn="ctr"/>
                      <a:endParaRPr lang="en-GB" sz="1400" dirty="0">
                        <a:latin typeface="Century Gothic" pitchFamily="34"/>
                      </a:endParaRPr>
                    </a:p>
                    <a:p>
                      <a:pPr lvl="0" algn="ctr"/>
                      <a:r>
                        <a:rPr lang="en-GB" sz="1400" dirty="0">
                          <a:latin typeface="Century Gothic" pitchFamily="34"/>
                        </a:rPr>
                        <a:t>D</a:t>
                      </a:r>
                    </a:p>
                  </a:txBody>
                  <a:tcPr marL="91429" marR="91429" marT="45546" marB="45546"/>
                </a:tc>
                <a:extLst>
                  <a:ext uri="{0D108BD9-81ED-4DB2-BD59-A6C34878D82A}">
                    <a16:rowId xmlns:a16="http://schemas.microsoft.com/office/drawing/2014/main" val="3777445876"/>
                  </a:ext>
                </a:extLst>
              </a:tr>
              <a:tr h="1222078">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400" dirty="0">
                          <a:latin typeface="Century Gothic" panose="020B0502020202020204" pitchFamily="34" charset="0"/>
                          <a:ea typeface="Calibri" pitchFamily="34"/>
                          <a:cs typeface="Times New Roman" pitchFamily="18"/>
                        </a:rPr>
                        <a:t>Know about the importance of one of the following ancient civilization c900AD; the Mayans; the Islamic civilization or the Benin civilization</a:t>
                      </a:r>
                      <a:endParaRPr lang="en-GB" sz="1400" dirty="0">
                        <a:latin typeface="Calibri" pitchFamily="34"/>
                        <a:ea typeface="Calibri" pitchFamily="34"/>
                        <a:cs typeface="Times New Roman" pitchFamily="18"/>
                      </a:endParaRPr>
                    </a:p>
                    <a:p>
                      <a:pPr lvl="0">
                        <a:lnSpc>
                          <a:spcPct val="115000"/>
                        </a:lnSpc>
                        <a:spcAft>
                          <a:spcPts val="0"/>
                        </a:spcAft>
                      </a:pPr>
                      <a:endParaRPr lang="en-GB" sz="1400" dirty="0">
                        <a:latin typeface="Century Gothic" panose="020B0502020202020204" pitchFamily="34" charset="0"/>
                        <a:ea typeface="Calibri" pitchFamily="34"/>
                        <a:cs typeface="Times New Roman" pitchFamily="18"/>
                      </a:endParaRPr>
                    </a:p>
                  </a:txBody>
                  <a:tcPr marL="68581" marR="68581" marT="0" marB="0"/>
                </a:tc>
                <a:tc>
                  <a:txBody>
                    <a:bodyPr/>
                    <a:lstStyle/>
                    <a:p>
                      <a:pPr lvl="0"/>
                      <a:r>
                        <a:rPr lang="en-GB" sz="1400" dirty="0">
                          <a:latin typeface="Century Gothic" pitchFamily="34"/>
                        </a:rPr>
                        <a:t>Provide interesting facts about one of these civilizations</a:t>
                      </a:r>
                    </a:p>
                  </a:txBody>
                  <a:tcPr marL="91429" marR="91429" marT="45546" marB="45546"/>
                </a:tc>
                <a:tc>
                  <a:txBody>
                    <a:bodyPr/>
                    <a:lstStyle/>
                    <a:p>
                      <a:pPr lvl="0" algn="ctr"/>
                      <a:r>
                        <a:rPr lang="en-GB" sz="1400" dirty="0">
                          <a:latin typeface="Century Gothic" pitchFamily="34"/>
                        </a:rPr>
                        <a:t>E</a:t>
                      </a:r>
                    </a:p>
                    <a:p>
                      <a:pPr lvl="0" algn="ctr"/>
                      <a:endParaRPr lang="en-GB" sz="1400" dirty="0">
                        <a:latin typeface="Century Gothic" pitchFamily="34"/>
                      </a:endParaRPr>
                    </a:p>
                    <a:p>
                      <a:pPr lvl="0" algn="ctr"/>
                      <a:endParaRPr lang="en-GB" sz="1400" dirty="0">
                        <a:latin typeface="Century Gothic" pitchFamily="34"/>
                      </a:endParaRPr>
                    </a:p>
                  </a:txBody>
                  <a:tcPr marL="91429" marR="91429" marT="45546" marB="45546"/>
                </a:tc>
                <a:extLst>
                  <a:ext uri="{0D108BD9-81ED-4DB2-BD59-A6C34878D82A}">
                    <a16:rowId xmlns:a16="http://schemas.microsoft.com/office/drawing/2014/main" val="2280256700"/>
                  </a:ext>
                </a:extLst>
              </a:tr>
            </a:tbl>
          </a:graphicData>
        </a:graphic>
      </p:graphicFrame>
    </p:spTree>
  </p:cSld>
  <p:clrMapOvr>
    <a:masterClrMapping/>
  </p:clrMapOvr>
  <p:transition spd="slow"/>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F423DA81-90A4-4DC6-AFAF-D0F8793B57F4}"/>
              </a:ext>
            </a:extLst>
          </p:cNvPr>
          <p:cNvGraphicFramePr>
            <a:graphicFrameLocks noGrp="1"/>
          </p:cNvGraphicFramePr>
          <p:nvPr>
            <p:ph idx="1"/>
          </p:nvPr>
        </p:nvGraphicFramePr>
        <p:xfrm>
          <a:off x="498194" y="412587"/>
          <a:ext cx="8147612" cy="5674364"/>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1298308068"/>
                    </a:ext>
                  </a:extLst>
                </a:gridCol>
                <a:gridCol w="4073798">
                  <a:extLst>
                    <a:ext uri="{9D8B030D-6E8A-4147-A177-3AD203B41FA5}">
                      <a16:colId xmlns:a16="http://schemas.microsoft.com/office/drawing/2014/main" val="4177905297"/>
                    </a:ext>
                  </a:extLst>
                </a:gridCol>
                <a:gridCol w="452646">
                  <a:extLst>
                    <a:ext uri="{9D8B030D-6E8A-4147-A177-3AD203B41FA5}">
                      <a16:colId xmlns:a16="http://schemas.microsoft.com/office/drawing/2014/main" val="400446587"/>
                    </a:ext>
                  </a:extLst>
                </a:gridCol>
                <a:gridCol w="452646">
                  <a:extLst>
                    <a:ext uri="{9D8B030D-6E8A-4147-A177-3AD203B41FA5}">
                      <a16:colId xmlns:a16="http://schemas.microsoft.com/office/drawing/2014/main" val="535651126"/>
                    </a:ext>
                  </a:extLst>
                </a:gridCol>
                <a:gridCol w="452646">
                  <a:extLst>
                    <a:ext uri="{9D8B030D-6E8A-4147-A177-3AD203B41FA5}">
                      <a16:colId xmlns:a16="http://schemas.microsoft.com/office/drawing/2014/main" val="4127480264"/>
                    </a:ext>
                  </a:extLst>
                </a:gridCol>
                <a:gridCol w="452646">
                  <a:extLst>
                    <a:ext uri="{9D8B030D-6E8A-4147-A177-3AD203B41FA5}">
                      <a16:colId xmlns:a16="http://schemas.microsoft.com/office/drawing/2014/main" val="2599265035"/>
                    </a:ext>
                  </a:extLst>
                </a:gridCol>
                <a:gridCol w="452646">
                  <a:extLst>
                    <a:ext uri="{9D8B030D-6E8A-4147-A177-3AD203B41FA5}">
                      <a16:colId xmlns:a16="http://schemas.microsoft.com/office/drawing/2014/main" val="335523327"/>
                    </a:ext>
                  </a:extLst>
                </a:gridCol>
                <a:gridCol w="452646">
                  <a:extLst>
                    <a:ext uri="{9D8B030D-6E8A-4147-A177-3AD203B41FA5}">
                      <a16:colId xmlns:a16="http://schemas.microsoft.com/office/drawing/2014/main" val="1266542968"/>
                    </a:ext>
                  </a:extLst>
                </a:gridCol>
                <a:gridCol w="452646">
                  <a:extLst>
                    <a:ext uri="{9D8B030D-6E8A-4147-A177-3AD203B41FA5}">
                      <a16:colId xmlns:a16="http://schemas.microsoft.com/office/drawing/2014/main" val="3588561732"/>
                    </a:ext>
                  </a:extLst>
                </a:gridCol>
                <a:gridCol w="452646">
                  <a:extLst>
                    <a:ext uri="{9D8B030D-6E8A-4147-A177-3AD203B41FA5}">
                      <a16:colId xmlns:a16="http://schemas.microsoft.com/office/drawing/2014/main" val="138620974"/>
                    </a:ext>
                  </a:extLst>
                </a:gridCol>
              </a:tblGrid>
              <a:tr h="370844">
                <a:tc gridSpan="2">
                  <a:txBody>
                    <a:bodyPr/>
                    <a:lstStyle/>
                    <a:p>
                      <a:pPr lvl="0"/>
                      <a:endParaRPr lang="en-GB" sz="1400" dirty="0">
                        <a:latin typeface="Century Gothic" pitchFamily="34"/>
                      </a:endParaRPr>
                    </a:p>
                    <a:p>
                      <a:pPr lvl="0"/>
                      <a:r>
                        <a:rPr lang="en-GB" sz="1800" dirty="0">
                          <a:latin typeface="Century Gothic" pitchFamily="34"/>
                        </a:rPr>
                        <a:t>Year 6</a:t>
                      </a:r>
                    </a:p>
                    <a:p>
                      <a:pPr lvl="0"/>
                      <a:r>
                        <a:rPr lang="en-GB" sz="1800" dirty="0">
                          <a:latin typeface="Century Gothic" pitchFamily="34"/>
                        </a:rPr>
                        <a:t>History Cumulative </a:t>
                      </a:r>
                    </a:p>
                    <a:p>
                      <a:pPr lvl="0"/>
                      <a:r>
                        <a:rPr lang="en-GB" sz="1800" dirty="0">
                          <a:latin typeface="Century Gothic" pitchFamily="34"/>
                        </a:rPr>
                        <a:t>Assessment Sheet</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a:tc>
                <a:tc hMerge="1">
                  <a:txBody>
                    <a:bodyPr/>
                    <a:lstStyle/>
                    <a:p>
                      <a:endParaRPr lang="en-GB"/>
                    </a:p>
                  </a:txBody>
                  <a:tcPr/>
                </a:tc>
                <a:tc>
                  <a:txBody>
                    <a:bodyPr/>
                    <a:lstStyle/>
                    <a:p>
                      <a:pPr lvl="0"/>
                      <a:r>
                        <a:rPr lang="en-GB" sz="1400" dirty="0">
                          <a:latin typeface="Century Gothic" pitchFamily="34"/>
                        </a:rPr>
                        <a:t>Name 1</a:t>
                      </a:r>
                    </a:p>
                    <a:p>
                      <a:pPr lvl="0"/>
                      <a:endParaRPr lang="en-GB" sz="1400" dirty="0">
                        <a:latin typeface="Century Gothic" pitchFamily="34"/>
                      </a:endParaRPr>
                    </a:p>
                    <a:p>
                      <a:pPr lvl="0"/>
                      <a:endParaRPr lang="en-GB" sz="1400" dirty="0">
                        <a:latin typeface="Century Gothic" pitchFamily="34"/>
                      </a:endParaRPr>
                    </a:p>
                    <a:p>
                      <a:pPr lvl="0"/>
                      <a:endParaRPr lang="en-GB" sz="1400" dirty="0">
                        <a:latin typeface="Century Gothic" pitchFamily="34"/>
                      </a:endParaRPr>
                    </a:p>
                  </a:txBody>
                  <a:tcPr vert="vert"/>
                </a:tc>
                <a:tc>
                  <a:txBody>
                    <a:bodyPr/>
                    <a:lstStyle/>
                    <a:p>
                      <a:pPr lvl="0"/>
                      <a:r>
                        <a:rPr lang="en-GB" sz="1400" dirty="0">
                          <a:latin typeface="Century Gothic" pitchFamily="34"/>
                        </a:rPr>
                        <a:t>Name 2</a:t>
                      </a:r>
                    </a:p>
                  </a:txBody>
                  <a:tcPr vert="vert"/>
                </a:tc>
                <a:tc>
                  <a:txBody>
                    <a:bodyPr/>
                    <a:lstStyle/>
                    <a:p>
                      <a:pPr lvl="0"/>
                      <a:r>
                        <a:rPr lang="en-GB" sz="1400" dirty="0">
                          <a:latin typeface="Century Gothic" pitchFamily="34"/>
                        </a:rPr>
                        <a:t>Name 3</a:t>
                      </a:r>
                    </a:p>
                  </a:txBody>
                  <a:tcPr vert="vert"/>
                </a:tc>
                <a:tc>
                  <a:txBody>
                    <a:bodyPr/>
                    <a:lstStyle/>
                    <a:p>
                      <a:pPr lvl="0"/>
                      <a:r>
                        <a:rPr lang="en-GB" sz="1400" dirty="0">
                          <a:latin typeface="Century Gothic" pitchFamily="34"/>
                        </a:rPr>
                        <a:t>Name 4</a:t>
                      </a:r>
                    </a:p>
                  </a:txBody>
                  <a:tcPr vert="vert"/>
                </a:tc>
                <a:tc>
                  <a:txBody>
                    <a:bodyPr/>
                    <a:lstStyle/>
                    <a:p>
                      <a:pPr lvl="0"/>
                      <a:r>
                        <a:rPr lang="en-GB" sz="1400" dirty="0">
                          <a:latin typeface="Century Gothic" pitchFamily="34"/>
                        </a:rPr>
                        <a:t>Name 5</a:t>
                      </a:r>
                    </a:p>
                  </a:txBody>
                  <a:tcPr vert="vert"/>
                </a:tc>
                <a:tc>
                  <a:txBody>
                    <a:bodyPr/>
                    <a:lstStyle/>
                    <a:p>
                      <a:pPr lvl="0"/>
                      <a:r>
                        <a:rPr lang="en-GB" sz="1400" dirty="0">
                          <a:latin typeface="Century Gothic" pitchFamily="34"/>
                        </a:rPr>
                        <a:t>Name 6</a:t>
                      </a:r>
                    </a:p>
                  </a:txBody>
                  <a:tcPr vert="vert"/>
                </a:tc>
                <a:tc>
                  <a:txBody>
                    <a:bodyPr/>
                    <a:lstStyle/>
                    <a:p>
                      <a:pPr lvl="0"/>
                      <a:r>
                        <a:rPr lang="en-GB" sz="1400" dirty="0">
                          <a:latin typeface="Century Gothic" pitchFamily="34"/>
                        </a:rPr>
                        <a:t>Name 7</a:t>
                      </a:r>
                    </a:p>
                  </a:txBody>
                  <a:tcPr vert="vert"/>
                </a:tc>
                <a:tc>
                  <a:txBody>
                    <a:bodyPr/>
                    <a:lstStyle/>
                    <a:p>
                      <a:pPr lvl="0"/>
                      <a:r>
                        <a:rPr lang="en-GB" sz="1400" dirty="0">
                          <a:latin typeface="Century Gothic" pitchFamily="34"/>
                        </a:rPr>
                        <a:t>Name 8</a:t>
                      </a:r>
                    </a:p>
                  </a:txBody>
                  <a:tcPr vert="vert"/>
                </a:tc>
                <a:extLst>
                  <a:ext uri="{0D108BD9-81ED-4DB2-BD59-A6C34878D82A}">
                    <a16:rowId xmlns:a16="http://schemas.microsoft.com/office/drawing/2014/main" val="1092405824"/>
                  </a:ext>
                </a:extLst>
              </a:tr>
              <a:tr h="370844">
                <a:tc>
                  <a:txBody>
                    <a:bodyPr/>
                    <a:lstStyle/>
                    <a:p>
                      <a:pPr lvl="0"/>
                      <a:r>
                        <a:rPr lang="en-GB" sz="1400" b="1" dirty="0">
                          <a:latin typeface="Century Gothic" pitchFamily="34"/>
                        </a:rPr>
                        <a:t>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Order events and artefacts between stone age and 1066</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340636361"/>
                  </a:ext>
                </a:extLst>
              </a:tr>
              <a:tr h="370844">
                <a:tc>
                  <a:txBody>
                    <a:bodyPr/>
                    <a:lstStyle/>
                    <a:p>
                      <a:pPr lvl="0"/>
                      <a:r>
                        <a:rPr lang="en-GB" sz="1400" b="1" dirty="0">
                          <a:latin typeface="Century Gothic" pitchFamily="34"/>
                        </a:rPr>
                        <a:t>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Know where the Vikings originated from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 </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187654551"/>
                  </a:ext>
                </a:extLst>
              </a:tr>
              <a:tr h="370844">
                <a:tc>
                  <a:txBody>
                    <a:bodyPr/>
                    <a:lstStyle/>
                    <a:p>
                      <a:pPr lvl="0"/>
                      <a:r>
                        <a:rPr lang="en-GB" sz="1400" b="1" dirty="0">
                          <a:latin typeface="Century Gothic" pitchFamily="34"/>
                        </a:rPr>
                        <a:t>3</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the facts about a Viking settlement</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954931472"/>
                  </a:ext>
                </a:extLst>
              </a:tr>
              <a:tr h="370844">
                <a:tc>
                  <a:txBody>
                    <a:bodyPr/>
                    <a:lstStyle/>
                    <a:p>
                      <a:pPr lvl="0"/>
                      <a:r>
                        <a:rPr lang="en-GB" sz="1400" b="1" dirty="0">
                          <a:latin typeface="Century Gothic" pitchFamily="34"/>
                        </a:rPr>
                        <a:t>4</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why Vikings tended to win most of their battles</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959167411"/>
                  </a:ext>
                </a:extLst>
              </a:tr>
              <a:tr h="370844">
                <a:tc>
                  <a:txBody>
                    <a:bodyPr/>
                    <a:lstStyle/>
                    <a:p>
                      <a:pPr lvl="0"/>
                      <a:r>
                        <a:rPr lang="en-GB" sz="1400" b="1" dirty="0">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why the long-ship was such a successful vessel for the Vikings</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3569755301"/>
                  </a:ext>
                </a:extLst>
              </a:tr>
              <a:tr h="370844">
                <a:tc>
                  <a:txBody>
                    <a:bodyPr/>
                    <a:lstStyle/>
                    <a:p>
                      <a:pPr lvl="0"/>
                      <a:r>
                        <a:rPr lang="en-GB" sz="1400" b="1" dirty="0">
                          <a:latin typeface="Century Gothic" pitchFamily="34"/>
                        </a:rPr>
                        <a:t>6</a:t>
                      </a:r>
                    </a:p>
                  </a:txBody>
                  <a:tcPr/>
                </a:tc>
                <a:tc>
                  <a:txBody>
                    <a:bodyPr/>
                    <a:lstStyle/>
                    <a:p>
                      <a:pPr marL="0" marR="0" lvl="0" indent="0" algn="l" defTabSz="914400" rtl="0" fontAlgn="auto" hangingPunct="1">
                        <a:lnSpc>
                          <a:spcPct val="100000"/>
                        </a:lnSpc>
                        <a:spcBef>
                          <a:spcPts val="0"/>
                        </a:spcBef>
                        <a:spcAft>
                          <a:spcPts val="0"/>
                        </a:spcAft>
                        <a:buNone/>
                        <a:tabLst/>
                      </a:pPr>
                      <a:r>
                        <a:rPr lang="en-GB" sz="1400" dirty="0">
                          <a:latin typeface="Century Gothic" pitchFamily="34"/>
                        </a:rPr>
                        <a:t>Know the main difference tween the life of a Viking boy or girl</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4056828910"/>
                  </a:ext>
                </a:extLst>
              </a:tr>
              <a:tr h="370844">
                <a:tc>
                  <a:txBody>
                    <a:bodyPr/>
                    <a:lstStyle/>
                    <a:p>
                      <a:pPr lvl="0"/>
                      <a:r>
                        <a:rPr lang="en-GB" sz="1400" b="1" dirty="0">
                          <a:latin typeface="Century Gothic" pitchFamily="34"/>
                        </a:rPr>
                        <a:t>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itchFamily="34"/>
                        </a:rPr>
                        <a:t>Provide interesting facts about one of these civilizations: the Mayans; The Islamic civilization or the Benin civilization</a:t>
                      </a: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tc>
                  <a:txBody>
                    <a:bodyPr/>
                    <a:lstStyle/>
                    <a:p>
                      <a:pPr lvl="0"/>
                      <a:endParaRPr lang="en-GB" sz="1400" dirty="0">
                        <a:latin typeface="Century Gothic" pitchFamily="34"/>
                      </a:endParaRPr>
                    </a:p>
                  </a:txBody>
                  <a:tcPr/>
                </a:tc>
                <a:extLst>
                  <a:ext uri="{0D108BD9-81ED-4DB2-BD59-A6C34878D82A}">
                    <a16:rowId xmlns:a16="http://schemas.microsoft.com/office/drawing/2014/main" val="227949640"/>
                  </a:ext>
                </a:extLst>
              </a:tr>
            </a:tbl>
          </a:graphicData>
        </a:graphic>
      </p:graphicFrame>
    </p:spTree>
  </p:cSld>
  <p:clrMapOvr>
    <a:masterClrMapping/>
  </p:clrMapOvr>
  <p:transition spd="slow"/>
</p:sld>
</file>

<file path=ppt/slides/slide61.xml><?xml version="1.0" encoding="utf-8"?>
<p:sld xmlns:a="http://schemas.openxmlformats.org/drawingml/2006/main" xmlns:r="http://schemas.openxmlformats.org/officeDocument/2006/relationships" xmlns:p="http://schemas.openxmlformats.org/presentationml/2006/main">
  <p:cSld name="Slide128">
    <p:spTree>
      <p:nvGrpSpPr>
        <p:cNvPr id="1" name=""/>
        <p:cNvGrpSpPr/>
        <p:nvPr/>
      </p:nvGrpSpPr>
      <p:grpSpPr>
        <a:xfrm>
          <a:off x="0" y="0"/>
          <a:ext cx="0" cy="0"/>
          <a:chOff x="0" y="0"/>
          <a:chExt cx="0" cy="0"/>
        </a:xfrm>
      </p:grpSpPr>
      <p:sp>
        <p:nvSpPr>
          <p:cNvPr id="76802" name="Title 1"/>
          <p:cNvSpPr txBox="1">
            <a:spLocks noGrp="1"/>
          </p:cNvSpPr>
          <p:nvPr>
            <p:ph type="title"/>
          </p:nvPr>
        </p:nvSpPr>
        <p:spPr/>
        <p:txBody>
          <a:bodyPr/>
          <a:lstStyle/>
          <a:p>
            <a:pPr eaLnBrk="1" hangingPunct="1"/>
            <a:r>
              <a:rPr lang="en-GB" altLang="en-US" sz="3200" b="1">
                <a:latin typeface="Century Gothic" panose="020B0502020202020204" pitchFamily="34" charset="0"/>
              </a:rPr>
              <a:t>Assessing History at Key Stage 2</a:t>
            </a:r>
          </a:p>
        </p:txBody>
      </p:sp>
      <p:sp>
        <p:nvSpPr>
          <p:cNvPr id="3" name="Content Placeholder 2">
            <a:extLst>
              <a:ext uri="{FF2B5EF4-FFF2-40B4-BE49-F238E27FC236}">
                <a16:creationId xmlns:a16="http://schemas.microsoft.com/office/drawing/2014/main" id="{BA9EC164-95B6-433F-B617-9F9491032853}"/>
              </a:ext>
            </a:extLst>
          </p:cNvPr>
          <p:cNvSpPr txBox="1">
            <a:spLocks noGrp="1"/>
          </p:cNvSpPr>
          <p:nvPr>
            <p:ph idx="1"/>
          </p:nvPr>
        </p:nvSpPr>
        <p:spPr>
          <a:xfrm>
            <a:off x="628650" y="1833563"/>
            <a:ext cx="7886700" cy="4351337"/>
          </a:xfrm>
        </p:spPr>
        <p:txBody>
          <a:bodyPr>
            <a:normAutofit/>
          </a:bodyPr>
          <a:lstStyle/>
          <a:p>
            <a:pPr marL="0" indent="0" eaLnBrk="1" fontAlgn="auto" hangingPunct="1">
              <a:lnSpc>
                <a:spcPct val="80000"/>
              </a:lnSpc>
              <a:spcAft>
                <a:spcPts val="0"/>
              </a:spcAft>
              <a:buFont typeface="Arial" pitchFamily="34"/>
              <a:buNone/>
              <a:defRPr/>
            </a:pPr>
            <a:r>
              <a:rPr lang="en-GB" sz="1700" b="1" dirty="0">
                <a:latin typeface="Century Gothic" pitchFamily="34"/>
              </a:rPr>
              <a:t>Please note:</a:t>
            </a:r>
          </a:p>
          <a:p>
            <a:pPr eaLnBrk="1" fontAlgn="auto" hangingPunct="1">
              <a:lnSpc>
                <a:spcPct val="80000"/>
              </a:lnSpc>
              <a:spcAft>
                <a:spcPts val="0"/>
              </a:spcAft>
              <a:buFont typeface="Arial" pitchFamily="34"/>
              <a:buChar char="•"/>
              <a:defRPr/>
            </a:pPr>
            <a:r>
              <a:rPr lang="en-GB" sz="1700" dirty="0">
                <a:latin typeface="Century Gothic" pitchFamily="34"/>
              </a:rPr>
              <a:t>On the following two pages, the chronological aspect of history has been set out assuming that:</a:t>
            </a:r>
          </a:p>
          <a:p>
            <a:pPr eaLnBrk="1" fontAlgn="auto" hangingPunct="1">
              <a:lnSpc>
                <a:spcPct val="80000"/>
              </a:lnSpc>
              <a:spcAft>
                <a:spcPts val="0"/>
              </a:spcAft>
              <a:buFont typeface="Arial" pitchFamily="34"/>
              <a:buChar char="•"/>
              <a:defRPr/>
            </a:pPr>
            <a:r>
              <a:rPr lang="en-GB" sz="1700" dirty="0">
                <a:latin typeface="Century Gothic" pitchFamily="34"/>
              </a:rPr>
              <a:t>Year 3 covers the Stone Age; </a:t>
            </a:r>
          </a:p>
          <a:p>
            <a:pPr eaLnBrk="1" fontAlgn="auto" hangingPunct="1">
              <a:lnSpc>
                <a:spcPct val="80000"/>
              </a:lnSpc>
              <a:spcAft>
                <a:spcPts val="0"/>
              </a:spcAft>
              <a:buFont typeface="Arial" pitchFamily="34"/>
              <a:buChar char="•"/>
              <a:defRPr/>
            </a:pPr>
            <a:r>
              <a:rPr lang="en-GB" sz="1700" dirty="0">
                <a:latin typeface="Century Gothic" pitchFamily="34"/>
              </a:rPr>
              <a:t>Year 4, the Romans; </a:t>
            </a:r>
          </a:p>
          <a:p>
            <a:pPr eaLnBrk="1" fontAlgn="auto" hangingPunct="1">
              <a:lnSpc>
                <a:spcPct val="80000"/>
              </a:lnSpc>
              <a:spcAft>
                <a:spcPts val="0"/>
              </a:spcAft>
              <a:buFont typeface="Arial" pitchFamily="34"/>
              <a:buChar char="•"/>
              <a:defRPr/>
            </a:pPr>
            <a:r>
              <a:rPr lang="en-GB" sz="1700" dirty="0">
                <a:latin typeface="Century Gothic" pitchFamily="34"/>
              </a:rPr>
              <a:t>Year 5, the Anglo-Saxons, and </a:t>
            </a:r>
          </a:p>
          <a:p>
            <a:pPr eaLnBrk="1" fontAlgn="auto" hangingPunct="1">
              <a:lnSpc>
                <a:spcPct val="80000"/>
              </a:lnSpc>
              <a:spcAft>
                <a:spcPts val="0"/>
              </a:spcAft>
              <a:buFont typeface="Arial" pitchFamily="34"/>
              <a:buChar char="•"/>
              <a:defRPr/>
            </a:pPr>
            <a:r>
              <a:rPr lang="en-GB" sz="1700" dirty="0">
                <a:latin typeface="Century Gothic" pitchFamily="34"/>
              </a:rPr>
              <a:t>Year 6, the Vikings.</a:t>
            </a:r>
          </a:p>
          <a:p>
            <a:pPr eaLnBrk="1" fontAlgn="auto" hangingPunct="1">
              <a:lnSpc>
                <a:spcPct val="80000"/>
              </a:lnSpc>
              <a:spcAft>
                <a:spcPts val="0"/>
              </a:spcAft>
              <a:buFont typeface="Arial" pitchFamily="34"/>
              <a:buChar char="•"/>
              <a:defRPr/>
            </a:pPr>
            <a:r>
              <a:rPr lang="en-GB" sz="1700" dirty="0">
                <a:latin typeface="Century Gothic" pitchFamily="34"/>
              </a:rPr>
              <a:t>These elements have been highlighted. If you cover these periods of history in a different year group then you can inter-change the highlighted objectives to fit in with the chosen year group.</a:t>
            </a:r>
          </a:p>
          <a:p>
            <a:pPr eaLnBrk="1" fontAlgn="auto" hangingPunct="1">
              <a:lnSpc>
                <a:spcPct val="80000"/>
              </a:lnSpc>
              <a:spcAft>
                <a:spcPts val="0"/>
              </a:spcAft>
              <a:buFont typeface="Arial" pitchFamily="34"/>
              <a:buChar char="•"/>
              <a:defRPr/>
            </a:pPr>
            <a:endParaRPr lang="en-GB" sz="1700" dirty="0">
              <a:latin typeface="Century Gothic" pitchFamily="34"/>
            </a:endParaRPr>
          </a:p>
          <a:p>
            <a:pPr eaLnBrk="1" fontAlgn="auto" hangingPunct="1">
              <a:lnSpc>
                <a:spcPct val="80000"/>
              </a:lnSpc>
              <a:spcAft>
                <a:spcPts val="0"/>
              </a:spcAft>
              <a:buFont typeface="Arial" pitchFamily="34"/>
              <a:buChar char="•"/>
              <a:defRPr/>
            </a:pPr>
            <a:r>
              <a:rPr lang="en-GB" sz="1700" dirty="0">
                <a:latin typeface="Century Gothic" pitchFamily="34"/>
              </a:rPr>
              <a:t>In addition the assessment statements for the Ancient Greeks have been allocated to Year 3, but could be moved. The Ancient Egyptians’ statements have been allocated to Year 4 but could be moved. </a:t>
            </a:r>
          </a:p>
        </p:txBody>
      </p:sp>
      <p:sp>
        <p:nvSpPr>
          <p:cNvPr id="76804" name="Footer Placeholder 3"/>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76805" name="Slide Number Placeholder 4"/>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94FE4086-973A-49B1-B976-82CCB1162889}"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61</a:t>
            </a:fld>
            <a:endParaRPr lang="en-GB" altLang="en-US" sz="800">
              <a:solidFill>
                <a:srgbClr val="898989"/>
              </a:solidFill>
              <a:latin typeface="Century Gothic" panose="020B0502020202020204" pitchFamily="34" charset="0"/>
            </a:endParaRPr>
          </a:p>
        </p:txBody>
      </p:sp>
      <p:sp>
        <p:nvSpPr>
          <p:cNvPr id="76806" name="Footer Placeholder 1"/>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76807"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D5ADD48A-FDDA-4BE3-8CE2-D6412DD78523}"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61</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62.xml><?xml version="1.0" encoding="utf-8"?>
<p:sld xmlns:a="http://schemas.openxmlformats.org/drawingml/2006/main" xmlns:r="http://schemas.openxmlformats.org/officeDocument/2006/relationships" xmlns:p="http://schemas.openxmlformats.org/presentationml/2006/main">
  <p:cSld name="Slide129">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FC3A63D0-6B6F-4497-8867-55EE0B0BA7B3}"/>
              </a:ext>
            </a:extLst>
          </p:cNvPr>
          <p:cNvGraphicFramePr>
            <a:graphicFrameLocks noGrp="1"/>
          </p:cNvGraphicFramePr>
          <p:nvPr>
            <p:ph idx="1"/>
          </p:nvPr>
        </p:nvGraphicFramePr>
        <p:xfrm>
          <a:off x="354013" y="604838"/>
          <a:ext cx="8643937" cy="5648325"/>
        </p:xfrm>
        <a:graphic>
          <a:graphicData uri="http://schemas.openxmlformats.org/drawingml/2006/table">
            <a:tbl>
              <a:tblPr firstRow="1" bandRow="1">
                <a:effectLst/>
                <a:tableStyleId>{5C22544A-7EE6-4342-B048-85BDC9FD1C3A}</a:tableStyleId>
              </a:tblPr>
              <a:tblGrid>
                <a:gridCol w="2881312">
                  <a:extLst>
                    <a:ext uri="{9D8B030D-6E8A-4147-A177-3AD203B41FA5}">
                      <a16:colId xmlns:a16="http://schemas.microsoft.com/office/drawing/2014/main" val="20000"/>
                    </a:ext>
                  </a:extLst>
                </a:gridCol>
                <a:gridCol w="2881312">
                  <a:extLst>
                    <a:ext uri="{9D8B030D-6E8A-4147-A177-3AD203B41FA5}">
                      <a16:colId xmlns:a16="http://schemas.microsoft.com/office/drawing/2014/main" val="20001"/>
                    </a:ext>
                  </a:extLst>
                </a:gridCol>
                <a:gridCol w="2881312">
                  <a:extLst>
                    <a:ext uri="{9D8B030D-6E8A-4147-A177-3AD203B41FA5}">
                      <a16:colId xmlns:a16="http://schemas.microsoft.com/office/drawing/2014/main" val="20002"/>
                    </a:ext>
                  </a:extLst>
                </a:gridCol>
              </a:tblGrid>
              <a:tr h="370902">
                <a:tc gridSpan="3">
                  <a:txBody>
                    <a:bodyPr/>
                    <a:lstStyle/>
                    <a:p>
                      <a:pPr lvl="0"/>
                      <a:r>
                        <a:rPr lang="en-GB" sz="1400" dirty="0">
                          <a:solidFill>
                            <a:srgbClr val="000000"/>
                          </a:solidFill>
                          <a:latin typeface="Century Gothic" pitchFamily="34"/>
                        </a:rPr>
                        <a:t>This provides you with a tick-sheet if you require.</a:t>
                      </a:r>
                    </a:p>
                  </a:txBody>
                  <a:tcPr marL="68577" marR="68577" marT="34295" marB="34295" anchor="ctr">
                    <a:solidFill>
                      <a:srgbClr val="EDEDED"/>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902">
                <a:tc>
                  <a:txBody>
                    <a:bodyPr/>
                    <a:lstStyle/>
                    <a:p>
                      <a:pPr lvl="0"/>
                      <a:r>
                        <a:rPr lang="en-GB" sz="1400" b="1" dirty="0">
                          <a:solidFill>
                            <a:srgbClr val="000000"/>
                          </a:solidFill>
                          <a:latin typeface="Century Gothic" pitchFamily="34"/>
                        </a:rPr>
                        <a:t>A Year 1 historian</a:t>
                      </a:r>
                    </a:p>
                  </a:txBody>
                  <a:tcPr marL="68577" marR="68577" marT="34295" marB="34295" anchor="ctr">
                    <a:solidFill>
                      <a:schemeClr val="accent3">
                        <a:lumMod val="60000"/>
                        <a:lumOff val="40000"/>
                      </a:schemeClr>
                    </a:solidFill>
                  </a:tcPr>
                </a:tc>
                <a:tc>
                  <a:txBody>
                    <a:bodyPr/>
                    <a:lstStyle/>
                    <a:p>
                      <a:pPr lvl="0"/>
                      <a:r>
                        <a:rPr lang="en-GB" sz="1400" b="1" dirty="0">
                          <a:solidFill>
                            <a:srgbClr val="000000"/>
                          </a:solidFill>
                          <a:latin typeface="Century Gothic" pitchFamily="34"/>
                        </a:rPr>
                        <a:t>A Year 2 historian</a:t>
                      </a:r>
                    </a:p>
                  </a:txBody>
                  <a:tcPr marL="68577" marR="68577" marT="34295" marB="34295" anchor="ctr">
                    <a:solidFill>
                      <a:schemeClr val="accent3">
                        <a:lumMod val="60000"/>
                        <a:lumOff val="40000"/>
                      </a:schemeClr>
                    </a:solidFill>
                  </a:tcPr>
                </a:tc>
                <a:tc>
                  <a:txBody>
                    <a:bodyPr/>
                    <a:lstStyle/>
                    <a:p>
                      <a:pPr lvl="0"/>
                      <a:r>
                        <a:rPr lang="en-GB" sz="1400" b="1" dirty="0">
                          <a:solidFill>
                            <a:srgbClr val="000000"/>
                          </a:solidFill>
                          <a:latin typeface="Century Gothic" pitchFamily="34"/>
                        </a:rPr>
                        <a:t>A Year 3 historian</a:t>
                      </a:r>
                    </a:p>
                  </a:txBody>
                  <a:tcPr marL="68577" marR="68577" marT="34295" marB="34295" anchor="ctr">
                    <a:solidFill>
                      <a:schemeClr val="accent3">
                        <a:lumMod val="60000"/>
                        <a:lumOff val="40000"/>
                      </a:schemeClr>
                    </a:solidFill>
                  </a:tcPr>
                </a:tc>
                <a:extLst>
                  <a:ext uri="{0D108BD9-81ED-4DB2-BD59-A6C34878D82A}">
                    <a16:rowId xmlns:a16="http://schemas.microsoft.com/office/drawing/2014/main" val="10001"/>
                  </a:ext>
                </a:extLst>
              </a:tr>
              <a:tr h="4906521">
                <a:tc>
                  <a:txBody>
                    <a:bodyPr/>
                    <a:lstStyle/>
                    <a:p>
                      <a:pPr marL="342900" lvl="0" indent="-342900">
                        <a:lnSpc>
                          <a:spcPct val="115000"/>
                        </a:lnSpc>
                        <a:spcAft>
                          <a:spcPts val="0"/>
                        </a:spcAft>
                        <a:buSzPct val="100000"/>
                        <a:buFont typeface="Symbol" pitchFamily="18"/>
                        <a:buChar char=""/>
                      </a:pPr>
                      <a:r>
                        <a:rPr lang="en-GB" sz="1100" i="0" dirty="0">
                          <a:solidFill>
                            <a:srgbClr val="000000"/>
                          </a:solidFill>
                          <a:latin typeface="Century Gothic" pitchFamily="34"/>
                          <a:ea typeface="Calibri" pitchFamily="34"/>
                          <a:cs typeface="Times New Roman" pitchFamily="18"/>
                        </a:rPr>
                        <a:t>I explain how I have changed since I was born.</a:t>
                      </a:r>
                    </a:p>
                    <a:p>
                      <a:pPr marL="0" lvl="0" indent="0">
                        <a:lnSpc>
                          <a:spcPct val="115000"/>
                        </a:lnSpc>
                        <a:spcAft>
                          <a:spcPts val="0"/>
                        </a:spcAft>
                        <a:buNone/>
                      </a:pPr>
                      <a:endParaRPr lang="en-GB" sz="1100" i="0" dirty="0">
                        <a:solidFill>
                          <a:srgbClr val="000000"/>
                        </a:solidFill>
                        <a:latin typeface="Century Gothic" pitchFamily="34"/>
                        <a:ea typeface="Calibri" pitchFamily="34"/>
                        <a:cs typeface="Times New Roman" pitchFamily="18"/>
                      </a:endParaRPr>
                    </a:p>
                    <a:p>
                      <a:pPr marL="342900" marR="0" lvl="0" indent="-342900" algn="l" defTabSz="914400" rtl="0" fontAlgn="auto" hangingPunct="1">
                        <a:lnSpc>
                          <a:spcPct val="115000"/>
                        </a:lnSpc>
                        <a:spcBef>
                          <a:spcPts val="0"/>
                        </a:spcBef>
                        <a:spcAft>
                          <a:spcPts val="0"/>
                        </a:spcAft>
                        <a:buSzPct val="100000"/>
                        <a:buFont typeface="Symbol" pitchFamily="18"/>
                        <a:buChar char=""/>
                        <a:tabLst/>
                      </a:pPr>
                      <a:r>
                        <a:rPr lang="en-GB" sz="1100" i="0" dirty="0">
                          <a:solidFill>
                            <a:srgbClr val="000000"/>
                          </a:solidFill>
                          <a:latin typeface="Century Gothic" pitchFamily="34"/>
                          <a:ea typeface="Calibri" pitchFamily="34"/>
                          <a:cs typeface="Times New Roman" pitchFamily="18"/>
                        </a:rPr>
                        <a:t>I ask and answer questions about old and new object, using phrases like: old, new and a long time ago.</a:t>
                      </a:r>
                    </a:p>
                    <a:p>
                      <a:pPr marL="0" lvl="0" indent="0">
                        <a:lnSpc>
                          <a:spcPct val="115000"/>
                        </a:lnSpc>
                        <a:spcAft>
                          <a:spcPts val="0"/>
                        </a:spcAft>
                        <a:buNone/>
                      </a:pPr>
                      <a:endParaRPr lang="en-GB" sz="1100" i="0" dirty="0">
                        <a:solidFill>
                          <a:srgbClr val="000000"/>
                        </a:solidFill>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1100" i="0" dirty="0">
                          <a:solidFill>
                            <a:srgbClr val="000000"/>
                          </a:solidFill>
                          <a:latin typeface="Century Gothic" pitchFamily="34"/>
                          <a:ea typeface="Calibri" pitchFamily="34"/>
                          <a:cs typeface="Times New Roman" pitchFamily="18"/>
                        </a:rPr>
                        <a:t>I spot old and new things in a picture.</a:t>
                      </a:r>
                    </a:p>
                    <a:p>
                      <a:pPr marL="0" lvl="0" indent="0">
                        <a:lnSpc>
                          <a:spcPct val="115000"/>
                        </a:lnSpc>
                        <a:spcAft>
                          <a:spcPts val="0"/>
                        </a:spcAft>
                        <a:buNone/>
                      </a:pPr>
                      <a:endParaRPr lang="en-GB" sz="1100" i="0" dirty="0">
                        <a:solidFill>
                          <a:srgbClr val="000000"/>
                        </a:solidFill>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1100" i="0" dirty="0">
                          <a:solidFill>
                            <a:srgbClr val="000000"/>
                          </a:solidFill>
                          <a:latin typeface="Century Gothic" pitchFamily="34"/>
                          <a:ea typeface="Calibri" pitchFamily="34"/>
                          <a:cs typeface="Times New Roman" pitchFamily="18"/>
                        </a:rPr>
                        <a:t>I use words and phrases like: before, after, past, present, then and now.</a:t>
                      </a:r>
                    </a:p>
                    <a:p>
                      <a:pPr marL="0" lvl="0" indent="0">
                        <a:lnSpc>
                          <a:spcPct val="115000"/>
                        </a:lnSpc>
                        <a:spcAft>
                          <a:spcPts val="0"/>
                        </a:spcAft>
                        <a:buNone/>
                      </a:pPr>
                      <a:endParaRPr lang="en-GB" sz="1100" i="0" dirty="0">
                        <a:solidFill>
                          <a:srgbClr val="000000"/>
                        </a:solidFill>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1100" i="0" dirty="0">
                          <a:solidFill>
                            <a:srgbClr val="000000"/>
                          </a:solidFill>
                          <a:latin typeface="Century Gothic" pitchFamily="34"/>
                          <a:ea typeface="Calibri" pitchFamily="34"/>
                          <a:cs typeface="Times New Roman" pitchFamily="18"/>
                        </a:rPr>
                        <a:t>I give examples of things that were different when my grandparents were children.</a:t>
                      </a:r>
                    </a:p>
                    <a:p>
                      <a:pPr marL="0" lvl="0" indent="0">
                        <a:lnSpc>
                          <a:spcPct val="115000"/>
                        </a:lnSpc>
                        <a:spcAft>
                          <a:spcPts val="0"/>
                        </a:spcAft>
                        <a:buNone/>
                      </a:pPr>
                      <a:endParaRPr lang="en-GB" sz="1100" i="0" dirty="0">
                        <a:solidFill>
                          <a:srgbClr val="000000"/>
                        </a:solidFill>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1100" i="0" dirty="0">
                          <a:solidFill>
                            <a:srgbClr val="000000"/>
                          </a:solidFill>
                          <a:latin typeface="Century Gothic" pitchFamily="34"/>
                          <a:ea typeface="Calibri" pitchFamily="34"/>
                          <a:cs typeface="Times New Roman" pitchFamily="18"/>
                        </a:rPr>
                        <a:t>I talk about someone famous who was born or lived near our town.</a:t>
                      </a:r>
                    </a:p>
                    <a:p>
                      <a:pPr marL="0" lvl="0" indent="0">
                        <a:lnSpc>
                          <a:spcPct val="115000"/>
                        </a:lnSpc>
                        <a:spcAft>
                          <a:spcPts val="0"/>
                        </a:spcAft>
                        <a:buNone/>
                      </a:pPr>
                      <a:endParaRPr lang="en-GB" sz="1100" i="0" dirty="0">
                        <a:solidFill>
                          <a:srgbClr val="000000"/>
                        </a:solidFill>
                        <a:latin typeface="Century Gothic" pitchFamily="34"/>
                        <a:ea typeface="Calibri" pitchFamily="34"/>
                        <a:cs typeface="Times New Roman" pitchFamily="18"/>
                      </a:endParaRPr>
                    </a:p>
                    <a:p>
                      <a:pPr marL="342900" lvl="0" indent="-342900">
                        <a:lnSpc>
                          <a:spcPct val="115000"/>
                        </a:lnSpc>
                        <a:spcAft>
                          <a:spcPts val="0"/>
                        </a:spcAft>
                        <a:buSzPct val="100000"/>
                        <a:buFont typeface="Symbol" pitchFamily="18"/>
                        <a:buChar char=""/>
                      </a:pPr>
                      <a:r>
                        <a:rPr lang="en-GB" sz="1100" i="0" dirty="0">
                          <a:solidFill>
                            <a:srgbClr val="000000"/>
                          </a:solidFill>
                          <a:latin typeface="Century Gothic" pitchFamily="34"/>
                          <a:ea typeface="Calibri" pitchFamily="34"/>
                          <a:cs typeface="Times New Roman" pitchFamily="18"/>
                        </a:rPr>
                        <a:t>I know why there is a monument to a famous person or event in the town centre. </a:t>
                      </a:r>
                    </a:p>
                  </a:txBody>
                  <a:tcPr marL="68577" marR="68577" marT="34295" marB="34295"/>
                </a:tc>
                <a:tc>
                  <a:txBody>
                    <a:bodyPr/>
                    <a:lstStyle/>
                    <a:p>
                      <a:pPr marL="171450" lvl="0" indent="-171450">
                        <a:lnSpc>
                          <a:spcPct val="115000"/>
                        </a:lnSpc>
                        <a:spcAft>
                          <a:spcPts val="0"/>
                        </a:spcAft>
                        <a:buSzPct val="100000"/>
                        <a:buFont typeface="Arial" pitchFamily="34"/>
                        <a:buChar char="•"/>
                      </a:pPr>
                      <a:r>
                        <a:rPr lang="en-GB" sz="1100" i="0" dirty="0">
                          <a:solidFill>
                            <a:srgbClr val="000000"/>
                          </a:solidFill>
                          <a:latin typeface="Century Gothic" pitchFamily="34"/>
                          <a:ea typeface="Calibri" pitchFamily="34"/>
                          <a:cs typeface="Times New Roman" pitchFamily="18"/>
                        </a:rPr>
                        <a:t>I explain how some people have helped us to have better lives.</a:t>
                      </a:r>
                    </a:p>
                    <a:p>
                      <a:pPr marL="0" lvl="0" indent="0">
                        <a:lnSpc>
                          <a:spcPct val="115000"/>
                        </a:lnSpc>
                        <a:spcAft>
                          <a:spcPts val="0"/>
                        </a:spcAft>
                        <a:buNone/>
                      </a:pPr>
                      <a:endParaRPr lang="en-GB" sz="1100" i="0" dirty="0">
                        <a:solidFill>
                          <a:srgbClr val="000000"/>
                        </a:solidFill>
                        <a:latin typeface="Century Gothic" pitchFamily="34"/>
                        <a:ea typeface="Calibri" pitchFamily="34"/>
                        <a:cs typeface="Times New Roman" pitchFamily="18"/>
                      </a:endParaRPr>
                    </a:p>
                    <a:p>
                      <a:pPr marL="171450" lvl="0" indent="-171450">
                        <a:lnSpc>
                          <a:spcPct val="115000"/>
                        </a:lnSpc>
                        <a:spcAft>
                          <a:spcPts val="0"/>
                        </a:spcAft>
                        <a:buSzPct val="100000"/>
                        <a:buFont typeface="Arial" pitchFamily="34"/>
                        <a:buChar char="•"/>
                      </a:pPr>
                      <a:r>
                        <a:rPr lang="en-GB" sz="1100" i="0" dirty="0">
                          <a:solidFill>
                            <a:srgbClr val="000000"/>
                          </a:solidFill>
                          <a:latin typeface="Century Gothic" pitchFamily="34"/>
                          <a:ea typeface="Calibri" pitchFamily="34"/>
                          <a:cs typeface="Times New Roman" pitchFamily="18"/>
                        </a:rPr>
                        <a:t>I recount the life of someone famous from Britain who lived in the past. I can explain what they did earlier and what they did later in their life.</a:t>
                      </a:r>
                    </a:p>
                    <a:p>
                      <a:pPr marL="0" lvl="0" indent="0">
                        <a:lnSpc>
                          <a:spcPct val="115000"/>
                        </a:lnSpc>
                        <a:spcAft>
                          <a:spcPts val="0"/>
                        </a:spcAft>
                        <a:buNone/>
                      </a:pPr>
                      <a:endParaRPr lang="en-GB" sz="1100" i="0" dirty="0">
                        <a:solidFill>
                          <a:srgbClr val="000000"/>
                        </a:solidFill>
                        <a:latin typeface="Century Gothic" pitchFamily="34"/>
                        <a:ea typeface="Calibri" pitchFamily="34"/>
                        <a:cs typeface="Times New Roman" pitchFamily="18"/>
                      </a:endParaRPr>
                    </a:p>
                    <a:p>
                      <a:pPr marL="171450" lvl="0" indent="-171450">
                        <a:lnSpc>
                          <a:spcPct val="115000"/>
                        </a:lnSpc>
                        <a:spcAft>
                          <a:spcPts val="1000"/>
                        </a:spcAft>
                        <a:buSzPct val="100000"/>
                        <a:buFont typeface="Arial" pitchFamily="34"/>
                        <a:buChar char="•"/>
                      </a:pPr>
                      <a:r>
                        <a:rPr lang="en-GB" sz="1100" i="0" dirty="0">
                          <a:solidFill>
                            <a:srgbClr val="000000"/>
                          </a:solidFill>
                          <a:latin typeface="Century Gothic" pitchFamily="34"/>
                          <a:ea typeface="Calibri" pitchFamily="34"/>
                          <a:cs typeface="Times New Roman" pitchFamily="18"/>
                        </a:rPr>
                        <a:t>I research the life of a famous person from the past using different sources of evidence.</a:t>
                      </a:r>
                    </a:p>
                    <a:p>
                      <a:pPr marL="171450" marR="0" lvl="0" indent="-171450" algn="l" defTabSz="914400" rtl="0" fontAlgn="auto" hangingPunct="1">
                        <a:lnSpc>
                          <a:spcPct val="115000"/>
                        </a:lnSpc>
                        <a:spcBef>
                          <a:spcPts val="0"/>
                        </a:spcBef>
                        <a:spcAft>
                          <a:spcPts val="1000"/>
                        </a:spcAft>
                        <a:buSzPct val="100000"/>
                        <a:buFont typeface="Arial" pitchFamily="34"/>
                        <a:buChar char="•"/>
                        <a:tabLst/>
                      </a:pPr>
                      <a:r>
                        <a:rPr lang="en-GB" sz="1100" i="0" dirty="0">
                          <a:solidFill>
                            <a:srgbClr val="000000"/>
                          </a:solidFill>
                          <a:latin typeface="Century Gothic" pitchFamily="34"/>
                          <a:ea typeface="Calibri" pitchFamily="34"/>
                          <a:cs typeface="Times New Roman" pitchFamily="18"/>
                        </a:rPr>
                        <a:t>I answer questions using books and the internet.</a:t>
                      </a:r>
                    </a:p>
                    <a:p>
                      <a:pPr marL="171450" marR="0" lvl="0" indent="-171450" algn="l" defTabSz="914400" rtl="0" fontAlgn="auto" hangingPunct="1">
                        <a:lnSpc>
                          <a:spcPct val="115000"/>
                        </a:lnSpc>
                        <a:spcBef>
                          <a:spcPts val="0"/>
                        </a:spcBef>
                        <a:spcAft>
                          <a:spcPts val="1000"/>
                        </a:spcAft>
                        <a:buSzPct val="100000"/>
                        <a:buFont typeface="Arial" pitchFamily="34"/>
                        <a:buChar char="•"/>
                        <a:tabLst/>
                      </a:pPr>
                      <a:r>
                        <a:rPr lang="en-GB" sz="1100" i="0" dirty="0">
                          <a:solidFill>
                            <a:srgbClr val="000000"/>
                          </a:solidFill>
                          <a:latin typeface="Century Gothic" pitchFamily="34"/>
                          <a:ea typeface="Calibri" pitchFamily="34"/>
                          <a:cs typeface="Times New Roman" pitchFamily="18"/>
                        </a:rPr>
                        <a:t>I find out things about the past by talking to an older person.</a:t>
                      </a:r>
                    </a:p>
                    <a:p>
                      <a:pPr marL="171450" marR="0" lvl="0" indent="-171450" algn="l" defTabSz="914400" rtl="0" fontAlgn="auto" hangingPunct="1">
                        <a:lnSpc>
                          <a:spcPct val="115000"/>
                        </a:lnSpc>
                        <a:spcBef>
                          <a:spcPts val="0"/>
                        </a:spcBef>
                        <a:spcAft>
                          <a:spcPts val="1000"/>
                        </a:spcAft>
                        <a:buSzPct val="100000"/>
                        <a:buFont typeface="Arial" pitchFamily="34"/>
                        <a:buChar char="•"/>
                        <a:tabLst/>
                      </a:pPr>
                      <a:r>
                        <a:rPr lang="en-GB" sz="1100" i="0" baseline="0" dirty="0">
                          <a:solidFill>
                            <a:srgbClr val="000000"/>
                          </a:solidFill>
                          <a:latin typeface="Century Gothic" pitchFamily="34"/>
                        </a:rPr>
                        <a:t>I give examples of things that were different when my grandparents were children.</a:t>
                      </a:r>
                    </a:p>
                    <a:p>
                      <a:pPr marL="171450" marR="0" lvl="0" indent="-171450" algn="l" defTabSz="914400" rtl="0" fontAlgn="auto" hangingPunct="1">
                        <a:lnSpc>
                          <a:spcPct val="115000"/>
                        </a:lnSpc>
                        <a:spcBef>
                          <a:spcPts val="0"/>
                        </a:spcBef>
                        <a:spcAft>
                          <a:spcPts val="1000"/>
                        </a:spcAft>
                        <a:buSzPct val="100000"/>
                        <a:buFont typeface="Arial" pitchFamily="34"/>
                        <a:buChar char="•"/>
                        <a:tabLst/>
                      </a:pPr>
                      <a:r>
                        <a:rPr lang="en-GB" sz="1100" i="0" dirty="0">
                          <a:solidFill>
                            <a:srgbClr val="000000"/>
                          </a:solidFill>
                          <a:latin typeface="Century Gothic" pitchFamily="34"/>
                          <a:ea typeface="Calibri" pitchFamily="34"/>
                          <a:cs typeface="Times New Roman" pitchFamily="18"/>
                        </a:rPr>
                        <a:t>I explain what an object from the past might have been used for.</a:t>
                      </a:r>
                    </a:p>
                  </a:txBody>
                  <a:tcPr marL="68577" marR="68577" marT="34295" marB="34295"/>
                </a:tc>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200" b="1" dirty="0">
                          <a:solidFill>
                            <a:srgbClr val="000000"/>
                          </a:solidFill>
                          <a:latin typeface="Century Gothic" pitchFamily="34"/>
                        </a:rPr>
                        <a:t>I explain how stone age people hunted for their food and what they ate.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200" b="1" baseline="0" dirty="0">
                          <a:solidFill>
                            <a:srgbClr val="000000"/>
                          </a:solidFill>
                          <a:latin typeface="Century Gothic" pitchFamily="34"/>
                        </a:rPr>
                        <a:t>I understand some of the differences between the stone, bronze and iron ages.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200" b="1" baseline="0" dirty="0">
                          <a:solidFill>
                            <a:srgbClr val="000000"/>
                          </a:solidFill>
                          <a:latin typeface="Century Gothic" pitchFamily="34"/>
                        </a:rPr>
                        <a:t>I know what people learnt from stone aged paintings.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200" b="1" baseline="0" dirty="0">
                          <a:solidFill>
                            <a:srgbClr val="000000"/>
                          </a:solidFill>
                          <a:latin typeface="Century Gothic" pitchFamily="34"/>
                        </a:rPr>
                        <a:t>I describe what a typical day would have been like for a stone age man, woman or child.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200" baseline="0" dirty="0">
                          <a:solidFill>
                            <a:srgbClr val="000000"/>
                          </a:solidFill>
                          <a:latin typeface="Century Gothic" pitchFamily="34"/>
                        </a:rPr>
                        <a:t>I know about the struggle between the Athenians and the Spartans.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200" baseline="0" dirty="0">
                          <a:solidFill>
                            <a:srgbClr val="000000"/>
                          </a:solidFill>
                          <a:latin typeface="Century Gothic" pitchFamily="34"/>
                        </a:rPr>
                        <a:t>I explain about some of the things that the Greeks gave the world.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200" baseline="0" dirty="0">
                          <a:solidFill>
                            <a:srgbClr val="000000"/>
                          </a:solidFill>
                          <a:latin typeface="Century Gothic" pitchFamily="34"/>
                        </a:rPr>
                        <a:t>I know that the Greeks were responsible for the birth of the Olympics.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200" baseline="0" dirty="0">
                          <a:solidFill>
                            <a:srgbClr val="000000"/>
                          </a:solidFill>
                          <a:latin typeface="Century Gothic" pitchFamily="34"/>
                        </a:rPr>
                        <a:t>I know that the Greek Gods were an important part of Greek culture.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200" baseline="0" dirty="0">
                          <a:solidFill>
                            <a:srgbClr val="000000"/>
                          </a:solidFill>
                          <a:latin typeface="Century Gothic" pitchFamily="34"/>
                        </a:rPr>
                        <a:t>I locate Greece on a map.</a:t>
                      </a:r>
                    </a:p>
                  </a:txBody>
                  <a:tcPr marL="68577" marR="68577" marT="34295" marB="34295"/>
                </a:tc>
                <a:extLst>
                  <a:ext uri="{0D108BD9-81ED-4DB2-BD59-A6C34878D82A}">
                    <a16:rowId xmlns:a16="http://schemas.microsoft.com/office/drawing/2014/main" val="10002"/>
                  </a:ext>
                </a:extLst>
              </a:tr>
            </a:tbl>
          </a:graphicData>
        </a:graphic>
      </p:graphicFrame>
      <p:sp>
        <p:nvSpPr>
          <p:cNvPr id="77842" name="Footer Placeholder 2"/>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77843" name="Slide Number Placeholder 3"/>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29DC7E05-4AB6-42AB-AFDE-70A3CD2D9284}"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62</a:t>
            </a:fld>
            <a:endParaRPr lang="en-GB" altLang="en-US" sz="800">
              <a:solidFill>
                <a:srgbClr val="898989"/>
              </a:solidFill>
              <a:latin typeface="Century Gothic" panose="020B0502020202020204" pitchFamily="34" charset="0"/>
            </a:endParaRPr>
          </a:p>
        </p:txBody>
      </p:sp>
      <p:sp>
        <p:nvSpPr>
          <p:cNvPr id="77844"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7784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414146B8-2260-4E88-8914-D29541B702D8}"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62</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slides/slide63.xml><?xml version="1.0" encoding="utf-8"?>
<p:sld xmlns:a="http://schemas.openxmlformats.org/drawingml/2006/main" xmlns:r="http://schemas.openxmlformats.org/officeDocument/2006/relationships" xmlns:p="http://schemas.openxmlformats.org/presentationml/2006/main">
  <p:cSld name="Slide130">
    <p:spTree>
      <p:nvGrpSpPr>
        <p:cNvPr id="1" name=""/>
        <p:cNvGrpSpPr/>
        <p:nvPr/>
      </p:nvGrpSpPr>
      <p:grpSpPr>
        <a:xfrm>
          <a:off x="0" y="0"/>
          <a:ext cx="0" cy="0"/>
          <a:chOff x="0" y="0"/>
          <a:chExt cx="0" cy="0"/>
        </a:xfrm>
      </p:grpSpPr>
      <p:graphicFrame>
        <p:nvGraphicFramePr>
          <p:cNvPr id="2" name="Content Placeholder 3">
            <a:extLst>
              <a:ext uri="{FF2B5EF4-FFF2-40B4-BE49-F238E27FC236}">
                <a16:creationId xmlns:a16="http://schemas.microsoft.com/office/drawing/2014/main" id="{EE43AAE6-CFAB-4306-B7B1-CFC171946A29}"/>
              </a:ext>
            </a:extLst>
          </p:cNvPr>
          <p:cNvGraphicFramePr>
            <a:graphicFrameLocks noGrp="1"/>
          </p:cNvGraphicFramePr>
          <p:nvPr>
            <p:ph idx="1"/>
          </p:nvPr>
        </p:nvGraphicFramePr>
        <p:xfrm>
          <a:off x="249238" y="377825"/>
          <a:ext cx="8645525" cy="6189663"/>
        </p:xfrm>
        <a:graphic>
          <a:graphicData uri="http://schemas.openxmlformats.org/drawingml/2006/table">
            <a:tbl>
              <a:tblPr firstRow="1" bandRow="1">
                <a:effectLst/>
                <a:tableStyleId>{5C22544A-7EE6-4342-B048-85BDC9FD1C3A}</a:tableStyleId>
              </a:tblPr>
              <a:tblGrid>
                <a:gridCol w="2881842">
                  <a:extLst>
                    <a:ext uri="{9D8B030D-6E8A-4147-A177-3AD203B41FA5}">
                      <a16:colId xmlns:a16="http://schemas.microsoft.com/office/drawing/2014/main" val="20000"/>
                    </a:ext>
                  </a:extLst>
                </a:gridCol>
                <a:gridCol w="2881842">
                  <a:extLst>
                    <a:ext uri="{9D8B030D-6E8A-4147-A177-3AD203B41FA5}">
                      <a16:colId xmlns:a16="http://schemas.microsoft.com/office/drawing/2014/main" val="20001"/>
                    </a:ext>
                  </a:extLst>
                </a:gridCol>
                <a:gridCol w="2881842">
                  <a:extLst>
                    <a:ext uri="{9D8B030D-6E8A-4147-A177-3AD203B41FA5}">
                      <a16:colId xmlns:a16="http://schemas.microsoft.com/office/drawing/2014/main" val="20002"/>
                    </a:ext>
                  </a:extLst>
                </a:gridCol>
              </a:tblGrid>
              <a:tr h="370925">
                <a:tc>
                  <a:txBody>
                    <a:bodyPr/>
                    <a:lstStyle/>
                    <a:p>
                      <a:pPr lvl="0"/>
                      <a:r>
                        <a:rPr lang="en-GB" sz="1400" dirty="0">
                          <a:solidFill>
                            <a:srgbClr val="000000"/>
                          </a:solidFill>
                          <a:latin typeface="Century Gothic" pitchFamily="34"/>
                        </a:rPr>
                        <a:t>A Year 4 historian</a:t>
                      </a:r>
                    </a:p>
                  </a:txBody>
                  <a:tcPr marL="68589" marR="68589" marT="34298" marB="34298" anchor="ctr">
                    <a:solidFill>
                      <a:schemeClr val="accent3">
                        <a:lumMod val="60000"/>
                        <a:lumOff val="40000"/>
                      </a:schemeClr>
                    </a:solidFill>
                  </a:tcPr>
                </a:tc>
                <a:tc>
                  <a:txBody>
                    <a:bodyPr/>
                    <a:lstStyle/>
                    <a:p>
                      <a:pPr lvl="0"/>
                      <a:r>
                        <a:rPr lang="en-GB" sz="1400" dirty="0">
                          <a:solidFill>
                            <a:srgbClr val="000000"/>
                          </a:solidFill>
                          <a:latin typeface="Century Gothic" pitchFamily="34"/>
                        </a:rPr>
                        <a:t>A Year 5 historian</a:t>
                      </a:r>
                    </a:p>
                  </a:txBody>
                  <a:tcPr marL="68589" marR="68589" marT="34298" marB="34298" anchor="ctr">
                    <a:solidFill>
                      <a:schemeClr val="accent3">
                        <a:lumMod val="60000"/>
                        <a:lumOff val="40000"/>
                      </a:schemeClr>
                    </a:solidFill>
                  </a:tcPr>
                </a:tc>
                <a:tc>
                  <a:txBody>
                    <a:bodyPr/>
                    <a:lstStyle/>
                    <a:p>
                      <a:pPr lvl="0"/>
                      <a:r>
                        <a:rPr lang="en-GB" sz="1400" dirty="0">
                          <a:solidFill>
                            <a:srgbClr val="000000"/>
                          </a:solidFill>
                          <a:latin typeface="Century Gothic" pitchFamily="34"/>
                        </a:rPr>
                        <a:t>A Year 6 historian</a:t>
                      </a:r>
                    </a:p>
                  </a:txBody>
                  <a:tcPr marL="68589" marR="68589" marT="34298" marB="34298" anchor="ctr">
                    <a:solidFill>
                      <a:schemeClr val="accent3">
                        <a:lumMod val="60000"/>
                        <a:lumOff val="40000"/>
                      </a:schemeClr>
                    </a:solidFill>
                  </a:tcPr>
                </a:tc>
                <a:extLst>
                  <a:ext uri="{0D108BD9-81ED-4DB2-BD59-A6C34878D82A}">
                    <a16:rowId xmlns:a16="http://schemas.microsoft.com/office/drawing/2014/main" val="10000"/>
                  </a:ext>
                </a:extLst>
              </a:tr>
              <a:tr h="5818738">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dirty="0">
                          <a:solidFill>
                            <a:srgbClr val="000000"/>
                          </a:solidFill>
                          <a:latin typeface="Century Gothic" pitchFamily="34"/>
                        </a:rPr>
                        <a:t> </a:t>
                      </a:r>
                      <a:r>
                        <a:rPr lang="en-GB" sz="1100" b="1" baseline="0" dirty="0">
                          <a:solidFill>
                            <a:srgbClr val="000000"/>
                          </a:solidFill>
                          <a:latin typeface="Century Gothic" pitchFamily="34"/>
                        </a:rPr>
                        <a:t>I talk about at least three things that the Romans did for our country.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baseline="0" dirty="0">
                          <a:solidFill>
                            <a:srgbClr val="000000"/>
                          </a:solidFill>
                          <a:latin typeface="Century Gothic" pitchFamily="34"/>
                        </a:rPr>
                        <a:t>I explain why the Romans needed to build forts in this country.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baseline="0" dirty="0">
                          <a:solidFill>
                            <a:srgbClr val="000000"/>
                          </a:solidFill>
                          <a:latin typeface="Century Gothic" pitchFamily="34"/>
                        </a:rPr>
                        <a:t>I understand that Rome was a very important place and many decisions were made there.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baseline="0" dirty="0">
                          <a:solidFill>
                            <a:srgbClr val="000000"/>
                          </a:solidFill>
                          <a:latin typeface="Century Gothic" pitchFamily="34"/>
                        </a:rPr>
                        <a:t>I know about the lives of at least two famous Romans.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dirty="0">
                          <a:latin typeface="Century Gothic" pitchFamily="34"/>
                        </a:rPr>
                        <a:t>I know key information about the Ancient Egyptians, the Indus Valley or the Shang Dynasty</a:t>
                      </a:r>
                      <a:endParaRPr lang="en-GB" sz="1100" b="1" baseline="0" dirty="0">
                        <a:solidFill>
                          <a:srgbClr val="000000"/>
                        </a:solidFill>
                        <a:latin typeface="Century Gothic" pitchFamily="34"/>
                      </a:endParaRP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summarise how Britain may have learnt from other countries and civilizations (historically and more recently). </a:t>
                      </a:r>
                    </a:p>
                    <a:p>
                      <a:pPr marL="171450" lvl="0" indent="-171450">
                        <a:buSzPct val="100000"/>
                        <a:buFont typeface="Arial" pitchFamily="34"/>
                        <a:buChar char="•"/>
                      </a:pPr>
                      <a:r>
                        <a:rPr lang="en-GB" sz="1100" baseline="0" dirty="0">
                          <a:solidFill>
                            <a:srgbClr val="000000"/>
                          </a:solidFill>
                          <a:latin typeface="Century Gothic" pitchFamily="34"/>
                        </a:rPr>
                        <a:t>I use research skills to find answers to specific historical questions about our locality.</a:t>
                      </a:r>
                    </a:p>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research what it was like for children in a given period of history and present my findings to an audience.</a:t>
                      </a:r>
                    </a:p>
                    <a:p>
                      <a:pPr marL="171450" lvl="0" indent="-171450">
                        <a:buSzPct val="100000"/>
                        <a:buFont typeface="Arial" pitchFamily="34"/>
                        <a:buChar char="•"/>
                      </a:pPr>
                      <a:r>
                        <a:rPr lang="en-GB" sz="1100" baseline="0" dirty="0">
                          <a:solidFill>
                            <a:srgbClr val="000000"/>
                          </a:solidFill>
                          <a:latin typeface="Century Gothic" pitchFamily="34"/>
                        </a:rPr>
                        <a:t>I appreciate how our locality today has been shaped by what happened in the past.</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explain how historic items and artefacts can be used to help build up a picture of life in the past.</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talk about the impact that one of these periods of history had on the world.</a:t>
                      </a:r>
                    </a:p>
                  </a:txBody>
                  <a:tcPr marL="68589" marR="68589" marT="34298" marB="34298"/>
                </a:tc>
                <a:tc>
                  <a:txBody>
                    <a:bodyPr/>
                    <a:lstStyle/>
                    <a:p>
                      <a:pPr marL="171450" lvl="0" indent="-171450">
                        <a:lnSpc>
                          <a:spcPct val="115000"/>
                        </a:lnSpc>
                        <a:spcAft>
                          <a:spcPts val="0"/>
                        </a:spcAft>
                        <a:buSzPct val="100000"/>
                        <a:buFont typeface="Arial" pitchFamily="34"/>
                        <a:buChar char="•"/>
                      </a:pPr>
                      <a:r>
                        <a:rPr lang="en-GB" sz="1100" b="1" dirty="0">
                          <a:solidFill>
                            <a:srgbClr val="000000"/>
                          </a:solidFill>
                          <a:latin typeface="Century Gothic" pitchFamily="34"/>
                          <a:ea typeface="Calibri" pitchFamily="34"/>
                          <a:cs typeface="Times New Roman" pitchFamily="18"/>
                        </a:rPr>
                        <a:t>I explain where the Anglo-Saxons came from.</a:t>
                      </a:r>
                    </a:p>
                    <a:p>
                      <a:pPr marL="171450" lvl="0" indent="-171450">
                        <a:lnSpc>
                          <a:spcPct val="115000"/>
                        </a:lnSpc>
                        <a:spcAft>
                          <a:spcPts val="0"/>
                        </a:spcAft>
                        <a:buSzPct val="100000"/>
                        <a:buFont typeface="Arial" pitchFamily="34"/>
                        <a:buChar char="•"/>
                      </a:pPr>
                      <a:r>
                        <a:rPr lang="en-GB" sz="1100" b="1" dirty="0">
                          <a:solidFill>
                            <a:srgbClr val="000000"/>
                          </a:solidFill>
                          <a:latin typeface="Century Gothic" pitchFamily="34"/>
                          <a:ea typeface="Calibri" pitchFamily="34"/>
                          <a:cs typeface="Times New Roman" pitchFamily="18"/>
                        </a:rPr>
                        <a:t>I know at least two famous Anglo-Saxons</a:t>
                      </a:r>
                    </a:p>
                    <a:p>
                      <a:pPr marL="171450" lvl="0" indent="-171450">
                        <a:lnSpc>
                          <a:spcPct val="115000"/>
                        </a:lnSpc>
                        <a:spcAft>
                          <a:spcPts val="0"/>
                        </a:spcAft>
                        <a:buSzPct val="100000"/>
                        <a:buFont typeface="Arial" pitchFamily="34"/>
                        <a:buChar char="•"/>
                      </a:pPr>
                      <a:r>
                        <a:rPr lang="en-GB" sz="1100" b="1" dirty="0">
                          <a:solidFill>
                            <a:srgbClr val="000000"/>
                          </a:solidFill>
                          <a:latin typeface="Century Gothic" pitchFamily="34"/>
                          <a:ea typeface="Calibri" pitchFamily="34"/>
                          <a:cs typeface="Times New Roman" pitchFamily="18"/>
                        </a:rPr>
                        <a:t>I use a time line to show when the Anglo-Saxons were in England</a:t>
                      </a:r>
                    </a:p>
                    <a:p>
                      <a:pPr marL="171450" lvl="0" indent="-171450">
                        <a:lnSpc>
                          <a:spcPct val="115000"/>
                        </a:lnSpc>
                        <a:spcAft>
                          <a:spcPts val="0"/>
                        </a:spcAft>
                        <a:buSzPct val="100000"/>
                        <a:buFont typeface="Arial" pitchFamily="34"/>
                        <a:buChar char="•"/>
                      </a:pPr>
                      <a:r>
                        <a:rPr lang="en-GB" sz="1100" b="1" dirty="0">
                          <a:solidFill>
                            <a:srgbClr val="000000"/>
                          </a:solidFill>
                          <a:latin typeface="Century Gothic" pitchFamily="34"/>
                          <a:ea typeface="Calibri" pitchFamily="34"/>
                          <a:cs typeface="Times New Roman" pitchFamily="18"/>
                        </a:rPr>
                        <a:t>I know the link between Anglo-Saxons and Christianity.</a:t>
                      </a:r>
                    </a:p>
                    <a:p>
                      <a:pPr marL="171450" lvl="0" indent="-171450">
                        <a:lnSpc>
                          <a:spcPct val="115000"/>
                        </a:lnSpc>
                        <a:spcAft>
                          <a:spcPts val="0"/>
                        </a:spcAft>
                        <a:buSzPct val="100000"/>
                        <a:buFont typeface="Arial" pitchFamily="34"/>
                        <a:buChar char="•"/>
                      </a:pPr>
                      <a:r>
                        <a:rPr lang="en-GB" sz="1100" b="1" dirty="0">
                          <a:solidFill>
                            <a:srgbClr val="000000"/>
                          </a:solidFill>
                          <a:latin typeface="Century Gothic" pitchFamily="34"/>
                          <a:ea typeface="Calibri" pitchFamily="34"/>
                          <a:cs typeface="Times New Roman" pitchFamily="18"/>
                        </a:rPr>
                        <a:t>I know that many Anglo-Saxons were farmers.</a:t>
                      </a:r>
                    </a:p>
                    <a:p>
                      <a:pPr marL="171450" lvl="0" indent="-171450">
                        <a:lnSpc>
                          <a:spcPct val="115000"/>
                        </a:lnSpc>
                        <a:spcAft>
                          <a:spcPts val="0"/>
                        </a:spcAft>
                        <a:buSzPct val="100000"/>
                        <a:buFont typeface="Arial" pitchFamily="34"/>
                        <a:buChar char="•"/>
                      </a:pPr>
                      <a:r>
                        <a:rPr lang="en-GB" sz="1100" b="1" dirty="0">
                          <a:solidFill>
                            <a:srgbClr val="000000"/>
                          </a:solidFill>
                          <a:latin typeface="Century Gothic" pitchFamily="34"/>
                          <a:ea typeface="Calibri" pitchFamily="34"/>
                          <a:cs typeface="Times New Roman" pitchFamily="18"/>
                        </a:rPr>
                        <a:t>I know that the Anglo-Saxons gave us many of the words that we use today.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dirty="0">
                          <a:solidFill>
                            <a:srgbClr val="000000"/>
                          </a:solidFill>
                          <a:latin typeface="Century Gothic" pitchFamily="34"/>
                        </a:rPr>
                        <a:t>I describe events from the past using dates when things happened.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explain how an event or events from the past has shaped our life today.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dirty="0">
                          <a:solidFill>
                            <a:srgbClr val="000000"/>
                          </a:solidFill>
                          <a:latin typeface="Century Gothic" pitchFamily="34"/>
                        </a:rPr>
                        <a:t>I draw a timeline with different historical</a:t>
                      </a:r>
                      <a:r>
                        <a:rPr lang="en-GB" sz="1100" baseline="0" dirty="0">
                          <a:solidFill>
                            <a:srgbClr val="000000"/>
                          </a:solidFill>
                          <a:latin typeface="Century Gothic" pitchFamily="34"/>
                        </a:rPr>
                        <a:t> periods showing key historical events or lives of significant people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describe how crime and punishment has changed over a period of time.</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dirty="0">
                          <a:solidFill>
                            <a:srgbClr val="000000"/>
                          </a:solidFill>
                          <a:latin typeface="Century Gothic" pitchFamily="34"/>
                        </a:rPr>
                        <a:t>I summarise</a:t>
                      </a:r>
                      <a:r>
                        <a:rPr lang="en-GB" sz="1100" baseline="0" dirty="0">
                          <a:solidFill>
                            <a:srgbClr val="000000"/>
                          </a:solidFill>
                          <a:latin typeface="Century Gothic" pitchFamily="34"/>
                        </a:rPr>
                        <a:t> how Britain has had a major influence on the world.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explain how the lives of wealthy people were different from the lives of poorer people.</a:t>
                      </a:r>
                    </a:p>
                  </a:txBody>
                  <a:tcPr marL="68589" marR="68589" marT="34298" marB="34298"/>
                </a:tc>
                <a:tc>
                  <a:txBody>
                    <a:bodyPr/>
                    <a:lstStyle/>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baseline="0" dirty="0">
                          <a:solidFill>
                            <a:srgbClr val="000000"/>
                          </a:solidFill>
                          <a:latin typeface="Century Gothic" pitchFamily="34"/>
                        </a:rPr>
                        <a:t>I know that Britain was invaded on more than one occasion.</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baseline="0" dirty="0">
                          <a:solidFill>
                            <a:srgbClr val="000000"/>
                          </a:solidFill>
                          <a:latin typeface="Century Gothic" pitchFamily="34"/>
                        </a:rPr>
                        <a:t>I know that the Anglo-Saxons and Vikings were often in conflict.</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baseline="0" dirty="0">
                          <a:solidFill>
                            <a:srgbClr val="000000"/>
                          </a:solidFill>
                          <a:latin typeface="Century Gothic" pitchFamily="34"/>
                        </a:rPr>
                        <a:t>I place on a timeline when the Vikings raids started.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baseline="0" dirty="0">
                          <a:solidFill>
                            <a:srgbClr val="000000"/>
                          </a:solidFill>
                          <a:latin typeface="Century Gothic" pitchFamily="34"/>
                        </a:rPr>
                        <a:t>I explain why the Vikings often overpowered the Anglo-Saxons.</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1" baseline="0" dirty="0">
                          <a:solidFill>
                            <a:srgbClr val="000000"/>
                          </a:solidFill>
                          <a:latin typeface="Century Gothic" pitchFamily="34"/>
                        </a:rPr>
                        <a:t>I show on a map where the Vikings came from and where they invaded our country.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research in order to find similarities and differences between two or more periods of history.</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dirty="0">
                          <a:solidFill>
                            <a:srgbClr val="000000"/>
                          </a:solidFill>
                          <a:latin typeface="Century Gothic" pitchFamily="34"/>
                        </a:rPr>
                        <a:t>I</a:t>
                      </a:r>
                      <a:r>
                        <a:rPr lang="en-GB" sz="1100" baseline="0" dirty="0">
                          <a:solidFill>
                            <a:srgbClr val="000000"/>
                          </a:solidFill>
                          <a:latin typeface="Century Gothic" pitchFamily="34"/>
                        </a:rPr>
                        <a:t> place features of historical events and people from the past societies and periods in a chronological framework.</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summarise the main events from a period of history, explaining the order of events and what happened.</a:t>
                      </a:r>
                    </a:p>
                    <a:p>
                      <a:pPr marL="171450" marR="0" lvl="0" indent="-171450" algn="l" defTabSz="914400" rtl="0" fontAlgn="auto" hangingPunct="1">
                        <a:lnSpc>
                          <a:spcPct val="115000"/>
                        </a:lnSpc>
                        <a:spcBef>
                          <a:spcPts val="0"/>
                        </a:spcBef>
                        <a:spcAft>
                          <a:spcPts val="0"/>
                        </a:spcAft>
                        <a:buSzPct val="100000"/>
                        <a:buFont typeface="Arial" pitchFamily="34"/>
                        <a:buChar char="•"/>
                        <a:tabLst/>
                      </a:pPr>
                      <a:r>
                        <a:rPr lang="en-GB" sz="1100" baseline="0" dirty="0">
                          <a:solidFill>
                            <a:srgbClr val="000000"/>
                          </a:solidFill>
                          <a:latin typeface="Century Gothic" pitchFamily="34"/>
                        </a:rPr>
                        <a:t>I am aware that many of the early civilizations gave much to the world.</a:t>
                      </a:r>
                    </a:p>
                  </a:txBody>
                  <a:tcPr marL="68589" marR="68589" marT="34298" marB="34298"/>
                </a:tc>
                <a:extLst>
                  <a:ext uri="{0D108BD9-81ED-4DB2-BD59-A6C34878D82A}">
                    <a16:rowId xmlns:a16="http://schemas.microsoft.com/office/drawing/2014/main" val="10001"/>
                  </a:ext>
                </a:extLst>
              </a:tr>
            </a:tbl>
          </a:graphicData>
        </a:graphic>
      </p:graphicFrame>
      <p:sp>
        <p:nvSpPr>
          <p:cNvPr id="78864" name="Footer Placeholder 2"/>
          <p:cNvSpPr txBox="1">
            <a:spLocks noChangeArrowheads="1"/>
          </p:cNvSpPr>
          <p:nvPr/>
        </p:nvSpPr>
        <p:spPr bwMode="auto">
          <a:xfrm>
            <a:off x="3028950" y="6356350"/>
            <a:ext cx="3086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nchorCtr="1"/>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ctr" eaLnBrk="1" hangingPunct="1">
              <a:lnSpc>
                <a:spcPct val="100000"/>
              </a:lnSpc>
              <a:spcBef>
                <a:spcPct val="0"/>
              </a:spcBef>
              <a:buSzTx/>
              <a:buFontTx/>
              <a:buNone/>
            </a:pPr>
            <a:r>
              <a:rPr lang="en-GB" altLang="en-US" sz="800">
                <a:solidFill>
                  <a:srgbClr val="898989"/>
                </a:solidFill>
                <a:latin typeface="Century Gothic" panose="020B0502020202020204" pitchFamily="34" charset="0"/>
              </a:rPr>
              <a:t>© Focus Education (UK) Ltd</a:t>
            </a:r>
          </a:p>
        </p:txBody>
      </p:sp>
      <p:sp>
        <p:nvSpPr>
          <p:cNvPr id="78865" name="Slide Number Placeholder 3"/>
          <p:cNvSpPr txBox="1">
            <a:spLocks noChangeArrowheads="1"/>
          </p:cNvSpPr>
          <p:nvPr/>
        </p:nvSpPr>
        <p:spPr bwMode="auto">
          <a:xfrm>
            <a:off x="6457950" y="6356350"/>
            <a:ext cx="20574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algn="r" eaLnBrk="1" hangingPunct="1">
              <a:lnSpc>
                <a:spcPct val="100000"/>
              </a:lnSpc>
              <a:spcBef>
                <a:spcPct val="0"/>
              </a:spcBef>
              <a:buSzTx/>
              <a:buFontTx/>
              <a:buNone/>
            </a:pPr>
            <a:fld id="{966D578D-D7DE-40AE-A645-1441003D43BC}" type="slidenum">
              <a:rPr lang="en-GB" altLang="en-US" sz="800">
                <a:solidFill>
                  <a:srgbClr val="898989"/>
                </a:solidFill>
                <a:latin typeface="Century Gothic" panose="020B0502020202020204" pitchFamily="34" charset="0"/>
              </a:rPr>
              <a:pPr algn="r" eaLnBrk="1" hangingPunct="1">
                <a:lnSpc>
                  <a:spcPct val="100000"/>
                </a:lnSpc>
                <a:spcBef>
                  <a:spcPct val="0"/>
                </a:spcBef>
                <a:buSzTx/>
                <a:buFontTx/>
                <a:buNone/>
              </a:pPr>
              <a:t>63</a:t>
            </a:fld>
            <a:endParaRPr lang="en-GB" altLang="en-US" sz="800">
              <a:solidFill>
                <a:srgbClr val="898989"/>
              </a:solidFill>
              <a:latin typeface="Century Gothic" panose="020B0502020202020204" pitchFamily="34" charset="0"/>
            </a:endParaRPr>
          </a:p>
        </p:txBody>
      </p:sp>
      <p:sp>
        <p:nvSpPr>
          <p:cNvPr id="78866" name="Footer Placeholder 2"/>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r>
              <a:rPr altLang="en-US" sz="800">
                <a:solidFill>
                  <a:srgbClr val="898989"/>
                </a:solidFill>
                <a:latin typeface="Century Gothic" panose="020B0502020202020204" pitchFamily="34" charset="0"/>
              </a:rPr>
              <a:t>© Focus Education (UK) Ltd</a:t>
            </a:r>
          </a:p>
        </p:txBody>
      </p:sp>
      <p:sp>
        <p:nvSpPr>
          <p:cNvPr id="78867"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1">
            <a:prstTxWarp prst="textNoShape">
              <a:avLst/>
            </a:prstTxWarp>
          </a:bodyPr>
          <a:lstStyle>
            <a:lvl1pPr defTabSz="457200">
              <a:lnSpc>
                <a:spcPct val="90000"/>
              </a:lnSpc>
              <a:spcBef>
                <a:spcPts val="1000"/>
              </a:spcBef>
              <a:buSzPct val="100000"/>
              <a:buFont typeface="Arial" panose="020B0604020202020204" pitchFamily="34" charset="0"/>
              <a:buChar char="•"/>
              <a:defRPr sz="2800">
                <a:solidFill>
                  <a:srgbClr val="000000"/>
                </a:solidFill>
                <a:latin typeface="Calibri" panose="020F0502020204030204" pitchFamily="34" charset="0"/>
              </a:defRPr>
            </a:lvl1pPr>
            <a:lvl2pPr marL="742950" indent="-285750" defTabSz="457200">
              <a:lnSpc>
                <a:spcPct val="90000"/>
              </a:lnSpc>
              <a:spcBef>
                <a:spcPts val="500"/>
              </a:spcBef>
              <a:buSzPct val="100000"/>
              <a:buFont typeface="Arial" panose="020B0604020202020204" pitchFamily="34" charset="0"/>
              <a:buChar char="•"/>
              <a:defRPr sz="2400">
                <a:solidFill>
                  <a:srgbClr val="000000"/>
                </a:solidFill>
                <a:latin typeface="Calibri" panose="020F0502020204030204" pitchFamily="34" charset="0"/>
              </a:defRPr>
            </a:lvl2pPr>
            <a:lvl3pPr marL="1143000" indent="-228600" defTabSz="457200">
              <a:lnSpc>
                <a:spcPct val="90000"/>
              </a:lnSpc>
              <a:spcBef>
                <a:spcPts val="500"/>
              </a:spcBef>
              <a:buSzPct val="100000"/>
              <a:buFont typeface="Arial" panose="020B0604020202020204" pitchFamily="34" charset="0"/>
              <a:buChar char="•"/>
              <a:defRPr sz="2000">
                <a:solidFill>
                  <a:srgbClr val="000000"/>
                </a:solidFill>
                <a:latin typeface="Calibri" panose="020F0502020204030204" pitchFamily="34" charset="0"/>
              </a:defRPr>
            </a:lvl3pPr>
            <a:lvl4pPr marL="16002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4pPr>
            <a:lvl5pPr marL="2057400" indent="-228600" defTabSz="457200">
              <a:lnSpc>
                <a:spcPct val="90000"/>
              </a:lnSpc>
              <a:spcBef>
                <a:spcPts val="500"/>
              </a:spcBef>
              <a:buSzPct val="100000"/>
              <a:buFont typeface="Arial" panose="020B0604020202020204" pitchFamily="34" charset="0"/>
              <a:buChar char="•"/>
              <a:defRPr>
                <a:solidFill>
                  <a:srgbClr val="000000"/>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SzPct val="100000"/>
              <a:buFont typeface="Arial" panose="020B0604020202020204" pitchFamily="34" charset="0"/>
              <a:buChar char="•"/>
              <a:defRPr>
                <a:solidFill>
                  <a:srgbClr val="000000"/>
                </a:solidFill>
                <a:latin typeface="Calibri" panose="020F0502020204030204" pitchFamily="34" charset="0"/>
              </a:defRPr>
            </a:lvl9pPr>
          </a:lstStyle>
          <a:p>
            <a:pPr fontAlgn="base">
              <a:lnSpc>
                <a:spcPct val="100000"/>
              </a:lnSpc>
              <a:spcBef>
                <a:spcPct val="0"/>
              </a:spcBef>
              <a:spcAft>
                <a:spcPct val="0"/>
              </a:spcAft>
              <a:buSzTx/>
              <a:buFontTx/>
              <a:buNone/>
            </a:pPr>
            <a:fld id="{33828240-58B1-4043-818B-4C1A49D3BD79}" type="slidenum">
              <a:rPr altLang="en-US" sz="800" smtClean="0">
                <a:solidFill>
                  <a:srgbClr val="898989"/>
                </a:solidFill>
                <a:latin typeface="Century Gothic" panose="020B0502020202020204" pitchFamily="34" charset="0"/>
              </a:rPr>
              <a:pPr fontAlgn="base">
                <a:lnSpc>
                  <a:spcPct val="100000"/>
                </a:lnSpc>
                <a:spcBef>
                  <a:spcPct val="0"/>
                </a:spcBef>
                <a:spcAft>
                  <a:spcPct val="0"/>
                </a:spcAft>
                <a:buSzTx/>
                <a:buFontTx/>
                <a:buNone/>
              </a:pPr>
              <a:t>63</a:t>
            </a:fld>
            <a:endParaRPr altLang="en-US" sz="800">
              <a:solidFill>
                <a:srgbClr val="898989"/>
              </a:solidFill>
              <a:latin typeface="Century Gothic" panose="020B0502020202020204" pitchFamily="34" charset="0"/>
            </a:endParaRPr>
          </a:p>
        </p:txBody>
      </p:sp>
    </p:spTree>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Office%20Theme</Template>
  <TotalTime>0</TotalTime>
  <Words>7032</Words>
  <Application>Microsoft Office PowerPoint</Application>
  <PresentationFormat>On-screen Show (4:3)</PresentationFormat>
  <Paragraphs>1144</Paragraphs>
  <Slides>63</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63</vt:i4>
      </vt:variant>
    </vt:vector>
  </HeadingPairs>
  <TitlesOfParts>
    <vt:vector size="70" baseType="lpstr">
      <vt:lpstr>Arial</vt:lpstr>
      <vt:lpstr>Calibri</vt:lpstr>
      <vt:lpstr>Calibri Light</vt:lpstr>
      <vt:lpstr>Century Gothic</vt:lpstr>
      <vt:lpstr>Symbol</vt:lpstr>
      <vt:lpstr>Wingdings</vt:lpstr>
      <vt:lpstr>Office Theme</vt:lpstr>
      <vt:lpstr>PowerPoint Presentation</vt:lpstr>
      <vt:lpstr>PowerPoint Presentation</vt:lpstr>
      <vt:lpstr>PowerPoint Presentation</vt:lpstr>
      <vt:lpstr>Assessing History</vt:lpstr>
      <vt:lpstr>Assessing History</vt:lpstr>
      <vt:lpstr>History: Key Stage 1</vt:lpstr>
      <vt:lpstr>History Assessments</vt:lpstr>
      <vt:lpstr>PowerPoint Presentation</vt:lpstr>
      <vt:lpstr>National Curriculum coverage: Pupils should be taught about changes within living memory. </vt:lpstr>
      <vt:lpstr>PowerPoint Presentation</vt:lpstr>
      <vt:lpstr>PowerPoint Presentation</vt:lpstr>
      <vt:lpstr>Year 1: History assessments</vt:lpstr>
      <vt:lpstr>PowerPoint Presentation</vt:lpstr>
      <vt:lpstr>History Assessments</vt:lpstr>
      <vt:lpstr>PowerPoint Presentation</vt:lpstr>
      <vt:lpstr>Talking to an older person</vt:lpstr>
      <vt:lpstr>PowerPoint Presentation</vt:lpstr>
      <vt:lpstr>PowerPoint Presentation</vt:lpstr>
      <vt:lpstr>PowerPoint Presentation</vt:lpstr>
      <vt:lpstr>Year 2: History assessments</vt:lpstr>
      <vt:lpstr>PowerPoint Presentation</vt:lpstr>
      <vt:lpstr>History Assessments</vt:lpstr>
      <vt:lpstr>History: Key Stage 2</vt:lpstr>
      <vt:lpstr>History: Key Stage 2</vt:lpstr>
      <vt:lpstr>History: Key Stage 2</vt:lpstr>
      <vt:lpstr>History Assessments</vt:lpstr>
      <vt:lpstr>National Curriculum coverage: Pupils should be taught about changes in Britain from the Stone Age to the Iron Age.</vt:lpstr>
      <vt:lpstr>PowerPoint Presentation</vt:lpstr>
      <vt:lpstr>What do you know about the Stone, bronze and iron ages</vt:lpstr>
      <vt:lpstr>PowerPoint Presentation</vt:lpstr>
      <vt:lpstr>PowerPoint Presentation</vt:lpstr>
      <vt:lpstr>PowerPoint Presentation</vt:lpstr>
      <vt:lpstr>The Greek Gods</vt:lpstr>
      <vt:lpstr>Ancient Greeks</vt:lpstr>
      <vt:lpstr>Year 3: History assessments</vt:lpstr>
      <vt:lpstr>PowerPoint Presentation</vt:lpstr>
      <vt:lpstr>History Assessments</vt:lpstr>
      <vt:lpstr>National Curriculum coverage: Pupils should be taught about the Roman Empire and its impact on Britain.</vt:lpstr>
      <vt:lpstr>National Curriculum coverage: Pupils should be taught about the Roman Empire and its impact on Britain.</vt:lpstr>
      <vt:lpstr>National Curriculum coverage: Pupils should be taught about the Roman Empire and its impact on Britain.</vt:lpstr>
      <vt:lpstr>PowerPoint Presentation</vt:lpstr>
      <vt:lpstr>PowerPoint Presentation</vt:lpstr>
      <vt:lpstr>Year 4: History assessments</vt:lpstr>
      <vt:lpstr>PowerPoint Presentation</vt:lpstr>
      <vt:lpstr>History Assessments</vt:lpstr>
      <vt:lpstr>PowerPoint Presentation</vt:lpstr>
      <vt:lpstr>PowerPoint Presentation</vt:lpstr>
      <vt:lpstr>PowerPoint Presentation</vt:lpstr>
      <vt:lpstr> </vt:lpstr>
      <vt:lpstr>PowerPoint Presentation</vt:lpstr>
      <vt:lpstr>Year 5: History assessments</vt:lpstr>
      <vt:lpstr>PowerPoint Presentation</vt:lpstr>
      <vt:lpstr>History Assessments</vt:lpstr>
      <vt:lpstr>PowerPoint Presentation</vt:lpstr>
      <vt:lpstr>PowerPoint Presentation</vt:lpstr>
      <vt:lpstr>PowerPoint Presentation</vt:lpstr>
      <vt:lpstr>PowerPoint Presentation</vt:lpstr>
      <vt:lpstr>Ancient Civilizations</vt:lpstr>
      <vt:lpstr>Year 6: History assessments</vt:lpstr>
      <vt:lpstr>PowerPoint Presentation</vt:lpstr>
      <vt:lpstr>Assessing History at Key Stage 2</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Assessing non-core subjects</dc:title>
  <dc:creator>Clive Davies</dc:creator>
  <cp:lastModifiedBy>katie sheffield</cp:lastModifiedBy>
  <cp:revision>96</cp:revision>
  <dcterms:created xsi:type="dcterms:W3CDTF">2017-10-02T08:08:39Z</dcterms:created>
  <dcterms:modified xsi:type="dcterms:W3CDTF">2020-04-01T16:11:09Z</dcterms:modified>
</cp:coreProperties>
</file>