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 id="2147483806" r:id="rId2"/>
  </p:sldMasterIdLst>
  <p:notesMasterIdLst>
    <p:notesMasterId r:id="rId14"/>
  </p:notesMasterIdLst>
  <p:handoutMasterIdLst>
    <p:handoutMasterId r:id="rId15"/>
  </p:handoutMasterIdLst>
  <p:sldIdLst>
    <p:sldId id="596" r:id="rId3"/>
    <p:sldId id="597" r:id="rId4"/>
    <p:sldId id="598" r:id="rId5"/>
    <p:sldId id="599" r:id="rId6"/>
    <p:sldId id="600" r:id="rId7"/>
    <p:sldId id="601" r:id="rId8"/>
    <p:sldId id="602" r:id="rId9"/>
    <p:sldId id="603" r:id="rId10"/>
    <p:sldId id="604" r:id="rId11"/>
    <p:sldId id="605" r:id="rId12"/>
    <p:sldId id="606"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31"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sorterViewPr>
    <p:cViewPr>
      <p:scale>
        <a:sx n="56" d="100"/>
        <a:sy n="56" d="100"/>
      </p:scale>
      <p:origin x="0" y="-176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621827C-A1C4-4663-A854-2259201B216D}" type="datetimeFigureOut">
              <a:rPr lang="en-GB" smtClean="0"/>
              <a:t>28/11/2023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51B41AC-B23C-42D4-803B-967B2ABE8E9D}" type="slidenum">
              <a:rPr lang="en-GB" smtClean="0"/>
              <a:t>‹#›</a:t>
            </a:fld>
            <a:endParaRPr lang="en-GB"/>
          </a:p>
        </p:txBody>
      </p:sp>
    </p:spTree>
    <p:extLst>
      <p:ext uri="{BB962C8B-B14F-4D97-AF65-F5344CB8AC3E}">
        <p14:creationId xmlns:p14="http://schemas.microsoft.com/office/powerpoint/2010/main" val="2584280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04CAE9-7C40-4835-B0DD-72D0D8B4A9A5}" type="datetimeFigureOut">
              <a:rPr lang="en-GB" smtClean="0"/>
              <a:t>28/11/2023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D5445F3-059A-4F7B-9EFD-5D7800E38DDA}" type="slidenum">
              <a:rPr lang="en-GB" smtClean="0"/>
              <a:t>‹#›</a:t>
            </a:fld>
            <a:endParaRPr lang="en-GB"/>
          </a:p>
        </p:txBody>
      </p:sp>
    </p:spTree>
    <p:extLst>
      <p:ext uri="{BB962C8B-B14F-4D97-AF65-F5344CB8AC3E}">
        <p14:creationId xmlns:p14="http://schemas.microsoft.com/office/powerpoint/2010/main" val="2641899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7244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p:cNvSpPr/>
          <p:nvPr userDrawn="1"/>
        </p:nvSpPr>
        <p:spPr bwMode="auto">
          <a:xfrm>
            <a:off x="639234" y="728664"/>
            <a:ext cx="10928351" cy="1787525"/>
          </a:xfrm>
          <a:prstGeom prst="roundRect">
            <a:avLst>
              <a:gd name="adj" fmla="val 0"/>
            </a:avLst>
          </a:prstGeom>
          <a:solidFill>
            <a:srgbClr val="FFF9E7">
              <a:alpha val="95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Light"/>
                <a:ea typeface="+mn-ea"/>
                <a:cs typeface="+mn-cs"/>
              </a:rPr>
              <a:t> </a:t>
            </a:r>
          </a:p>
        </p:txBody>
      </p:sp>
      <p:sp>
        <p:nvSpPr>
          <p:cNvPr id="3" name="Rounded Rectangle 2"/>
          <p:cNvSpPr/>
          <p:nvPr userDrawn="1"/>
        </p:nvSpPr>
        <p:spPr bwMode="auto">
          <a:xfrm>
            <a:off x="639234" y="2806701"/>
            <a:ext cx="10928351" cy="3324225"/>
          </a:xfrm>
          <a:prstGeom prst="roundRect">
            <a:avLst>
              <a:gd name="adj" fmla="val 0"/>
            </a:avLst>
          </a:prstGeom>
          <a:solidFill>
            <a:srgbClr val="FFF9E7">
              <a:alpha val="95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Light"/>
                <a:ea typeface="+mn-ea"/>
                <a:cs typeface="+mn-cs"/>
              </a:rPr>
              <a:t> </a:t>
            </a:r>
          </a:p>
        </p:txBody>
      </p:sp>
    </p:spTree>
    <p:extLst>
      <p:ext uri="{BB962C8B-B14F-4D97-AF65-F5344CB8AC3E}">
        <p14:creationId xmlns:p14="http://schemas.microsoft.com/office/powerpoint/2010/main" val="3471974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7305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624418" y="457201"/>
            <a:ext cx="10943167" cy="5940425"/>
          </a:xfrm>
          <a:prstGeom prst="roundRect">
            <a:avLst>
              <a:gd name="adj" fmla="val 0"/>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Light"/>
                <a:ea typeface="+mn-ea"/>
                <a:cs typeface="+mn-cs"/>
              </a:rPr>
              <a:t> </a:t>
            </a:r>
          </a:p>
        </p:txBody>
      </p:sp>
    </p:spTree>
    <p:extLst>
      <p:ext uri="{BB962C8B-B14F-4D97-AF65-F5344CB8AC3E}">
        <p14:creationId xmlns:p14="http://schemas.microsoft.com/office/powerpoint/2010/main" val="3607306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265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74174D-2104-4342-B35C-01AF7C43D6A7}"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465340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4174D-2104-4342-B35C-01AF7C43D6A7}"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4238201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74174D-2104-4342-B35C-01AF7C43D6A7}"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21817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74174D-2104-4342-B35C-01AF7C43D6A7}" type="datetimeFigureOut">
              <a:rPr lang="en-GB" smtClean="0"/>
              <a:t>28/11/2023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3088753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74174D-2104-4342-B35C-01AF7C43D6A7}" type="datetimeFigureOut">
              <a:rPr lang="en-GB" smtClean="0"/>
              <a:t>28/11/2023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1866339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74174D-2104-4342-B35C-01AF7C43D6A7}" type="datetimeFigureOut">
              <a:rPr lang="en-GB" smtClean="0"/>
              <a:t>28/11/2023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169025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74174D-2104-4342-B35C-01AF7C43D6A7}" type="datetimeFigureOut">
              <a:rPr lang="en-GB" smtClean="0"/>
              <a:t>28/11/2023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2756382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74174D-2104-4342-B35C-01AF7C43D6A7}" type="datetimeFigureOut">
              <a:rPr lang="en-GB" smtClean="0"/>
              <a:t>28/11/2023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850875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74174D-2104-4342-B35C-01AF7C43D6A7}" type="datetimeFigureOut">
              <a:rPr lang="en-GB" smtClean="0"/>
              <a:t>28/11/2023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1922592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4174D-2104-4342-B35C-01AF7C43D6A7}"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2689969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4174D-2104-4342-B35C-01AF7C43D6A7}"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8ED9C8-169D-4D91-8506-65343C654E18}" type="slidenum">
              <a:rPr lang="en-GB" smtClean="0"/>
              <a:t>‹#›</a:t>
            </a:fld>
            <a:endParaRPr lang="en-GB"/>
          </a:p>
        </p:txBody>
      </p:sp>
    </p:spTree>
    <p:extLst>
      <p:ext uri="{BB962C8B-B14F-4D97-AF65-F5344CB8AC3E}">
        <p14:creationId xmlns:p14="http://schemas.microsoft.com/office/powerpoint/2010/main" val="31257056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5.jpe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7089242"/>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Lst>
  <p:txStyles>
    <p:titleStyle>
      <a:lvl1pPr algn="l" rtl="0" eaLnBrk="0" fontAlgn="base" hangingPunct="0">
        <a:lnSpc>
          <a:spcPct val="90000"/>
        </a:lnSpc>
        <a:spcBef>
          <a:spcPct val="0"/>
        </a:spcBef>
        <a:spcAft>
          <a:spcPct val="0"/>
        </a:spcAft>
        <a:defRPr sz="4000" b="1" kern="1200">
          <a:solidFill>
            <a:srgbClr val="6F8183"/>
          </a:solidFill>
          <a:latin typeface="+mj-lt"/>
          <a:ea typeface="+mj-ea"/>
          <a:cs typeface="+mj-cs"/>
        </a:defRPr>
      </a:lvl1pPr>
      <a:lvl2pPr algn="l" rtl="0" eaLnBrk="0" fontAlgn="base" hangingPunct="0">
        <a:lnSpc>
          <a:spcPct val="90000"/>
        </a:lnSpc>
        <a:spcBef>
          <a:spcPct val="0"/>
        </a:spcBef>
        <a:spcAft>
          <a:spcPct val="0"/>
        </a:spcAft>
        <a:defRPr sz="4000" b="1">
          <a:solidFill>
            <a:srgbClr val="6F8183"/>
          </a:solidFill>
          <a:latin typeface="Twinkl SemiBold" pitchFamily="2" charset="0"/>
        </a:defRPr>
      </a:lvl2pPr>
      <a:lvl3pPr algn="l" rtl="0" eaLnBrk="0" fontAlgn="base" hangingPunct="0">
        <a:lnSpc>
          <a:spcPct val="90000"/>
        </a:lnSpc>
        <a:spcBef>
          <a:spcPct val="0"/>
        </a:spcBef>
        <a:spcAft>
          <a:spcPct val="0"/>
        </a:spcAft>
        <a:defRPr sz="4000" b="1">
          <a:solidFill>
            <a:srgbClr val="6F8183"/>
          </a:solidFill>
          <a:latin typeface="Twinkl SemiBold" pitchFamily="2" charset="0"/>
        </a:defRPr>
      </a:lvl3pPr>
      <a:lvl4pPr algn="l" rtl="0" eaLnBrk="0" fontAlgn="base" hangingPunct="0">
        <a:lnSpc>
          <a:spcPct val="90000"/>
        </a:lnSpc>
        <a:spcBef>
          <a:spcPct val="0"/>
        </a:spcBef>
        <a:spcAft>
          <a:spcPct val="0"/>
        </a:spcAft>
        <a:defRPr sz="4000" b="1">
          <a:solidFill>
            <a:srgbClr val="6F8183"/>
          </a:solidFill>
          <a:latin typeface="Twinkl SemiBold" pitchFamily="2" charset="0"/>
        </a:defRPr>
      </a:lvl4pPr>
      <a:lvl5pPr algn="l" rtl="0" eaLnBrk="0" fontAlgn="base" hangingPunct="0">
        <a:lnSpc>
          <a:spcPct val="90000"/>
        </a:lnSpc>
        <a:spcBef>
          <a:spcPct val="0"/>
        </a:spcBef>
        <a:spcAft>
          <a:spcPct val="0"/>
        </a:spcAft>
        <a:defRPr sz="4000" b="1">
          <a:solidFill>
            <a:srgbClr val="6F8183"/>
          </a:solidFill>
          <a:latin typeface="Twinkl SemiBold" pitchFamily="2" charset="0"/>
        </a:defRPr>
      </a:lvl5pPr>
      <a:lvl6pPr marL="4572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6pPr>
      <a:lvl7pPr marL="9144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7pPr>
      <a:lvl8pPr marL="13716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8pPr>
      <a:lvl9pPr marL="18288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74174D-2104-4342-B35C-01AF7C43D6A7}" type="datetimeFigureOut">
              <a:rPr lang="en-GB" smtClean="0"/>
              <a:t>28/11/2023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8ED9C8-169D-4D91-8506-65343C654E18}" type="slidenum">
              <a:rPr lang="en-GB" smtClean="0"/>
              <a:t>‹#›</a:t>
            </a:fld>
            <a:endParaRPr lang="en-GB"/>
          </a:p>
        </p:txBody>
      </p:sp>
    </p:spTree>
    <p:extLst>
      <p:ext uri="{BB962C8B-B14F-4D97-AF65-F5344CB8AC3E}">
        <p14:creationId xmlns:p14="http://schemas.microsoft.com/office/powerpoint/2010/main" val="2325250275"/>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897426"/>
            <a:ext cx="9144000" cy="2387600"/>
          </a:xfrm>
        </p:spPr>
        <p:txBody>
          <a:bodyPr/>
          <a:lstStyle/>
          <a:p>
            <a:r>
              <a:rPr lang="en-GB" dirty="0" smtClean="0"/>
              <a:t>Year 5 Residential</a:t>
            </a:r>
            <a:endParaRPr lang="en-GB" dirty="0"/>
          </a:p>
        </p:txBody>
      </p:sp>
      <p:sp>
        <p:nvSpPr>
          <p:cNvPr id="3" name="Subtitle 2"/>
          <p:cNvSpPr>
            <a:spLocks noGrp="1"/>
          </p:cNvSpPr>
          <p:nvPr>
            <p:ph type="subTitle" idx="1"/>
          </p:nvPr>
        </p:nvSpPr>
        <p:spPr>
          <a:xfrm>
            <a:off x="1523999" y="5292635"/>
            <a:ext cx="9144000" cy="555171"/>
          </a:xfrm>
        </p:spPr>
        <p:txBody>
          <a:bodyPr/>
          <a:lstStyle/>
          <a:p>
            <a:r>
              <a:rPr lang="en-GB" u="sng" dirty="0" smtClean="0"/>
              <a:t>Thursday </a:t>
            </a:r>
            <a:r>
              <a:rPr lang="en-GB" u="sng" dirty="0" smtClean="0"/>
              <a:t>27</a:t>
            </a:r>
            <a:r>
              <a:rPr lang="en-GB" u="sng" baseline="30000" dirty="0" smtClean="0"/>
              <a:t>th</a:t>
            </a:r>
            <a:r>
              <a:rPr lang="en-GB" u="sng" dirty="0" smtClean="0"/>
              <a:t>  </a:t>
            </a:r>
            <a:r>
              <a:rPr lang="en-GB" u="sng" dirty="0" smtClean="0"/>
              <a:t>– Friday </a:t>
            </a:r>
            <a:r>
              <a:rPr lang="en-GB" u="sng" dirty="0" smtClean="0"/>
              <a:t>28</a:t>
            </a:r>
            <a:r>
              <a:rPr lang="en-GB" u="sng" baseline="30000" dirty="0" smtClean="0"/>
              <a:t>th</a:t>
            </a:r>
            <a:r>
              <a:rPr lang="en-GB" u="sng" dirty="0" smtClean="0"/>
              <a:t> </a:t>
            </a:r>
            <a:r>
              <a:rPr lang="en-GB" u="sng" dirty="0" smtClean="0"/>
              <a:t>June 2024</a:t>
            </a:r>
            <a:endParaRPr lang="en-GB" u="sng" dirty="0"/>
          </a:p>
        </p:txBody>
      </p:sp>
      <p:pic>
        <p:nvPicPr>
          <p:cNvPr id="4" name="Picture 3"/>
          <p:cNvPicPr>
            <a:picLocks noChangeAspect="1"/>
          </p:cNvPicPr>
          <p:nvPr/>
        </p:nvPicPr>
        <p:blipFill>
          <a:blip r:embed="rId2"/>
          <a:stretch>
            <a:fillRect/>
          </a:stretch>
        </p:blipFill>
        <p:spPr>
          <a:xfrm>
            <a:off x="3423182" y="189985"/>
            <a:ext cx="5345635" cy="1864756"/>
          </a:xfrm>
          <a:prstGeom prst="rect">
            <a:avLst/>
          </a:prstGeom>
        </p:spPr>
      </p:pic>
    </p:spTree>
    <p:extLst>
      <p:ext uri="{BB962C8B-B14F-4D97-AF65-F5344CB8AC3E}">
        <p14:creationId xmlns:p14="http://schemas.microsoft.com/office/powerpoint/2010/main" val="31498410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52320" y="271477"/>
            <a:ext cx="11735277" cy="6259951"/>
          </a:xfrm>
          <a:prstGeom prst="rect">
            <a:avLst/>
          </a:prstGeom>
        </p:spPr>
      </p:pic>
    </p:spTree>
    <p:extLst>
      <p:ext uri="{BB962C8B-B14F-4D97-AF65-F5344CB8AC3E}">
        <p14:creationId xmlns:p14="http://schemas.microsoft.com/office/powerpoint/2010/main" val="41969118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046" y="165464"/>
            <a:ext cx="11913325" cy="6505302"/>
          </a:xfrm>
        </p:spPr>
        <p:txBody>
          <a:bodyPr>
            <a:normAutofit lnSpcReduction="10000"/>
          </a:bodyPr>
          <a:lstStyle/>
          <a:p>
            <a:pPr marL="0" indent="0">
              <a:buNone/>
            </a:pPr>
            <a:r>
              <a:rPr lang="en-GB" u="sng" dirty="0" smtClean="0"/>
              <a:t>Accommodation</a:t>
            </a:r>
            <a:r>
              <a:rPr lang="en-GB" dirty="0" smtClean="0"/>
              <a:t>:</a:t>
            </a:r>
          </a:p>
          <a:p>
            <a:pPr marL="0" indent="0">
              <a:buNone/>
            </a:pPr>
            <a:r>
              <a:rPr lang="en-GB" dirty="0"/>
              <a:t>F</a:t>
            </a:r>
            <a:r>
              <a:rPr lang="en-GB" dirty="0" smtClean="0"/>
              <a:t>ully </a:t>
            </a:r>
            <a:r>
              <a:rPr lang="en-GB" dirty="0"/>
              <a:t>central heated residential buildings, split over two buildings</a:t>
            </a:r>
            <a:r>
              <a:rPr lang="en-GB" dirty="0" smtClean="0"/>
              <a:t>,</a:t>
            </a:r>
            <a:r>
              <a:rPr lang="en-GB" dirty="0"/>
              <a:t> conveniently located close together.  They can accommodate a minimum group of 30 and up to 64 people, plus 8 leaders.</a:t>
            </a:r>
          </a:p>
          <a:p>
            <a:pPr marL="0" indent="0">
              <a:buNone/>
            </a:pPr>
            <a:r>
              <a:rPr lang="en-GB" dirty="0"/>
              <a:t>The dormitories comprise two large rooms, each sleeping 32 people in bunk beds, with toilet facilities. </a:t>
            </a:r>
            <a:r>
              <a:rPr lang="en-GB" dirty="0" smtClean="0"/>
              <a:t>There are also </a:t>
            </a:r>
            <a:r>
              <a:rPr lang="en-GB" dirty="0"/>
              <a:t>two leader rooms, each with two single beds and separate leaders’ WCs.  All beds have a fitted bottom sheet ready to use on your arrival.</a:t>
            </a:r>
          </a:p>
          <a:p>
            <a:pPr marL="0" indent="0">
              <a:buNone/>
            </a:pPr>
            <a:r>
              <a:rPr lang="en-GB" dirty="0"/>
              <a:t>The main building (The </a:t>
            </a:r>
            <a:r>
              <a:rPr lang="en-GB" dirty="0" err="1"/>
              <a:t>Saintbury</a:t>
            </a:r>
            <a:r>
              <a:rPr lang="en-GB" dirty="0"/>
              <a:t> Building), has a large hall and kitchen used for eating and preparing meals. The kitchen is fully equipped with a dishwasher, commercial toaster, griddle, 2 catering ovens, 8 gas ring hob, microwave, large fridge and chest freezer.  Pots, pans, cutlery etc. are all supplied.</a:t>
            </a:r>
          </a:p>
          <a:p>
            <a:pPr marL="0" indent="0">
              <a:buNone/>
            </a:pPr>
            <a:r>
              <a:rPr lang="en-GB" dirty="0"/>
              <a:t>The hall is also used for evening entertainment having a projector, stereo, a pool table and table tennis equipment</a:t>
            </a:r>
            <a:r>
              <a:rPr lang="en-GB" dirty="0" smtClean="0"/>
              <a:t>. </a:t>
            </a:r>
            <a:r>
              <a:rPr lang="en-GB" dirty="0"/>
              <a:t>This building also contains two large bathrooms with showers and disabled facilities. On the first floor, there are a further two leaders’ rooms with bunk beds for four people, separate shower facilities and a lounge area for some quiet time</a:t>
            </a:r>
            <a:r>
              <a:rPr lang="en-GB" dirty="0" smtClean="0"/>
              <a:t>.</a:t>
            </a:r>
            <a:endParaRPr lang="en-GB" dirty="0"/>
          </a:p>
        </p:txBody>
      </p:sp>
    </p:spTree>
    <p:extLst>
      <p:ext uri="{BB962C8B-B14F-4D97-AF65-F5344CB8AC3E}">
        <p14:creationId xmlns:p14="http://schemas.microsoft.com/office/powerpoint/2010/main" val="2834387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226832" y="82095"/>
            <a:ext cx="4605388" cy="3096533"/>
          </a:xfrm>
          <a:prstGeom prst="rect">
            <a:avLst/>
          </a:prstGeom>
        </p:spPr>
      </p:pic>
      <p:pic>
        <p:nvPicPr>
          <p:cNvPr id="5" name="Picture 4"/>
          <p:cNvPicPr>
            <a:picLocks noChangeAspect="1"/>
          </p:cNvPicPr>
          <p:nvPr/>
        </p:nvPicPr>
        <p:blipFill>
          <a:blip r:embed="rId3"/>
          <a:stretch>
            <a:fillRect/>
          </a:stretch>
        </p:blipFill>
        <p:spPr>
          <a:xfrm>
            <a:off x="7167155" y="172451"/>
            <a:ext cx="4867682" cy="3153877"/>
          </a:xfrm>
          <a:prstGeom prst="rect">
            <a:avLst/>
          </a:prstGeom>
        </p:spPr>
      </p:pic>
      <p:pic>
        <p:nvPicPr>
          <p:cNvPr id="6" name="Picture 5"/>
          <p:cNvPicPr>
            <a:picLocks noChangeAspect="1"/>
          </p:cNvPicPr>
          <p:nvPr/>
        </p:nvPicPr>
        <p:blipFill>
          <a:blip r:embed="rId4"/>
          <a:stretch>
            <a:fillRect/>
          </a:stretch>
        </p:blipFill>
        <p:spPr>
          <a:xfrm>
            <a:off x="3069636" y="2852818"/>
            <a:ext cx="5844478" cy="3867669"/>
          </a:xfrm>
          <a:prstGeom prst="rect">
            <a:avLst/>
          </a:prstGeom>
        </p:spPr>
      </p:pic>
    </p:spTree>
    <p:extLst>
      <p:ext uri="{BB962C8B-B14F-4D97-AF65-F5344CB8AC3E}">
        <p14:creationId xmlns:p14="http://schemas.microsoft.com/office/powerpoint/2010/main" val="13983962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70" y="226423"/>
            <a:ext cx="11852364" cy="6557554"/>
          </a:xfrm>
        </p:spPr>
        <p:txBody>
          <a:bodyPr>
            <a:normAutofit fontScale="92500" lnSpcReduction="10000"/>
          </a:bodyPr>
          <a:lstStyle/>
          <a:p>
            <a:pPr marL="0" indent="0">
              <a:buNone/>
            </a:pPr>
            <a:r>
              <a:rPr lang="en-GB" sz="2400" b="1" dirty="0"/>
              <a:t>Overnight stay </a:t>
            </a:r>
            <a:endParaRPr lang="en-GB" sz="2400" dirty="0"/>
          </a:p>
          <a:p>
            <a:pPr marL="0" indent="0">
              <a:buNone/>
            </a:pPr>
            <a:r>
              <a:rPr lang="en-GB" sz="2400" dirty="0"/>
              <a:t>Standard visit includes 4 activities, 2 from list A and 2 from list B.</a:t>
            </a:r>
          </a:p>
          <a:p>
            <a:pPr marL="0" indent="0">
              <a:buNone/>
            </a:pPr>
            <a:r>
              <a:rPr lang="en-GB" sz="2400" dirty="0"/>
              <a:t>G</a:t>
            </a:r>
            <a:r>
              <a:rPr lang="en-GB" sz="2400" dirty="0" smtClean="0"/>
              <a:t>roups </a:t>
            </a:r>
            <a:r>
              <a:rPr lang="en-GB" sz="2400" dirty="0"/>
              <a:t>arrive at </a:t>
            </a:r>
            <a:r>
              <a:rPr lang="en-GB" sz="2400" dirty="0" smtClean="0"/>
              <a:t>09.00 – we have a coach booked for 8:15am on Thursday </a:t>
            </a:r>
            <a:r>
              <a:rPr lang="en-GB" sz="2400" dirty="0" smtClean="0"/>
              <a:t>27</a:t>
            </a:r>
            <a:r>
              <a:rPr lang="en-GB" sz="2400" baseline="30000" dirty="0" smtClean="0"/>
              <a:t>th</a:t>
            </a:r>
            <a:r>
              <a:rPr lang="en-GB" sz="2400" dirty="0" smtClean="0"/>
              <a:t> June 2024</a:t>
            </a:r>
            <a:endParaRPr lang="en-GB" sz="2400" dirty="0" smtClean="0"/>
          </a:p>
          <a:p>
            <a:pPr marL="0" indent="0">
              <a:buNone/>
            </a:pPr>
            <a:endParaRPr lang="en-GB" sz="2400" dirty="0"/>
          </a:p>
          <a:p>
            <a:pPr marL="0" indent="0">
              <a:buNone/>
            </a:pPr>
            <a:r>
              <a:rPr lang="en-GB" sz="2400" dirty="0" smtClean="0"/>
              <a:t>During the day there will be 4 activities, an evening </a:t>
            </a:r>
            <a:r>
              <a:rPr lang="en-GB" sz="2400" dirty="0"/>
              <a:t>camp </a:t>
            </a:r>
            <a:r>
              <a:rPr lang="en-GB" sz="2400" dirty="0" smtClean="0"/>
              <a:t>fire (weather permitting), </a:t>
            </a:r>
            <a:r>
              <a:rPr lang="en-GB" sz="2400" dirty="0" smtClean="0"/>
              <a:t>self-led </a:t>
            </a:r>
            <a:r>
              <a:rPr lang="en-GB" sz="2400" dirty="0"/>
              <a:t>mushroom trail and woodlands walk or games in the evening. </a:t>
            </a:r>
            <a:r>
              <a:rPr lang="en-GB" sz="2400" dirty="0" smtClean="0"/>
              <a:t>We may also watch </a:t>
            </a:r>
            <a:r>
              <a:rPr lang="en-GB" sz="2400" dirty="0"/>
              <a:t>a film on the projector or play music.</a:t>
            </a:r>
          </a:p>
          <a:p>
            <a:pPr marL="0" indent="0">
              <a:buNone/>
            </a:pPr>
            <a:r>
              <a:rPr lang="en-GB" sz="2400" u="sng" dirty="0"/>
              <a:t>List A</a:t>
            </a:r>
            <a:r>
              <a:rPr lang="en-GB" sz="2400" dirty="0"/>
              <a:t>:</a:t>
            </a:r>
          </a:p>
          <a:p>
            <a:pPr marL="0" indent="0">
              <a:buNone/>
            </a:pPr>
            <a:r>
              <a:rPr lang="en-GB" sz="2400" dirty="0"/>
              <a:t>High ropes, climbing, monkey tree climbing, abseiling, kayaking, canoeing, vines &amp; bridges, raft building, assault course on its own, with mud run or with team building elements and  zip line.</a:t>
            </a:r>
          </a:p>
          <a:p>
            <a:pPr marL="0" indent="0">
              <a:buNone/>
            </a:pPr>
            <a:r>
              <a:rPr lang="en-GB" sz="2400" u="sng" dirty="0"/>
              <a:t>List B</a:t>
            </a:r>
            <a:r>
              <a:rPr lang="en-GB" sz="2400" dirty="0"/>
              <a:t>:</a:t>
            </a:r>
          </a:p>
          <a:p>
            <a:pPr marL="0" indent="0">
              <a:buNone/>
            </a:pPr>
            <a:r>
              <a:rPr lang="en-GB" sz="2400" dirty="0"/>
              <a:t>Team building, orienteering, </a:t>
            </a:r>
            <a:r>
              <a:rPr lang="en-GB" sz="2400" dirty="0" err="1"/>
              <a:t>bushcraft</a:t>
            </a:r>
            <a:r>
              <a:rPr lang="en-GB" sz="2400" dirty="0"/>
              <a:t>, nature  studies, archery, tomahawk throwing, mini  medics, Woodlands Explorer and Atlatl</a:t>
            </a:r>
            <a:r>
              <a:rPr lang="en-GB" sz="2400" dirty="0" smtClean="0"/>
              <a:t>.</a:t>
            </a:r>
          </a:p>
          <a:p>
            <a:pPr marL="0" indent="0">
              <a:buNone/>
            </a:pPr>
            <a:endParaRPr lang="en-GB" sz="2400" b="1" dirty="0" smtClean="0"/>
          </a:p>
          <a:p>
            <a:pPr marL="0" indent="0">
              <a:buNone/>
            </a:pPr>
            <a:r>
              <a:rPr lang="en-GB" sz="2400" b="1" dirty="0" smtClean="0"/>
              <a:t>The Choice:</a:t>
            </a:r>
          </a:p>
          <a:p>
            <a:pPr marL="0" indent="0">
              <a:buNone/>
            </a:pPr>
            <a:r>
              <a:rPr lang="en-GB" sz="2400" b="1" dirty="0" err="1" smtClean="0"/>
              <a:t>Zipline</a:t>
            </a:r>
            <a:r>
              <a:rPr lang="en-GB" sz="2400" b="1" dirty="0" smtClean="0"/>
              <a:t> </a:t>
            </a:r>
            <a:r>
              <a:rPr lang="en-GB" sz="2400" dirty="0"/>
              <a:t>and </a:t>
            </a:r>
            <a:r>
              <a:rPr lang="en-GB" sz="2400" b="1" dirty="0"/>
              <a:t>Climbing</a:t>
            </a:r>
            <a:r>
              <a:rPr lang="en-GB" sz="2400" dirty="0"/>
              <a:t> from List A (back up activity would be high ropes) </a:t>
            </a:r>
          </a:p>
          <a:p>
            <a:pPr marL="0" indent="0">
              <a:buNone/>
            </a:pPr>
            <a:r>
              <a:rPr lang="en-GB" sz="2400" dirty="0"/>
              <a:t>From List B </a:t>
            </a:r>
            <a:r>
              <a:rPr lang="en-GB" sz="2400" b="1" dirty="0"/>
              <a:t>Tomahawk</a:t>
            </a:r>
            <a:r>
              <a:rPr lang="en-GB" sz="2400" dirty="0"/>
              <a:t> </a:t>
            </a:r>
            <a:r>
              <a:rPr lang="en-GB" sz="2400" b="1" dirty="0"/>
              <a:t>throwing</a:t>
            </a:r>
            <a:r>
              <a:rPr lang="en-GB" sz="2400" dirty="0"/>
              <a:t> and </a:t>
            </a:r>
            <a:r>
              <a:rPr lang="en-GB" sz="2400" b="1" dirty="0" err="1"/>
              <a:t>Bushcraft</a:t>
            </a:r>
            <a:r>
              <a:rPr lang="en-GB" sz="2400" dirty="0"/>
              <a:t> with Archery as back up.</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223348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animEffect transition="in" filter="fade">
                                      <p:cBhvr>
                                        <p:cTn id="7" dur="500"/>
                                        <p:tgtEl>
                                          <p:spTgt spid="3">
                                            <p:txEl>
                                              <p:pRg st="10" end="1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1" end="11"/>
                                            </p:txEl>
                                          </p:spTgt>
                                        </p:tgtEl>
                                        <p:attrNameLst>
                                          <p:attrName>style.visibility</p:attrName>
                                        </p:attrNameLst>
                                      </p:cBhvr>
                                      <p:to>
                                        <p:strVal val="visible"/>
                                      </p:to>
                                    </p:set>
                                    <p:animEffect transition="in" filter="fade">
                                      <p:cBhvr>
                                        <p:cTn id="10" dur="500"/>
                                        <p:tgtEl>
                                          <p:spTgt spid="3">
                                            <p:txEl>
                                              <p:pRg st="11" end="1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12" end="12"/>
                                            </p:txEl>
                                          </p:spTgt>
                                        </p:tgtEl>
                                        <p:attrNameLst>
                                          <p:attrName>style.visibility</p:attrName>
                                        </p:attrNameLst>
                                      </p:cBhvr>
                                      <p:to>
                                        <p:strVal val="visible"/>
                                      </p:to>
                                    </p:set>
                                    <p:animEffect transition="in" filter="fade">
                                      <p:cBhvr>
                                        <p:cTn id="13"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329" y="1016063"/>
            <a:ext cx="2819400" cy="575401"/>
          </a:xfrm>
        </p:spPr>
        <p:txBody>
          <a:bodyPr>
            <a:normAutofit fontScale="90000"/>
          </a:bodyPr>
          <a:lstStyle/>
          <a:p>
            <a:r>
              <a:rPr lang="en-GB" dirty="0" smtClean="0"/>
              <a:t>Climbing</a:t>
            </a:r>
            <a:endParaRPr lang="en-GB" dirty="0"/>
          </a:p>
        </p:txBody>
      </p:sp>
      <p:sp>
        <p:nvSpPr>
          <p:cNvPr id="3" name="Content Placeholder 2"/>
          <p:cNvSpPr>
            <a:spLocks noGrp="1"/>
          </p:cNvSpPr>
          <p:nvPr>
            <p:ph idx="1"/>
          </p:nvPr>
        </p:nvSpPr>
        <p:spPr>
          <a:xfrm>
            <a:off x="5050971" y="522513"/>
            <a:ext cx="7141029" cy="6074230"/>
          </a:xfrm>
        </p:spPr>
        <p:txBody>
          <a:bodyPr>
            <a:normAutofit fontScale="92500" lnSpcReduction="10000"/>
          </a:bodyPr>
          <a:lstStyle/>
          <a:p>
            <a:pPr marL="0" indent="0">
              <a:buNone/>
            </a:pPr>
            <a:r>
              <a:rPr lang="en-GB" dirty="0"/>
              <a:t>The Woodlands Adventure outdoor climbing wall and abseil tower is 40ft tall. This challenging activity enhances communication, team building and trust skills whilst building on your physical strengths.</a:t>
            </a:r>
          </a:p>
          <a:p>
            <a:pPr marL="0" indent="0">
              <a:buNone/>
            </a:pPr>
            <a:r>
              <a:rPr lang="en-GB" dirty="0"/>
              <a:t>The purpose-built tower is ideal for learning the basics of safe climbing and is suitable for absolute beginners and regular climbers alike. Our qualified instructors provide training to all participants on how to improve their technique, regardless of whether they’re a first time climber or not.</a:t>
            </a:r>
          </a:p>
          <a:p>
            <a:pPr marL="0" indent="0">
              <a:buNone/>
            </a:pPr>
            <a:r>
              <a:rPr lang="en-GB" dirty="0"/>
              <a:t>The north face of our tower is set up for up to two people at any one time to abseil. Held safely by our instructors, you will be in total control of your descent.</a:t>
            </a:r>
          </a:p>
          <a:p>
            <a:pPr marL="0" indent="0">
              <a:buNone/>
            </a:pPr>
            <a:r>
              <a:rPr lang="en-GB" dirty="0"/>
              <a:t>Safety</a:t>
            </a:r>
          </a:p>
          <a:p>
            <a:pPr marL="0" indent="0">
              <a:buNone/>
            </a:pPr>
            <a:r>
              <a:rPr lang="en-GB" dirty="0"/>
              <a:t>We will provide you with the harness and helmet you need to scale our wall and monkey tree safely.</a:t>
            </a:r>
          </a:p>
          <a:p>
            <a:pPr marL="0" indent="0">
              <a:buNone/>
            </a:pPr>
            <a:endParaRPr lang="en-GB" dirty="0"/>
          </a:p>
        </p:txBody>
      </p:sp>
      <p:pic>
        <p:nvPicPr>
          <p:cNvPr id="4" name="Picture 3"/>
          <p:cNvPicPr>
            <a:picLocks noChangeAspect="1"/>
          </p:cNvPicPr>
          <p:nvPr/>
        </p:nvPicPr>
        <p:blipFill>
          <a:blip r:embed="rId2"/>
          <a:stretch>
            <a:fillRect/>
          </a:stretch>
        </p:blipFill>
        <p:spPr>
          <a:xfrm>
            <a:off x="183763" y="2191720"/>
            <a:ext cx="4770533" cy="2735817"/>
          </a:xfrm>
          <a:prstGeom prst="rect">
            <a:avLst/>
          </a:prstGeom>
        </p:spPr>
      </p:pic>
    </p:spTree>
    <p:extLst>
      <p:ext uri="{BB962C8B-B14F-4D97-AF65-F5344CB8AC3E}">
        <p14:creationId xmlns:p14="http://schemas.microsoft.com/office/powerpoint/2010/main" val="1159091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84326" y="1167117"/>
            <a:ext cx="2619103" cy="618944"/>
          </a:xfrm>
        </p:spPr>
        <p:txBody>
          <a:bodyPr>
            <a:normAutofit fontScale="90000"/>
          </a:bodyPr>
          <a:lstStyle/>
          <a:p>
            <a:r>
              <a:rPr lang="en-GB" dirty="0" err="1" smtClean="0"/>
              <a:t>Zipline</a:t>
            </a:r>
            <a:endParaRPr lang="en-GB" dirty="0"/>
          </a:p>
        </p:txBody>
      </p:sp>
      <p:sp>
        <p:nvSpPr>
          <p:cNvPr id="3" name="Content Placeholder 2"/>
          <p:cNvSpPr>
            <a:spLocks noGrp="1"/>
          </p:cNvSpPr>
          <p:nvPr>
            <p:ph idx="1"/>
          </p:nvPr>
        </p:nvSpPr>
        <p:spPr>
          <a:xfrm>
            <a:off x="106680" y="792480"/>
            <a:ext cx="6956842" cy="5434149"/>
          </a:xfrm>
        </p:spPr>
        <p:txBody>
          <a:bodyPr>
            <a:normAutofit fontScale="85000" lnSpcReduction="20000"/>
          </a:bodyPr>
          <a:lstStyle/>
          <a:p>
            <a:pPr marL="0" indent="0">
              <a:buNone/>
            </a:pPr>
            <a:r>
              <a:rPr lang="en-GB" dirty="0"/>
              <a:t>The </a:t>
            </a:r>
            <a:r>
              <a:rPr lang="en-GB" dirty="0" err="1"/>
              <a:t>zipwire</a:t>
            </a:r>
            <a:r>
              <a:rPr lang="en-GB" dirty="0"/>
              <a:t> is certainly one of, if not the most popular, activities at Woodlands Adventure.</a:t>
            </a:r>
          </a:p>
          <a:p>
            <a:pPr marL="0" indent="0">
              <a:buNone/>
            </a:pPr>
            <a:r>
              <a:rPr lang="en-GB" dirty="0"/>
              <a:t>Our 100-metre wire extends across the lake, challenging your nerve and building self-confidence. Attached to the wire by a harness you will feel the rush of air in your face and hear the cheers of your group below, as you fly through the air in one of our most thrilling activities. Pushing yourself off the ramp you will pick up speed and feel like you’re flying. The ultimate activity for adrenaline seekers!</a:t>
            </a:r>
          </a:p>
          <a:p>
            <a:pPr marL="0" indent="0">
              <a:buNone/>
            </a:pPr>
            <a:r>
              <a:rPr lang="en-GB" dirty="0"/>
              <a:t>This activity is reliant on self confidence as, to reach the tower to start your ride, you must first climb up the ladder. Don’t look down!</a:t>
            </a:r>
          </a:p>
          <a:p>
            <a:pPr marL="0" indent="0">
              <a:buNone/>
            </a:pPr>
            <a:endParaRPr lang="en-GB" dirty="0" smtClean="0"/>
          </a:p>
          <a:p>
            <a:pPr marL="0" indent="0">
              <a:buNone/>
            </a:pPr>
            <a:r>
              <a:rPr lang="en-GB" dirty="0" smtClean="0"/>
              <a:t>Safety</a:t>
            </a:r>
            <a:endParaRPr lang="en-GB" dirty="0"/>
          </a:p>
          <a:p>
            <a:pPr marL="0" indent="0">
              <a:buNone/>
            </a:pPr>
            <a:r>
              <a:rPr lang="en-GB" dirty="0"/>
              <a:t>You will be equipped with a harness and helmet and before leaving the ground, you will be attached to a safety line</a:t>
            </a:r>
            <a:r>
              <a:rPr lang="en-GB" dirty="0" smtClean="0"/>
              <a:t>.</a:t>
            </a:r>
            <a:endParaRPr lang="en-GB" dirty="0"/>
          </a:p>
        </p:txBody>
      </p:sp>
      <p:pic>
        <p:nvPicPr>
          <p:cNvPr id="4" name="Picture 3"/>
          <p:cNvPicPr>
            <a:picLocks noChangeAspect="1"/>
          </p:cNvPicPr>
          <p:nvPr/>
        </p:nvPicPr>
        <p:blipFill>
          <a:blip r:embed="rId2"/>
          <a:stretch>
            <a:fillRect/>
          </a:stretch>
        </p:blipFill>
        <p:spPr>
          <a:xfrm>
            <a:off x="7063522" y="2160697"/>
            <a:ext cx="5014395" cy="2697714"/>
          </a:xfrm>
          <a:prstGeom prst="rect">
            <a:avLst/>
          </a:prstGeom>
        </p:spPr>
      </p:pic>
    </p:spTree>
    <p:extLst>
      <p:ext uri="{BB962C8B-B14F-4D97-AF65-F5344CB8AC3E}">
        <p14:creationId xmlns:p14="http://schemas.microsoft.com/office/powerpoint/2010/main" val="15140284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Bushcraft</a:t>
            </a:r>
            <a:endParaRPr lang="en-GB" dirty="0"/>
          </a:p>
        </p:txBody>
      </p:sp>
      <p:sp>
        <p:nvSpPr>
          <p:cNvPr id="3" name="Content Placeholder 2"/>
          <p:cNvSpPr>
            <a:spLocks noGrp="1"/>
          </p:cNvSpPr>
          <p:nvPr>
            <p:ph idx="1"/>
          </p:nvPr>
        </p:nvSpPr>
        <p:spPr>
          <a:xfrm>
            <a:off x="4354286" y="87086"/>
            <a:ext cx="7837714" cy="6770914"/>
          </a:xfrm>
        </p:spPr>
        <p:txBody>
          <a:bodyPr>
            <a:normAutofit fontScale="92500"/>
          </a:bodyPr>
          <a:lstStyle/>
          <a:p>
            <a:pPr marL="0" indent="0">
              <a:buNone/>
            </a:pPr>
            <a:r>
              <a:rPr lang="en-GB" dirty="0"/>
              <a:t>At Woodlands Adventure, our </a:t>
            </a:r>
            <a:r>
              <a:rPr lang="en-GB" dirty="0" err="1"/>
              <a:t>bushcraft</a:t>
            </a:r>
            <a:r>
              <a:rPr lang="en-GB" dirty="0"/>
              <a:t> and shelter building sessions teach you the basics of surviving in the wild.</a:t>
            </a:r>
          </a:p>
          <a:p>
            <a:pPr marL="0" indent="0">
              <a:buNone/>
            </a:pPr>
            <a:r>
              <a:rPr lang="en-GB" dirty="0"/>
              <a:t>Firstly, we teach you how to use natural resources to build a shelter that will protect you from the elements. As well as being educational, it is also a fun session as we introduce a slightly competitive element to it – who can build the strongest and most unique shelter! We find that this motivates even the most reluctant to rummage through the woodlands, trying to find the best natural tools. It also teaches the importance of safety and risk assessment in an outdoor environment.</a:t>
            </a:r>
          </a:p>
          <a:p>
            <a:pPr marL="0" indent="0">
              <a:buNone/>
            </a:pPr>
            <a:r>
              <a:rPr lang="en-GB" dirty="0"/>
              <a:t>The second part is </a:t>
            </a:r>
            <a:r>
              <a:rPr lang="en-GB" dirty="0" err="1"/>
              <a:t>bushcraft</a:t>
            </a:r>
            <a:r>
              <a:rPr lang="en-GB" dirty="0"/>
              <a:t>. This is where we teach you how to gather the correct types of wood and kindling and then start a fire using, only a flint and steel, using a storm kettle to boil your water. This teaches life skills, promotes team building and also gives you a rewarding feeling once you get that fire lit</a:t>
            </a:r>
            <a:r>
              <a:rPr lang="en-GB" dirty="0" smtClean="0"/>
              <a:t>!</a:t>
            </a:r>
            <a:endParaRPr lang="en-GB" dirty="0"/>
          </a:p>
        </p:txBody>
      </p:sp>
      <p:pic>
        <p:nvPicPr>
          <p:cNvPr id="4" name="Picture 3"/>
          <p:cNvPicPr>
            <a:picLocks noChangeAspect="1"/>
          </p:cNvPicPr>
          <p:nvPr/>
        </p:nvPicPr>
        <p:blipFill>
          <a:blip r:embed="rId2"/>
          <a:stretch>
            <a:fillRect/>
          </a:stretch>
        </p:blipFill>
        <p:spPr>
          <a:xfrm>
            <a:off x="156754" y="1443910"/>
            <a:ext cx="4029025" cy="217496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61150" y="3788227"/>
            <a:ext cx="3820231" cy="2865173"/>
          </a:xfrm>
          <a:prstGeom prst="rect">
            <a:avLst/>
          </a:prstGeom>
        </p:spPr>
      </p:pic>
    </p:spTree>
    <p:extLst>
      <p:ext uri="{BB962C8B-B14F-4D97-AF65-F5344CB8AC3E}">
        <p14:creationId xmlns:p14="http://schemas.microsoft.com/office/powerpoint/2010/main" val="27918287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Food</a:t>
            </a:r>
            <a:endParaRPr lang="en-GB" dirty="0"/>
          </a:p>
        </p:txBody>
      </p:sp>
      <p:sp>
        <p:nvSpPr>
          <p:cNvPr id="3" name="Content Placeholder 2"/>
          <p:cNvSpPr>
            <a:spLocks noGrp="1"/>
          </p:cNvSpPr>
          <p:nvPr>
            <p:ph idx="1"/>
          </p:nvPr>
        </p:nvSpPr>
        <p:spPr>
          <a:xfrm>
            <a:off x="838200" y="1825625"/>
            <a:ext cx="10515600" cy="2284557"/>
          </a:xfrm>
        </p:spPr>
        <p:txBody>
          <a:bodyPr/>
          <a:lstStyle/>
          <a:p>
            <a:r>
              <a:rPr lang="en-GB" dirty="0" smtClean="0"/>
              <a:t>Packed lunch required on the Thursday</a:t>
            </a:r>
          </a:p>
          <a:p>
            <a:r>
              <a:rPr lang="en-GB" dirty="0" smtClean="0"/>
              <a:t>Evening meal</a:t>
            </a:r>
          </a:p>
          <a:p>
            <a:r>
              <a:rPr lang="en-GB" dirty="0" smtClean="0"/>
              <a:t>Breakfast</a:t>
            </a:r>
          </a:p>
          <a:p>
            <a:r>
              <a:rPr lang="en-GB" dirty="0" smtClean="0"/>
              <a:t>School lunch upon return/lunch from home</a:t>
            </a:r>
            <a:endParaRPr lang="en-GB" dirty="0"/>
          </a:p>
        </p:txBody>
      </p:sp>
    </p:spTree>
    <p:extLst>
      <p:ext uri="{BB962C8B-B14F-4D97-AF65-F5344CB8AC3E}">
        <p14:creationId xmlns:p14="http://schemas.microsoft.com/office/powerpoint/2010/main" val="34187585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6949" y="143452"/>
            <a:ext cx="11512731" cy="6130524"/>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800" b="1" i="0" u="none" strike="noStrike" kern="1200" cap="none" spc="0" normalizeH="0" baseline="0" noProof="0" dirty="0" smtClean="0">
                <a:ln>
                  <a:noFill/>
                </a:ln>
                <a:solidFill>
                  <a:srgbClr val="70AD47"/>
                </a:solidFill>
                <a:effectLst/>
                <a:uLnTx/>
                <a:uFillTx/>
                <a:latin typeface="Nunito"/>
                <a:ea typeface="Calibri" panose="020F0502020204030204" pitchFamily="34" charset="0"/>
                <a:cs typeface="Times New Roman" panose="02020603050405020304" pitchFamily="18" charset="0"/>
              </a:rPr>
              <a:t>Recommended Kit for Residential trips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To make sure you get the best out of your visit here at Woodlands Adventure, please take a look at our kit list, which recommends what you need to pack, based on the visit you choose, and also gives you tips on what to wear and bring with you.</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Long loose bottoms or shorts at a suitable length (jeans &amp; short shorts are not recommended).</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T-shirt (long/short sleeved – no crop tops).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Sweatshirt/hoody.</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Trainers/boots (no slip on footwear, wellies, crocs, open toe or high heel shoes).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Sunscreen.</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Cap/Woolly hat.</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Waterproof jacket.</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Any medication you require e.g. asthma inhalers etc.</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Towels.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Toiletries.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Sleeping bag/duvet (bottom sheets are provided).</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Pillows.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Nightwear.</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Underwear and socks (and spares).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Change of clothes for the evenings (including indoor shoes).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800"/>
              </a:spcAft>
              <a:buClrTx/>
              <a:buSzTx/>
              <a:buFont typeface="Symbol" panose="05050102010706020507" pitchFamily="18" charset="2"/>
              <a:buChar char=""/>
              <a:tabLst/>
              <a:defRPr/>
            </a:pPr>
            <a:r>
              <a:rPr kumimoji="0" lang="en-GB" sz="1600" b="0" i="0" u="none" strike="noStrike" kern="1200" cap="none" spc="0" normalizeH="0" baseline="0" noProof="0" dirty="0">
                <a:ln>
                  <a:noFill/>
                </a:ln>
                <a:solidFill>
                  <a:prstClr val="black"/>
                </a:solidFill>
                <a:effectLst/>
                <a:uLnTx/>
                <a:uFillTx/>
                <a:latin typeface="Fira Sans"/>
                <a:ea typeface="Calibri" panose="020F0502020204030204" pitchFamily="34" charset="0"/>
                <a:cs typeface="Times New Roman" panose="02020603050405020304" pitchFamily="18" charset="0"/>
              </a:rPr>
              <a:t>Large plastic bag for dirty/wet clothes.</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228600" marR="0" lvl="0" indent="0" algn="ctr"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rgbClr val="70AD47"/>
                </a:solidFill>
                <a:effectLst/>
                <a:uLnTx/>
                <a:uFillTx/>
                <a:latin typeface="Fira Sans"/>
                <a:ea typeface="Calibri" panose="020F0502020204030204" pitchFamily="34" charset="0"/>
                <a:cs typeface="Times New Roman" panose="02020603050405020304" pitchFamily="18" charset="0"/>
              </a:rPr>
              <a:t>Please note if clothes get muddy they may not wash clean, so please don’t wear expensive clothes and jewellery.</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22464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650182" y="1825625"/>
            <a:ext cx="4703618" cy="4351338"/>
          </a:xfrm>
        </p:spPr>
        <p:txBody>
          <a:bodyPr/>
          <a:lstStyle/>
          <a:p>
            <a:r>
              <a:rPr lang="en-GB" dirty="0" smtClean="0"/>
              <a:t>Click on the link to see pictures from Y5’s Woodlands Trip in 2023</a:t>
            </a:r>
            <a:endParaRPr lang="en-GB" dirty="0"/>
          </a:p>
        </p:txBody>
      </p:sp>
      <p:pic>
        <p:nvPicPr>
          <p:cNvPr id="4" name="Picture 3"/>
          <p:cNvPicPr>
            <a:picLocks noChangeAspect="1"/>
          </p:cNvPicPr>
          <p:nvPr/>
        </p:nvPicPr>
        <p:blipFill>
          <a:blip r:embed="rId2"/>
          <a:stretch>
            <a:fillRect/>
          </a:stretch>
        </p:blipFill>
        <p:spPr>
          <a:xfrm>
            <a:off x="838200" y="365125"/>
            <a:ext cx="5409659" cy="5387580"/>
          </a:xfrm>
          <a:prstGeom prst="rect">
            <a:avLst/>
          </a:prstGeom>
        </p:spPr>
      </p:pic>
    </p:spTree>
    <p:extLst>
      <p:ext uri="{BB962C8B-B14F-4D97-AF65-F5344CB8AC3E}">
        <p14:creationId xmlns:p14="http://schemas.microsoft.com/office/powerpoint/2010/main" val="1029949713"/>
      </p:ext>
    </p:extLst>
  </p:cSld>
  <p:clrMapOvr>
    <a:masterClrMapping/>
  </p:clrMapOvr>
  <p:timing>
    <p:tnLst>
      <p:par>
        <p:cTn id="1" dur="indefinite" restart="never" nodeType="tmRoot"/>
      </p:par>
    </p:tnLst>
  </p:timing>
</p:sld>
</file>

<file path=ppt/theme/theme1.xml><?xml version="1.0" encoding="utf-8"?>
<a:theme xmlns:a="http://schemas.openxmlformats.org/drawingml/2006/main" name="3_Office Theme">
  <a:themeElements>
    <a:clrScheme name="Twinkl">
      <a:dk1>
        <a:srgbClr val="1C1C1C"/>
      </a:dk1>
      <a:lt1>
        <a:sysClr val="window" lastClr="FFFFFF"/>
      </a:lt1>
      <a:dk2>
        <a:srgbClr val="0C0C0C"/>
      </a:dk2>
      <a:lt2>
        <a:srgbClr val="DCD8DC"/>
      </a:lt2>
      <a:accent1>
        <a:srgbClr val="E52733"/>
      </a:accent1>
      <a:accent2>
        <a:srgbClr val="E94E14"/>
      </a:accent2>
      <a:accent3>
        <a:srgbClr val="F9B000"/>
      </a:accent3>
      <a:accent4>
        <a:srgbClr val="86BD34"/>
      </a:accent4>
      <a:accent5>
        <a:srgbClr val="003F7D"/>
      </a:accent5>
      <a:accent6>
        <a:srgbClr val="65186A"/>
      </a:accent6>
      <a:hlink>
        <a:srgbClr val="6D6D6D"/>
      </a:hlink>
      <a:folHlink>
        <a:srgbClr val="B8B8B8"/>
      </a:folHlink>
    </a:clrScheme>
    <a:fontScheme name="Custom 1">
      <a:majorFont>
        <a:latin typeface="Twinkl SemiBold"/>
        <a:ea typeface=""/>
        <a:cs typeface=""/>
      </a:majorFont>
      <a:minorFont>
        <a:latin typeface="Twinkl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latin typeface="+mn-lt"/>
          </a:defRPr>
        </a:defPPr>
      </a:lstStyle>
    </a:txDef>
  </a:objectDefaults>
  <a:extraClrSchemeLst/>
  <a:extLst>
    <a:ext uri="{05A4C25C-085E-4340-85A3-A5531E510DB2}">
      <thm15:themeFamily xmlns:thm15="http://schemas.microsoft.com/office/thememl/2012/main" name="Secondary PowerPoint Template New.pptx" id="{32E1EC1C-463D-4F51-8886-E757C53C7D28}" vid="{10FCE535-D698-4133-92AA-FC0C8D1E83BF}"/>
    </a:ext>
  </a:extLst>
</a:theme>
</file>

<file path=ppt/theme/theme2.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6389</TotalTime>
  <Words>1116</Words>
  <Application>Microsoft Office PowerPoint</Application>
  <PresentationFormat>Widescreen</PresentationFormat>
  <Paragraphs>62</Paragraphs>
  <Slides>11</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11</vt:i4>
      </vt:variant>
    </vt:vector>
  </HeadingPairs>
  <TitlesOfParts>
    <vt:vector size="24" baseType="lpstr">
      <vt:lpstr>Arial</vt:lpstr>
      <vt:lpstr>Calibri</vt:lpstr>
      <vt:lpstr>Calibri Light</vt:lpstr>
      <vt:lpstr>Clear Sans</vt:lpstr>
      <vt:lpstr>Fira Sans</vt:lpstr>
      <vt:lpstr>Nunito</vt:lpstr>
      <vt:lpstr>Sassoon Infant Rg</vt:lpstr>
      <vt:lpstr>Symbol</vt:lpstr>
      <vt:lpstr>Times New Roman</vt:lpstr>
      <vt:lpstr>Twinkl Light</vt:lpstr>
      <vt:lpstr>Twinkl SemiBold</vt:lpstr>
      <vt:lpstr>3_Office Theme</vt:lpstr>
      <vt:lpstr>5_Office Theme</vt:lpstr>
      <vt:lpstr>Year 5 Residential</vt:lpstr>
      <vt:lpstr>PowerPoint Presentation</vt:lpstr>
      <vt:lpstr>PowerPoint Presentation</vt:lpstr>
      <vt:lpstr>PowerPoint Presentation</vt:lpstr>
      <vt:lpstr>PowerPoint Presentation</vt:lpstr>
      <vt:lpstr>Climbing</vt:lpstr>
      <vt:lpstr>Zipline</vt:lpstr>
      <vt:lpstr>Bushcraft</vt:lpstr>
      <vt:lpstr>Food</vt:lpstr>
      <vt:lpstr>PowerPoint Presentation</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ST-Adlington-S</dc:creator>
  <cp:lastModifiedBy>ST-Adlington-S</cp:lastModifiedBy>
  <cp:revision>113</cp:revision>
  <cp:lastPrinted>2023-11-07T08:20:08Z</cp:lastPrinted>
  <dcterms:created xsi:type="dcterms:W3CDTF">2021-09-05T11:58:36Z</dcterms:created>
  <dcterms:modified xsi:type="dcterms:W3CDTF">2023-11-28T16:17:49Z</dcterms:modified>
</cp:coreProperties>
</file>