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 id="2147483681" r:id="rId2"/>
  </p:sldMasterIdLst>
  <p:notesMasterIdLst>
    <p:notesMasterId r:id="rId147"/>
  </p:notesMasterIdLst>
  <p:handoutMasterIdLst>
    <p:handoutMasterId r:id="rId148"/>
  </p:handoutMasterIdLst>
  <p:sldIdLst>
    <p:sldId id="509" r:id="rId3"/>
    <p:sldId id="516" r:id="rId4"/>
    <p:sldId id="511" r:id="rId5"/>
    <p:sldId id="512" r:id="rId6"/>
    <p:sldId id="514" r:id="rId7"/>
    <p:sldId id="361" r:id="rId8"/>
    <p:sldId id="362" r:id="rId9"/>
    <p:sldId id="341" r:id="rId10"/>
    <p:sldId id="426" r:id="rId11"/>
    <p:sldId id="428" r:id="rId12"/>
    <p:sldId id="430" r:id="rId13"/>
    <p:sldId id="433" r:id="rId14"/>
    <p:sldId id="434" r:id="rId15"/>
    <p:sldId id="431" r:id="rId16"/>
    <p:sldId id="432" r:id="rId17"/>
    <p:sldId id="349" r:id="rId18"/>
    <p:sldId id="342" r:id="rId19"/>
    <p:sldId id="427" r:id="rId20"/>
    <p:sldId id="351" r:id="rId21"/>
    <p:sldId id="441" r:id="rId22"/>
    <p:sldId id="354" r:id="rId23"/>
    <p:sldId id="355" r:id="rId24"/>
    <p:sldId id="353" r:id="rId25"/>
    <p:sldId id="352" r:id="rId26"/>
    <p:sldId id="356" r:id="rId27"/>
    <p:sldId id="442" r:id="rId28"/>
    <p:sldId id="359" r:id="rId29"/>
    <p:sldId id="443" r:id="rId30"/>
    <p:sldId id="370" r:id="rId31"/>
    <p:sldId id="371" r:id="rId32"/>
    <p:sldId id="444" r:id="rId33"/>
    <p:sldId id="374" r:id="rId34"/>
    <p:sldId id="376" r:id="rId35"/>
    <p:sldId id="375" r:id="rId36"/>
    <p:sldId id="377" r:id="rId37"/>
    <p:sldId id="372" r:id="rId38"/>
    <p:sldId id="373" r:id="rId39"/>
    <p:sldId id="435" r:id="rId40"/>
    <p:sldId id="382" r:id="rId41"/>
    <p:sldId id="517" r:id="rId42"/>
    <p:sldId id="381" r:id="rId43"/>
    <p:sldId id="383" r:id="rId44"/>
    <p:sldId id="445" r:id="rId45"/>
    <p:sldId id="385" r:id="rId46"/>
    <p:sldId id="386" r:id="rId47"/>
    <p:sldId id="520" r:id="rId48"/>
    <p:sldId id="518" r:id="rId49"/>
    <p:sldId id="519" r:id="rId50"/>
    <p:sldId id="446" r:id="rId51"/>
    <p:sldId id="387" r:id="rId52"/>
    <p:sldId id="388" r:id="rId53"/>
    <p:sldId id="389" r:id="rId54"/>
    <p:sldId id="391" r:id="rId55"/>
    <p:sldId id="396" r:id="rId56"/>
    <p:sldId id="395" r:id="rId57"/>
    <p:sldId id="392" r:id="rId58"/>
    <p:sldId id="393" r:id="rId59"/>
    <p:sldId id="394" r:id="rId60"/>
    <p:sldId id="447" r:id="rId61"/>
    <p:sldId id="397" r:id="rId62"/>
    <p:sldId id="464" r:id="rId63"/>
    <p:sldId id="463" r:id="rId64"/>
    <p:sldId id="398" r:id="rId65"/>
    <p:sldId id="400" r:id="rId66"/>
    <p:sldId id="399" r:id="rId67"/>
    <p:sldId id="368" r:id="rId68"/>
    <p:sldId id="484" r:id="rId69"/>
    <p:sldId id="486" r:id="rId70"/>
    <p:sldId id="487" r:id="rId71"/>
    <p:sldId id="461" r:id="rId72"/>
    <p:sldId id="364" r:id="rId73"/>
    <p:sldId id="380" r:id="rId74"/>
    <p:sldId id="401" r:id="rId75"/>
    <p:sldId id="475" r:id="rId76"/>
    <p:sldId id="472" r:id="rId77"/>
    <p:sldId id="344" r:id="rId78"/>
    <p:sldId id="462" r:id="rId79"/>
    <p:sldId id="360" r:id="rId80"/>
    <p:sldId id="438" r:id="rId81"/>
    <p:sldId id="367" r:id="rId82"/>
    <p:sldId id="439" r:id="rId83"/>
    <p:sldId id="506" r:id="rId84"/>
    <p:sldId id="408" r:id="rId85"/>
    <p:sldId id="404" r:id="rId86"/>
    <p:sldId id="405" r:id="rId87"/>
    <p:sldId id="406" r:id="rId88"/>
    <p:sldId id="407" r:id="rId89"/>
    <p:sldId id="436" r:id="rId90"/>
    <p:sldId id="409" r:id="rId91"/>
    <p:sldId id="440" r:id="rId92"/>
    <p:sldId id="423" r:id="rId93"/>
    <p:sldId id="412" r:id="rId94"/>
    <p:sldId id="527" r:id="rId95"/>
    <p:sldId id="523" r:id="rId96"/>
    <p:sldId id="524" r:id="rId97"/>
    <p:sldId id="521" r:id="rId98"/>
    <p:sldId id="488" r:id="rId99"/>
    <p:sldId id="499" r:id="rId100"/>
    <p:sldId id="414" r:id="rId101"/>
    <p:sldId id="415" r:id="rId102"/>
    <p:sldId id="416" r:id="rId103"/>
    <p:sldId id="365" r:id="rId104"/>
    <p:sldId id="452" r:id="rId105"/>
    <p:sldId id="437" r:id="rId106"/>
    <p:sldId id="458" r:id="rId107"/>
    <p:sldId id="417" r:id="rId108"/>
    <p:sldId id="418" r:id="rId109"/>
    <p:sldId id="419" r:id="rId110"/>
    <p:sldId id="505" r:id="rId111"/>
    <p:sldId id="420" r:id="rId112"/>
    <p:sldId id="459" r:id="rId113"/>
    <p:sldId id="460" r:id="rId114"/>
    <p:sldId id="467" r:id="rId115"/>
    <p:sldId id="474" r:id="rId116"/>
    <p:sldId id="490" r:id="rId117"/>
    <p:sldId id="478" r:id="rId118"/>
    <p:sldId id="410" r:id="rId119"/>
    <p:sldId id="453" r:id="rId120"/>
    <p:sldId id="454" r:id="rId121"/>
    <p:sldId id="515" r:id="rId122"/>
    <p:sldId id="456" r:id="rId123"/>
    <p:sldId id="494" r:id="rId124"/>
    <p:sldId id="493" r:id="rId125"/>
    <p:sldId id="496" r:id="rId126"/>
    <p:sldId id="497" r:id="rId127"/>
    <p:sldId id="498" r:id="rId128"/>
    <p:sldId id="492" r:id="rId129"/>
    <p:sldId id="489" r:id="rId130"/>
    <p:sldId id="491" r:id="rId131"/>
    <p:sldId id="522" r:id="rId132"/>
    <p:sldId id="477" r:id="rId133"/>
    <p:sldId id="481" r:id="rId134"/>
    <p:sldId id="500" r:id="rId135"/>
    <p:sldId id="501" r:id="rId136"/>
    <p:sldId id="503" r:id="rId137"/>
    <p:sldId id="480" r:id="rId138"/>
    <p:sldId id="502" r:id="rId139"/>
    <p:sldId id="525" r:id="rId140"/>
    <p:sldId id="526" r:id="rId141"/>
    <p:sldId id="482" r:id="rId142"/>
    <p:sldId id="504" r:id="rId143"/>
    <p:sldId id="470" r:id="rId144"/>
    <p:sldId id="476" r:id="rId145"/>
    <p:sldId id="471" r:id="rId146"/>
  </p:sldIdLst>
  <p:sldSz cx="9144000" cy="6858000" type="screen4x3"/>
  <p:notesSz cx="6896100" cy="10033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60">
          <p15:clr>
            <a:srgbClr val="A4A3A4"/>
          </p15:clr>
        </p15:guide>
        <p15:guide id="2" pos="217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1206" y="-120"/>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160"/>
        <p:guide pos="2172"/>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63" Type="http://schemas.openxmlformats.org/officeDocument/2006/relationships/slide" Target="slides/slide61.xml"/><Relationship Id="rId84" Type="http://schemas.openxmlformats.org/officeDocument/2006/relationships/slide" Target="slides/slide82.xml"/><Relationship Id="rId138" Type="http://schemas.openxmlformats.org/officeDocument/2006/relationships/slide" Target="slides/slide136.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presProps" Target="presProps.xml"/><Relationship Id="rId5" Type="http://schemas.openxmlformats.org/officeDocument/2006/relationships/slide" Target="slides/slide3.xml"/><Relationship Id="rId95" Type="http://schemas.openxmlformats.org/officeDocument/2006/relationships/slide" Target="slides/slide93.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viewProps" Target="viewProps.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54" Type="http://schemas.openxmlformats.org/officeDocument/2006/relationships/slide" Target="slides/slide52.xml"/><Relationship Id="rId70" Type="http://schemas.openxmlformats.org/officeDocument/2006/relationships/slide" Target="slides/slide68.xml"/><Relationship Id="rId75" Type="http://schemas.openxmlformats.org/officeDocument/2006/relationships/slide" Target="slides/slide73.xml"/><Relationship Id="rId91" Type="http://schemas.openxmlformats.org/officeDocument/2006/relationships/slide" Target="slides/slide89.xml"/><Relationship Id="rId96" Type="http://schemas.openxmlformats.org/officeDocument/2006/relationships/slide" Target="slides/slide94.xml"/><Relationship Id="rId140" Type="http://schemas.openxmlformats.org/officeDocument/2006/relationships/slide" Target="slides/slide138.xml"/><Relationship Id="rId145" Type="http://schemas.openxmlformats.org/officeDocument/2006/relationships/slide" Target="slides/slide143.xml"/><Relationship Id="rId1" Type="http://schemas.openxmlformats.org/officeDocument/2006/relationships/slideMaster" Target="slideMasters/slideMaster1.xml"/><Relationship Id="rId6" Type="http://schemas.openxmlformats.org/officeDocument/2006/relationships/slide" Target="slides/slide4.xml"/><Relationship Id="rId23" Type="http://schemas.openxmlformats.org/officeDocument/2006/relationships/slide" Target="slides/slide21.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119" Type="http://schemas.openxmlformats.org/officeDocument/2006/relationships/slide" Target="slides/slide117.xml"/><Relationship Id="rId44" Type="http://schemas.openxmlformats.org/officeDocument/2006/relationships/slide" Target="slides/slide42.xml"/><Relationship Id="rId60" Type="http://schemas.openxmlformats.org/officeDocument/2006/relationships/slide" Target="slides/slide58.xml"/><Relationship Id="rId65" Type="http://schemas.openxmlformats.org/officeDocument/2006/relationships/slide" Target="slides/slide63.xml"/><Relationship Id="rId81" Type="http://schemas.openxmlformats.org/officeDocument/2006/relationships/slide" Target="slides/slide79.xml"/><Relationship Id="rId86" Type="http://schemas.openxmlformats.org/officeDocument/2006/relationships/slide" Target="slides/slide84.xml"/><Relationship Id="rId130" Type="http://schemas.openxmlformats.org/officeDocument/2006/relationships/slide" Target="slides/slide128.xml"/><Relationship Id="rId135" Type="http://schemas.openxmlformats.org/officeDocument/2006/relationships/slide" Target="slides/slide133.xml"/><Relationship Id="rId151" Type="http://schemas.openxmlformats.org/officeDocument/2006/relationships/theme" Target="theme/theme1.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78" Type="http://schemas.openxmlformats.org/officeDocument/2006/relationships/slide" Target="slides/slide76.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48"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26" Type="http://schemas.openxmlformats.org/officeDocument/2006/relationships/slide" Target="slides/slide24.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6" Type="http://schemas.openxmlformats.org/officeDocument/2006/relationships/slide" Target="slides/slide14.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7675" cy="50165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906838" y="0"/>
            <a:ext cx="2987675" cy="501650"/>
          </a:xfrm>
          <a:prstGeom prst="rect">
            <a:avLst/>
          </a:prstGeom>
        </p:spPr>
        <p:txBody>
          <a:bodyPr vert="horz" lIns="91440" tIns="45720" rIns="91440" bIns="45720" rtlCol="0"/>
          <a:lstStyle>
            <a:lvl1pPr algn="r">
              <a:defRPr sz="1200"/>
            </a:lvl1pPr>
          </a:lstStyle>
          <a:p>
            <a:fld id="{99189D7D-524A-45C6-AE40-DC9295B65E02}" type="datetimeFigureOut">
              <a:rPr lang="en-GB" smtClean="0"/>
              <a:t>01/04/20</a:t>
            </a:fld>
            <a:endParaRPr lang="en-GB" dirty="0"/>
          </a:p>
        </p:txBody>
      </p:sp>
      <p:sp>
        <p:nvSpPr>
          <p:cNvPr id="4" name="Footer Placeholder 3"/>
          <p:cNvSpPr>
            <a:spLocks noGrp="1"/>
          </p:cNvSpPr>
          <p:nvPr>
            <p:ph type="ftr" sz="quarter" idx="2"/>
          </p:nvPr>
        </p:nvSpPr>
        <p:spPr>
          <a:xfrm>
            <a:off x="0" y="9529763"/>
            <a:ext cx="2987675" cy="50165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906838" y="9529763"/>
            <a:ext cx="2987675" cy="501650"/>
          </a:xfrm>
          <a:prstGeom prst="rect">
            <a:avLst/>
          </a:prstGeom>
        </p:spPr>
        <p:txBody>
          <a:bodyPr vert="horz" lIns="91440" tIns="45720" rIns="91440" bIns="45720" rtlCol="0" anchor="b"/>
          <a:lstStyle>
            <a:lvl1pPr algn="r">
              <a:defRPr sz="1200"/>
            </a:lvl1pPr>
          </a:lstStyle>
          <a:p>
            <a:fld id="{5446BAF9-4B67-4302-A1E9-2A81BB105B05}" type="slidenum">
              <a:rPr lang="en-GB" smtClean="0"/>
              <a:t>‹#›</a:t>
            </a:fld>
            <a:endParaRPr lang="en-GB" dirty="0"/>
          </a:p>
        </p:txBody>
      </p:sp>
    </p:spTree>
    <p:extLst>
      <p:ext uri="{BB962C8B-B14F-4D97-AF65-F5344CB8AC3E}">
        <p14:creationId xmlns:p14="http://schemas.microsoft.com/office/powerpoint/2010/main" val="12289252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6598594-6931-4607-ADDE-2A1E1DF539E5}"/>
              </a:ext>
            </a:extLst>
          </p:cNvPr>
          <p:cNvSpPr>
            <a:spLocks noGrp="1"/>
          </p:cNvSpPr>
          <p:nvPr>
            <p:ph type="hdr" sz="quarter"/>
          </p:nvPr>
        </p:nvSpPr>
        <p:spPr>
          <a:xfrm>
            <a:off x="0" y="0"/>
            <a:ext cx="2987675" cy="50323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3AA654C5-92B1-48EC-9404-3FB98197226A}"/>
              </a:ext>
            </a:extLst>
          </p:cNvPr>
          <p:cNvSpPr>
            <a:spLocks noGrp="1"/>
          </p:cNvSpPr>
          <p:nvPr>
            <p:ph type="dt" idx="1"/>
          </p:nvPr>
        </p:nvSpPr>
        <p:spPr>
          <a:xfrm>
            <a:off x="3906838" y="0"/>
            <a:ext cx="2987675" cy="503238"/>
          </a:xfrm>
          <a:prstGeom prst="rect">
            <a:avLst/>
          </a:prstGeom>
        </p:spPr>
        <p:txBody>
          <a:bodyPr vert="horz" lIns="91440" tIns="45720" rIns="91440" bIns="45720" rtlCol="0"/>
          <a:lstStyle>
            <a:lvl1pPr algn="r">
              <a:defRPr sz="1200"/>
            </a:lvl1pPr>
          </a:lstStyle>
          <a:p>
            <a:fld id="{CBB3DA7D-6D2D-46B7-B1DC-97FC49A59BDE}" type="datetimeFigureOut">
              <a:rPr lang="en-GB" smtClean="0"/>
              <a:t>01/04/20</a:t>
            </a:fld>
            <a:endParaRPr lang="en-GB"/>
          </a:p>
        </p:txBody>
      </p:sp>
      <p:sp>
        <p:nvSpPr>
          <p:cNvPr id="4" name="Slide Image Placeholder 3">
            <a:extLst>
              <a:ext uri="{FF2B5EF4-FFF2-40B4-BE49-F238E27FC236}">
                <a16:creationId xmlns:a16="http://schemas.microsoft.com/office/drawing/2014/main" id="{0C7BA4E1-C9D1-44CB-A69C-2A5F5FE3D0F5}"/>
              </a:ext>
            </a:extLst>
          </p:cNvPr>
          <p:cNvSpPr>
            <a:spLocks noGrp="1" noRot="1" noChangeAspect="1"/>
          </p:cNvSpPr>
          <p:nvPr>
            <p:ph type="sldImg" idx="2"/>
          </p:nvPr>
        </p:nvSpPr>
        <p:spPr>
          <a:xfrm>
            <a:off x="1190625" y="1254125"/>
            <a:ext cx="4514850" cy="33861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a:extLst>
              <a:ext uri="{FF2B5EF4-FFF2-40B4-BE49-F238E27FC236}">
                <a16:creationId xmlns:a16="http://schemas.microsoft.com/office/drawing/2014/main" id="{97D39F83-9EBF-46C1-BF8A-018D39DA6913}"/>
              </a:ext>
            </a:extLst>
          </p:cNvPr>
          <p:cNvSpPr>
            <a:spLocks noGrp="1"/>
          </p:cNvSpPr>
          <p:nvPr>
            <p:ph type="body" sz="quarter" idx="3"/>
          </p:nvPr>
        </p:nvSpPr>
        <p:spPr>
          <a:xfrm>
            <a:off x="688975" y="4829175"/>
            <a:ext cx="5518150" cy="39497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628B6963-A9D8-445C-A512-5F02CD1A4CE5}"/>
              </a:ext>
            </a:extLst>
          </p:cNvPr>
          <p:cNvSpPr>
            <a:spLocks noGrp="1"/>
          </p:cNvSpPr>
          <p:nvPr>
            <p:ph type="ftr" sz="quarter" idx="4"/>
          </p:nvPr>
        </p:nvSpPr>
        <p:spPr>
          <a:xfrm>
            <a:off x="0" y="9529763"/>
            <a:ext cx="2987675" cy="5032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a:extLst>
              <a:ext uri="{FF2B5EF4-FFF2-40B4-BE49-F238E27FC236}">
                <a16:creationId xmlns:a16="http://schemas.microsoft.com/office/drawing/2014/main" id="{5331D686-B640-45FB-8054-19258032CA96}"/>
              </a:ext>
            </a:extLst>
          </p:cNvPr>
          <p:cNvSpPr>
            <a:spLocks noGrp="1"/>
          </p:cNvSpPr>
          <p:nvPr>
            <p:ph type="sldNum" sz="quarter" idx="5"/>
          </p:nvPr>
        </p:nvSpPr>
        <p:spPr>
          <a:xfrm>
            <a:off x="3906838" y="9529763"/>
            <a:ext cx="2987675" cy="503237"/>
          </a:xfrm>
          <a:prstGeom prst="rect">
            <a:avLst/>
          </a:prstGeom>
        </p:spPr>
        <p:txBody>
          <a:bodyPr vert="horz" lIns="91440" tIns="45720" rIns="91440" bIns="45720" rtlCol="0" anchor="b"/>
          <a:lstStyle>
            <a:lvl1pPr algn="r">
              <a:defRPr sz="1200"/>
            </a:lvl1pPr>
          </a:lstStyle>
          <a:p>
            <a:fld id="{54517D7E-A38D-47D0-9945-F56F9FE06461}"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1</a:t>
            </a:fld>
            <a:endParaRPr lang="en-GB" dirty="0"/>
          </a:p>
        </p:txBody>
      </p:sp>
    </p:spTree>
    <p:extLst>
      <p:ext uri="{BB962C8B-B14F-4D97-AF65-F5344CB8AC3E}">
        <p14:creationId xmlns:p14="http://schemas.microsoft.com/office/powerpoint/2010/main" val="668705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2</a:t>
            </a:fld>
            <a:endParaRPr lang="en-GB" dirty="0"/>
          </a:p>
        </p:txBody>
      </p:sp>
    </p:spTree>
    <p:extLst>
      <p:ext uri="{BB962C8B-B14F-4D97-AF65-F5344CB8AC3E}">
        <p14:creationId xmlns:p14="http://schemas.microsoft.com/office/powerpoint/2010/main" val="12140361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3</a:t>
            </a:fld>
            <a:endParaRPr lang="en-GB" dirty="0"/>
          </a:p>
        </p:txBody>
      </p:sp>
    </p:spTree>
    <p:extLst>
      <p:ext uri="{BB962C8B-B14F-4D97-AF65-F5344CB8AC3E}">
        <p14:creationId xmlns:p14="http://schemas.microsoft.com/office/powerpoint/2010/main" val="3953651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39800" y="752475"/>
            <a:ext cx="5016500" cy="376237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30646059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a:t>
            </a:fld>
            <a:endParaRPr lang="en-GB" dirty="0"/>
          </a:p>
        </p:txBody>
      </p:sp>
    </p:spTree>
    <p:extLst>
      <p:ext uri="{BB962C8B-B14F-4D97-AF65-F5344CB8AC3E}">
        <p14:creationId xmlns:p14="http://schemas.microsoft.com/office/powerpoint/2010/main" val="40205684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a:t>
            </a:fld>
            <a:endParaRPr lang="en-GB" dirty="0"/>
          </a:p>
        </p:txBody>
      </p:sp>
    </p:spTree>
    <p:extLst>
      <p:ext uri="{BB962C8B-B14F-4D97-AF65-F5344CB8AC3E}">
        <p14:creationId xmlns:p14="http://schemas.microsoft.com/office/powerpoint/2010/main" val="30041124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a:t>
            </a:fld>
            <a:endParaRPr lang="en-GB" dirty="0"/>
          </a:p>
        </p:txBody>
      </p:sp>
    </p:spTree>
    <p:extLst>
      <p:ext uri="{BB962C8B-B14F-4D97-AF65-F5344CB8AC3E}">
        <p14:creationId xmlns:p14="http://schemas.microsoft.com/office/powerpoint/2010/main" val="3958013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a:t>
            </a:fld>
            <a:endParaRPr lang="en-GB" dirty="0"/>
          </a:p>
        </p:txBody>
      </p:sp>
    </p:spTree>
    <p:extLst>
      <p:ext uri="{BB962C8B-B14F-4D97-AF65-F5344CB8AC3E}">
        <p14:creationId xmlns:p14="http://schemas.microsoft.com/office/powerpoint/2010/main" val="14128088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a:t>
            </a:fld>
            <a:endParaRPr lang="en-GB" dirty="0"/>
          </a:p>
        </p:txBody>
      </p:sp>
    </p:spTree>
    <p:extLst>
      <p:ext uri="{BB962C8B-B14F-4D97-AF65-F5344CB8AC3E}">
        <p14:creationId xmlns:p14="http://schemas.microsoft.com/office/powerpoint/2010/main" val="3511641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a:t>
            </a:fld>
            <a:endParaRPr lang="en-GB" dirty="0"/>
          </a:p>
        </p:txBody>
      </p:sp>
    </p:spTree>
    <p:extLst>
      <p:ext uri="{BB962C8B-B14F-4D97-AF65-F5344CB8AC3E}">
        <p14:creationId xmlns:p14="http://schemas.microsoft.com/office/powerpoint/2010/main" val="16347539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a:t>
            </a:fld>
            <a:endParaRPr lang="en-GB" dirty="0"/>
          </a:p>
        </p:txBody>
      </p:sp>
    </p:spTree>
    <p:extLst>
      <p:ext uri="{BB962C8B-B14F-4D97-AF65-F5344CB8AC3E}">
        <p14:creationId xmlns:p14="http://schemas.microsoft.com/office/powerpoint/2010/main" val="2898942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2"/>
          <p:cNvSpPr>
            <a:spLocks noGrp="1" noRot="1" noChangeAspect="1" noChangeArrowheads="1" noTextEdit="1"/>
          </p:cNvSpPr>
          <p:nvPr>
            <p:ph type="sldImg"/>
          </p:nvPr>
        </p:nvSpPr>
        <p:spPr>
          <a:xfrm>
            <a:off x="939800" y="752475"/>
            <a:ext cx="5018088" cy="3762375"/>
          </a:xfrm>
          <a:ln/>
        </p:spPr>
      </p:sp>
      <p:sp>
        <p:nvSpPr>
          <p:cNvPr id="429058"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2283866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7" name="Rectangle 2"/>
          <p:cNvSpPr>
            <a:spLocks noGrp="1" noRot="1" noChangeAspect="1" noChangeArrowheads="1" noTextEdit="1"/>
          </p:cNvSpPr>
          <p:nvPr>
            <p:ph type="sldImg"/>
          </p:nvPr>
        </p:nvSpPr>
        <p:spPr>
          <a:xfrm>
            <a:off x="939800" y="752475"/>
            <a:ext cx="5018088" cy="3762375"/>
          </a:xfrm>
          <a:ln/>
        </p:spPr>
      </p:sp>
      <p:sp>
        <p:nvSpPr>
          <p:cNvPr id="429058"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11322341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a:t>
            </a:fld>
            <a:endParaRPr lang="en-GB" dirty="0"/>
          </a:p>
        </p:txBody>
      </p:sp>
    </p:spTree>
    <p:extLst>
      <p:ext uri="{BB962C8B-B14F-4D97-AF65-F5344CB8AC3E}">
        <p14:creationId xmlns:p14="http://schemas.microsoft.com/office/powerpoint/2010/main" val="18203536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15</a:t>
            </a:fld>
            <a:endParaRPr lang="en-GB" dirty="0"/>
          </a:p>
        </p:txBody>
      </p:sp>
    </p:spTree>
    <p:extLst>
      <p:ext uri="{BB962C8B-B14F-4D97-AF65-F5344CB8AC3E}">
        <p14:creationId xmlns:p14="http://schemas.microsoft.com/office/powerpoint/2010/main" val="24375607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16</a:t>
            </a:fld>
            <a:endParaRPr lang="en-GB" dirty="0"/>
          </a:p>
        </p:txBody>
      </p:sp>
    </p:spTree>
    <p:extLst>
      <p:ext uri="{BB962C8B-B14F-4D97-AF65-F5344CB8AC3E}">
        <p14:creationId xmlns:p14="http://schemas.microsoft.com/office/powerpoint/2010/main" val="25574694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17</a:t>
            </a:fld>
            <a:endParaRPr lang="en-GB" dirty="0"/>
          </a:p>
        </p:txBody>
      </p:sp>
    </p:spTree>
    <p:extLst>
      <p:ext uri="{BB962C8B-B14F-4D97-AF65-F5344CB8AC3E}">
        <p14:creationId xmlns:p14="http://schemas.microsoft.com/office/powerpoint/2010/main" val="1695892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18</a:t>
            </a:fld>
            <a:endParaRPr lang="en-GB" dirty="0"/>
          </a:p>
        </p:txBody>
      </p:sp>
    </p:spTree>
    <p:extLst>
      <p:ext uri="{BB962C8B-B14F-4D97-AF65-F5344CB8AC3E}">
        <p14:creationId xmlns:p14="http://schemas.microsoft.com/office/powerpoint/2010/main" val="863680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19</a:t>
            </a:fld>
            <a:endParaRPr lang="en-GB" dirty="0"/>
          </a:p>
        </p:txBody>
      </p:sp>
    </p:spTree>
    <p:extLst>
      <p:ext uri="{BB962C8B-B14F-4D97-AF65-F5344CB8AC3E}">
        <p14:creationId xmlns:p14="http://schemas.microsoft.com/office/powerpoint/2010/main" val="30124978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20</a:t>
            </a:fld>
            <a:endParaRPr lang="en-GB" dirty="0"/>
          </a:p>
        </p:txBody>
      </p:sp>
    </p:spTree>
    <p:extLst>
      <p:ext uri="{BB962C8B-B14F-4D97-AF65-F5344CB8AC3E}">
        <p14:creationId xmlns:p14="http://schemas.microsoft.com/office/powerpoint/2010/main" val="28996562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21</a:t>
            </a:fld>
            <a:endParaRPr lang="en-GB" dirty="0"/>
          </a:p>
        </p:txBody>
      </p:sp>
    </p:spTree>
    <p:extLst>
      <p:ext uri="{BB962C8B-B14F-4D97-AF65-F5344CB8AC3E}">
        <p14:creationId xmlns:p14="http://schemas.microsoft.com/office/powerpoint/2010/main" val="34336280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22</a:t>
            </a:fld>
            <a:endParaRPr lang="en-GB" dirty="0"/>
          </a:p>
        </p:txBody>
      </p:sp>
    </p:spTree>
    <p:extLst>
      <p:ext uri="{BB962C8B-B14F-4D97-AF65-F5344CB8AC3E}">
        <p14:creationId xmlns:p14="http://schemas.microsoft.com/office/powerpoint/2010/main" val="2716258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23</a:t>
            </a:fld>
            <a:endParaRPr lang="en-GB" dirty="0"/>
          </a:p>
        </p:txBody>
      </p:sp>
    </p:spTree>
    <p:extLst>
      <p:ext uri="{BB962C8B-B14F-4D97-AF65-F5344CB8AC3E}">
        <p14:creationId xmlns:p14="http://schemas.microsoft.com/office/powerpoint/2010/main" val="34116034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24</a:t>
            </a:fld>
            <a:endParaRPr lang="en-GB" dirty="0"/>
          </a:p>
        </p:txBody>
      </p:sp>
    </p:spTree>
    <p:extLst>
      <p:ext uri="{BB962C8B-B14F-4D97-AF65-F5344CB8AC3E}">
        <p14:creationId xmlns:p14="http://schemas.microsoft.com/office/powerpoint/2010/main" val="423297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25</a:t>
            </a:fld>
            <a:endParaRPr lang="en-GB" dirty="0"/>
          </a:p>
        </p:txBody>
      </p:sp>
    </p:spTree>
    <p:extLst>
      <p:ext uri="{BB962C8B-B14F-4D97-AF65-F5344CB8AC3E}">
        <p14:creationId xmlns:p14="http://schemas.microsoft.com/office/powerpoint/2010/main" val="103595643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26</a:t>
            </a:fld>
            <a:endParaRPr lang="en-GB" dirty="0"/>
          </a:p>
        </p:txBody>
      </p:sp>
    </p:spTree>
    <p:extLst>
      <p:ext uri="{BB962C8B-B14F-4D97-AF65-F5344CB8AC3E}">
        <p14:creationId xmlns:p14="http://schemas.microsoft.com/office/powerpoint/2010/main" val="90930605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2"/>
          <p:cNvSpPr>
            <a:spLocks noGrp="1" noRot="1" noChangeAspect="1" noChangeArrowheads="1" noTextEdit="1"/>
          </p:cNvSpPr>
          <p:nvPr>
            <p:ph type="sldImg"/>
          </p:nvPr>
        </p:nvSpPr>
        <p:spPr>
          <a:xfrm>
            <a:off x="939800" y="752475"/>
            <a:ext cx="5018088" cy="3762375"/>
          </a:xfrm>
          <a:ln/>
        </p:spPr>
      </p:sp>
      <p:sp>
        <p:nvSpPr>
          <p:cNvPr id="427010"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37186120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28</a:t>
            </a:fld>
            <a:endParaRPr lang="en-GB" dirty="0"/>
          </a:p>
        </p:txBody>
      </p:sp>
    </p:spTree>
    <p:extLst>
      <p:ext uri="{BB962C8B-B14F-4D97-AF65-F5344CB8AC3E}">
        <p14:creationId xmlns:p14="http://schemas.microsoft.com/office/powerpoint/2010/main" val="10564909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29</a:t>
            </a:fld>
            <a:endParaRPr lang="en-GB" dirty="0"/>
          </a:p>
        </p:txBody>
      </p:sp>
    </p:spTree>
    <p:extLst>
      <p:ext uri="{BB962C8B-B14F-4D97-AF65-F5344CB8AC3E}">
        <p14:creationId xmlns:p14="http://schemas.microsoft.com/office/powerpoint/2010/main" val="6350303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30</a:t>
            </a:fld>
            <a:endParaRPr lang="en-GB" dirty="0"/>
          </a:p>
        </p:txBody>
      </p:sp>
    </p:spTree>
    <p:extLst>
      <p:ext uri="{BB962C8B-B14F-4D97-AF65-F5344CB8AC3E}">
        <p14:creationId xmlns:p14="http://schemas.microsoft.com/office/powerpoint/2010/main" val="388097788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solidFill>
                  <a:prstClr val="black"/>
                </a:solidFill>
              </a:rPr>
              <a:pPr/>
              <a:t>31</a:t>
            </a:fld>
            <a:endParaRPr lang="en-GB" dirty="0">
              <a:solidFill>
                <a:prstClr val="black"/>
              </a:solidFill>
            </a:endParaRPr>
          </a:p>
        </p:txBody>
      </p:sp>
    </p:spTree>
    <p:extLst>
      <p:ext uri="{BB962C8B-B14F-4D97-AF65-F5344CB8AC3E}">
        <p14:creationId xmlns:p14="http://schemas.microsoft.com/office/powerpoint/2010/main" val="13573251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32</a:t>
            </a:fld>
            <a:endParaRPr lang="en-GB" dirty="0"/>
          </a:p>
        </p:txBody>
      </p:sp>
    </p:spTree>
    <p:extLst>
      <p:ext uri="{BB962C8B-B14F-4D97-AF65-F5344CB8AC3E}">
        <p14:creationId xmlns:p14="http://schemas.microsoft.com/office/powerpoint/2010/main" val="18220999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33</a:t>
            </a:fld>
            <a:endParaRPr lang="en-GB" dirty="0"/>
          </a:p>
        </p:txBody>
      </p:sp>
    </p:spTree>
    <p:extLst>
      <p:ext uri="{BB962C8B-B14F-4D97-AF65-F5344CB8AC3E}">
        <p14:creationId xmlns:p14="http://schemas.microsoft.com/office/powerpoint/2010/main" val="10767109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34</a:t>
            </a:fld>
            <a:endParaRPr lang="en-GB" dirty="0"/>
          </a:p>
        </p:txBody>
      </p:sp>
    </p:spTree>
    <p:extLst>
      <p:ext uri="{BB962C8B-B14F-4D97-AF65-F5344CB8AC3E}">
        <p14:creationId xmlns:p14="http://schemas.microsoft.com/office/powerpoint/2010/main" val="1583130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35</a:t>
            </a:fld>
            <a:endParaRPr lang="en-GB" dirty="0"/>
          </a:p>
        </p:txBody>
      </p:sp>
    </p:spTree>
    <p:extLst>
      <p:ext uri="{BB962C8B-B14F-4D97-AF65-F5344CB8AC3E}">
        <p14:creationId xmlns:p14="http://schemas.microsoft.com/office/powerpoint/2010/main" val="35161700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36</a:t>
            </a:fld>
            <a:endParaRPr lang="en-GB" dirty="0"/>
          </a:p>
        </p:txBody>
      </p:sp>
    </p:spTree>
    <p:extLst>
      <p:ext uri="{BB962C8B-B14F-4D97-AF65-F5344CB8AC3E}">
        <p14:creationId xmlns:p14="http://schemas.microsoft.com/office/powerpoint/2010/main" val="282923677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37</a:t>
            </a:fld>
            <a:endParaRPr lang="en-GB" dirty="0"/>
          </a:p>
        </p:txBody>
      </p:sp>
    </p:spTree>
    <p:extLst>
      <p:ext uri="{BB962C8B-B14F-4D97-AF65-F5344CB8AC3E}">
        <p14:creationId xmlns:p14="http://schemas.microsoft.com/office/powerpoint/2010/main" val="411168782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38</a:t>
            </a:fld>
            <a:endParaRPr lang="en-GB" dirty="0"/>
          </a:p>
        </p:txBody>
      </p:sp>
    </p:spTree>
    <p:extLst>
      <p:ext uri="{BB962C8B-B14F-4D97-AF65-F5344CB8AC3E}">
        <p14:creationId xmlns:p14="http://schemas.microsoft.com/office/powerpoint/2010/main" val="324497981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39</a:t>
            </a:fld>
            <a:endParaRPr lang="en-GB" dirty="0"/>
          </a:p>
        </p:txBody>
      </p:sp>
    </p:spTree>
    <p:extLst>
      <p:ext uri="{BB962C8B-B14F-4D97-AF65-F5344CB8AC3E}">
        <p14:creationId xmlns:p14="http://schemas.microsoft.com/office/powerpoint/2010/main" val="181060517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2"/>
          <p:cNvSpPr>
            <a:spLocks noGrp="1" noRot="1" noChangeAspect="1" noChangeArrowheads="1" noTextEdit="1"/>
          </p:cNvSpPr>
          <p:nvPr>
            <p:ph type="sldImg"/>
          </p:nvPr>
        </p:nvSpPr>
        <p:spPr>
          <a:xfrm>
            <a:off x="939800" y="752475"/>
            <a:ext cx="5018088" cy="3762375"/>
          </a:xfrm>
          <a:ln/>
        </p:spPr>
      </p:sp>
      <p:sp>
        <p:nvSpPr>
          <p:cNvPr id="427010"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358827414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09" name="Rectangle 2"/>
          <p:cNvSpPr>
            <a:spLocks noGrp="1" noRot="1" noChangeAspect="1" noChangeArrowheads="1" noTextEdit="1"/>
          </p:cNvSpPr>
          <p:nvPr>
            <p:ph type="sldImg"/>
          </p:nvPr>
        </p:nvSpPr>
        <p:spPr>
          <a:xfrm>
            <a:off x="939800" y="752475"/>
            <a:ext cx="5018088" cy="3762375"/>
          </a:xfrm>
          <a:ln/>
        </p:spPr>
      </p:sp>
      <p:sp>
        <p:nvSpPr>
          <p:cNvPr id="427010" name="Rectangle 3"/>
          <p:cNvSpPr>
            <a:spLocks noGrp="1" noChangeArrowheads="1"/>
          </p:cNvSpPr>
          <p:nvPr>
            <p:ph type="body" idx="1"/>
          </p:nvPr>
        </p:nvSpPr>
        <p:spPr>
          <a:xfrm>
            <a:off x="689288" y="4765395"/>
            <a:ext cx="5517526" cy="451509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cs typeface="Arial" pitchFamily="34" charset="0"/>
            </a:endParaRPr>
          </a:p>
        </p:txBody>
      </p:sp>
    </p:spTree>
    <p:extLst>
      <p:ext uri="{BB962C8B-B14F-4D97-AF65-F5344CB8AC3E}">
        <p14:creationId xmlns:p14="http://schemas.microsoft.com/office/powerpoint/2010/main" val="5422009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43</a:t>
            </a:fld>
            <a:endParaRPr lang="en-GB" dirty="0"/>
          </a:p>
        </p:txBody>
      </p:sp>
    </p:spTree>
    <p:extLst>
      <p:ext uri="{BB962C8B-B14F-4D97-AF65-F5344CB8AC3E}">
        <p14:creationId xmlns:p14="http://schemas.microsoft.com/office/powerpoint/2010/main" val="298898395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44</a:t>
            </a:fld>
            <a:endParaRPr lang="en-GB" dirty="0"/>
          </a:p>
        </p:txBody>
      </p:sp>
    </p:spTree>
    <p:extLst>
      <p:ext uri="{BB962C8B-B14F-4D97-AF65-F5344CB8AC3E}">
        <p14:creationId xmlns:p14="http://schemas.microsoft.com/office/powerpoint/2010/main" val="15521037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45</a:t>
            </a:fld>
            <a:endParaRPr lang="en-GB" dirty="0"/>
          </a:p>
        </p:txBody>
      </p:sp>
    </p:spTree>
    <p:extLst>
      <p:ext uri="{BB962C8B-B14F-4D97-AF65-F5344CB8AC3E}">
        <p14:creationId xmlns:p14="http://schemas.microsoft.com/office/powerpoint/2010/main" val="295296150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46</a:t>
            </a:fld>
            <a:endParaRPr lang="en-GB" dirty="0"/>
          </a:p>
        </p:txBody>
      </p:sp>
    </p:spTree>
    <p:extLst>
      <p:ext uri="{BB962C8B-B14F-4D97-AF65-F5344CB8AC3E}">
        <p14:creationId xmlns:p14="http://schemas.microsoft.com/office/powerpoint/2010/main" val="22467402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49</a:t>
            </a:fld>
            <a:endParaRPr lang="en-GB" dirty="0"/>
          </a:p>
        </p:txBody>
      </p:sp>
    </p:spTree>
    <p:extLst>
      <p:ext uri="{BB962C8B-B14F-4D97-AF65-F5344CB8AC3E}">
        <p14:creationId xmlns:p14="http://schemas.microsoft.com/office/powerpoint/2010/main" val="211729854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50</a:t>
            </a:fld>
            <a:endParaRPr lang="en-GB" dirty="0"/>
          </a:p>
        </p:txBody>
      </p:sp>
    </p:spTree>
    <p:extLst>
      <p:ext uri="{BB962C8B-B14F-4D97-AF65-F5344CB8AC3E}">
        <p14:creationId xmlns:p14="http://schemas.microsoft.com/office/powerpoint/2010/main" val="314781490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51</a:t>
            </a:fld>
            <a:endParaRPr lang="en-GB" dirty="0"/>
          </a:p>
        </p:txBody>
      </p:sp>
    </p:spTree>
    <p:extLst>
      <p:ext uri="{BB962C8B-B14F-4D97-AF65-F5344CB8AC3E}">
        <p14:creationId xmlns:p14="http://schemas.microsoft.com/office/powerpoint/2010/main" val="63552354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52</a:t>
            </a:fld>
            <a:endParaRPr lang="en-GB" dirty="0"/>
          </a:p>
        </p:txBody>
      </p:sp>
    </p:spTree>
    <p:extLst>
      <p:ext uri="{BB962C8B-B14F-4D97-AF65-F5344CB8AC3E}">
        <p14:creationId xmlns:p14="http://schemas.microsoft.com/office/powerpoint/2010/main" val="10715382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53</a:t>
            </a:fld>
            <a:endParaRPr lang="en-GB" dirty="0"/>
          </a:p>
        </p:txBody>
      </p:sp>
    </p:spTree>
    <p:extLst>
      <p:ext uri="{BB962C8B-B14F-4D97-AF65-F5344CB8AC3E}">
        <p14:creationId xmlns:p14="http://schemas.microsoft.com/office/powerpoint/2010/main" val="360586728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54</a:t>
            </a:fld>
            <a:endParaRPr lang="en-GB" dirty="0"/>
          </a:p>
        </p:txBody>
      </p:sp>
    </p:spTree>
    <p:extLst>
      <p:ext uri="{BB962C8B-B14F-4D97-AF65-F5344CB8AC3E}">
        <p14:creationId xmlns:p14="http://schemas.microsoft.com/office/powerpoint/2010/main" val="387135675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55</a:t>
            </a:fld>
            <a:endParaRPr lang="en-GB" dirty="0"/>
          </a:p>
        </p:txBody>
      </p:sp>
    </p:spTree>
    <p:extLst>
      <p:ext uri="{BB962C8B-B14F-4D97-AF65-F5344CB8AC3E}">
        <p14:creationId xmlns:p14="http://schemas.microsoft.com/office/powerpoint/2010/main" val="385529678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56</a:t>
            </a:fld>
            <a:endParaRPr lang="en-GB" dirty="0"/>
          </a:p>
        </p:txBody>
      </p:sp>
    </p:spTree>
    <p:extLst>
      <p:ext uri="{BB962C8B-B14F-4D97-AF65-F5344CB8AC3E}">
        <p14:creationId xmlns:p14="http://schemas.microsoft.com/office/powerpoint/2010/main" val="221131165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57</a:t>
            </a:fld>
            <a:endParaRPr lang="en-GB" dirty="0"/>
          </a:p>
        </p:txBody>
      </p:sp>
    </p:spTree>
    <p:extLst>
      <p:ext uri="{BB962C8B-B14F-4D97-AF65-F5344CB8AC3E}">
        <p14:creationId xmlns:p14="http://schemas.microsoft.com/office/powerpoint/2010/main" val="182855017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58</a:t>
            </a:fld>
            <a:endParaRPr lang="en-GB" dirty="0"/>
          </a:p>
        </p:txBody>
      </p:sp>
    </p:spTree>
    <p:extLst>
      <p:ext uri="{BB962C8B-B14F-4D97-AF65-F5344CB8AC3E}">
        <p14:creationId xmlns:p14="http://schemas.microsoft.com/office/powerpoint/2010/main" val="297372684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59</a:t>
            </a:fld>
            <a:endParaRPr lang="en-GB" dirty="0"/>
          </a:p>
        </p:txBody>
      </p:sp>
    </p:spTree>
    <p:extLst>
      <p:ext uri="{BB962C8B-B14F-4D97-AF65-F5344CB8AC3E}">
        <p14:creationId xmlns:p14="http://schemas.microsoft.com/office/powerpoint/2010/main" val="1621754674"/>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60</a:t>
            </a:fld>
            <a:endParaRPr lang="en-GB" dirty="0"/>
          </a:p>
        </p:txBody>
      </p:sp>
    </p:spTree>
    <p:extLst>
      <p:ext uri="{BB962C8B-B14F-4D97-AF65-F5344CB8AC3E}">
        <p14:creationId xmlns:p14="http://schemas.microsoft.com/office/powerpoint/2010/main" val="201372348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61</a:t>
            </a:fld>
            <a:endParaRPr lang="en-GB" dirty="0"/>
          </a:p>
        </p:txBody>
      </p:sp>
    </p:spTree>
    <p:extLst>
      <p:ext uri="{BB962C8B-B14F-4D97-AF65-F5344CB8AC3E}">
        <p14:creationId xmlns:p14="http://schemas.microsoft.com/office/powerpoint/2010/main" val="7232149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62</a:t>
            </a:fld>
            <a:endParaRPr lang="en-GB" dirty="0"/>
          </a:p>
        </p:txBody>
      </p:sp>
    </p:spTree>
    <p:extLst>
      <p:ext uri="{BB962C8B-B14F-4D97-AF65-F5344CB8AC3E}">
        <p14:creationId xmlns:p14="http://schemas.microsoft.com/office/powerpoint/2010/main" val="372720214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63</a:t>
            </a:fld>
            <a:endParaRPr lang="en-GB" dirty="0"/>
          </a:p>
        </p:txBody>
      </p:sp>
    </p:spTree>
    <p:extLst>
      <p:ext uri="{BB962C8B-B14F-4D97-AF65-F5344CB8AC3E}">
        <p14:creationId xmlns:p14="http://schemas.microsoft.com/office/powerpoint/2010/main" val="1610633386"/>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bwMode="auto">
          <a:noFill/>
          <a:ln>
            <a:solidFill>
              <a:srgbClr val="000000"/>
            </a:solidFill>
            <a:miter lim="800000"/>
            <a:headEnd/>
            <a:tailEnd/>
          </a:ln>
        </p:spPr>
      </p:sp>
      <p:sp>
        <p:nvSpPr>
          <p:cNvPr id="399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3994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006E383-57DB-451E-B288-631EAA73FB37}" type="slidenum">
              <a:rPr lang="en-GB" smtClean="0">
                <a:solidFill>
                  <a:prstClr val="black"/>
                </a:solidFill>
                <a:cs typeface="Arial" pitchFamily="34" charset="0"/>
              </a:rPr>
              <a:pPr/>
              <a:t>64</a:t>
            </a:fld>
            <a:endParaRPr lang="en-GB" dirty="0">
              <a:solidFill>
                <a:prstClr val="black"/>
              </a:solidFill>
              <a:cs typeface="Arial" pitchFamily="34" charset="0"/>
            </a:endParaRPr>
          </a:p>
        </p:txBody>
      </p:sp>
    </p:spTree>
    <p:extLst>
      <p:ext uri="{BB962C8B-B14F-4D97-AF65-F5344CB8AC3E}">
        <p14:creationId xmlns:p14="http://schemas.microsoft.com/office/powerpoint/2010/main" val="351932503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65</a:t>
            </a:fld>
            <a:endParaRPr lang="en-GB" dirty="0"/>
          </a:p>
        </p:txBody>
      </p:sp>
    </p:spTree>
    <p:extLst>
      <p:ext uri="{BB962C8B-B14F-4D97-AF65-F5344CB8AC3E}">
        <p14:creationId xmlns:p14="http://schemas.microsoft.com/office/powerpoint/2010/main" val="429365358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66</a:t>
            </a:fld>
            <a:endParaRPr lang="en-GB" dirty="0"/>
          </a:p>
        </p:txBody>
      </p:sp>
    </p:spTree>
    <p:extLst>
      <p:ext uri="{BB962C8B-B14F-4D97-AF65-F5344CB8AC3E}">
        <p14:creationId xmlns:p14="http://schemas.microsoft.com/office/powerpoint/2010/main" val="268550613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67</a:t>
            </a:fld>
            <a:endParaRPr lang="en-GB" dirty="0"/>
          </a:p>
        </p:txBody>
      </p:sp>
    </p:spTree>
    <p:extLst>
      <p:ext uri="{BB962C8B-B14F-4D97-AF65-F5344CB8AC3E}">
        <p14:creationId xmlns:p14="http://schemas.microsoft.com/office/powerpoint/2010/main" val="303371446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68</a:t>
            </a:fld>
            <a:endParaRPr lang="en-GB" dirty="0"/>
          </a:p>
        </p:txBody>
      </p:sp>
    </p:spTree>
    <p:extLst>
      <p:ext uri="{BB962C8B-B14F-4D97-AF65-F5344CB8AC3E}">
        <p14:creationId xmlns:p14="http://schemas.microsoft.com/office/powerpoint/2010/main" val="413865379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69</a:t>
            </a:fld>
            <a:endParaRPr lang="en-GB" dirty="0"/>
          </a:p>
        </p:txBody>
      </p:sp>
    </p:spTree>
    <p:extLst>
      <p:ext uri="{BB962C8B-B14F-4D97-AF65-F5344CB8AC3E}">
        <p14:creationId xmlns:p14="http://schemas.microsoft.com/office/powerpoint/2010/main" val="2135689924"/>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70</a:t>
            </a:fld>
            <a:endParaRPr lang="en-GB" dirty="0"/>
          </a:p>
        </p:txBody>
      </p:sp>
    </p:spTree>
    <p:extLst>
      <p:ext uri="{BB962C8B-B14F-4D97-AF65-F5344CB8AC3E}">
        <p14:creationId xmlns:p14="http://schemas.microsoft.com/office/powerpoint/2010/main" val="283993434"/>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71</a:t>
            </a:fld>
            <a:endParaRPr lang="en-GB" dirty="0"/>
          </a:p>
        </p:txBody>
      </p:sp>
    </p:spTree>
    <p:extLst>
      <p:ext uri="{BB962C8B-B14F-4D97-AF65-F5344CB8AC3E}">
        <p14:creationId xmlns:p14="http://schemas.microsoft.com/office/powerpoint/2010/main" val="1072132244"/>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72</a:t>
            </a:fld>
            <a:endParaRPr lang="en-GB" dirty="0"/>
          </a:p>
        </p:txBody>
      </p:sp>
    </p:spTree>
    <p:extLst>
      <p:ext uri="{BB962C8B-B14F-4D97-AF65-F5344CB8AC3E}">
        <p14:creationId xmlns:p14="http://schemas.microsoft.com/office/powerpoint/2010/main" val="153245193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73</a:t>
            </a:fld>
            <a:endParaRPr lang="en-GB" dirty="0"/>
          </a:p>
        </p:txBody>
      </p:sp>
    </p:spTree>
    <p:extLst>
      <p:ext uri="{BB962C8B-B14F-4D97-AF65-F5344CB8AC3E}">
        <p14:creationId xmlns:p14="http://schemas.microsoft.com/office/powerpoint/2010/main" val="3211211295"/>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74</a:t>
            </a:fld>
            <a:endParaRPr lang="en-GB" dirty="0"/>
          </a:p>
        </p:txBody>
      </p:sp>
    </p:spTree>
    <p:extLst>
      <p:ext uri="{BB962C8B-B14F-4D97-AF65-F5344CB8AC3E}">
        <p14:creationId xmlns:p14="http://schemas.microsoft.com/office/powerpoint/2010/main" val="322888783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75</a:t>
            </a:fld>
            <a:endParaRPr lang="en-GB" dirty="0"/>
          </a:p>
        </p:txBody>
      </p:sp>
    </p:spTree>
    <p:extLst>
      <p:ext uri="{BB962C8B-B14F-4D97-AF65-F5344CB8AC3E}">
        <p14:creationId xmlns:p14="http://schemas.microsoft.com/office/powerpoint/2010/main" val="3467609700"/>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76</a:t>
            </a:fld>
            <a:endParaRPr lang="en-GB" dirty="0"/>
          </a:p>
        </p:txBody>
      </p:sp>
    </p:spTree>
    <p:extLst>
      <p:ext uri="{BB962C8B-B14F-4D97-AF65-F5344CB8AC3E}">
        <p14:creationId xmlns:p14="http://schemas.microsoft.com/office/powerpoint/2010/main" val="2096015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77</a:t>
            </a:fld>
            <a:endParaRPr lang="en-GB" dirty="0"/>
          </a:p>
        </p:txBody>
      </p:sp>
    </p:spTree>
    <p:extLst>
      <p:ext uri="{BB962C8B-B14F-4D97-AF65-F5344CB8AC3E}">
        <p14:creationId xmlns:p14="http://schemas.microsoft.com/office/powerpoint/2010/main" val="248608258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78</a:t>
            </a:fld>
            <a:endParaRPr lang="en-GB" dirty="0"/>
          </a:p>
        </p:txBody>
      </p:sp>
    </p:spTree>
    <p:extLst>
      <p:ext uri="{BB962C8B-B14F-4D97-AF65-F5344CB8AC3E}">
        <p14:creationId xmlns:p14="http://schemas.microsoft.com/office/powerpoint/2010/main" val="3161379463"/>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79</a:t>
            </a:fld>
            <a:endParaRPr lang="en-GB" dirty="0"/>
          </a:p>
        </p:txBody>
      </p:sp>
    </p:spTree>
    <p:extLst>
      <p:ext uri="{BB962C8B-B14F-4D97-AF65-F5344CB8AC3E}">
        <p14:creationId xmlns:p14="http://schemas.microsoft.com/office/powerpoint/2010/main" val="64643879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80</a:t>
            </a:fld>
            <a:endParaRPr lang="en-GB" dirty="0"/>
          </a:p>
        </p:txBody>
      </p:sp>
    </p:spTree>
    <p:extLst>
      <p:ext uri="{BB962C8B-B14F-4D97-AF65-F5344CB8AC3E}">
        <p14:creationId xmlns:p14="http://schemas.microsoft.com/office/powerpoint/2010/main" val="97648441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81</a:t>
            </a:fld>
            <a:endParaRPr lang="en-GB" dirty="0"/>
          </a:p>
        </p:txBody>
      </p:sp>
    </p:spTree>
    <p:extLst>
      <p:ext uri="{BB962C8B-B14F-4D97-AF65-F5344CB8AC3E}">
        <p14:creationId xmlns:p14="http://schemas.microsoft.com/office/powerpoint/2010/main" val="831613338"/>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82</a:t>
            </a:fld>
            <a:endParaRPr lang="en-GB" dirty="0"/>
          </a:p>
        </p:txBody>
      </p:sp>
    </p:spTree>
    <p:extLst>
      <p:ext uri="{BB962C8B-B14F-4D97-AF65-F5344CB8AC3E}">
        <p14:creationId xmlns:p14="http://schemas.microsoft.com/office/powerpoint/2010/main" val="1996476854"/>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83</a:t>
            </a:fld>
            <a:endParaRPr lang="en-GB" dirty="0"/>
          </a:p>
        </p:txBody>
      </p:sp>
    </p:spTree>
    <p:extLst>
      <p:ext uri="{BB962C8B-B14F-4D97-AF65-F5344CB8AC3E}">
        <p14:creationId xmlns:p14="http://schemas.microsoft.com/office/powerpoint/2010/main" val="346581461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84</a:t>
            </a:fld>
            <a:endParaRPr lang="en-GB" dirty="0"/>
          </a:p>
        </p:txBody>
      </p:sp>
    </p:spTree>
    <p:extLst>
      <p:ext uri="{BB962C8B-B14F-4D97-AF65-F5344CB8AC3E}">
        <p14:creationId xmlns:p14="http://schemas.microsoft.com/office/powerpoint/2010/main" val="85794252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85</a:t>
            </a:fld>
            <a:endParaRPr lang="en-GB" dirty="0"/>
          </a:p>
        </p:txBody>
      </p:sp>
    </p:spTree>
    <p:extLst>
      <p:ext uri="{BB962C8B-B14F-4D97-AF65-F5344CB8AC3E}">
        <p14:creationId xmlns:p14="http://schemas.microsoft.com/office/powerpoint/2010/main" val="315982429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86</a:t>
            </a:fld>
            <a:endParaRPr lang="en-GB" dirty="0"/>
          </a:p>
        </p:txBody>
      </p:sp>
    </p:spTree>
    <p:extLst>
      <p:ext uri="{BB962C8B-B14F-4D97-AF65-F5344CB8AC3E}">
        <p14:creationId xmlns:p14="http://schemas.microsoft.com/office/powerpoint/2010/main" val="4166053547"/>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87</a:t>
            </a:fld>
            <a:endParaRPr lang="en-GB" dirty="0"/>
          </a:p>
        </p:txBody>
      </p:sp>
    </p:spTree>
    <p:extLst>
      <p:ext uri="{BB962C8B-B14F-4D97-AF65-F5344CB8AC3E}">
        <p14:creationId xmlns:p14="http://schemas.microsoft.com/office/powerpoint/2010/main" val="418082087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88</a:t>
            </a:fld>
            <a:endParaRPr lang="en-GB" dirty="0"/>
          </a:p>
        </p:txBody>
      </p:sp>
    </p:spTree>
    <p:extLst>
      <p:ext uri="{BB962C8B-B14F-4D97-AF65-F5344CB8AC3E}">
        <p14:creationId xmlns:p14="http://schemas.microsoft.com/office/powerpoint/2010/main" val="86622768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89</a:t>
            </a:fld>
            <a:endParaRPr lang="en-GB" dirty="0"/>
          </a:p>
        </p:txBody>
      </p:sp>
    </p:spTree>
    <p:extLst>
      <p:ext uri="{BB962C8B-B14F-4D97-AF65-F5344CB8AC3E}">
        <p14:creationId xmlns:p14="http://schemas.microsoft.com/office/powerpoint/2010/main" val="504351401"/>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90</a:t>
            </a:fld>
            <a:endParaRPr lang="en-GB" dirty="0"/>
          </a:p>
        </p:txBody>
      </p:sp>
    </p:spTree>
    <p:extLst>
      <p:ext uri="{BB962C8B-B14F-4D97-AF65-F5344CB8AC3E}">
        <p14:creationId xmlns:p14="http://schemas.microsoft.com/office/powerpoint/2010/main" val="1434478409"/>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91</a:t>
            </a:fld>
            <a:endParaRPr lang="en-GB" dirty="0"/>
          </a:p>
        </p:txBody>
      </p:sp>
    </p:spTree>
    <p:extLst>
      <p:ext uri="{BB962C8B-B14F-4D97-AF65-F5344CB8AC3E}">
        <p14:creationId xmlns:p14="http://schemas.microsoft.com/office/powerpoint/2010/main" val="3625478226"/>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92</a:t>
            </a:fld>
            <a:endParaRPr lang="en-GB" dirty="0"/>
          </a:p>
        </p:txBody>
      </p:sp>
    </p:spTree>
    <p:extLst>
      <p:ext uri="{BB962C8B-B14F-4D97-AF65-F5344CB8AC3E}">
        <p14:creationId xmlns:p14="http://schemas.microsoft.com/office/powerpoint/2010/main" val="216594855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BEC1578-A0A9-4761-8422-31B2B0678EE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59867351"/>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97</a:t>
            </a:fld>
            <a:endParaRPr lang="en-GB" dirty="0"/>
          </a:p>
        </p:txBody>
      </p:sp>
    </p:spTree>
    <p:extLst>
      <p:ext uri="{BB962C8B-B14F-4D97-AF65-F5344CB8AC3E}">
        <p14:creationId xmlns:p14="http://schemas.microsoft.com/office/powerpoint/2010/main" val="179000974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98</a:t>
            </a:fld>
            <a:endParaRPr lang="en-GB" dirty="0"/>
          </a:p>
        </p:txBody>
      </p:sp>
    </p:spTree>
    <p:extLst>
      <p:ext uri="{BB962C8B-B14F-4D97-AF65-F5344CB8AC3E}">
        <p14:creationId xmlns:p14="http://schemas.microsoft.com/office/powerpoint/2010/main" val="2433232477"/>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99</a:t>
            </a:fld>
            <a:endParaRPr lang="en-GB" dirty="0"/>
          </a:p>
        </p:txBody>
      </p:sp>
    </p:spTree>
    <p:extLst>
      <p:ext uri="{BB962C8B-B14F-4D97-AF65-F5344CB8AC3E}">
        <p14:creationId xmlns:p14="http://schemas.microsoft.com/office/powerpoint/2010/main" val="1021345433"/>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788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48BC606-C427-4036-A817-654B61B96959}" type="slidenum">
              <a:rPr lang="en-GB" smtClean="0"/>
              <a:pPr fontAlgn="base">
                <a:spcBef>
                  <a:spcPct val="0"/>
                </a:spcBef>
                <a:spcAft>
                  <a:spcPct val="0"/>
                </a:spcAft>
                <a:defRPr/>
              </a:pPr>
              <a:t>100</a:t>
            </a:fld>
            <a:endParaRPr lang="en-GB" dirty="0"/>
          </a:p>
        </p:txBody>
      </p:sp>
    </p:spTree>
    <p:extLst>
      <p:ext uri="{BB962C8B-B14F-4D97-AF65-F5344CB8AC3E}">
        <p14:creationId xmlns:p14="http://schemas.microsoft.com/office/powerpoint/2010/main" val="3565726704"/>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Slide Image Placeholder 1"/>
          <p:cNvSpPr>
            <a:spLocks noGrp="1" noRot="1" noChangeAspect="1" noTextEdit="1"/>
          </p:cNvSpPr>
          <p:nvPr>
            <p:ph type="sldImg"/>
          </p:nvPr>
        </p:nvSpPr>
        <p:spPr bwMode="auto">
          <a:noFill/>
          <a:ln>
            <a:solidFill>
              <a:srgbClr val="000000"/>
            </a:solidFill>
            <a:miter lim="800000"/>
            <a:headEnd/>
            <a:tailEnd/>
          </a:ln>
        </p:spPr>
      </p:sp>
      <p:sp>
        <p:nvSpPr>
          <p:cNvPr id="8499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dirty="0"/>
          </a:p>
        </p:txBody>
      </p:sp>
      <p:sp>
        <p:nvSpPr>
          <p:cNvPr id="7987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4116237-9A71-46D6-BA7D-EF488EFF5980}" type="slidenum">
              <a:rPr lang="en-GB" smtClean="0"/>
              <a:pPr fontAlgn="base">
                <a:spcBef>
                  <a:spcPct val="0"/>
                </a:spcBef>
                <a:spcAft>
                  <a:spcPct val="0"/>
                </a:spcAft>
                <a:defRPr/>
              </a:pPr>
              <a:t>101</a:t>
            </a:fld>
            <a:endParaRPr lang="en-GB" dirty="0"/>
          </a:p>
        </p:txBody>
      </p:sp>
    </p:spTree>
    <p:extLst>
      <p:ext uri="{BB962C8B-B14F-4D97-AF65-F5344CB8AC3E}">
        <p14:creationId xmlns:p14="http://schemas.microsoft.com/office/powerpoint/2010/main" val="3489739319"/>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487E7EFC-A3A0-457D-B4ED-7F6CA0C4F539}" type="slidenum">
              <a:rPr lang="en-GB" smtClean="0">
                <a:solidFill>
                  <a:prstClr val="black"/>
                </a:solidFill>
              </a:rPr>
              <a:pPr/>
              <a:t>102</a:t>
            </a:fld>
            <a:endParaRPr lang="en-GB" dirty="0">
              <a:solidFill>
                <a:prstClr val="black"/>
              </a:solidFill>
            </a:endParaRPr>
          </a:p>
        </p:txBody>
      </p:sp>
    </p:spTree>
    <p:extLst>
      <p:ext uri="{BB962C8B-B14F-4D97-AF65-F5344CB8AC3E}">
        <p14:creationId xmlns:p14="http://schemas.microsoft.com/office/powerpoint/2010/main" val="331175114"/>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103</a:t>
            </a:fld>
            <a:endParaRPr lang="en-GB" dirty="0"/>
          </a:p>
        </p:txBody>
      </p:sp>
    </p:spTree>
    <p:extLst>
      <p:ext uri="{BB962C8B-B14F-4D97-AF65-F5344CB8AC3E}">
        <p14:creationId xmlns:p14="http://schemas.microsoft.com/office/powerpoint/2010/main" val="2753081257"/>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5096B662-CD05-4E32-BF7D-7797ADEDB920}" type="slidenum">
              <a:rPr lang="en-GB" smtClean="0"/>
              <a:pPr/>
              <a:t>104</a:t>
            </a:fld>
            <a:endParaRPr lang="en-GB" dirty="0"/>
          </a:p>
        </p:txBody>
      </p:sp>
    </p:spTree>
    <p:extLst>
      <p:ext uri="{BB962C8B-B14F-4D97-AF65-F5344CB8AC3E}">
        <p14:creationId xmlns:p14="http://schemas.microsoft.com/office/powerpoint/2010/main" val="2918187062"/>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105</a:t>
            </a:fld>
            <a:endParaRPr lang="en-GB" dirty="0"/>
          </a:p>
        </p:txBody>
      </p:sp>
    </p:spTree>
    <p:extLst>
      <p:ext uri="{BB962C8B-B14F-4D97-AF65-F5344CB8AC3E}">
        <p14:creationId xmlns:p14="http://schemas.microsoft.com/office/powerpoint/2010/main" val="2462800472"/>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106</a:t>
            </a:fld>
            <a:endParaRPr lang="en-GB" dirty="0"/>
          </a:p>
        </p:txBody>
      </p:sp>
    </p:spTree>
    <p:extLst>
      <p:ext uri="{BB962C8B-B14F-4D97-AF65-F5344CB8AC3E}">
        <p14:creationId xmlns:p14="http://schemas.microsoft.com/office/powerpoint/2010/main" val="3910806411"/>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107</a:t>
            </a:fld>
            <a:endParaRPr lang="en-GB" dirty="0"/>
          </a:p>
        </p:txBody>
      </p:sp>
    </p:spTree>
    <p:extLst>
      <p:ext uri="{BB962C8B-B14F-4D97-AF65-F5344CB8AC3E}">
        <p14:creationId xmlns:p14="http://schemas.microsoft.com/office/powerpoint/2010/main" val="4020374486"/>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108</a:t>
            </a:fld>
            <a:endParaRPr lang="en-GB" dirty="0"/>
          </a:p>
        </p:txBody>
      </p:sp>
    </p:spTree>
    <p:extLst>
      <p:ext uri="{BB962C8B-B14F-4D97-AF65-F5344CB8AC3E}">
        <p14:creationId xmlns:p14="http://schemas.microsoft.com/office/powerpoint/2010/main" val="2950666756"/>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109</a:t>
            </a:fld>
            <a:endParaRPr lang="en-GB" dirty="0"/>
          </a:p>
        </p:txBody>
      </p:sp>
    </p:spTree>
    <p:extLst>
      <p:ext uri="{BB962C8B-B14F-4D97-AF65-F5344CB8AC3E}">
        <p14:creationId xmlns:p14="http://schemas.microsoft.com/office/powerpoint/2010/main" val="1744764985"/>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110</a:t>
            </a:fld>
            <a:endParaRPr lang="en-GB" dirty="0"/>
          </a:p>
        </p:txBody>
      </p:sp>
    </p:spTree>
    <p:extLst>
      <p:ext uri="{BB962C8B-B14F-4D97-AF65-F5344CB8AC3E}">
        <p14:creationId xmlns:p14="http://schemas.microsoft.com/office/powerpoint/2010/main" val="691420285"/>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111</a:t>
            </a:fld>
            <a:endParaRPr lang="en-GB" dirty="0"/>
          </a:p>
        </p:txBody>
      </p:sp>
    </p:spTree>
    <p:extLst>
      <p:ext uri="{BB962C8B-B14F-4D97-AF65-F5344CB8AC3E}">
        <p14:creationId xmlns:p14="http://schemas.microsoft.com/office/powerpoint/2010/main" val="2893889942"/>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112</a:t>
            </a:fld>
            <a:endParaRPr lang="en-GB" dirty="0"/>
          </a:p>
        </p:txBody>
      </p:sp>
    </p:spTree>
    <p:extLst>
      <p:ext uri="{BB962C8B-B14F-4D97-AF65-F5344CB8AC3E}">
        <p14:creationId xmlns:p14="http://schemas.microsoft.com/office/powerpoint/2010/main" val="3347284548"/>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113</a:t>
            </a:fld>
            <a:endParaRPr lang="en-GB" dirty="0"/>
          </a:p>
        </p:txBody>
      </p:sp>
    </p:spTree>
    <p:extLst>
      <p:ext uri="{BB962C8B-B14F-4D97-AF65-F5344CB8AC3E}">
        <p14:creationId xmlns:p14="http://schemas.microsoft.com/office/powerpoint/2010/main" val="2353889645"/>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114</a:t>
            </a:fld>
            <a:endParaRPr lang="en-GB" dirty="0"/>
          </a:p>
        </p:txBody>
      </p:sp>
    </p:spTree>
    <p:extLst>
      <p:ext uri="{BB962C8B-B14F-4D97-AF65-F5344CB8AC3E}">
        <p14:creationId xmlns:p14="http://schemas.microsoft.com/office/powerpoint/2010/main" val="416534204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115</a:t>
            </a:fld>
            <a:endParaRPr lang="en-GB" dirty="0"/>
          </a:p>
        </p:txBody>
      </p:sp>
    </p:spTree>
    <p:extLst>
      <p:ext uri="{BB962C8B-B14F-4D97-AF65-F5344CB8AC3E}">
        <p14:creationId xmlns:p14="http://schemas.microsoft.com/office/powerpoint/2010/main" val="1862599619"/>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116</a:t>
            </a:fld>
            <a:endParaRPr lang="en-GB" dirty="0"/>
          </a:p>
        </p:txBody>
      </p:sp>
    </p:spTree>
    <p:extLst>
      <p:ext uri="{BB962C8B-B14F-4D97-AF65-F5344CB8AC3E}">
        <p14:creationId xmlns:p14="http://schemas.microsoft.com/office/powerpoint/2010/main" val="1257288175"/>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117</a:t>
            </a:fld>
            <a:endParaRPr lang="en-GB" dirty="0"/>
          </a:p>
        </p:txBody>
      </p:sp>
    </p:spTree>
    <p:extLst>
      <p:ext uri="{BB962C8B-B14F-4D97-AF65-F5344CB8AC3E}">
        <p14:creationId xmlns:p14="http://schemas.microsoft.com/office/powerpoint/2010/main" val="2040188133"/>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118</a:t>
            </a:fld>
            <a:endParaRPr lang="en-GB" dirty="0"/>
          </a:p>
        </p:txBody>
      </p:sp>
    </p:spTree>
    <p:extLst>
      <p:ext uri="{BB962C8B-B14F-4D97-AF65-F5344CB8AC3E}">
        <p14:creationId xmlns:p14="http://schemas.microsoft.com/office/powerpoint/2010/main" val="145901761"/>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121</a:t>
            </a:fld>
            <a:endParaRPr lang="en-GB" dirty="0"/>
          </a:p>
        </p:txBody>
      </p:sp>
    </p:spTree>
    <p:extLst>
      <p:ext uri="{BB962C8B-B14F-4D97-AF65-F5344CB8AC3E}">
        <p14:creationId xmlns:p14="http://schemas.microsoft.com/office/powerpoint/2010/main" val="315280869"/>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122</a:t>
            </a:fld>
            <a:endParaRPr lang="en-GB" dirty="0"/>
          </a:p>
        </p:txBody>
      </p:sp>
    </p:spTree>
    <p:extLst>
      <p:ext uri="{BB962C8B-B14F-4D97-AF65-F5344CB8AC3E}">
        <p14:creationId xmlns:p14="http://schemas.microsoft.com/office/powerpoint/2010/main" val="117647022"/>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123</a:t>
            </a:fld>
            <a:endParaRPr lang="en-GB" dirty="0"/>
          </a:p>
        </p:txBody>
      </p:sp>
    </p:spTree>
    <p:extLst>
      <p:ext uri="{BB962C8B-B14F-4D97-AF65-F5344CB8AC3E}">
        <p14:creationId xmlns:p14="http://schemas.microsoft.com/office/powerpoint/2010/main" val="651572762"/>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124</a:t>
            </a:fld>
            <a:endParaRPr lang="en-GB" dirty="0"/>
          </a:p>
        </p:txBody>
      </p:sp>
    </p:spTree>
    <p:extLst>
      <p:ext uri="{BB962C8B-B14F-4D97-AF65-F5344CB8AC3E}">
        <p14:creationId xmlns:p14="http://schemas.microsoft.com/office/powerpoint/2010/main" val="188947450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125</a:t>
            </a:fld>
            <a:endParaRPr lang="en-GB" dirty="0"/>
          </a:p>
        </p:txBody>
      </p:sp>
    </p:spTree>
    <p:extLst>
      <p:ext uri="{BB962C8B-B14F-4D97-AF65-F5344CB8AC3E}">
        <p14:creationId xmlns:p14="http://schemas.microsoft.com/office/powerpoint/2010/main" val="2791219031"/>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126</a:t>
            </a:fld>
            <a:endParaRPr lang="en-GB" dirty="0"/>
          </a:p>
        </p:txBody>
      </p:sp>
    </p:spTree>
    <p:extLst>
      <p:ext uri="{BB962C8B-B14F-4D97-AF65-F5344CB8AC3E}">
        <p14:creationId xmlns:p14="http://schemas.microsoft.com/office/powerpoint/2010/main" val="1264692394"/>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127</a:t>
            </a:fld>
            <a:endParaRPr lang="en-GB" dirty="0"/>
          </a:p>
        </p:txBody>
      </p:sp>
    </p:spTree>
    <p:extLst>
      <p:ext uri="{BB962C8B-B14F-4D97-AF65-F5344CB8AC3E}">
        <p14:creationId xmlns:p14="http://schemas.microsoft.com/office/powerpoint/2010/main" val="2752786951"/>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128</a:t>
            </a:fld>
            <a:endParaRPr lang="en-GB" dirty="0"/>
          </a:p>
        </p:txBody>
      </p:sp>
    </p:spTree>
    <p:extLst>
      <p:ext uri="{BB962C8B-B14F-4D97-AF65-F5344CB8AC3E}">
        <p14:creationId xmlns:p14="http://schemas.microsoft.com/office/powerpoint/2010/main" val="222661662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129</a:t>
            </a:fld>
            <a:endParaRPr lang="en-GB" dirty="0"/>
          </a:p>
        </p:txBody>
      </p:sp>
    </p:spTree>
    <p:extLst>
      <p:ext uri="{BB962C8B-B14F-4D97-AF65-F5344CB8AC3E}">
        <p14:creationId xmlns:p14="http://schemas.microsoft.com/office/powerpoint/2010/main" val="1493615164"/>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131</a:t>
            </a:fld>
            <a:endParaRPr lang="en-GB" dirty="0"/>
          </a:p>
        </p:txBody>
      </p:sp>
    </p:spTree>
    <p:extLst>
      <p:ext uri="{BB962C8B-B14F-4D97-AF65-F5344CB8AC3E}">
        <p14:creationId xmlns:p14="http://schemas.microsoft.com/office/powerpoint/2010/main" val="1485306277"/>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132</a:t>
            </a:fld>
            <a:endParaRPr lang="en-GB" dirty="0"/>
          </a:p>
        </p:txBody>
      </p:sp>
    </p:spTree>
    <p:extLst>
      <p:ext uri="{BB962C8B-B14F-4D97-AF65-F5344CB8AC3E}">
        <p14:creationId xmlns:p14="http://schemas.microsoft.com/office/powerpoint/2010/main" val="4079691652"/>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BEC1578-A0A9-4761-8422-31B2B0678EEB}" type="slidenum">
              <a:rPr lang="en-GB" smtClean="0"/>
              <a:t>133</a:t>
            </a:fld>
            <a:endParaRPr lang="en-GB" dirty="0"/>
          </a:p>
        </p:txBody>
      </p:sp>
    </p:spTree>
    <p:extLst>
      <p:ext uri="{BB962C8B-B14F-4D97-AF65-F5344CB8AC3E}">
        <p14:creationId xmlns:p14="http://schemas.microsoft.com/office/powerpoint/2010/main" val="639498795"/>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134</a:t>
            </a:fld>
            <a:endParaRPr lang="en-GB" dirty="0"/>
          </a:p>
        </p:txBody>
      </p:sp>
    </p:spTree>
    <p:extLst>
      <p:ext uri="{BB962C8B-B14F-4D97-AF65-F5344CB8AC3E}">
        <p14:creationId xmlns:p14="http://schemas.microsoft.com/office/powerpoint/2010/main" val="1640494196"/>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135</a:t>
            </a:fld>
            <a:endParaRPr lang="en-GB" dirty="0"/>
          </a:p>
        </p:txBody>
      </p:sp>
    </p:spTree>
    <p:extLst>
      <p:ext uri="{BB962C8B-B14F-4D97-AF65-F5344CB8AC3E}">
        <p14:creationId xmlns:p14="http://schemas.microsoft.com/office/powerpoint/2010/main" val="1690335973"/>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136</a:t>
            </a:fld>
            <a:endParaRPr lang="en-GB" dirty="0"/>
          </a:p>
        </p:txBody>
      </p:sp>
    </p:spTree>
    <p:extLst>
      <p:ext uri="{BB962C8B-B14F-4D97-AF65-F5344CB8AC3E}">
        <p14:creationId xmlns:p14="http://schemas.microsoft.com/office/powerpoint/2010/main" val="301779258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137</a:t>
            </a:fld>
            <a:endParaRPr lang="en-GB" dirty="0"/>
          </a:p>
        </p:txBody>
      </p:sp>
    </p:spTree>
    <p:extLst>
      <p:ext uri="{BB962C8B-B14F-4D97-AF65-F5344CB8AC3E}">
        <p14:creationId xmlns:p14="http://schemas.microsoft.com/office/powerpoint/2010/main" val="2520488787"/>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140</a:t>
            </a:fld>
            <a:endParaRPr lang="en-GB" dirty="0"/>
          </a:p>
        </p:txBody>
      </p:sp>
    </p:spTree>
    <p:extLst>
      <p:ext uri="{BB962C8B-B14F-4D97-AF65-F5344CB8AC3E}">
        <p14:creationId xmlns:p14="http://schemas.microsoft.com/office/powerpoint/2010/main" val="1858178221"/>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141</a:t>
            </a:fld>
            <a:endParaRPr lang="en-GB" dirty="0"/>
          </a:p>
        </p:txBody>
      </p:sp>
    </p:spTree>
    <p:extLst>
      <p:ext uri="{BB962C8B-B14F-4D97-AF65-F5344CB8AC3E}">
        <p14:creationId xmlns:p14="http://schemas.microsoft.com/office/powerpoint/2010/main" val="2011460467"/>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142</a:t>
            </a:fld>
            <a:endParaRPr lang="en-GB" dirty="0"/>
          </a:p>
        </p:txBody>
      </p:sp>
    </p:spTree>
    <p:extLst>
      <p:ext uri="{BB962C8B-B14F-4D97-AF65-F5344CB8AC3E}">
        <p14:creationId xmlns:p14="http://schemas.microsoft.com/office/powerpoint/2010/main" val="3673885630"/>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BEC1578-A0A9-4761-8422-31B2B0678EEB}" type="slidenum">
              <a:rPr lang="en-GB" smtClean="0"/>
              <a:t>143</a:t>
            </a:fld>
            <a:endParaRPr lang="en-GB" dirty="0"/>
          </a:p>
        </p:txBody>
      </p:sp>
    </p:spTree>
    <p:extLst>
      <p:ext uri="{BB962C8B-B14F-4D97-AF65-F5344CB8AC3E}">
        <p14:creationId xmlns:p14="http://schemas.microsoft.com/office/powerpoint/2010/main" val="1829193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a:bodyPr>
          <a:lstStyle>
            <a:lvl1pPr algn="r">
              <a:defRPr sz="3600" b="1">
                <a:latin typeface="Century Gothic" pitchFamily="34" charset="0"/>
              </a:defRPr>
            </a:lvl1pPr>
          </a:lstStyle>
          <a:p>
            <a:r>
              <a:rPr lang="en-US" dirty="0"/>
              <a:t>Click to edit Master title style</a:t>
            </a:r>
          </a:p>
        </p:txBody>
      </p:sp>
      <p:sp>
        <p:nvSpPr>
          <p:cNvPr id="3" name="Content Placeholder 2"/>
          <p:cNvSpPr>
            <a:spLocks noGrp="1"/>
          </p:cNvSpPr>
          <p:nvPr>
            <p:ph idx="1"/>
          </p:nvPr>
        </p:nvSpPr>
        <p:spPr>
          <a:xfrm>
            <a:off x="457200" y="1295401"/>
            <a:ext cx="8229600" cy="4830763"/>
          </a:xfrm>
        </p:spPr>
        <p:txBody>
          <a:bodyPr/>
          <a:lstStyle>
            <a:lvl1pPr>
              <a:defRPr>
                <a:latin typeface="Century Gothic" pitchFamily="34" charset="0"/>
              </a:defRPr>
            </a:lvl1pPr>
            <a:lvl2pPr>
              <a:defRPr>
                <a:latin typeface="Century Gothic" pitchFamily="34" charset="0"/>
              </a:defRPr>
            </a:lvl2pPr>
            <a:lvl3pPr>
              <a:defRPr>
                <a:latin typeface="Century Gothic" pitchFamily="34" charset="0"/>
              </a:defRPr>
            </a:lvl3pPr>
            <a:lvl4pPr>
              <a:defRPr>
                <a:latin typeface="Century Gothic" pitchFamily="34" charset="0"/>
              </a:defRPr>
            </a:lvl4pPr>
            <a:lvl5pPr>
              <a:defRPr>
                <a:latin typeface="Century Gothic"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a:xfrm>
            <a:off x="3505200" y="6380306"/>
            <a:ext cx="2133600" cy="320675"/>
          </a:xfrm>
        </p:spPr>
        <p:txBody>
          <a:bodyPr/>
          <a:lstStyle>
            <a:lvl1pPr>
              <a:defRPr sz="1000">
                <a:solidFill>
                  <a:schemeClr val="tx1"/>
                </a:solidFill>
                <a:latin typeface="Century Gothic" pitchFamily="34" charset="0"/>
              </a:defRPr>
            </a:lvl1pPr>
          </a:lstStyle>
          <a:p>
            <a:r>
              <a:rPr lang="en-US" dirty="0">
                <a:solidFill>
                  <a:prstClr val="black"/>
                </a:solidFill>
              </a:rPr>
              <a:t>© Focus Education UK Ltd</a:t>
            </a:r>
          </a:p>
        </p:txBody>
      </p:sp>
      <p:sp>
        <p:nvSpPr>
          <p:cNvPr id="6" name="Slide Number Placeholder 5"/>
          <p:cNvSpPr>
            <a:spLocks noGrp="1"/>
          </p:cNvSpPr>
          <p:nvPr>
            <p:ph type="sldNum" sz="quarter" idx="12"/>
          </p:nvPr>
        </p:nvSpPr>
        <p:spPr/>
        <p:txBody>
          <a:bodyPr/>
          <a:lstStyle>
            <a:lvl1pPr>
              <a:defRPr sz="1000">
                <a:solidFill>
                  <a:schemeClr val="tx1"/>
                </a:solidFill>
                <a:latin typeface="Century Gothic" pitchFamily="34" charset="0"/>
              </a:defRPr>
            </a:lvl1pPr>
          </a:lstStyle>
          <a:p>
            <a:fld id="{12100C0E-1788-4A63-9571-481C82D2EE8D}" type="slidenum">
              <a:rPr lang="en-US" smtClean="0">
                <a:solidFill>
                  <a:prstClr val="black"/>
                </a:solidFill>
              </a:rPr>
              <a:pPr/>
              <a:t>‹#›</a:t>
            </a:fld>
            <a:endParaRPr lang="en-US" dirty="0">
              <a:solidFill>
                <a:prstClr val="black"/>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b="1">
                <a:latin typeface="Century Gothic" panose="020B0502020202020204" pitchFamily="34" charset="0"/>
              </a:defRPr>
            </a:lvl1pPr>
          </a:lstStyle>
          <a:p>
            <a:r>
              <a:rPr lang="en-US" dirty="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latin typeface="Century Gothic" panose="020B05020202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4" name="Date Placeholder 3"/>
          <p:cNvSpPr>
            <a:spLocks noGrp="1"/>
          </p:cNvSpPr>
          <p:nvPr>
            <p:ph type="dt" sz="half" idx="10"/>
          </p:nvPr>
        </p:nvSpPr>
        <p:spPr/>
        <p:txBody>
          <a:bodyPr/>
          <a:lstStyle/>
          <a:p>
            <a:r>
              <a:rPr lang="en-US" dirty="0"/>
              <a:t>© Focus Education UK Ltd</a:t>
            </a:r>
            <a:endParaRPr lang="en-GB" dirty="0"/>
          </a:p>
        </p:txBody>
      </p:sp>
      <p:sp>
        <p:nvSpPr>
          <p:cNvPr id="6" name="Slide Number Placeholder 5"/>
          <p:cNvSpPr>
            <a:spLocks noGrp="1"/>
          </p:cNvSpPr>
          <p:nvPr>
            <p:ph type="sldNum" sz="quarter" idx="12"/>
          </p:nvPr>
        </p:nvSpPr>
        <p:spPr/>
        <p:txBody>
          <a:bodyPr/>
          <a:lstStyle>
            <a:lvl1pPr>
              <a:defRPr sz="1000"/>
            </a:lvl1pPr>
          </a:lstStyle>
          <a:p>
            <a:fld id="{1846B546-D5AF-48F3-AE7E-6EBE9F16C366}"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r>
              <a:rPr lang="en-US" dirty="0"/>
              <a:t>© Focus Education UK Ltd</a:t>
            </a:r>
            <a:endParaRPr lang="en-GB" dirty="0"/>
          </a:p>
        </p:txBody>
      </p:sp>
      <p:sp>
        <p:nvSpPr>
          <p:cNvPr id="9" name="Slide Number Placeholder 8"/>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dgm">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79388" y="908050"/>
            <a:ext cx="4968875" cy="720725"/>
          </a:xfrm>
        </p:spPr>
        <p:txBody>
          <a:bodyPr/>
          <a:lstStyle/>
          <a:p>
            <a:r>
              <a:rPr lang="en-US"/>
              <a:t>Click to edit Master title style</a:t>
            </a:r>
          </a:p>
        </p:txBody>
      </p:sp>
      <p:sp>
        <p:nvSpPr>
          <p:cNvPr id="3" name="SmartArt Placeholder 2"/>
          <p:cNvSpPr>
            <a:spLocks noGrp="1"/>
          </p:cNvSpPr>
          <p:nvPr>
            <p:ph type="dgm" idx="1"/>
          </p:nvPr>
        </p:nvSpPr>
        <p:spPr>
          <a:xfrm>
            <a:off x="303213" y="1989138"/>
            <a:ext cx="8229600" cy="4137025"/>
          </a:xfrm>
        </p:spPr>
        <p:txBody>
          <a:bodyPr/>
          <a:lstStyle/>
          <a:p>
            <a:pPr lvl="0"/>
            <a:endParaRPr lang="en-US" noProof="0" dirty="0"/>
          </a:p>
        </p:txBody>
      </p:sp>
    </p:spTree>
    <p:extLst>
      <p:ext uri="{BB962C8B-B14F-4D97-AF65-F5344CB8AC3E}">
        <p14:creationId xmlns:p14="http://schemas.microsoft.com/office/powerpoint/2010/main" val="4152749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Century Gothic" panose="020B0502020202020204" pitchFamily="34" charset="0"/>
              </a:defRPr>
            </a:lvl1pPr>
          </a:lstStyle>
          <a:p>
            <a:r>
              <a:rPr lang="en-US" dirty="0"/>
              <a:t>Click to edit Master title style</a:t>
            </a:r>
            <a:endParaRPr lang="en-GB" dirty="0"/>
          </a:p>
        </p:txBody>
      </p:sp>
      <p:sp>
        <p:nvSpPr>
          <p:cNvPr id="3" name="Content Placeholder 2"/>
          <p:cNvSpPr>
            <a:spLocks noGrp="1"/>
          </p:cNvSpPr>
          <p:nvPr>
            <p:ph sz="half" idx="1"/>
          </p:nvPr>
        </p:nvSpPr>
        <p:spPr>
          <a:xfrm>
            <a:off x="457200" y="1600200"/>
            <a:ext cx="4038600" cy="4525963"/>
          </a:xfrm>
        </p:spPr>
        <p:txBody>
          <a:bodyPr/>
          <a:lstStyle>
            <a:lvl1pPr>
              <a:defRPr sz="2800">
                <a:latin typeface="Century Gothic" panose="020B0502020202020204" pitchFamily="34" charset="0"/>
              </a:defRPr>
            </a:lvl1pPr>
            <a:lvl2pPr>
              <a:defRPr sz="2400">
                <a:latin typeface="Century Gothic" panose="020B0502020202020204" pitchFamily="34" charset="0"/>
              </a:defRPr>
            </a:lvl2pPr>
            <a:lvl3pPr>
              <a:defRPr sz="2000">
                <a:latin typeface="Century Gothic" panose="020B0502020202020204" pitchFamily="34" charset="0"/>
              </a:defRPr>
            </a:lvl3pPr>
            <a:lvl4pPr>
              <a:defRPr sz="1800">
                <a:latin typeface="Century Gothic" panose="020B0502020202020204" pitchFamily="34" charset="0"/>
              </a:defRPr>
            </a:lvl4pPr>
            <a:lvl5pPr>
              <a:defRPr sz="1800">
                <a:latin typeface="Century Gothic" panose="020B0502020202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48200" y="1600200"/>
            <a:ext cx="4038600" cy="4525963"/>
          </a:xfrm>
        </p:spPr>
        <p:txBody>
          <a:bodyPr/>
          <a:lstStyle>
            <a:lvl1pPr>
              <a:defRPr sz="2800">
                <a:latin typeface="Century Gothic" panose="020B0502020202020204" pitchFamily="34" charset="0"/>
              </a:defRPr>
            </a:lvl1pPr>
            <a:lvl2pPr>
              <a:defRPr sz="2400">
                <a:latin typeface="Century Gothic" panose="020B0502020202020204" pitchFamily="34" charset="0"/>
              </a:defRPr>
            </a:lvl2pPr>
            <a:lvl3pPr>
              <a:defRPr sz="2000">
                <a:latin typeface="Century Gothic" panose="020B0502020202020204" pitchFamily="34" charset="0"/>
              </a:defRPr>
            </a:lvl3pPr>
            <a:lvl4pPr>
              <a:defRPr sz="1800">
                <a:latin typeface="Century Gothic" panose="020B0502020202020204" pitchFamily="34" charset="0"/>
              </a:defRPr>
            </a:lvl4pPr>
            <a:lvl5pPr>
              <a:defRPr sz="1800">
                <a:latin typeface="Century Gothic" panose="020B0502020202020204" pitchFamily="34" charset="0"/>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latin typeface="Century Gothic" panose="020B0502020202020204" pitchFamily="34" charset="0"/>
              </a:defRPr>
            </a:lvl1p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lvl1pPr>
              <a:defRPr sz="1000">
                <a:latin typeface="Century Gothic" panose="020B0502020202020204" pitchFamily="34" charset="0"/>
              </a:defRPr>
            </a:lvl1pPr>
          </a:lstStyle>
          <a:p>
            <a:fld id="{1846B546-D5AF-48F3-AE7E-6EBE9F16C366}"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491880" y="6309319"/>
            <a:ext cx="2362200" cy="365125"/>
          </a:xfrm>
        </p:spPr>
        <p:txBody>
          <a:bodyPr/>
          <a:lstStyle>
            <a:lvl1pPr>
              <a:defRPr>
                <a:solidFill>
                  <a:schemeClr val="tx1"/>
                </a:solidFill>
              </a:defRPr>
            </a:lvl1pPr>
          </a:lstStyle>
          <a:p>
            <a:r>
              <a:rPr lang="en-US"/>
              <a:t>© Focus Education UK Ltd</a:t>
            </a:r>
            <a:endParaRPr lang="en-US" dirty="0"/>
          </a:p>
        </p:txBody>
      </p:sp>
      <p:sp>
        <p:nvSpPr>
          <p:cNvPr id="4" name="Slide Number Placeholder 3"/>
          <p:cNvSpPr>
            <a:spLocks noGrp="1"/>
          </p:cNvSpPr>
          <p:nvPr>
            <p:ph type="sldNum" sz="quarter" idx="12"/>
          </p:nvPr>
        </p:nvSpPr>
        <p:spPr/>
        <p:txBody>
          <a:bodyPr/>
          <a:lstStyle>
            <a:lvl1pPr>
              <a:defRPr>
                <a:solidFill>
                  <a:schemeClr val="tx1"/>
                </a:solidFill>
              </a:defRPr>
            </a:lvl1pPr>
          </a:lstStyle>
          <a:p>
            <a:fld id="{B6F15528-21DE-4FAA-801E-634DDDAF4B2B}"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390900" y="6309320"/>
            <a:ext cx="2362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r>
              <a:rPr lang="en-US" dirty="0"/>
              <a:t>© Focus Education UK Ltd</a:t>
            </a:r>
          </a:p>
        </p:txBody>
      </p:sp>
      <p:sp>
        <p:nvSpPr>
          <p:cNvPr id="6" name="Slide Number Placeholder 5"/>
          <p:cNvSpPr>
            <a:spLocks noGrp="1"/>
          </p:cNvSpPr>
          <p:nvPr>
            <p:ph type="sldNum" sz="quarter" idx="4"/>
          </p:nvPr>
        </p:nvSpPr>
        <p:spPr>
          <a:xfrm>
            <a:off x="7452320" y="6309320"/>
            <a:ext cx="1219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1" r:id="rId1"/>
    <p:sldLayoutId id="2147483735" r:id="rId2"/>
    <p:sldLayoutId id="2147483736" r:id="rId3"/>
    <p:sldLayoutId id="2147483737" r:id="rId4"/>
    <p:sldLayoutId id="2147483738" r:id="rId5"/>
    <p:sldLayoutId id="2147483739" r:id="rId6"/>
    <p:sldLayoutId id="2147483740" r:id="rId7"/>
  </p:sldLayoutIdLst>
  <p:hf hdr="0" ftr="0"/>
  <p:txStyles>
    <p:titleStyle>
      <a:lvl1pPr algn="r" defTabSz="914400" rtl="0" eaLnBrk="1" latinLnBrk="0" hangingPunct="1">
        <a:spcBef>
          <a:spcPct val="0"/>
        </a:spcBef>
        <a:buNone/>
        <a:defRPr sz="4400" b="1" kern="1200">
          <a:solidFill>
            <a:schemeClr val="tx1"/>
          </a:solidFill>
          <a:latin typeface="Century Gothic"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3390900" y="6318659"/>
            <a:ext cx="2362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r>
              <a:rPr lang="en-US" dirty="0"/>
              <a:t>© Focus Education UK Ltd</a:t>
            </a:r>
          </a:p>
        </p:txBody>
      </p:sp>
      <p:sp>
        <p:nvSpPr>
          <p:cNvPr id="6" name="Slide Number Placeholder 5"/>
          <p:cNvSpPr>
            <a:spLocks noGrp="1"/>
          </p:cNvSpPr>
          <p:nvPr>
            <p:ph type="sldNum" sz="quarter" idx="4"/>
          </p:nvPr>
        </p:nvSpPr>
        <p:spPr>
          <a:xfrm>
            <a:off x="7524328" y="6309320"/>
            <a:ext cx="1219200" cy="365125"/>
          </a:xfrm>
          <a:prstGeom prst="rect">
            <a:avLst/>
          </a:prstGeom>
        </p:spPr>
        <p:txBody>
          <a:bodyPr vert="horz" lIns="91440" tIns="45720" rIns="91440" bIns="45720" rtlCol="0" anchor="ctr"/>
          <a:lstStyle>
            <a:lvl1pPr algn="ctr">
              <a:defRPr sz="1000">
                <a:solidFill>
                  <a:schemeClr val="tx1"/>
                </a:solidFill>
                <a:latin typeface="Century Gothic" panose="020B0502020202020204" pitchFamily="34" charset="0"/>
              </a:defRPr>
            </a:lvl1pPr>
          </a:lstStyle>
          <a:p>
            <a:fld id="{B6F15528-21DE-4FAA-801E-634DDDAF4B2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82" r:id="rId1"/>
  </p:sldLayoutIdLst>
  <p:hf hdr="0" ftr="0"/>
  <p:txStyles>
    <p:titleStyle>
      <a:lvl1pPr algn="r" defTabSz="914400" rtl="0" eaLnBrk="1" latinLnBrk="0" hangingPunct="1">
        <a:spcBef>
          <a:spcPct val="0"/>
        </a:spcBef>
        <a:buNone/>
        <a:defRPr sz="4400" b="1" kern="1200">
          <a:solidFill>
            <a:schemeClr val="tx1"/>
          </a:solidFill>
          <a:latin typeface="Century Gothic"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50.xml"/><Relationship Id="rId1" Type="http://schemas.openxmlformats.org/officeDocument/2006/relationships/slideLayout" Target="../slideLayouts/slideLayout1.xml"/><Relationship Id="rId6" Type="http://schemas.openxmlformats.org/officeDocument/2006/relationships/image" Target="../media/image8.jpeg"/><Relationship Id="rId11" Type="http://schemas.openxmlformats.org/officeDocument/2006/relationships/image" Target="../media/image13.jpeg"/><Relationship Id="rId5" Type="http://schemas.openxmlformats.org/officeDocument/2006/relationships/image" Target="../media/image7.jpeg"/><Relationship Id="rId10" Type="http://schemas.openxmlformats.org/officeDocument/2006/relationships/image" Target="../media/image12.jpeg"/><Relationship Id="rId4" Type="http://schemas.openxmlformats.org/officeDocument/2006/relationships/image" Target="../media/image6.jpeg"/><Relationship Id="rId9" Type="http://schemas.openxmlformats.org/officeDocument/2006/relationships/image" Target="../media/image11.jpeg"/></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notesSlide" Target="../notesSlides/notesSlide52.xml"/><Relationship Id="rId1" Type="http://schemas.openxmlformats.org/officeDocument/2006/relationships/slideLayout" Target="../slideLayouts/slideLayout1.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5.xml"/><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3" Type="http://schemas.openxmlformats.org/officeDocument/2006/relationships/hyperlink" Target="http://www.nhptv.org/natureworks/graphics/ocean.jpg" TargetMode="External"/><Relationship Id="rId7" Type="http://schemas.openxmlformats.org/officeDocument/2006/relationships/hyperlink" Target="http://www.christonbankeggs.co.uk/_Media/Pancake.jpg" TargetMode="External"/><Relationship Id="rId2" Type="http://schemas.openxmlformats.org/officeDocument/2006/relationships/notesSlide" Target="../notesSlides/notesSlide126.xml"/><Relationship Id="rId1" Type="http://schemas.openxmlformats.org/officeDocument/2006/relationships/slideLayout" Target="../slideLayouts/slideLayout1.xml"/><Relationship Id="rId6" Type="http://schemas.openxmlformats.org/officeDocument/2006/relationships/hyperlink" Target="http://optimiced.com/wp-uploads/2007/01/imgp3163_kominite_peak_on_vitosha_mountain.jpg" TargetMode="External"/><Relationship Id="rId5" Type="http://schemas.openxmlformats.org/officeDocument/2006/relationships/hyperlink" Target="http://upload.wikimedia.org/wikipedia/commons/4/48/A_single_white_feather_closeup.jpg" TargetMode="External"/><Relationship Id="rId4" Type="http://schemas.openxmlformats.org/officeDocument/2006/relationships/hyperlink" Target="http://content.answers.com/main/content/wp/en/a/a1/Snail-WA_edit02.jpg" TargetMode="External"/></Relationships>
</file>

<file path=ppt/slides/_rels/slide136.xml.rels><?xml version="1.0" encoding="UTF-8" standalone="yes"?>
<Relationships xmlns="http://schemas.openxmlformats.org/package/2006/relationships"><Relationship Id="rId3" Type="http://schemas.openxmlformats.org/officeDocument/2006/relationships/hyperlink" Target="http://upload.wikimedia.org/wikipedia/commons/4/48/A_single_white_feather_closeup.jpg" TargetMode="External"/><Relationship Id="rId2" Type="http://schemas.openxmlformats.org/officeDocument/2006/relationships/notesSlide" Target="../notesSlides/notesSlide127.xml"/><Relationship Id="rId1" Type="http://schemas.openxmlformats.org/officeDocument/2006/relationships/slideLayout" Target="../slideLayouts/slideLayout1.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28.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130.xml"/><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2" Type="http://schemas.openxmlformats.org/officeDocument/2006/relationships/notesSlide" Target="../notesSlides/notesSlide131.xml"/><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notesSlide" Target="../notesSlides/notesSlide132.xml"/><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dirty="0"/>
              <a:t>© Focus Education UK Ltd</a:t>
            </a:r>
            <a:endParaRPr lang="en-GB" dirty="0"/>
          </a:p>
        </p:txBody>
      </p:sp>
      <p:sp>
        <p:nvSpPr>
          <p:cNvPr id="5" name="Slide Number Placeholder 4"/>
          <p:cNvSpPr>
            <a:spLocks noGrp="1"/>
          </p:cNvSpPr>
          <p:nvPr>
            <p:ph type="sldNum" sz="quarter" idx="12"/>
          </p:nvPr>
        </p:nvSpPr>
        <p:spPr>
          <a:xfrm>
            <a:off x="5791200" y="6400800"/>
            <a:ext cx="2895600" cy="320675"/>
          </a:xfrm>
          <a:prstGeom prst="rect">
            <a:avLst/>
          </a:prstGeom>
        </p:spPr>
        <p:txBody>
          <a:bodyPr/>
          <a:lstStyle/>
          <a:p>
            <a:pPr algn="r">
              <a:defRPr/>
            </a:pPr>
            <a:fld id="{878F40E6-9080-4C0E-BCB5-1598963A8CFD}" type="slidenum">
              <a:rPr lang="en-GB" sz="1000"/>
              <a:pPr algn="r">
                <a:defRPr/>
              </a:pPr>
              <a:t>1</a:t>
            </a:fld>
            <a:endParaRPr lang="en-GB" sz="1000" dirty="0"/>
          </a:p>
        </p:txBody>
      </p:sp>
      <p:sp>
        <p:nvSpPr>
          <p:cNvPr id="5124" name="Rectangle 5"/>
          <p:cNvSpPr>
            <a:spLocks noChangeArrowheads="1"/>
          </p:cNvSpPr>
          <p:nvPr/>
        </p:nvSpPr>
        <p:spPr bwMode="auto">
          <a:xfrm>
            <a:off x="468313" y="928688"/>
            <a:ext cx="8229600" cy="5472112"/>
          </a:xfrm>
          <a:prstGeom prst="rect">
            <a:avLst/>
          </a:prstGeom>
          <a:noFill/>
          <a:ln w="9525">
            <a:noFill/>
            <a:miter lim="800000"/>
            <a:headEnd/>
            <a:tailEnd/>
          </a:ln>
        </p:spPr>
        <p:txBody>
          <a:bodyPr/>
          <a:lstStyle/>
          <a:p>
            <a:pPr algn="ctr" eaLnBrk="0" hangingPunct="0">
              <a:lnSpc>
                <a:spcPct val="80000"/>
              </a:lnSpc>
              <a:spcBef>
                <a:spcPct val="20000"/>
              </a:spcBef>
            </a:pPr>
            <a:r>
              <a:rPr lang="en-GB" sz="1000" dirty="0">
                <a:latin typeface="Century Gothic" pitchFamily="34" charset="0"/>
              </a:rPr>
              <a:t>© Ros Ferrara 2014</a:t>
            </a:r>
          </a:p>
          <a:p>
            <a:pPr algn="ctr" eaLnBrk="0" hangingPunct="0">
              <a:lnSpc>
                <a:spcPct val="80000"/>
              </a:lnSpc>
              <a:spcBef>
                <a:spcPct val="20000"/>
              </a:spcBef>
            </a:pPr>
            <a:r>
              <a:rPr lang="en-GB" sz="1000" dirty="0">
                <a:latin typeface="Century Gothic" pitchFamily="34" charset="0"/>
              </a:rPr>
              <a:t>All rights reserved</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Reproduction, storage, adaptation or translation, in any form or by any means, of this publication is prohibited without the prior written permission of the publisher.  Excerpts may be reproduced for the purpose of research, private study, criticism or review, or by educational institutions solely for educational purposes, without permission, providing full acknowledgement is given.</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First Published in the UK in 2014 by Focus Education (UK) Ltd</a:t>
            </a:r>
          </a:p>
          <a:p>
            <a:pPr algn="ctr" eaLnBrk="0" hangingPunct="0">
              <a:lnSpc>
                <a:spcPct val="80000"/>
              </a:lnSpc>
              <a:spcBef>
                <a:spcPct val="20000"/>
              </a:spcBef>
            </a:pPr>
            <a:r>
              <a:rPr lang="en-GB" sz="1000" dirty="0">
                <a:latin typeface="Century Gothic" pitchFamily="34" charset="0"/>
              </a:rPr>
              <a:t>Updated September 2017</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a:t>
            </a:r>
          </a:p>
          <a:p>
            <a:pPr algn="ctr" eaLnBrk="0" hangingPunct="0">
              <a:lnSpc>
                <a:spcPct val="80000"/>
              </a:lnSpc>
              <a:spcBef>
                <a:spcPct val="20000"/>
              </a:spcBef>
            </a:pPr>
            <a:r>
              <a:rPr lang="en-GB" sz="1000" dirty="0">
                <a:latin typeface="Century Gothic" pitchFamily="34" charset="0"/>
              </a:rPr>
              <a:t>Publishing</a:t>
            </a:r>
          </a:p>
          <a:p>
            <a:pPr algn="ctr" eaLnBrk="0" hangingPunct="0">
              <a:lnSpc>
                <a:spcPct val="80000"/>
              </a:lnSpc>
              <a:spcBef>
                <a:spcPct val="20000"/>
              </a:spcBef>
            </a:pPr>
            <a:r>
              <a:rPr lang="en-GB" sz="1000" dirty="0">
                <a:latin typeface="Century Gothic" pitchFamily="34" charset="0"/>
              </a:rPr>
              <a:t>Talking Point Conference &amp; Exhibition Centre</a:t>
            </a:r>
          </a:p>
          <a:p>
            <a:pPr algn="ctr" eaLnBrk="0" hangingPunct="0">
              <a:lnSpc>
                <a:spcPct val="80000"/>
              </a:lnSpc>
              <a:spcBef>
                <a:spcPct val="20000"/>
              </a:spcBef>
            </a:pPr>
            <a:r>
              <a:rPr lang="en-GB" sz="1000" dirty="0">
                <a:latin typeface="Century Gothic" pitchFamily="34" charset="0"/>
              </a:rPr>
              <a:t>Huddersfield Road</a:t>
            </a:r>
          </a:p>
          <a:p>
            <a:pPr algn="ctr" eaLnBrk="0" hangingPunct="0">
              <a:lnSpc>
                <a:spcPct val="80000"/>
              </a:lnSpc>
              <a:spcBef>
                <a:spcPct val="20000"/>
              </a:spcBef>
            </a:pPr>
            <a:r>
              <a:rPr lang="en-GB" sz="1000" dirty="0">
                <a:latin typeface="Century Gothic" pitchFamily="34" charset="0"/>
              </a:rPr>
              <a:t>Scouthead</a:t>
            </a:r>
          </a:p>
          <a:p>
            <a:pPr algn="ctr" eaLnBrk="0" hangingPunct="0">
              <a:lnSpc>
                <a:spcPct val="80000"/>
              </a:lnSpc>
              <a:spcBef>
                <a:spcPct val="20000"/>
              </a:spcBef>
            </a:pPr>
            <a:r>
              <a:rPr lang="en-GB" sz="1000" dirty="0">
                <a:latin typeface="Century Gothic" pitchFamily="34" charset="0"/>
              </a:rPr>
              <a:t>Saddleworth</a:t>
            </a:r>
          </a:p>
          <a:p>
            <a:pPr algn="ctr" eaLnBrk="0" hangingPunct="0">
              <a:lnSpc>
                <a:spcPct val="80000"/>
              </a:lnSpc>
              <a:spcBef>
                <a:spcPct val="20000"/>
              </a:spcBef>
            </a:pPr>
            <a:r>
              <a:rPr lang="en-GB" sz="1000" dirty="0">
                <a:latin typeface="Century Gothic" pitchFamily="34" charset="0"/>
              </a:rPr>
              <a:t>OL4 4AG</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  Reg. No 4507968</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ISBN 978-1-909038-49-3</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p>
        </p:txBody>
      </p:sp>
      <p:sp>
        <p:nvSpPr>
          <p:cNvPr id="5125" name="Text Box 6"/>
          <p:cNvSpPr txBox="1">
            <a:spLocks noChangeArrowheads="1"/>
          </p:cNvSpPr>
          <p:nvPr/>
        </p:nvSpPr>
        <p:spPr bwMode="auto">
          <a:xfrm>
            <a:off x="1270794" y="4142945"/>
            <a:ext cx="6624637" cy="1189037"/>
          </a:xfrm>
          <a:prstGeom prst="rect">
            <a:avLst/>
          </a:prstGeom>
          <a:noFill/>
          <a:ln w="9525">
            <a:solidFill>
              <a:srgbClr val="000000"/>
            </a:solidFill>
            <a:miter lim="800000"/>
            <a:headEnd/>
            <a:tailEnd/>
          </a:ln>
        </p:spPr>
        <p:txBody>
          <a:bodyPr/>
          <a:lstStyle/>
          <a:p>
            <a:pPr algn="ctr"/>
            <a:r>
              <a:rPr lang="en-GB" sz="1000" dirty="0">
                <a:latin typeface="Century Gothic" pitchFamily="34" charset="0"/>
              </a:rPr>
              <a:t>Companies, institutions and other organisations wishing to make bulk purchases of books published by Focus Education should contact their local bookstore or Focus Education direct:</a:t>
            </a:r>
          </a:p>
          <a:p>
            <a:pPr algn="ctr"/>
            <a:endParaRPr lang="en-GB" sz="1000" dirty="0">
              <a:latin typeface="Century Gothic" pitchFamily="34" charset="0"/>
            </a:endParaRPr>
          </a:p>
          <a:p>
            <a:pPr algn="ctr"/>
            <a:r>
              <a:rPr lang="en-GB" sz="1000" dirty="0">
                <a:latin typeface="Century Gothic" pitchFamily="34" charset="0"/>
              </a:rPr>
              <a:t>Customer Services, Focus Education, Talking Point Conference &amp; Exhibition Centre, </a:t>
            </a:r>
          </a:p>
          <a:p>
            <a:pPr algn="ctr"/>
            <a:r>
              <a:rPr lang="en-GB" sz="1000" dirty="0">
                <a:latin typeface="Century Gothic" pitchFamily="34" charset="0"/>
              </a:rPr>
              <a:t>Huddersfield Road, Scouthead, Saddleworth, OL4 4AG</a:t>
            </a:r>
          </a:p>
          <a:p>
            <a:pPr algn="ctr"/>
            <a:r>
              <a:rPr lang="en-GB" sz="1000" dirty="0">
                <a:latin typeface="Century Gothic" pitchFamily="34" charset="0"/>
              </a:rPr>
              <a:t>Tel 01457 821818  Fax 01457 878205</a:t>
            </a:r>
          </a:p>
        </p:txBody>
      </p:sp>
      <p:sp>
        <p:nvSpPr>
          <p:cNvPr id="5126" name="Rectangle 7"/>
          <p:cNvSpPr>
            <a:spLocks noChangeArrowheads="1"/>
          </p:cNvSpPr>
          <p:nvPr/>
        </p:nvSpPr>
        <p:spPr bwMode="auto">
          <a:xfrm>
            <a:off x="2771775" y="5394325"/>
            <a:ext cx="3968750" cy="549275"/>
          </a:xfrm>
          <a:prstGeom prst="rect">
            <a:avLst/>
          </a:prstGeom>
          <a:noFill/>
          <a:ln w="9525">
            <a:noFill/>
            <a:miter lim="800000"/>
            <a:headEnd/>
            <a:tailEnd/>
          </a:ln>
        </p:spPr>
        <p:txBody>
          <a:bodyPr anchor="ctr">
            <a:spAutoFit/>
          </a:bodyPr>
          <a:lstStyle/>
          <a:p>
            <a:pPr algn="ctr"/>
            <a:r>
              <a:rPr lang="en-GB" sz="1000" dirty="0">
                <a:latin typeface="Century Gothic" pitchFamily="34" charset="0"/>
              </a:rPr>
              <a:t>www.focus-education.co.uk</a:t>
            </a:r>
          </a:p>
          <a:p>
            <a:pPr algn="ctr"/>
            <a:r>
              <a:rPr lang="en-GB" sz="1000" dirty="0">
                <a:latin typeface="Century Gothic" pitchFamily="34" charset="0"/>
              </a:rPr>
              <a:t>customerservice@focus-education.co.uk</a:t>
            </a:r>
          </a:p>
          <a:p>
            <a:pPr algn="ctr"/>
            <a:r>
              <a:rPr lang="en-GB" sz="1000" dirty="0">
                <a:latin typeface="Century Gothic" pitchFamily="34" charset="0"/>
              </a:rPr>
              <a:t>Printed in Great Britain by Focus Education UK Ltd, Scouthead</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6046" y="196419"/>
            <a:ext cx="8229600" cy="868958"/>
          </a:xfrm>
        </p:spPr>
        <p:txBody>
          <a:bodyPr/>
          <a:lstStyle/>
          <a:p>
            <a:r>
              <a:rPr lang="en-GB" dirty="0"/>
              <a:t>About the author</a:t>
            </a:r>
          </a:p>
        </p:txBody>
      </p:sp>
      <p:sp>
        <p:nvSpPr>
          <p:cNvPr id="3" name="Content Placeholder 2"/>
          <p:cNvSpPr>
            <a:spLocks noGrp="1"/>
          </p:cNvSpPr>
          <p:nvPr>
            <p:ph idx="1"/>
          </p:nvPr>
        </p:nvSpPr>
        <p:spPr>
          <a:xfrm>
            <a:off x="449662" y="1327150"/>
            <a:ext cx="4114800" cy="5029200"/>
          </a:xfrm>
        </p:spPr>
        <p:txBody>
          <a:bodyPr>
            <a:normAutofit fontScale="85000" lnSpcReduction="10000"/>
          </a:bodyPr>
          <a:lstStyle/>
          <a:p>
            <a:pPr marL="0" lvl="0" indent="0">
              <a:buNone/>
            </a:pPr>
            <a:r>
              <a:rPr lang="en-GB" sz="1900" dirty="0">
                <a:solidFill>
                  <a:prstClr val="black"/>
                </a:solidFill>
              </a:rPr>
              <a:t>Ros Ferrara is a full-time consultant with Focus Education. Much of her recent work has been on developing all aspects of English in the current curriculum.</a:t>
            </a:r>
          </a:p>
          <a:p>
            <a:pPr marL="0" indent="0">
              <a:buNone/>
            </a:pPr>
            <a:endParaRPr lang="en-GB" sz="1900" dirty="0">
              <a:latin typeface="Century Gothic" pitchFamily="34" charset="0"/>
            </a:endParaRPr>
          </a:p>
          <a:p>
            <a:pPr marL="0" indent="0">
              <a:buNone/>
            </a:pPr>
            <a:r>
              <a:rPr lang="en-GB" sz="1900" dirty="0">
                <a:latin typeface="Century Gothic" pitchFamily="34" charset="0"/>
              </a:rPr>
              <a:t>Prior to joining Focus, Ros worked in a consultancy and advisory role for Lambeth LA. During this period, she led development work on the National Strategies highly successful EAL Programme, was the Literacy lead for the authority and Primary Strategy Manager. Ros led and managed a range of initiatives, including Every Child a Reader, Every Child a Writer and action research aimed at improving writing. Her role also involved working very closely with senior leaders in schools on developing leadership, improving the quality of teaching and other school improvement issues. </a:t>
            </a:r>
          </a:p>
          <a:p>
            <a:pPr marL="0" indent="0">
              <a:buNone/>
            </a:pPr>
            <a:endParaRPr lang="en-GB" sz="1800" dirty="0">
              <a:latin typeface="Century Gothic" pitchFamily="34" charset="0"/>
            </a:endParaRPr>
          </a:p>
          <a:p>
            <a:pPr marL="0" indent="0">
              <a:buNone/>
            </a:pPr>
            <a:endParaRPr lang="en-GB" sz="1800" dirty="0">
              <a:latin typeface="Century Gothic" pitchFamily="34" charset="0"/>
            </a:endParaRPr>
          </a:p>
        </p:txBody>
      </p:sp>
      <p:sp>
        <p:nvSpPr>
          <p:cNvPr id="6" name="Content Placeholder 2"/>
          <p:cNvSpPr txBox="1">
            <a:spLocks/>
          </p:cNvSpPr>
          <p:nvPr/>
        </p:nvSpPr>
        <p:spPr>
          <a:xfrm>
            <a:off x="4613979" y="1256205"/>
            <a:ext cx="4114800" cy="5171090"/>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400" dirty="0"/>
              <a:t>Recent feedback:</a:t>
            </a:r>
          </a:p>
          <a:p>
            <a:pPr marL="0" indent="0">
              <a:buFont typeface="Arial" pitchFamily="34" charset="0"/>
              <a:buNone/>
            </a:pPr>
            <a:r>
              <a:rPr lang="en-GB" sz="1400" i="1" dirty="0"/>
              <a:t>Very professional: we had confidence in her judgements.</a:t>
            </a:r>
          </a:p>
          <a:p>
            <a:pPr marL="0" indent="0">
              <a:buFont typeface="Arial" pitchFamily="34" charset="0"/>
              <a:buNone/>
            </a:pPr>
            <a:endParaRPr lang="en-GB" sz="1400" i="1" dirty="0"/>
          </a:p>
          <a:p>
            <a:pPr marL="0" indent="0">
              <a:buFont typeface="Arial" pitchFamily="34" charset="0"/>
              <a:buNone/>
            </a:pPr>
            <a:r>
              <a:rPr lang="en-GB" sz="1400" i="1" dirty="0"/>
              <a:t>Style was relaxed and approachable. Good balance between listening and practical activities. </a:t>
            </a:r>
          </a:p>
          <a:p>
            <a:pPr marL="0" indent="0">
              <a:buFont typeface="Arial" pitchFamily="34" charset="0"/>
              <a:buNone/>
            </a:pPr>
            <a:endParaRPr lang="en-GB" sz="1400" i="1" dirty="0"/>
          </a:p>
          <a:p>
            <a:pPr marL="0" indent="0">
              <a:buNone/>
            </a:pPr>
            <a:r>
              <a:rPr lang="en-GB" sz="1400" i="1" dirty="0"/>
              <a:t>Ros was wonderful. The material was relevant and interesting.  Ros’s presentation skills were excellent. Her interactions with teachers were professional but relaxed.</a:t>
            </a:r>
          </a:p>
          <a:p>
            <a:pPr marL="0" indent="0">
              <a:buNone/>
            </a:pPr>
            <a:endParaRPr lang="en-GB" sz="1400" i="1" dirty="0"/>
          </a:p>
          <a:p>
            <a:pPr marL="0" indent="0">
              <a:buNone/>
            </a:pPr>
            <a:r>
              <a:rPr lang="en-GB" sz="1400" i="1" dirty="0"/>
              <a:t>Ros has transformed writing in the school.</a:t>
            </a:r>
          </a:p>
          <a:p>
            <a:pPr marL="0" indent="0">
              <a:buNone/>
            </a:pPr>
            <a:endParaRPr lang="en-GB" sz="1400" i="1" dirty="0"/>
          </a:p>
          <a:p>
            <a:pPr marL="0" indent="0">
              <a:buNone/>
            </a:pPr>
            <a:r>
              <a:rPr lang="en-GB" sz="1400" i="1" dirty="0"/>
              <a:t>The support received both by senior leaders, middle managers and classroom practitioners has been key to our becoming an outstanding school.</a:t>
            </a:r>
          </a:p>
          <a:p>
            <a:pPr marL="0" indent="0">
              <a:buNone/>
            </a:pPr>
            <a:endParaRPr lang="en-GB" sz="1400" i="1" dirty="0"/>
          </a:p>
          <a:p>
            <a:pPr marL="0" indent="0">
              <a:buNone/>
            </a:pPr>
            <a:r>
              <a:rPr lang="en-GB" sz="1400" i="1" dirty="0"/>
              <a:t> The consultancy Ros has given to my school has empowered my staff and the impact is already notable when I look at pupil outcomes.</a:t>
            </a:r>
          </a:p>
          <a:p>
            <a:pPr marL="0" indent="0">
              <a:buNone/>
            </a:pPr>
            <a:endParaRPr lang="en-GB" sz="1800" i="1"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2</a:t>
            </a:fld>
            <a:endParaRPr lang="en-GB" dirty="0"/>
          </a:p>
        </p:txBody>
      </p:sp>
      <p:sp>
        <p:nvSpPr>
          <p:cNvPr id="7" name="Date Placeholder 6">
            <a:extLst>
              <a:ext uri="{FF2B5EF4-FFF2-40B4-BE49-F238E27FC236}">
                <a16:creationId xmlns:a16="http://schemas.microsoft.com/office/drawing/2014/main" id="{DF694F99-013A-441E-8CD6-886C5C720657}"/>
              </a:ext>
            </a:extLst>
          </p:cNvPr>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Tree>
    <p:extLst>
      <p:ext uri="{BB962C8B-B14F-4D97-AF65-F5344CB8AC3E}">
        <p14:creationId xmlns:p14="http://schemas.microsoft.com/office/powerpoint/2010/main" val="40534968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dirty="0">
                <a:solidFill>
                  <a:schemeClr val="tx1"/>
                </a:solidFill>
                <a:latin typeface="Century Gothic" pitchFamily="34" charset="0"/>
              </a:rPr>
              <a:t>© Focus Education UK Ltd</a:t>
            </a:r>
          </a:p>
        </p:txBody>
      </p:sp>
      <p:sp>
        <p:nvSpPr>
          <p:cNvPr id="5" name="Slide Number Placeholder 4"/>
          <p:cNvSpPr>
            <a:spLocks noGrp="1"/>
          </p:cNvSpPr>
          <p:nvPr>
            <p:ph type="sldNum" sz="quarter" idx="12"/>
          </p:nvPr>
        </p:nvSpPr>
        <p:spPr/>
        <p:txBody>
          <a:bodyPr/>
          <a:lstStyle/>
          <a:p>
            <a:fld id="{12100C0E-1788-4A63-9571-481C82D2EE8D}" type="slidenum">
              <a:rPr lang="en-US" smtClean="0"/>
              <a:pPr/>
              <a:t>3</a:t>
            </a:fld>
            <a:endParaRPr lang="en-US" dirty="0"/>
          </a:p>
        </p:txBody>
      </p:sp>
      <p:sp>
        <p:nvSpPr>
          <p:cNvPr id="7" name="TextBox 6"/>
          <p:cNvSpPr txBox="1"/>
          <p:nvPr/>
        </p:nvSpPr>
        <p:spPr>
          <a:xfrm rot="16200000">
            <a:off x="-1662380" y="2729180"/>
            <a:ext cx="5105400" cy="1323439"/>
          </a:xfrm>
          <a:prstGeom prst="rect">
            <a:avLst/>
          </a:prstGeom>
          <a:noFill/>
        </p:spPr>
        <p:txBody>
          <a:bodyPr wrap="square" rtlCol="0">
            <a:spAutoFit/>
          </a:bodyPr>
          <a:lstStyle/>
          <a:p>
            <a:pPr algn="ctr"/>
            <a:r>
              <a:rPr lang="en-GB" sz="8000" b="1" dirty="0">
                <a:latin typeface="Century Gothic" pitchFamily="34" charset="0"/>
              </a:rPr>
              <a:t>Contents</a:t>
            </a:r>
          </a:p>
        </p:txBody>
      </p:sp>
      <p:graphicFrame>
        <p:nvGraphicFramePr>
          <p:cNvPr id="2" name="Table 1"/>
          <p:cNvGraphicFramePr>
            <a:graphicFrameLocks noGrp="1"/>
          </p:cNvGraphicFramePr>
          <p:nvPr>
            <p:extLst>
              <p:ext uri="{D42A27DB-BD31-4B8C-83A1-F6EECF244321}">
                <p14:modId xmlns:p14="http://schemas.microsoft.com/office/powerpoint/2010/main" val="989827050"/>
              </p:ext>
            </p:extLst>
          </p:nvPr>
        </p:nvGraphicFramePr>
        <p:xfrm>
          <a:off x="1835696" y="1013459"/>
          <a:ext cx="6934201" cy="4206240"/>
        </p:xfrm>
        <a:graphic>
          <a:graphicData uri="http://schemas.openxmlformats.org/drawingml/2006/table">
            <a:tbl>
              <a:tblPr firstRow="1" bandRow="1">
                <a:tableStyleId>{2D5ABB26-0587-4C30-8999-92F81FD0307C}</a:tableStyleId>
              </a:tblPr>
              <a:tblGrid>
                <a:gridCol w="1126808">
                  <a:extLst>
                    <a:ext uri="{9D8B030D-6E8A-4147-A177-3AD203B41FA5}">
                      <a16:colId xmlns:a16="http://schemas.microsoft.com/office/drawing/2014/main" val="20000"/>
                    </a:ext>
                  </a:extLst>
                </a:gridCol>
                <a:gridCol w="5807393">
                  <a:extLst>
                    <a:ext uri="{9D8B030D-6E8A-4147-A177-3AD203B41FA5}">
                      <a16:colId xmlns:a16="http://schemas.microsoft.com/office/drawing/2014/main" val="20001"/>
                    </a:ext>
                  </a:extLst>
                </a:gridCol>
              </a:tblGrid>
              <a:tr h="266494">
                <a:tc>
                  <a:txBody>
                    <a:bodyPr/>
                    <a:lstStyle/>
                    <a:p>
                      <a:r>
                        <a:rPr lang="en-US" b="1" dirty="0">
                          <a:latin typeface="Century Gothic"/>
                          <a:cs typeface="Century Gothic"/>
                        </a:rPr>
                        <a:t>4</a:t>
                      </a:r>
                    </a:p>
                  </a:txBody>
                  <a:tcPr anchor="ctr"/>
                </a:tc>
                <a:tc>
                  <a:txBody>
                    <a:bodyPr/>
                    <a:lstStyle/>
                    <a:p>
                      <a:r>
                        <a:rPr lang="en-US" b="1" dirty="0">
                          <a:latin typeface="Century Gothic"/>
                          <a:cs typeface="Century Gothic"/>
                        </a:rPr>
                        <a:t>Introduction</a:t>
                      </a:r>
                    </a:p>
                  </a:txBody>
                  <a:tcPr anchor="ctr"/>
                </a:tc>
                <a:extLst>
                  <a:ext uri="{0D108BD9-81ED-4DB2-BD59-A6C34878D82A}">
                    <a16:rowId xmlns:a16="http://schemas.microsoft.com/office/drawing/2014/main" val="10000"/>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1"/>
                  </a:ext>
                </a:extLst>
              </a:tr>
              <a:tr h="266494">
                <a:tc>
                  <a:txBody>
                    <a:bodyPr/>
                    <a:lstStyle/>
                    <a:p>
                      <a:r>
                        <a:rPr lang="en-US" b="1" dirty="0">
                          <a:latin typeface="Century Gothic"/>
                          <a:cs typeface="Century Gothic"/>
                        </a:rPr>
                        <a:t>8</a:t>
                      </a: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dirty="0">
                          <a:latin typeface="Century Gothic"/>
                          <a:cs typeface="Century Gothic"/>
                        </a:rPr>
                        <a:t>Working</a:t>
                      </a:r>
                      <a:r>
                        <a:rPr lang="en-US" b="1" baseline="0" dirty="0">
                          <a:latin typeface="Century Gothic"/>
                          <a:cs typeface="Century Gothic"/>
                        </a:rPr>
                        <a:t> with Words</a:t>
                      </a:r>
                      <a:endParaRPr lang="en-US" b="1" dirty="0">
                        <a:latin typeface="Century Gothic"/>
                        <a:cs typeface="Century Gothic"/>
                      </a:endParaRPr>
                    </a:p>
                  </a:txBody>
                  <a:tcPr anchor="ctr"/>
                </a:tc>
                <a:extLst>
                  <a:ext uri="{0D108BD9-81ED-4DB2-BD59-A6C34878D82A}">
                    <a16:rowId xmlns:a16="http://schemas.microsoft.com/office/drawing/2014/main" val="10002"/>
                  </a:ext>
                </a:extLst>
              </a:tr>
              <a:tr h="266494">
                <a:tc>
                  <a:txBody>
                    <a:bodyPr/>
                    <a:lstStyle/>
                    <a:p>
                      <a:endParaRPr lang="en-US" b="1" dirty="0">
                        <a:latin typeface="Century Gothic"/>
                        <a:cs typeface="Century Gothic"/>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b="1" dirty="0">
                        <a:latin typeface="Century Gothic"/>
                        <a:cs typeface="Century Gothic"/>
                      </a:endParaRPr>
                    </a:p>
                  </a:txBody>
                  <a:tcPr anchor="ctr"/>
                </a:tc>
                <a:extLst>
                  <a:ext uri="{0D108BD9-81ED-4DB2-BD59-A6C34878D82A}">
                    <a16:rowId xmlns:a16="http://schemas.microsoft.com/office/drawing/2014/main" val="10003"/>
                  </a:ext>
                </a:extLst>
              </a:tr>
              <a:tr h="266494">
                <a:tc>
                  <a:txBody>
                    <a:bodyPr/>
                    <a:lstStyle/>
                    <a:p>
                      <a:r>
                        <a:rPr lang="en-US" b="1" dirty="0">
                          <a:latin typeface="Century Gothic"/>
                          <a:cs typeface="Century Gothic"/>
                        </a:rPr>
                        <a:t>74</a:t>
                      </a:r>
                    </a:p>
                  </a:txBody>
                  <a:tcPr anchor="ctr"/>
                </a:tc>
                <a:tc>
                  <a:txBody>
                    <a:bodyPr/>
                    <a:lstStyle/>
                    <a:p>
                      <a:r>
                        <a:rPr lang="en-US" b="1" dirty="0">
                          <a:latin typeface="Century Gothic"/>
                          <a:cs typeface="Century Gothic"/>
                        </a:rPr>
                        <a:t>Working</a:t>
                      </a:r>
                      <a:r>
                        <a:rPr lang="en-US" b="1" baseline="0" dirty="0">
                          <a:latin typeface="Century Gothic"/>
                          <a:cs typeface="Century Gothic"/>
                        </a:rPr>
                        <a:t> with Sentences</a:t>
                      </a:r>
                      <a:endParaRPr lang="en-US" b="1" dirty="0">
                        <a:latin typeface="Century Gothic"/>
                        <a:cs typeface="Century Gothic"/>
                      </a:endParaRPr>
                    </a:p>
                  </a:txBody>
                  <a:tcPr anchor="ctr"/>
                </a:tc>
                <a:extLst>
                  <a:ext uri="{0D108BD9-81ED-4DB2-BD59-A6C34878D82A}">
                    <a16:rowId xmlns:a16="http://schemas.microsoft.com/office/drawing/2014/main" val="10004"/>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5"/>
                  </a:ext>
                </a:extLst>
              </a:tr>
              <a:tr h="266494">
                <a:tc>
                  <a:txBody>
                    <a:bodyPr/>
                    <a:lstStyle/>
                    <a:p>
                      <a:r>
                        <a:rPr lang="en-US" b="1" dirty="0">
                          <a:latin typeface="Century Gothic"/>
                          <a:cs typeface="Century Gothic"/>
                        </a:rPr>
                        <a:t>121</a:t>
                      </a:r>
                    </a:p>
                  </a:txBody>
                  <a:tcPr anchor="ctr"/>
                </a:tc>
                <a:tc>
                  <a:txBody>
                    <a:bodyPr/>
                    <a:lstStyle/>
                    <a:p>
                      <a:r>
                        <a:rPr lang="en-US" b="1" dirty="0">
                          <a:latin typeface="Century Gothic"/>
                          <a:cs typeface="Century Gothic"/>
                        </a:rPr>
                        <a:t>Playing with Punctuation</a:t>
                      </a:r>
                    </a:p>
                  </a:txBody>
                  <a:tcPr anchor="ctr"/>
                </a:tc>
                <a:extLst>
                  <a:ext uri="{0D108BD9-81ED-4DB2-BD59-A6C34878D82A}">
                    <a16:rowId xmlns:a16="http://schemas.microsoft.com/office/drawing/2014/main" val="10006"/>
                  </a:ext>
                </a:extLst>
              </a:tr>
              <a:tr h="666235">
                <a:tc>
                  <a:txBody>
                    <a:bodyPr/>
                    <a:lstStyle/>
                    <a:p>
                      <a:endParaRPr lang="en-US" b="1" dirty="0">
                        <a:latin typeface="Century Gothic"/>
                        <a:cs typeface="Century Gothic"/>
                      </a:endParaRPr>
                    </a:p>
                    <a:p>
                      <a:endParaRPr lang="en-US" b="1" dirty="0">
                        <a:latin typeface="Century Gothic"/>
                        <a:cs typeface="Century Gothic"/>
                      </a:endParaRPr>
                    </a:p>
                    <a:p>
                      <a:r>
                        <a:rPr lang="en-US" b="1" dirty="0">
                          <a:latin typeface="Century Gothic"/>
                          <a:cs typeface="Century Gothic"/>
                        </a:rPr>
                        <a:t>124</a:t>
                      </a:r>
                    </a:p>
                  </a:txBody>
                  <a:tcPr anchor="ctr"/>
                </a:tc>
                <a:tc>
                  <a:txBody>
                    <a:bodyPr/>
                    <a:lstStyle/>
                    <a:p>
                      <a:endParaRPr lang="en-US" b="1" dirty="0">
                        <a:latin typeface="Century Gothic"/>
                        <a:cs typeface="Century Gothic"/>
                      </a:endParaRPr>
                    </a:p>
                    <a:p>
                      <a:r>
                        <a:rPr lang="en-US" b="1" dirty="0">
                          <a:latin typeface="Century Gothic"/>
                          <a:cs typeface="Century Gothic"/>
                        </a:rPr>
                        <a:t>Creating Special Effects</a:t>
                      </a:r>
                    </a:p>
                  </a:txBody>
                  <a:tcPr anchor="ctr"/>
                </a:tc>
                <a:extLst>
                  <a:ext uri="{0D108BD9-81ED-4DB2-BD59-A6C34878D82A}">
                    <a16:rowId xmlns:a16="http://schemas.microsoft.com/office/drawing/2014/main" val="10007"/>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8"/>
                  </a:ext>
                </a:extLst>
              </a:tr>
              <a:tr h="266494">
                <a:tc>
                  <a:txBody>
                    <a:bodyPr/>
                    <a:lstStyle/>
                    <a:p>
                      <a:endParaRPr lang="en-US" b="1" dirty="0">
                        <a:latin typeface="Century Gothic"/>
                        <a:cs typeface="Century Gothic"/>
                      </a:endParaRPr>
                    </a:p>
                  </a:txBody>
                  <a:tcPr anchor="ctr"/>
                </a:tc>
                <a:tc>
                  <a:txBody>
                    <a:bodyPr/>
                    <a:lstStyle/>
                    <a:p>
                      <a:endParaRPr lang="en-US" b="1" dirty="0">
                        <a:latin typeface="Century Gothic"/>
                        <a:cs typeface="Century Gothic"/>
                      </a:endParaRPr>
                    </a:p>
                  </a:txBody>
                  <a:tcPr anchor="ctr"/>
                </a:tc>
                <a:extLst>
                  <a:ext uri="{0D108BD9-81ED-4DB2-BD59-A6C34878D82A}">
                    <a16:rowId xmlns:a16="http://schemas.microsoft.com/office/drawing/2014/main" val="10009"/>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81000" y="2667000"/>
            <a:ext cx="8229600" cy="830997"/>
          </a:xfrm>
          <a:prstGeom prst="rect">
            <a:avLst/>
          </a:prstGeom>
          <a:noFill/>
        </p:spPr>
        <p:txBody>
          <a:bodyPr wrap="square" rtlCol="0">
            <a:spAutoFit/>
          </a:bodyPr>
          <a:lstStyle/>
          <a:p>
            <a:pPr algn="ctr"/>
            <a:r>
              <a:rPr lang="en-US" sz="4800" b="1" dirty="0">
                <a:solidFill>
                  <a:prstClr val="black"/>
                </a:solidFill>
                <a:latin typeface="Century Gothic"/>
                <a:cs typeface="Century Gothic"/>
              </a:rPr>
              <a:t>Introduction</a:t>
            </a:r>
          </a:p>
        </p:txBody>
      </p:sp>
      <p:sp>
        <p:nvSpPr>
          <p:cNvPr id="6" name="TextBox 5"/>
          <p:cNvSpPr txBox="1"/>
          <p:nvPr/>
        </p:nvSpPr>
        <p:spPr>
          <a:xfrm>
            <a:off x="3320188" y="2376714"/>
            <a:ext cx="184731" cy="369332"/>
          </a:xfrm>
          <a:prstGeom prst="rect">
            <a:avLst/>
          </a:prstGeom>
          <a:noFill/>
        </p:spPr>
        <p:txBody>
          <a:bodyPr wrap="none" rtlCol="0">
            <a:spAutoFit/>
          </a:bodyPr>
          <a:lstStyle/>
          <a:p>
            <a:endParaRPr lang="en-US" dirty="0">
              <a:solidFill>
                <a:prstClr val="black"/>
              </a:solidFill>
            </a:endParaRPr>
          </a:p>
        </p:txBody>
      </p:sp>
      <p:pic>
        <p:nvPicPr>
          <p:cNvPr id="7" name="Picture 6"/>
          <p:cNvPicPr>
            <a:picLocks noChangeAspect="1"/>
          </p:cNvPicPr>
          <p:nvPr/>
        </p:nvPicPr>
        <p:blipFill>
          <a:blip cstate="email">
            <a:extLst>
              <a:ext uri="{28A0092B-C50C-407E-A947-70E740481C1C}">
                <a14:useLocalDpi xmlns:a14="http://schemas.microsoft.com/office/drawing/2010/main"/>
              </a:ext>
            </a:extLst>
          </a:blip>
          <a:stretch>
            <a:fillRect/>
          </a:stretch>
        </p:blipFill>
        <p:spPr>
          <a:xfrm>
            <a:off x="6477000" y="20362"/>
            <a:ext cx="2667000" cy="1884638"/>
          </a:xfrm>
          <a:prstGeom prst="rect">
            <a:avLst/>
          </a:prstGeom>
          <a:ln>
            <a:noFill/>
          </a:ln>
          <a:effectLst>
            <a:softEdge rad="112500"/>
          </a:effectLst>
        </p:spPr>
      </p:pic>
      <p:sp>
        <p:nvSpPr>
          <p:cNvPr id="8" name="Date Placeholder 7"/>
          <p:cNvSpPr>
            <a:spLocks noGrp="1"/>
          </p:cNvSpPr>
          <p:nvPr>
            <p:ph type="dt" sz="half" idx="10"/>
          </p:nvPr>
        </p:nvSpPr>
        <p:spPr/>
        <p:txBody>
          <a:bodyPr/>
          <a:lstStyle/>
          <a:p>
            <a:r>
              <a:rPr lang="en-US" dirty="0"/>
              <a:t>© Focus Education UK Ltd</a:t>
            </a:r>
            <a:endParaRPr lang="en-GB" dirty="0"/>
          </a:p>
        </p:txBody>
      </p:sp>
      <p:sp>
        <p:nvSpPr>
          <p:cNvPr id="3" name="Slide Number Placeholder 2"/>
          <p:cNvSpPr>
            <a:spLocks noGrp="1"/>
          </p:cNvSpPr>
          <p:nvPr>
            <p:ph type="sldNum" sz="quarter" idx="12"/>
          </p:nvPr>
        </p:nvSpPr>
        <p:spPr/>
        <p:txBody>
          <a:bodyPr/>
          <a:lstStyle/>
          <a:p>
            <a:fld id="{8B9FC5B9-DBDC-439D-9FFC-D3534770D08D}" type="slidenum">
              <a:rPr lang="en-GB" smtClean="0"/>
              <a:pPr/>
              <a:t>4</a:t>
            </a:fld>
            <a:endParaRPr lang="en-GB" dirty="0"/>
          </a:p>
        </p:txBody>
      </p:sp>
    </p:spTree>
    <p:extLst>
      <p:ext uri="{BB962C8B-B14F-4D97-AF65-F5344CB8AC3E}">
        <p14:creationId xmlns:p14="http://schemas.microsoft.com/office/powerpoint/2010/main" val="3462389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48680"/>
            <a:ext cx="8229600" cy="5577483"/>
          </a:xfrm>
        </p:spPr>
        <p:txBody>
          <a:bodyPr>
            <a:normAutofit lnSpcReduction="10000"/>
          </a:bodyPr>
          <a:lstStyle/>
          <a:p>
            <a:pPr marL="0" indent="0">
              <a:buNone/>
            </a:pPr>
            <a:r>
              <a:rPr lang="en-GB" sz="1800" dirty="0"/>
              <a:t>This book demonstrates explicitly how grammar games can be used as an effective teaching tool to ensure that children understand the statutory grammar requirements, know and use the correct terminology and can experiment with grammatical features to create effects.</a:t>
            </a:r>
          </a:p>
          <a:p>
            <a:pPr marL="0" indent="0">
              <a:buNone/>
            </a:pPr>
            <a:endParaRPr lang="en-GB" sz="1800" dirty="0"/>
          </a:p>
          <a:p>
            <a:pPr marL="0" indent="0">
              <a:buNone/>
            </a:pPr>
            <a:r>
              <a:rPr lang="en-GB" sz="1800" dirty="0"/>
              <a:t>A range of games, covering many aspects of the 2014 English curriculum, are explained. Examples of all games are included. These ideas may be used directly, but will also act as models for teachers to adapt games for their own context and  devise their own to meet the learning needs of their pupils.</a:t>
            </a:r>
          </a:p>
          <a:p>
            <a:pPr marL="0" indent="0">
              <a:buNone/>
            </a:pPr>
            <a:endParaRPr lang="en-GB" sz="1800" dirty="0"/>
          </a:p>
          <a:p>
            <a:pPr marL="0" indent="0">
              <a:buNone/>
            </a:pPr>
            <a:r>
              <a:rPr lang="en-GB" sz="1800" dirty="0"/>
              <a:t>The context of some games are based on suggested texts for the Learning Challenge Curriculum and Focus English and all games mentioned in the Planning from Quality Texts documents and Focus English are exemplified.</a:t>
            </a:r>
          </a:p>
          <a:p>
            <a:pPr marL="0" indent="0">
              <a:buNone/>
            </a:pPr>
            <a:endParaRPr lang="en-GB" sz="1800" dirty="0"/>
          </a:p>
          <a:p>
            <a:pPr marL="0" indent="0">
              <a:buNone/>
            </a:pPr>
            <a:endParaRPr lang="en-GB" sz="1800" dirty="0"/>
          </a:p>
          <a:p>
            <a:pPr marL="0" indent="0">
              <a:buNone/>
            </a:pPr>
            <a:endParaRPr lang="en-GB" sz="1800" dirty="0"/>
          </a:p>
          <a:p>
            <a:pPr marL="0" indent="0">
              <a:buNone/>
            </a:pPr>
            <a:r>
              <a:rPr lang="en-GB" sz="1000" dirty="0"/>
              <a:t>Some games based on ideas drawn from Pie Corbett’s Jumpstart Literacy.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a:t>
            </a:fld>
            <a:endParaRPr lang="en-GB" dirty="0"/>
          </a:p>
        </p:txBody>
      </p:sp>
    </p:spTree>
    <p:extLst>
      <p:ext uri="{BB962C8B-B14F-4D97-AF65-F5344CB8AC3E}">
        <p14:creationId xmlns:p14="http://schemas.microsoft.com/office/powerpoint/2010/main" val="14226598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2867" y="404664"/>
            <a:ext cx="5508104" cy="1143000"/>
          </a:xfrm>
        </p:spPr>
        <p:txBody>
          <a:bodyPr/>
          <a:lstStyle/>
          <a:p>
            <a:pPr algn="l"/>
            <a:r>
              <a:rPr lang="en-GB" dirty="0"/>
              <a:t>Grammar Games</a:t>
            </a:r>
          </a:p>
        </p:txBody>
      </p:sp>
      <p:sp>
        <p:nvSpPr>
          <p:cNvPr id="3" name="Content Placeholder 2"/>
          <p:cNvSpPr>
            <a:spLocks noGrp="1"/>
          </p:cNvSpPr>
          <p:nvPr>
            <p:ph idx="1"/>
          </p:nvPr>
        </p:nvSpPr>
        <p:spPr>
          <a:xfrm>
            <a:off x="562867" y="2348880"/>
            <a:ext cx="8229600" cy="3917032"/>
          </a:xfrm>
        </p:spPr>
        <p:txBody>
          <a:bodyPr>
            <a:normAutofit/>
          </a:bodyPr>
          <a:lstStyle/>
          <a:p>
            <a:r>
              <a:rPr lang="en-GB" sz="1800" dirty="0"/>
              <a:t>Can happen at any point in a unit of work</a:t>
            </a:r>
          </a:p>
          <a:p>
            <a:r>
              <a:rPr lang="en-GB" sz="1800" dirty="0"/>
              <a:t>Focus children on the learning identified</a:t>
            </a:r>
          </a:p>
          <a:p>
            <a:r>
              <a:rPr lang="en-GB" sz="1800" dirty="0"/>
              <a:t>Allow children opportunities to become familiar with and use the correct terminology </a:t>
            </a:r>
          </a:p>
          <a:p>
            <a:r>
              <a:rPr lang="en-GB" sz="1800" dirty="0"/>
              <a:t>Allow children to play with and experiment with grammatical content and features and words</a:t>
            </a:r>
          </a:p>
          <a:p>
            <a:r>
              <a:rPr lang="en-GB" sz="1800" dirty="0"/>
              <a:t>Can be developed into an extended task</a:t>
            </a:r>
          </a:p>
          <a:p>
            <a:r>
              <a:rPr lang="en-GB" sz="1800" dirty="0"/>
              <a:t>Allow children to practise, consolidate, review learning</a:t>
            </a:r>
          </a:p>
          <a:p>
            <a:r>
              <a:rPr lang="en-GB" sz="1800" dirty="0"/>
              <a:t>Allow teachers to assess learning</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6</a:t>
            </a:fld>
            <a:endParaRPr lang="en-GB" dirty="0"/>
          </a:p>
        </p:txBody>
      </p:sp>
    </p:spTree>
    <p:extLst>
      <p:ext uri="{BB962C8B-B14F-4D97-AF65-F5344CB8AC3E}">
        <p14:creationId xmlns:p14="http://schemas.microsoft.com/office/powerpoint/2010/main" val="41988266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eaLnBrk="1" hangingPunct="1">
              <a:defRPr/>
            </a:pPr>
            <a:r>
              <a:rPr lang="en-GB" sz="3600" dirty="0"/>
              <a:t>How to approach </a:t>
            </a:r>
            <a:r>
              <a:rPr lang="en-GB" dirty="0"/>
              <a:t>grammar</a:t>
            </a:r>
            <a:r>
              <a:rPr lang="en-GB" sz="3600" dirty="0"/>
              <a:t> games...</a:t>
            </a:r>
          </a:p>
        </p:txBody>
      </p:sp>
      <p:sp>
        <p:nvSpPr>
          <p:cNvPr id="6147" name="Content Placeholder 2"/>
          <p:cNvSpPr>
            <a:spLocks noGrp="1"/>
          </p:cNvSpPr>
          <p:nvPr>
            <p:ph idx="1"/>
          </p:nvPr>
        </p:nvSpPr>
        <p:spPr>
          <a:xfrm>
            <a:off x="323528" y="1556792"/>
            <a:ext cx="8229600" cy="4608512"/>
          </a:xfrm>
        </p:spPr>
        <p:txBody>
          <a:bodyPr>
            <a:normAutofit lnSpcReduction="10000"/>
          </a:bodyPr>
          <a:lstStyle/>
          <a:p>
            <a:pPr eaLnBrk="1" hangingPunct="1"/>
            <a:r>
              <a:rPr lang="en-GB" altLang="en-US" sz="1900" dirty="0"/>
              <a:t>Keep the pace going – session could last from 5 – 15 minutes</a:t>
            </a:r>
          </a:p>
          <a:p>
            <a:pPr eaLnBrk="1" hangingPunct="1"/>
            <a:r>
              <a:rPr lang="en-GB" altLang="en-US" sz="1900" dirty="0"/>
              <a:t>Focus on oral responses</a:t>
            </a:r>
          </a:p>
          <a:p>
            <a:pPr eaLnBrk="1" hangingPunct="1"/>
            <a:r>
              <a:rPr lang="en-GB" altLang="en-US" sz="1900" dirty="0"/>
              <a:t>Use mini white boards, but always oral rehearsal and response</a:t>
            </a:r>
          </a:p>
          <a:p>
            <a:pPr eaLnBrk="1" hangingPunct="1"/>
            <a:r>
              <a:rPr lang="en-GB" altLang="en-US" sz="1900" dirty="0"/>
              <a:t>Model responses yourself to support and extend learning</a:t>
            </a:r>
          </a:p>
          <a:p>
            <a:pPr eaLnBrk="1" hangingPunct="1"/>
            <a:r>
              <a:rPr lang="en-GB" altLang="en-US" sz="1900" dirty="0"/>
              <a:t>Encourage and model experimentation and risk-taking</a:t>
            </a:r>
          </a:p>
          <a:p>
            <a:pPr eaLnBrk="1" hangingPunct="1"/>
            <a:r>
              <a:rPr lang="en-GB" altLang="en-US" sz="1900" dirty="0"/>
              <a:t>Paired and group work should be an integral part </a:t>
            </a:r>
          </a:p>
          <a:p>
            <a:pPr eaLnBrk="1" hangingPunct="1"/>
            <a:r>
              <a:rPr lang="en-GB" altLang="en-US" sz="1900" dirty="0"/>
              <a:t>Could be at the beginning of a lesson, a bridge between activities, a plenary</a:t>
            </a:r>
          </a:p>
          <a:p>
            <a:pPr eaLnBrk="1" hangingPunct="1"/>
            <a:r>
              <a:rPr lang="en-GB" altLang="en-US" sz="1900" dirty="0"/>
              <a:t>Base the games on familiar contexts; the current English text, a well-known story or character, foundation curriculum contexts</a:t>
            </a:r>
          </a:p>
          <a:p>
            <a:pPr eaLnBrk="1" hangingPunct="1"/>
            <a:r>
              <a:rPr lang="en-GB" altLang="en-US" sz="1900" dirty="0"/>
              <a:t>Provide visuals to help children with the content of the sentences so that they focus on the grammar</a:t>
            </a:r>
          </a:p>
          <a:p>
            <a:pPr eaLnBrk="1" hangingPunct="1"/>
            <a:r>
              <a:rPr lang="en-GB" altLang="en-US" sz="1900" b="1" dirty="0"/>
              <a:t>Always discuss the reasons for choices and their effect and impact on the reader</a:t>
            </a:r>
          </a:p>
          <a:p>
            <a:pPr eaLnBrk="1" hangingPunct="1"/>
            <a:r>
              <a:rPr lang="en-GB" altLang="en-US" sz="1900" dirty="0"/>
              <a:t>Make them enjoyable!</a:t>
            </a:r>
          </a:p>
          <a:p>
            <a:pPr eaLnBrk="1" hangingPunct="1">
              <a:buFont typeface="Arial" charset="0"/>
              <a:buNone/>
            </a:pPr>
            <a:endParaRPr lang="en-GB" altLang="en-US" sz="2400" dirty="0"/>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7</a:t>
            </a:fld>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099" y="3212976"/>
            <a:ext cx="8229600" cy="868362"/>
          </a:xfrm>
        </p:spPr>
        <p:txBody>
          <a:bodyPr>
            <a:noAutofit/>
          </a:bodyPr>
          <a:lstStyle/>
          <a:p>
            <a:r>
              <a:rPr lang="en-GB" sz="6600" dirty="0"/>
              <a:t>Working with Words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8</a:t>
            </a:fld>
            <a:endParaRPr lang="en-GB" dirty="0"/>
          </a:p>
        </p:txBody>
      </p:sp>
    </p:spTree>
    <p:extLst>
      <p:ext uri="{BB962C8B-B14F-4D97-AF65-F5344CB8AC3E}">
        <p14:creationId xmlns:p14="http://schemas.microsoft.com/office/powerpoint/2010/main" val="1091612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Nouns</a:t>
            </a:r>
          </a:p>
        </p:txBody>
      </p:sp>
      <p:sp>
        <p:nvSpPr>
          <p:cNvPr id="3" name="Content Placeholder 2"/>
          <p:cNvSpPr>
            <a:spLocks noGrp="1"/>
          </p:cNvSpPr>
          <p:nvPr>
            <p:ph idx="1"/>
          </p:nvPr>
        </p:nvSpPr>
        <p:spPr/>
        <p:txBody>
          <a:bodyPr>
            <a:normAutofit/>
          </a:bodyPr>
          <a:lstStyle/>
          <a:p>
            <a:pPr marL="0" indent="0">
              <a:buNone/>
            </a:pPr>
            <a:r>
              <a:rPr lang="en-GB" sz="1800" dirty="0"/>
              <a:t>Nouns name things and are the largest group of words. The following games help children to find the nouns in a sentence and “name” them, allowing a focus on precise choices to give the reader the information needed.</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9</a:t>
            </a:fld>
            <a:endParaRPr lang="en-GB" dirty="0"/>
          </a:p>
        </p:txBody>
      </p:sp>
    </p:spTree>
    <p:extLst>
      <p:ext uri="{BB962C8B-B14F-4D97-AF65-F5344CB8AC3E}">
        <p14:creationId xmlns:p14="http://schemas.microsoft.com/office/powerpoint/2010/main" val="42846410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8064"/>
            <a:ext cx="8229600" cy="850106"/>
          </a:xfrm>
        </p:spPr>
        <p:txBody>
          <a:bodyPr>
            <a:normAutofit/>
          </a:bodyPr>
          <a:lstStyle/>
          <a:p>
            <a:r>
              <a:rPr lang="en-GB" dirty="0"/>
              <a:t>Finding the noun and “naming” it</a:t>
            </a:r>
          </a:p>
        </p:txBody>
      </p:sp>
      <p:sp>
        <p:nvSpPr>
          <p:cNvPr id="3" name="Content Placeholder 2"/>
          <p:cNvSpPr>
            <a:spLocks noGrp="1"/>
          </p:cNvSpPr>
          <p:nvPr>
            <p:ph idx="1"/>
          </p:nvPr>
        </p:nvSpPr>
        <p:spPr>
          <a:xfrm>
            <a:off x="1115616" y="1154788"/>
            <a:ext cx="6404082" cy="604664"/>
          </a:xfrm>
          <a:ln>
            <a:solidFill>
              <a:schemeClr val="tx1"/>
            </a:solidFill>
          </a:ln>
        </p:spPr>
        <p:txBody>
          <a:bodyPr>
            <a:normAutofit fontScale="85000" lnSpcReduction="10000"/>
          </a:bodyPr>
          <a:lstStyle/>
          <a:p>
            <a:pPr marL="0" indent="0">
              <a:buNone/>
            </a:pPr>
            <a:r>
              <a:rPr lang="en-GB" dirty="0"/>
              <a:t>       </a:t>
            </a:r>
            <a:r>
              <a:rPr lang="en-GB" b="1" dirty="0"/>
              <a:t>The man drove away in a car.</a:t>
            </a:r>
          </a:p>
        </p:txBody>
      </p:sp>
      <p:sp>
        <p:nvSpPr>
          <p:cNvPr id="4" name="Date Placeholder 3"/>
          <p:cNvSpPr>
            <a:spLocks noGrp="1"/>
          </p:cNvSpPr>
          <p:nvPr>
            <p:ph type="dt" sz="half" idx="10"/>
          </p:nvPr>
        </p:nvSpPr>
        <p:spPr/>
        <p:txBody>
          <a:bodyPr/>
          <a:lstStyle/>
          <a:p>
            <a:r>
              <a:rPr lang="en-US" dirty="0"/>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10</a:t>
            </a:fld>
            <a:endParaRPr lang="en-GB" dirty="0"/>
          </a:p>
        </p:txBody>
      </p:sp>
      <p:sp>
        <p:nvSpPr>
          <p:cNvPr id="5" name="Content Placeholder 2"/>
          <p:cNvSpPr txBox="1">
            <a:spLocks/>
          </p:cNvSpPr>
          <p:nvPr/>
        </p:nvSpPr>
        <p:spPr>
          <a:xfrm>
            <a:off x="251520" y="2201866"/>
            <a:ext cx="5760640" cy="432048"/>
          </a:xfrm>
          <a:prstGeom prst="rect">
            <a:avLst/>
          </a:prstGeom>
          <a:ln>
            <a:solidFill>
              <a:schemeClr val="tx1"/>
            </a:solidFill>
          </a:ln>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The </a:t>
            </a:r>
            <a:r>
              <a:rPr lang="en-GB" b="1" dirty="0">
                <a:solidFill>
                  <a:srgbClr val="7030A0"/>
                </a:solidFill>
              </a:rPr>
              <a:t>robber</a:t>
            </a:r>
            <a:r>
              <a:rPr lang="en-GB" dirty="0"/>
              <a:t> drove away in a </a:t>
            </a:r>
            <a:r>
              <a:rPr lang="en-GB" b="1" dirty="0">
                <a:solidFill>
                  <a:srgbClr val="7030A0"/>
                </a:solidFill>
              </a:rPr>
              <a:t>transit van</a:t>
            </a:r>
            <a:r>
              <a:rPr lang="en-GB" dirty="0"/>
              <a:t>.</a:t>
            </a:r>
          </a:p>
        </p:txBody>
      </p:sp>
      <p:sp>
        <p:nvSpPr>
          <p:cNvPr id="6" name="Content Placeholder 2"/>
          <p:cNvSpPr txBox="1">
            <a:spLocks/>
          </p:cNvSpPr>
          <p:nvPr/>
        </p:nvSpPr>
        <p:spPr>
          <a:xfrm>
            <a:off x="3024134" y="3717031"/>
            <a:ext cx="5511056" cy="431371"/>
          </a:xfrm>
          <a:prstGeom prst="rect">
            <a:avLst/>
          </a:prstGeom>
          <a:ln>
            <a:solidFill>
              <a:schemeClr val="tx1"/>
            </a:solidFill>
          </a:ln>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The </a:t>
            </a:r>
            <a:r>
              <a:rPr lang="en-GB" b="1" dirty="0">
                <a:solidFill>
                  <a:srgbClr val="7030A0"/>
                </a:solidFill>
              </a:rPr>
              <a:t>king</a:t>
            </a:r>
            <a:r>
              <a:rPr lang="en-GB" dirty="0"/>
              <a:t> drove away in a </a:t>
            </a:r>
            <a:r>
              <a:rPr lang="en-GB" b="1" dirty="0">
                <a:solidFill>
                  <a:srgbClr val="7030A0"/>
                </a:solidFill>
              </a:rPr>
              <a:t>Rolls Royce</a:t>
            </a:r>
            <a:r>
              <a:rPr lang="en-GB" dirty="0"/>
              <a:t>.</a:t>
            </a:r>
          </a:p>
        </p:txBody>
      </p:sp>
      <p:sp>
        <p:nvSpPr>
          <p:cNvPr id="7" name="Content Placeholder 2"/>
          <p:cNvSpPr txBox="1">
            <a:spLocks/>
          </p:cNvSpPr>
          <p:nvPr/>
        </p:nvSpPr>
        <p:spPr>
          <a:xfrm>
            <a:off x="368075" y="5465486"/>
            <a:ext cx="5312118" cy="432048"/>
          </a:xfrm>
          <a:prstGeom prst="rect">
            <a:avLst/>
          </a:prstGeom>
          <a:ln>
            <a:solidFill>
              <a:schemeClr val="tx1"/>
            </a:solidFill>
          </a:ln>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The </a:t>
            </a:r>
            <a:r>
              <a:rPr lang="en-GB" b="1" dirty="0">
                <a:solidFill>
                  <a:srgbClr val="7030A0"/>
                </a:solidFill>
              </a:rPr>
              <a:t>farmer</a:t>
            </a:r>
            <a:r>
              <a:rPr lang="en-GB" dirty="0"/>
              <a:t> drove away in a </a:t>
            </a:r>
            <a:r>
              <a:rPr lang="en-GB" b="1" dirty="0">
                <a:solidFill>
                  <a:srgbClr val="7030A0"/>
                </a:solidFill>
              </a:rPr>
              <a:t>tractor</a:t>
            </a:r>
            <a:r>
              <a:rPr lang="en-GB" dirty="0"/>
              <a:t>.</a:t>
            </a:r>
          </a:p>
        </p:txBody>
      </p:sp>
      <p:pic>
        <p:nvPicPr>
          <p:cNvPr id="2050" name="Picture 2" descr="http://blog.van-discount.co.uk/wp-content/uploads/2012/07/ford-transit-sapphire-ink-b.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504206" y="1767386"/>
            <a:ext cx="2030984" cy="130100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www.bmwblog.com/wp-content/uploads/Rolls-Royce-Phantom-Concours-Italy-1280x96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2140" y="3282977"/>
            <a:ext cx="2222537" cy="129948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compacttractorattachments.co.uk/photos/iseki%20compact%20tractor%2000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43563" y="4552362"/>
            <a:ext cx="2466602" cy="1806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75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6636" y="260648"/>
            <a:ext cx="8229600" cy="417837"/>
          </a:xfrm>
        </p:spPr>
        <p:txBody>
          <a:bodyPr>
            <a:normAutofit fontScale="90000"/>
          </a:bodyPr>
          <a:lstStyle/>
          <a:p>
            <a:r>
              <a:rPr lang="en-GB" b="1" dirty="0">
                <a:latin typeface="Century Gothic" panose="020B0502020202020204" pitchFamily="34" charset="0"/>
              </a:rPr>
              <a:t>Serious or funny? </a:t>
            </a:r>
          </a:p>
        </p:txBody>
      </p:sp>
      <p:sp>
        <p:nvSpPr>
          <p:cNvPr id="3" name="Text Placeholder 2"/>
          <p:cNvSpPr>
            <a:spLocks noGrp="1"/>
          </p:cNvSpPr>
          <p:nvPr>
            <p:ph type="body" idx="1"/>
          </p:nvPr>
        </p:nvSpPr>
        <p:spPr>
          <a:ln>
            <a:solidFill>
              <a:schemeClr val="tx1"/>
            </a:solidFill>
          </a:ln>
        </p:spPr>
        <p:txBody>
          <a:bodyPr>
            <a:normAutofit/>
          </a:bodyPr>
          <a:lstStyle/>
          <a:p>
            <a:r>
              <a:rPr lang="en-GB" sz="3200" dirty="0">
                <a:latin typeface="Century Gothic" panose="020B0502020202020204" pitchFamily="34" charset="0"/>
              </a:rPr>
              <a:t>            man</a:t>
            </a:r>
          </a:p>
        </p:txBody>
      </p:sp>
      <p:sp>
        <p:nvSpPr>
          <p:cNvPr id="4" name="Content Placeholder 3"/>
          <p:cNvSpPr>
            <a:spLocks noGrp="1"/>
          </p:cNvSpPr>
          <p:nvPr>
            <p:ph sz="half" idx="2"/>
          </p:nvPr>
        </p:nvSpPr>
        <p:spPr>
          <a:ln>
            <a:solidFill>
              <a:schemeClr val="tx1"/>
            </a:solidFill>
          </a:ln>
        </p:spPr>
        <p:txBody>
          <a:bodyPr/>
          <a:lstStyle/>
          <a:p>
            <a:pPr marL="0" indent="0">
              <a:buNone/>
            </a:pPr>
            <a:r>
              <a:rPr lang="en-GB" dirty="0">
                <a:latin typeface="Century Gothic" panose="020B0502020202020204" pitchFamily="34" charset="0"/>
              </a:rPr>
              <a:t>teacher</a:t>
            </a:r>
          </a:p>
          <a:p>
            <a:pPr marL="0" indent="0">
              <a:buNone/>
            </a:pPr>
            <a:r>
              <a:rPr lang="en-GB" dirty="0">
                <a:latin typeface="Century Gothic" panose="020B0502020202020204" pitchFamily="34" charset="0"/>
              </a:rPr>
              <a:t>builder</a:t>
            </a:r>
          </a:p>
          <a:p>
            <a:pPr marL="0" indent="0">
              <a:buNone/>
            </a:pPr>
            <a:r>
              <a:rPr lang="en-GB" dirty="0">
                <a:latin typeface="Century Gothic" panose="020B0502020202020204" pitchFamily="34" charset="0"/>
              </a:rPr>
              <a:t>policeman</a:t>
            </a:r>
          </a:p>
          <a:p>
            <a:pPr marL="0" indent="0">
              <a:buNone/>
            </a:pPr>
            <a:r>
              <a:rPr lang="en-GB" dirty="0">
                <a:latin typeface="Century Gothic" panose="020B0502020202020204" pitchFamily="34" charset="0"/>
              </a:rPr>
              <a:t>pet shop owner</a:t>
            </a:r>
          </a:p>
          <a:p>
            <a:pPr marL="0" indent="0">
              <a:buNone/>
            </a:pPr>
            <a:r>
              <a:rPr lang="en-GB" dirty="0">
                <a:latin typeface="Century Gothic" panose="020B0502020202020204" pitchFamily="34" charset="0"/>
              </a:rPr>
              <a:t>Wayne Rooney</a:t>
            </a:r>
          </a:p>
          <a:p>
            <a:pPr marL="0" indent="0">
              <a:buNone/>
            </a:pPr>
            <a:r>
              <a:rPr lang="en-GB" dirty="0">
                <a:latin typeface="Century Gothic" panose="020B0502020202020204" pitchFamily="34" charset="0"/>
              </a:rPr>
              <a:t>Mr. Twit</a:t>
            </a:r>
          </a:p>
          <a:p>
            <a:pPr marL="0" indent="0">
              <a:buNone/>
            </a:pPr>
            <a:r>
              <a:rPr lang="en-GB" dirty="0">
                <a:latin typeface="Century Gothic" panose="020B0502020202020204" pitchFamily="34" charset="0"/>
              </a:rPr>
              <a:t>artist</a:t>
            </a:r>
          </a:p>
          <a:p>
            <a:pPr marL="0" indent="0">
              <a:buNone/>
            </a:pPr>
            <a:r>
              <a:rPr lang="en-GB" dirty="0">
                <a:latin typeface="Century Gothic" panose="020B0502020202020204" pitchFamily="34" charset="0"/>
              </a:rPr>
              <a:t>Mr. Robinson</a:t>
            </a:r>
          </a:p>
          <a:p>
            <a:pPr marL="0" indent="0">
              <a:buNone/>
            </a:pPr>
            <a:endParaRPr lang="en-GB" dirty="0">
              <a:latin typeface="Century Gothic" panose="020B0502020202020204" pitchFamily="34" charset="0"/>
            </a:endParaRPr>
          </a:p>
        </p:txBody>
      </p:sp>
      <p:sp>
        <p:nvSpPr>
          <p:cNvPr id="5" name="Text Placeholder 4"/>
          <p:cNvSpPr>
            <a:spLocks noGrp="1"/>
          </p:cNvSpPr>
          <p:nvPr>
            <p:ph type="body" sz="quarter" idx="3"/>
          </p:nvPr>
        </p:nvSpPr>
        <p:spPr>
          <a:ln>
            <a:solidFill>
              <a:schemeClr val="tx1"/>
            </a:solidFill>
          </a:ln>
        </p:spPr>
        <p:txBody>
          <a:bodyPr>
            <a:normAutofit/>
          </a:bodyPr>
          <a:lstStyle/>
          <a:p>
            <a:r>
              <a:rPr lang="en-GB" sz="3200" dirty="0">
                <a:latin typeface="Century Gothic" panose="020B0502020202020204" pitchFamily="34" charset="0"/>
              </a:rPr>
              <a:t>             car</a:t>
            </a:r>
          </a:p>
        </p:txBody>
      </p:sp>
      <p:sp>
        <p:nvSpPr>
          <p:cNvPr id="6" name="Content Placeholder 5"/>
          <p:cNvSpPr>
            <a:spLocks noGrp="1"/>
          </p:cNvSpPr>
          <p:nvPr>
            <p:ph sz="quarter" idx="4"/>
          </p:nvPr>
        </p:nvSpPr>
        <p:spPr>
          <a:ln>
            <a:solidFill>
              <a:schemeClr val="tx1"/>
            </a:solidFill>
          </a:ln>
        </p:spPr>
        <p:txBody>
          <a:bodyPr/>
          <a:lstStyle/>
          <a:p>
            <a:pPr marL="0" indent="0">
              <a:buNone/>
            </a:pPr>
            <a:r>
              <a:rPr lang="en-GB" dirty="0">
                <a:latin typeface="Century Gothic" panose="020B0502020202020204" pitchFamily="34" charset="0"/>
              </a:rPr>
              <a:t>Mini</a:t>
            </a:r>
          </a:p>
          <a:p>
            <a:pPr marL="0" indent="0">
              <a:buNone/>
            </a:pPr>
            <a:r>
              <a:rPr lang="en-GB" dirty="0">
                <a:latin typeface="Century Gothic" panose="020B0502020202020204" pitchFamily="34" charset="0"/>
              </a:rPr>
              <a:t>Ferrari</a:t>
            </a:r>
          </a:p>
          <a:p>
            <a:pPr marL="0" indent="0">
              <a:buNone/>
            </a:pPr>
            <a:r>
              <a:rPr lang="en-GB" dirty="0">
                <a:latin typeface="Century Gothic" panose="020B0502020202020204" pitchFamily="34" charset="0"/>
              </a:rPr>
              <a:t>truck</a:t>
            </a:r>
          </a:p>
          <a:p>
            <a:pPr marL="0" indent="0">
              <a:buNone/>
            </a:pPr>
            <a:r>
              <a:rPr lang="en-GB" dirty="0">
                <a:latin typeface="Century Gothic" panose="020B0502020202020204" pitchFamily="34" charset="0"/>
              </a:rPr>
              <a:t>lorry</a:t>
            </a:r>
          </a:p>
          <a:p>
            <a:pPr marL="0" indent="0">
              <a:buNone/>
            </a:pPr>
            <a:r>
              <a:rPr lang="en-GB" dirty="0">
                <a:latin typeface="Century Gothic" panose="020B0502020202020204" pitchFamily="34" charset="0"/>
              </a:rPr>
              <a:t>Fiat 500</a:t>
            </a:r>
          </a:p>
          <a:p>
            <a:pPr marL="0" indent="0">
              <a:buNone/>
            </a:pPr>
            <a:r>
              <a:rPr lang="en-GB" dirty="0">
                <a:latin typeface="Century Gothic" panose="020B0502020202020204" pitchFamily="34" charset="0"/>
              </a:rPr>
              <a:t>Morris Minor</a:t>
            </a:r>
          </a:p>
          <a:p>
            <a:pPr marL="0" indent="0">
              <a:buNone/>
            </a:pPr>
            <a:r>
              <a:rPr lang="en-GB" dirty="0">
                <a:latin typeface="Century Gothic" panose="020B0502020202020204" pitchFamily="34" charset="0"/>
              </a:rPr>
              <a:t>VW Beetle</a:t>
            </a:r>
          </a:p>
          <a:p>
            <a:pPr marL="0" indent="0">
              <a:buNone/>
            </a:pPr>
            <a:r>
              <a:rPr lang="en-GB" dirty="0">
                <a:latin typeface="Century Gothic" panose="020B0502020202020204" pitchFamily="34" charset="0"/>
              </a:rPr>
              <a:t>bus</a:t>
            </a:r>
          </a:p>
        </p:txBody>
      </p:sp>
      <p:sp>
        <p:nvSpPr>
          <p:cNvPr id="7" name="Date Placeholder 6"/>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11</a:t>
            </a:fld>
            <a:endParaRPr lang="en-GB" dirty="0"/>
          </a:p>
        </p:txBody>
      </p:sp>
    </p:spTree>
    <p:extLst>
      <p:ext uri="{BB962C8B-B14F-4D97-AF65-F5344CB8AC3E}">
        <p14:creationId xmlns:p14="http://schemas.microsoft.com/office/powerpoint/2010/main" val="22129888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3" name="Rectangle 2"/>
          <p:cNvSpPr>
            <a:spLocks noGrp="1" noChangeArrowheads="1"/>
          </p:cNvSpPr>
          <p:nvPr>
            <p:ph type="title"/>
          </p:nvPr>
        </p:nvSpPr>
        <p:spPr>
          <a:xfrm>
            <a:off x="1568980" y="188640"/>
            <a:ext cx="5219700" cy="1008062"/>
          </a:xfrm>
        </p:spPr>
        <p:txBody>
          <a:bodyPr/>
          <a:lstStyle/>
          <a:p>
            <a:r>
              <a:rPr lang="en-GB" altLang="en-US" b="1" dirty="0">
                <a:latin typeface="Century Gothic" panose="020B0502020202020204" pitchFamily="34" charset="0"/>
              </a:rPr>
              <a:t>Hyponyms</a:t>
            </a:r>
          </a:p>
        </p:txBody>
      </p:sp>
      <p:sp>
        <p:nvSpPr>
          <p:cNvPr id="428034" name="Line 3"/>
          <p:cNvSpPr>
            <a:spLocks noChangeShapeType="1"/>
          </p:cNvSpPr>
          <p:nvPr/>
        </p:nvSpPr>
        <p:spPr bwMode="auto">
          <a:xfrm flipH="1">
            <a:off x="1835150" y="3644900"/>
            <a:ext cx="649288" cy="863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5" name="Line 4"/>
          <p:cNvSpPr>
            <a:spLocks noChangeShapeType="1"/>
          </p:cNvSpPr>
          <p:nvPr/>
        </p:nvSpPr>
        <p:spPr bwMode="auto">
          <a:xfrm flipH="1">
            <a:off x="1835150" y="3573463"/>
            <a:ext cx="649288" cy="100806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6" name="Line 5"/>
          <p:cNvSpPr>
            <a:spLocks noChangeShapeType="1"/>
          </p:cNvSpPr>
          <p:nvPr/>
        </p:nvSpPr>
        <p:spPr bwMode="auto">
          <a:xfrm flipH="1">
            <a:off x="3563938" y="2565400"/>
            <a:ext cx="1152525" cy="647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grpSp>
        <p:nvGrpSpPr>
          <p:cNvPr id="428037" name="Group 6"/>
          <p:cNvGrpSpPr>
            <a:grpSpLocks/>
          </p:cNvGrpSpPr>
          <p:nvPr/>
        </p:nvGrpSpPr>
        <p:grpSpPr bwMode="auto">
          <a:xfrm>
            <a:off x="647700" y="1391445"/>
            <a:ext cx="6985000" cy="4794232"/>
            <a:chOff x="107553600" y="106919340"/>
            <a:chExt cx="5486400" cy="2514600"/>
          </a:xfrm>
        </p:grpSpPr>
        <p:sp>
          <p:nvSpPr>
            <p:cNvPr id="428038" name="Text Box 7"/>
            <p:cNvSpPr txBox="1">
              <a:spLocks noChangeArrowheads="1"/>
            </p:cNvSpPr>
            <p:nvPr/>
          </p:nvSpPr>
          <p:spPr bwMode="auto">
            <a:xfrm>
              <a:off x="109153800" y="106919340"/>
              <a:ext cx="19431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400" baseline="0" dirty="0">
                  <a:solidFill>
                    <a:srgbClr val="000000"/>
                  </a:solidFill>
                  <a:latin typeface="Century Gothic" panose="020B0502020202020204" pitchFamily="34" charset="0"/>
                </a:rPr>
                <a:t>Motor vehicles</a:t>
              </a:r>
              <a:endParaRPr lang="en-GB" altLang="en-US" sz="2400" b="1" dirty="0">
                <a:latin typeface="Century Gothic" panose="020B0502020202020204" pitchFamily="34" charset="0"/>
              </a:endParaRPr>
            </a:p>
          </p:txBody>
        </p:sp>
        <p:sp>
          <p:nvSpPr>
            <p:cNvPr id="428039" name="Text Box 8"/>
            <p:cNvSpPr txBox="1">
              <a:spLocks noChangeArrowheads="1"/>
            </p:cNvSpPr>
            <p:nvPr/>
          </p:nvSpPr>
          <p:spPr bwMode="auto">
            <a:xfrm>
              <a:off x="1075536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motorbike</a:t>
              </a:r>
              <a:endParaRPr lang="en-GB" altLang="en-US" sz="2000" b="1" dirty="0">
                <a:latin typeface="Century Gothic" panose="020B0502020202020204" pitchFamily="34" charset="0"/>
              </a:endParaRPr>
            </a:p>
          </p:txBody>
        </p:sp>
        <p:sp>
          <p:nvSpPr>
            <p:cNvPr id="428040" name="Text Box 9"/>
            <p:cNvSpPr txBox="1">
              <a:spLocks noChangeArrowheads="1"/>
            </p:cNvSpPr>
            <p:nvPr/>
          </p:nvSpPr>
          <p:spPr bwMode="auto">
            <a:xfrm>
              <a:off x="1090395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car</a:t>
              </a:r>
              <a:endParaRPr lang="en-GB" altLang="en-US" sz="2000" b="1" dirty="0">
                <a:latin typeface="Century Gothic" panose="020B0502020202020204" pitchFamily="34" charset="0"/>
              </a:endParaRPr>
            </a:p>
          </p:txBody>
        </p:sp>
        <p:sp>
          <p:nvSpPr>
            <p:cNvPr id="428041" name="Text Box 10"/>
            <p:cNvSpPr txBox="1">
              <a:spLocks noChangeArrowheads="1"/>
            </p:cNvSpPr>
            <p:nvPr/>
          </p:nvSpPr>
          <p:spPr bwMode="auto">
            <a:xfrm>
              <a:off x="1104111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van</a:t>
              </a:r>
              <a:endParaRPr lang="en-GB" altLang="en-US" sz="2000" b="1" dirty="0">
                <a:latin typeface="Century Gothic" panose="020B0502020202020204" pitchFamily="34" charset="0"/>
              </a:endParaRPr>
            </a:p>
          </p:txBody>
        </p:sp>
        <p:sp>
          <p:nvSpPr>
            <p:cNvPr id="428042" name="Text Box 11"/>
            <p:cNvSpPr txBox="1">
              <a:spLocks noChangeArrowheads="1"/>
            </p:cNvSpPr>
            <p:nvPr/>
          </p:nvSpPr>
          <p:spPr bwMode="auto">
            <a:xfrm>
              <a:off x="111897000" y="1076051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lorry</a:t>
              </a:r>
              <a:endParaRPr lang="en-GB" altLang="en-US" sz="2000" b="1" dirty="0">
                <a:latin typeface="Century Gothic" panose="020B0502020202020204" pitchFamily="34" charset="0"/>
              </a:endParaRPr>
            </a:p>
          </p:txBody>
        </p:sp>
        <p:sp>
          <p:nvSpPr>
            <p:cNvPr id="428043" name="Text Box 12"/>
            <p:cNvSpPr txBox="1">
              <a:spLocks noChangeArrowheads="1"/>
            </p:cNvSpPr>
            <p:nvPr/>
          </p:nvSpPr>
          <p:spPr bwMode="auto">
            <a:xfrm>
              <a:off x="108010799" y="108519540"/>
              <a:ext cx="12573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hatchback</a:t>
              </a:r>
              <a:endParaRPr lang="en-GB" altLang="en-US" sz="2000" b="1" dirty="0">
                <a:latin typeface="Century Gothic" panose="020B0502020202020204" pitchFamily="34" charset="0"/>
              </a:endParaRPr>
            </a:p>
          </p:txBody>
        </p:sp>
        <p:sp>
          <p:nvSpPr>
            <p:cNvPr id="428044" name="Text Box 13"/>
            <p:cNvSpPr txBox="1">
              <a:spLocks noChangeArrowheads="1"/>
            </p:cNvSpPr>
            <p:nvPr/>
          </p:nvSpPr>
          <p:spPr bwMode="auto">
            <a:xfrm>
              <a:off x="109496700" y="1085195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estate</a:t>
              </a:r>
              <a:endParaRPr lang="en-GB" altLang="en-US" sz="2000" b="1" dirty="0">
                <a:latin typeface="Century Gothic" panose="020B0502020202020204" pitchFamily="34" charset="0"/>
              </a:endParaRPr>
            </a:p>
          </p:txBody>
        </p:sp>
        <p:sp>
          <p:nvSpPr>
            <p:cNvPr id="428045" name="Line 14"/>
            <p:cNvSpPr>
              <a:spLocks noChangeShapeType="1"/>
            </p:cNvSpPr>
            <p:nvPr/>
          </p:nvSpPr>
          <p:spPr bwMode="auto">
            <a:xfrm flipH="1">
              <a:off x="108582300" y="107948040"/>
              <a:ext cx="1028700" cy="5715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6" name="Line 15"/>
            <p:cNvSpPr>
              <a:spLocks noChangeShapeType="1"/>
            </p:cNvSpPr>
            <p:nvPr/>
          </p:nvSpPr>
          <p:spPr bwMode="auto">
            <a:xfrm>
              <a:off x="109611000" y="107948040"/>
              <a:ext cx="457200" cy="5715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7" name="Text Box 16"/>
            <p:cNvSpPr txBox="1">
              <a:spLocks noChangeArrowheads="1"/>
            </p:cNvSpPr>
            <p:nvPr/>
          </p:nvSpPr>
          <p:spPr bwMode="auto">
            <a:xfrm>
              <a:off x="108696600" y="109091040"/>
              <a:ext cx="1143000" cy="342900"/>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sports car</a:t>
              </a:r>
              <a:endParaRPr lang="en-GB" altLang="en-US" sz="2000" b="1" dirty="0">
                <a:latin typeface="Century Gothic" panose="020B0502020202020204" pitchFamily="34" charset="0"/>
              </a:endParaRPr>
            </a:p>
          </p:txBody>
        </p:sp>
        <p:sp>
          <p:nvSpPr>
            <p:cNvPr id="428048" name="Line 17"/>
            <p:cNvSpPr>
              <a:spLocks noChangeShapeType="1"/>
            </p:cNvSpPr>
            <p:nvPr/>
          </p:nvSpPr>
          <p:spPr bwMode="auto">
            <a:xfrm flipH="1">
              <a:off x="109268100" y="107948040"/>
              <a:ext cx="342900" cy="11430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9" name="Line 18"/>
            <p:cNvSpPr>
              <a:spLocks noChangeShapeType="1"/>
            </p:cNvSpPr>
            <p:nvPr/>
          </p:nvSpPr>
          <p:spPr bwMode="auto">
            <a:xfrm flipH="1">
              <a:off x="108125100" y="107262240"/>
              <a:ext cx="19431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0" name="Line 19"/>
            <p:cNvSpPr>
              <a:spLocks noChangeShapeType="1"/>
            </p:cNvSpPr>
            <p:nvPr/>
          </p:nvSpPr>
          <p:spPr bwMode="auto">
            <a:xfrm flipH="1">
              <a:off x="109611000" y="107262240"/>
              <a:ext cx="4572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1" name="Line 20"/>
            <p:cNvSpPr>
              <a:spLocks noChangeShapeType="1"/>
            </p:cNvSpPr>
            <p:nvPr/>
          </p:nvSpPr>
          <p:spPr bwMode="auto">
            <a:xfrm>
              <a:off x="110068200" y="107262240"/>
              <a:ext cx="9144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2" name="Line 21"/>
            <p:cNvSpPr>
              <a:spLocks noChangeShapeType="1"/>
            </p:cNvSpPr>
            <p:nvPr/>
          </p:nvSpPr>
          <p:spPr bwMode="auto">
            <a:xfrm>
              <a:off x="110068200" y="107262240"/>
              <a:ext cx="2286000" cy="342900"/>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grpSp>
      <p:sp>
        <p:nvSpPr>
          <p:cNvPr id="2" name="Rectangle 1"/>
          <p:cNvSpPr/>
          <p:nvPr/>
        </p:nvSpPr>
        <p:spPr>
          <a:xfrm>
            <a:off x="5148063" y="3788561"/>
            <a:ext cx="3738761" cy="2585323"/>
          </a:xfrm>
          <a:prstGeom prst="rect">
            <a:avLst/>
          </a:prstGeom>
          <a:ln>
            <a:solidFill>
              <a:schemeClr val="accent1"/>
            </a:solidFill>
          </a:ln>
        </p:spPr>
        <p:txBody>
          <a:bodyPr wrap="square">
            <a:spAutoFit/>
          </a:bodyPr>
          <a:lstStyle/>
          <a:p>
            <a:r>
              <a:rPr lang="en-GB" altLang="en-US" dirty="0">
                <a:latin typeface="Century Gothic" panose="020B0502020202020204" pitchFamily="34" charset="0"/>
                <a:cs typeface="Arial" pitchFamily="34" charset="0"/>
              </a:rPr>
              <a:t>Hyponyms are words which are more specific examples of a more general word. Flow diagrams help children remember words and make sense of them because of the groupings. Exploring words in this way helps children to make precise, informative choices.</a:t>
            </a:r>
          </a:p>
        </p:txBody>
      </p:sp>
      <p:sp>
        <p:nvSpPr>
          <p:cNvPr id="23" name="Date Placeholder 3"/>
          <p:cNvSpPr txBox="1">
            <a:spLocks/>
          </p:cNvSpPr>
          <p:nvPr/>
        </p:nvSpPr>
        <p:spPr>
          <a:xfrm>
            <a:off x="3558117" y="6487402"/>
            <a:ext cx="2069718" cy="32067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000">
                <a:latin typeface="Century Gothic" panose="020B0502020202020204" pitchFamily="34" charset="0"/>
              </a:rPr>
              <a:t>© Focus Education UK Ltd</a:t>
            </a:r>
            <a:endParaRPr lang="en-GB" sz="1000" dirty="0">
              <a:latin typeface="Century Gothic" panose="020B0502020202020204" pitchFamily="34" charset="0"/>
            </a:endParaRPr>
          </a:p>
        </p:txBody>
      </p:sp>
      <p:sp>
        <p:nvSpPr>
          <p:cNvPr id="24" name="Slide Number Placeholder 7"/>
          <p:cNvSpPr txBox="1">
            <a:spLocks/>
          </p:cNvSpPr>
          <p:nvPr/>
        </p:nvSpPr>
        <p:spPr>
          <a:xfrm>
            <a:off x="7958082" y="6433920"/>
            <a:ext cx="1182696"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1846B546-D5AF-48F3-AE7E-6EBE9F16C366}" type="slidenum">
              <a:rPr lang="en-GB" sz="1000" smtClean="0">
                <a:latin typeface="Century Gothic" panose="020B0502020202020204" pitchFamily="34" charset="0"/>
              </a:rPr>
              <a:pPr algn="ctr"/>
              <a:t>12</a:t>
            </a:fld>
            <a:endParaRPr lang="en-GB" sz="1000" dirty="0">
              <a:latin typeface="Century Gothic" panose="020B0502020202020204" pitchFamily="34" charset="0"/>
            </a:endParaRPr>
          </a:p>
        </p:txBody>
      </p:sp>
    </p:spTree>
    <p:extLst>
      <p:ext uri="{BB962C8B-B14F-4D97-AF65-F5344CB8AC3E}">
        <p14:creationId xmlns:p14="http://schemas.microsoft.com/office/powerpoint/2010/main" val="2723705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3" name="Rectangle 2"/>
          <p:cNvSpPr>
            <a:spLocks noGrp="1" noChangeArrowheads="1"/>
          </p:cNvSpPr>
          <p:nvPr>
            <p:ph type="title"/>
          </p:nvPr>
        </p:nvSpPr>
        <p:spPr>
          <a:xfrm>
            <a:off x="1568980" y="188640"/>
            <a:ext cx="5219700" cy="1008062"/>
          </a:xfrm>
        </p:spPr>
        <p:txBody>
          <a:bodyPr/>
          <a:lstStyle/>
          <a:p>
            <a:r>
              <a:rPr lang="en-GB" altLang="en-US" b="1" dirty="0">
                <a:latin typeface="Century Gothic" panose="020B0502020202020204" pitchFamily="34" charset="0"/>
              </a:rPr>
              <a:t>Hyponyms</a:t>
            </a:r>
          </a:p>
        </p:txBody>
      </p:sp>
      <p:sp>
        <p:nvSpPr>
          <p:cNvPr id="67" name="TextBox 66"/>
          <p:cNvSpPr txBox="1"/>
          <p:nvPr/>
        </p:nvSpPr>
        <p:spPr>
          <a:xfrm>
            <a:off x="179512" y="3679606"/>
            <a:ext cx="1370351" cy="646331"/>
          </a:xfrm>
          <a:prstGeom prst="rect">
            <a:avLst/>
          </a:prstGeom>
          <a:noFill/>
          <a:ln>
            <a:solidFill>
              <a:schemeClr val="tx1"/>
            </a:solidFill>
          </a:ln>
        </p:spPr>
        <p:txBody>
          <a:bodyPr wrap="square" rtlCol="0">
            <a:spAutoFit/>
          </a:bodyPr>
          <a:lstStyle/>
          <a:p>
            <a:r>
              <a:rPr lang="en-GB" dirty="0">
                <a:latin typeface="Century Gothic" panose="020B0502020202020204" pitchFamily="34" charset="0"/>
              </a:rPr>
              <a:t>    ginger</a:t>
            </a:r>
          </a:p>
          <a:p>
            <a:endParaRPr lang="en-GB" dirty="0">
              <a:latin typeface="Century Gothic" panose="020B0502020202020204" pitchFamily="34" charset="0"/>
            </a:endParaRPr>
          </a:p>
        </p:txBody>
      </p:sp>
      <p:grpSp>
        <p:nvGrpSpPr>
          <p:cNvPr id="9" name="Group 8"/>
          <p:cNvGrpSpPr/>
          <p:nvPr/>
        </p:nvGrpSpPr>
        <p:grpSpPr>
          <a:xfrm>
            <a:off x="654461" y="1418391"/>
            <a:ext cx="8004660" cy="4794232"/>
            <a:chOff x="654461" y="1418391"/>
            <a:chExt cx="8004660" cy="4794232"/>
          </a:xfrm>
        </p:grpSpPr>
        <p:sp>
          <p:nvSpPr>
            <p:cNvPr id="428034" name="Line 3"/>
            <p:cNvSpPr>
              <a:spLocks noChangeShapeType="1"/>
            </p:cNvSpPr>
            <p:nvPr/>
          </p:nvSpPr>
          <p:spPr bwMode="auto">
            <a:xfrm flipH="1">
              <a:off x="1835150" y="3644900"/>
              <a:ext cx="649288" cy="8636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5" name="Line 4"/>
            <p:cNvSpPr>
              <a:spLocks noChangeShapeType="1"/>
            </p:cNvSpPr>
            <p:nvPr/>
          </p:nvSpPr>
          <p:spPr bwMode="auto">
            <a:xfrm flipH="1">
              <a:off x="1835150" y="3573463"/>
              <a:ext cx="649288" cy="1008062"/>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6" name="Line 5"/>
            <p:cNvSpPr>
              <a:spLocks noChangeShapeType="1"/>
            </p:cNvSpPr>
            <p:nvPr/>
          </p:nvSpPr>
          <p:spPr bwMode="auto">
            <a:xfrm flipH="1">
              <a:off x="3563938" y="2565400"/>
              <a:ext cx="1152525" cy="64770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type="triangle" w="med" len="med"/>
                </a14:hiddenLine>
              </a:ext>
            </a:extLst>
          </p:spPr>
          <p:txBody>
            <a:bodyPr lIns="360000" tIns="180000"/>
            <a:lstStyle/>
            <a:p>
              <a:endParaRPr lang="en-GB" dirty="0"/>
            </a:p>
          </p:txBody>
        </p:sp>
        <p:sp>
          <p:nvSpPr>
            <p:cNvPr id="428038" name="Text Box 7"/>
            <p:cNvSpPr txBox="1">
              <a:spLocks noChangeArrowheads="1"/>
            </p:cNvSpPr>
            <p:nvPr/>
          </p:nvSpPr>
          <p:spPr bwMode="auto">
            <a:xfrm>
              <a:off x="2691753" y="1418391"/>
              <a:ext cx="2473854"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400" baseline="0" dirty="0">
                  <a:solidFill>
                    <a:srgbClr val="000000"/>
                  </a:solidFill>
                  <a:latin typeface="Century Gothic" panose="020B0502020202020204" pitchFamily="34" charset="0"/>
                </a:rPr>
                <a:t>Cats</a:t>
              </a:r>
              <a:endParaRPr lang="en-GB" altLang="en-US" sz="2400" b="1" dirty="0">
                <a:latin typeface="Century Gothic" panose="020B0502020202020204" pitchFamily="34" charset="0"/>
              </a:endParaRPr>
            </a:p>
          </p:txBody>
        </p:sp>
        <p:sp>
          <p:nvSpPr>
            <p:cNvPr id="428039" name="Text Box 8"/>
            <p:cNvSpPr txBox="1">
              <a:spLocks noChangeArrowheads="1"/>
            </p:cNvSpPr>
            <p:nvPr/>
          </p:nvSpPr>
          <p:spPr bwMode="auto">
            <a:xfrm>
              <a:off x="654461" y="2725909"/>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pets</a:t>
              </a:r>
              <a:endParaRPr lang="en-GB" altLang="en-US" sz="2000" b="1" dirty="0">
                <a:latin typeface="Century Gothic" panose="020B0502020202020204" pitchFamily="34" charset="0"/>
              </a:endParaRPr>
            </a:p>
          </p:txBody>
        </p:sp>
        <p:sp>
          <p:nvSpPr>
            <p:cNvPr id="428040" name="Text Box 9"/>
            <p:cNvSpPr txBox="1">
              <a:spLocks noChangeArrowheads="1"/>
            </p:cNvSpPr>
            <p:nvPr/>
          </p:nvSpPr>
          <p:spPr bwMode="auto">
            <a:xfrm>
              <a:off x="3404824" y="2694104"/>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wild</a:t>
              </a:r>
              <a:endParaRPr lang="en-GB" altLang="en-US" sz="2000" b="1" dirty="0">
                <a:latin typeface="Century Gothic" panose="020B0502020202020204" pitchFamily="34" charset="0"/>
              </a:endParaRPr>
            </a:p>
          </p:txBody>
        </p:sp>
        <p:sp>
          <p:nvSpPr>
            <p:cNvPr id="428042" name="Text Box 11"/>
            <p:cNvSpPr txBox="1">
              <a:spLocks noChangeArrowheads="1"/>
            </p:cNvSpPr>
            <p:nvPr/>
          </p:nvSpPr>
          <p:spPr bwMode="auto">
            <a:xfrm>
              <a:off x="6184253" y="2725909"/>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breeds</a:t>
              </a:r>
              <a:endParaRPr lang="en-GB" altLang="en-US" sz="2000" b="1" dirty="0">
                <a:latin typeface="Century Gothic" panose="020B0502020202020204" pitchFamily="34" charset="0"/>
              </a:endParaRPr>
            </a:p>
          </p:txBody>
        </p:sp>
        <p:sp>
          <p:nvSpPr>
            <p:cNvPr id="428043" name="Text Box 12"/>
            <p:cNvSpPr txBox="1">
              <a:spLocks noChangeArrowheads="1"/>
            </p:cNvSpPr>
            <p:nvPr/>
          </p:nvSpPr>
          <p:spPr bwMode="auto">
            <a:xfrm>
              <a:off x="1690117" y="4469266"/>
              <a:ext cx="1600729"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lion</a:t>
              </a:r>
              <a:endParaRPr lang="en-GB" altLang="en-US" sz="2000" b="1" dirty="0">
                <a:latin typeface="Century Gothic" panose="020B0502020202020204" pitchFamily="34" charset="0"/>
              </a:endParaRPr>
            </a:p>
          </p:txBody>
        </p:sp>
        <p:sp>
          <p:nvSpPr>
            <p:cNvPr id="428044" name="Text Box 13"/>
            <p:cNvSpPr txBox="1">
              <a:spLocks noChangeArrowheads="1"/>
            </p:cNvSpPr>
            <p:nvPr/>
          </p:nvSpPr>
          <p:spPr bwMode="auto">
            <a:xfrm>
              <a:off x="3546805" y="4469266"/>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tiger</a:t>
              </a:r>
              <a:endParaRPr lang="en-GB" altLang="en-US" sz="2000" b="1" dirty="0">
                <a:latin typeface="Century Gothic" panose="020B0502020202020204" pitchFamily="34" charset="0"/>
              </a:endParaRPr>
            </a:p>
          </p:txBody>
        </p:sp>
        <p:sp>
          <p:nvSpPr>
            <p:cNvPr id="428045" name="Line 14"/>
            <p:cNvSpPr>
              <a:spLocks noChangeShapeType="1"/>
            </p:cNvSpPr>
            <p:nvPr/>
          </p:nvSpPr>
          <p:spPr bwMode="auto">
            <a:xfrm flipH="1">
              <a:off x="2802193" y="3381836"/>
              <a:ext cx="1309688" cy="1089598"/>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6" name="Line 15"/>
            <p:cNvSpPr>
              <a:spLocks noChangeShapeType="1"/>
            </p:cNvSpPr>
            <p:nvPr/>
          </p:nvSpPr>
          <p:spPr bwMode="auto">
            <a:xfrm>
              <a:off x="4067979" y="3379668"/>
              <a:ext cx="582083" cy="1089598"/>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7" name="Text Box 16"/>
            <p:cNvSpPr txBox="1">
              <a:spLocks noChangeArrowheads="1"/>
            </p:cNvSpPr>
            <p:nvPr/>
          </p:nvSpPr>
          <p:spPr bwMode="auto">
            <a:xfrm>
              <a:off x="2109669" y="5558864"/>
              <a:ext cx="1455208" cy="653759"/>
            </a:xfrm>
            <a:prstGeom prst="rect">
              <a:avLst/>
            </a:prstGeom>
            <a:solidFill>
              <a:srgbClr val="FFFFFF"/>
            </a:solidFill>
            <a:ln w="9525" algn="ctr">
              <a:solidFill>
                <a:srgbClr val="000000"/>
              </a:solidFill>
              <a:miter lim="800000"/>
              <a:headEnd/>
              <a:tailEnd/>
            </a:ln>
          </p:spPr>
          <p:txBody>
            <a:bodyPr/>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2000" baseline="0" dirty="0">
                  <a:solidFill>
                    <a:srgbClr val="000000"/>
                  </a:solidFill>
                  <a:latin typeface="Century Gothic" panose="020B0502020202020204" pitchFamily="34" charset="0"/>
                </a:rPr>
                <a:t>leopard</a:t>
              </a:r>
              <a:endParaRPr lang="en-GB" altLang="en-US" sz="2000" b="1" dirty="0">
                <a:latin typeface="Century Gothic" panose="020B0502020202020204" pitchFamily="34" charset="0"/>
              </a:endParaRPr>
            </a:p>
          </p:txBody>
        </p:sp>
        <p:sp>
          <p:nvSpPr>
            <p:cNvPr id="428048" name="Line 17"/>
            <p:cNvSpPr>
              <a:spLocks noChangeShapeType="1"/>
            </p:cNvSpPr>
            <p:nvPr/>
          </p:nvSpPr>
          <p:spPr bwMode="auto">
            <a:xfrm flipH="1">
              <a:off x="3131838" y="3379668"/>
              <a:ext cx="936027" cy="2179196"/>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49" name="Line 18"/>
            <p:cNvSpPr>
              <a:spLocks noChangeShapeType="1"/>
            </p:cNvSpPr>
            <p:nvPr/>
          </p:nvSpPr>
          <p:spPr bwMode="auto">
            <a:xfrm flipH="1">
              <a:off x="1382065" y="2072150"/>
              <a:ext cx="2473854" cy="653759"/>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0" name="Line 19"/>
            <p:cNvSpPr>
              <a:spLocks noChangeShapeType="1"/>
            </p:cNvSpPr>
            <p:nvPr/>
          </p:nvSpPr>
          <p:spPr bwMode="auto">
            <a:xfrm>
              <a:off x="3855918" y="2040345"/>
              <a:ext cx="284281" cy="653759"/>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428052" name="Line 21"/>
            <p:cNvSpPr>
              <a:spLocks noChangeShapeType="1"/>
            </p:cNvSpPr>
            <p:nvPr/>
          </p:nvSpPr>
          <p:spPr bwMode="auto">
            <a:xfrm>
              <a:off x="3855919" y="2072150"/>
              <a:ext cx="2910417" cy="653759"/>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3" name="TextBox 2"/>
            <p:cNvSpPr txBox="1"/>
            <p:nvPr/>
          </p:nvSpPr>
          <p:spPr>
            <a:xfrm>
              <a:off x="5164694" y="4441626"/>
              <a:ext cx="1512168" cy="646331"/>
            </a:xfrm>
            <a:prstGeom prst="rect">
              <a:avLst/>
            </a:prstGeom>
            <a:noFill/>
            <a:ln>
              <a:solidFill>
                <a:schemeClr val="tx1"/>
              </a:solidFill>
            </a:ln>
          </p:spPr>
          <p:txBody>
            <a:bodyPr wrap="square" rtlCol="0">
              <a:spAutoFit/>
            </a:bodyPr>
            <a:lstStyle/>
            <a:p>
              <a:r>
                <a:rPr lang="en-GB" sz="2000" dirty="0">
                  <a:latin typeface="Century Gothic" panose="020B0502020202020204" pitchFamily="34" charset="0"/>
                </a:rPr>
                <a:t>     stray</a:t>
              </a:r>
            </a:p>
            <a:p>
              <a:endParaRPr lang="en-GB" sz="1600" dirty="0">
                <a:latin typeface="Century Gothic" panose="020B0502020202020204" pitchFamily="34" charset="0"/>
              </a:endParaRPr>
            </a:p>
          </p:txBody>
        </p:sp>
        <p:cxnSp>
          <p:nvCxnSpPr>
            <p:cNvPr id="5" name="Straight Arrow Connector 4"/>
            <p:cNvCxnSpPr>
              <a:endCxn id="3" idx="0"/>
            </p:cNvCxnSpPr>
            <p:nvPr/>
          </p:nvCxnSpPr>
          <p:spPr>
            <a:xfrm>
              <a:off x="4083248" y="3411645"/>
              <a:ext cx="1837530" cy="102998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288770" y="3644900"/>
              <a:ext cx="1370351" cy="646331"/>
            </a:xfrm>
            <a:prstGeom prst="rect">
              <a:avLst/>
            </a:prstGeom>
            <a:noFill/>
            <a:ln>
              <a:solidFill>
                <a:schemeClr val="tx1"/>
              </a:solidFill>
            </a:ln>
          </p:spPr>
          <p:txBody>
            <a:bodyPr wrap="square" rtlCol="0">
              <a:spAutoFit/>
            </a:bodyPr>
            <a:lstStyle/>
            <a:p>
              <a:r>
                <a:rPr lang="en-GB" dirty="0">
                  <a:latin typeface="Century Gothic" panose="020B0502020202020204" pitchFamily="34" charset="0"/>
                </a:rPr>
                <a:t>Siamese</a:t>
              </a:r>
            </a:p>
            <a:p>
              <a:endParaRPr lang="en-GB" dirty="0">
                <a:latin typeface="Century Gothic" panose="020B0502020202020204" pitchFamily="34" charset="0"/>
              </a:endParaRPr>
            </a:p>
          </p:txBody>
        </p:sp>
        <p:sp>
          <p:nvSpPr>
            <p:cNvPr id="64" name="TextBox 63"/>
            <p:cNvSpPr txBox="1"/>
            <p:nvPr/>
          </p:nvSpPr>
          <p:spPr>
            <a:xfrm>
              <a:off x="6954285" y="4581525"/>
              <a:ext cx="1370351" cy="646331"/>
            </a:xfrm>
            <a:prstGeom prst="rect">
              <a:avLst/>
            </a:prstGeom>
            <a:noFill/>
            <a:ln>
              <a:solidFill>
                <a:schemeClr val="tx1"/>
              </a:solidFill>
            </a:ln>
          </p:spPr>
          <p:txBody>
            <a:bodyPr wrap="square" rtlCol="0">
              <a:spAutoFit/>
            </a:bodyPr>
            <a:lstStyle/>
            <a:p>
              <a:r>
                <a:rPr lang="en-GB" dirty="0">
                  <a:latin typeface="Century Gothic" panose="020B0502020202020204" pitchFamily="34" charset="0"/>
                </a:rPr>
                <a:t>    Manx</a:t>
              </a:r>
            </a:p>
            <a:p>
              <a:endParaRPr lang="en-GB" dirty="0">
                <a:latin typeface="Century Gothic" panose="020B0502020202020204" pitchFamily="34" charset="0"/>
              </a:endParaRPr>
            </a:p>
          </p:txBody>
        </p:sp>
        <p:sp>
          <p:nvSpPr>
            <p:cNvPr id="68" name="Line 19"/>
            <p:cNvSpPr>
              <a:spLocks noChangeShapeType="1"/>
            </p:cNvSpPr>
            <p:nvPr/>
          </p:nvSpPr>
          <p:spPr bwMode="auto">
            <a:xfrm flipH="1">
              <a:off x="1043608" y="3347863"/>
              <a:ext cx="337829" cy="331743"/>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69" name="Line 19"/>
            <p:cNvSpPr>
              <a:spLocks noChangeShapeType="1"/>
            </p:cNvSpPr>
            <p:nvPr/>
          </p:nvSpPr>
          <p:spPr bwMode="auto">
            <a:xfrm>
              <a:off x="7008117" y="3369327"/>
              <a:ext cx="631343" cy="275574"/>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sp>
          <p:nvSpPr>
            <p:cNvPr id="70" name="Line 19"/>
            <p:cNvSpPr>
              <a:spLocks noChangeShapeType="1"/>
            </p:cNvSpPr>
            <p:nvPr/>
          </p:nvSpPr>
          <p:spPr bwMode="auto">
            <a:xfrm>
              <a:off x="7029727" y="3383231"/>
              <a:ext cx="259044" cy="1198294"/>
            </a:xfrm>
            <a:prstGeom prst="line">
              <a:avLst/>
            </a:prstGeom>
            <a:noFill/>
            <a:ln w="9525" algn="ctr">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dirty="0"/>
            </a:p>
          </p:txBody>
        </p:sp>
      </p:grpSp>
    </p:spTree>
    <p:extLst>
      <p:ext uri="{BB962C8B-B14F-4D97-AF65-F5344CB8AC3E}">
        <p14:creationId xmlns:p14="http://schemas.microsoft.com/office/powerpoint/2010/main" val="8036247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0070C0"/>
                </a:solidFill>
              </a:rPr>
              <a:t>The cat sat by the building and stared at the bird.</a:t>
            </a:r>
          </a:p>
        </p:txBody>
      </p:sp>
      <p:sp>
        <p:nvSpPr>
          <p:cNvPr id="3" name="Content Placeholder 2"/>
          <p:cNvSpPr>
            <a:spLocks noGrp="1"/>
          </p:cNvSpPr>
          <p:nvPr>
            <p:ph idx="1"/>
          </p:nvPr>
        </p:nvSpPr>
        <p:spPr>
          <a:xfrm>
            <a:off x="323528" y="1772816"/>
            <a:ext cx="8568952" cy="4525963"/>
          </a:xfrm>
        </p:spPr>
        <p:txBody>
          <a:bodyPr>
            <a:normAutofit fontScale="85000" lnSpcReduction="10000"/>
          </a:bodyPr>
          <a:lstStyle/>
          <a:p>
            <a:pPr marL="0" indent="0">
              <a:buNone/>
            </a:pPr>
            <a:r>
              <a:rPr lang="en-GB" dirty="0"/>
              <a:t>The ginger cat sat by the cottage and stared at the blackbird.</a:t>
            </a:r>
          </a:p>
          <a:p>
            <a:pPr marL="0" indent="0">
              <a:buNone/>
            </a:pPr>
            <a:endParaRPr lang="en-GB" dirty="0"/>
          </a:p>
          <a:p>
            <a:pPr marL="0" indent="0">
              <a:buNone/>
            </a:pPr>
            <a:r>
              <a:rPr lang="en-GB" dirty="0"/>
              <a:t>The Siamese sat by the pagoda and stared at the humming bird.</a:t>
            </a:r>
          </a:p>
          <a:p>
            <a:pPr marL="0" indent="0">
              <a:buNone/>
            </a:pPr>
            <a:endParaRPr lang="en-GB" dirty="0"/>
          </a:p>
          <a:p>
            <a:pPr marL="0" indent="0">
              <a:buNone/>
            </a:pPr>
            <a:r>
              <a:rPr lang="en-GB" dirty="0"/>
              <a:t>The stray sat by the station and stared at the pigeon.</a:t>
            </a:r>
          </a:p>
          <a:p>
            <a:pPr marL="0" indent="0">
              <a:buNone/>
            </a:pPr>
            <a:endParaRPr lang="en-GB" dirty="0"/>
          </a:p>
          <a:p>
            <a:pPr marL="0" indent="0">
              <a:buNone/>
            </a:pPr>
            <a:r>
              <a:rPr lang="en-GB" dirty="0"/>
              <a:t>The lion sat by the hide and stared at the vulture.</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14</a:t>
            </a:fld>
            <a:endParaRPr lang="en-GB" dirty="0"/>
          </a:p>
        </p:txBody>
      </p:sp>
    </p:spTree>
    <p:extLst>
      <p:ext uri="{BB962C8B-B14F-4D97-AF65-F5344CB8AC3E}">
        <p14:creationId xmlns:p14="http://schemas.microsoft.com/office/powerpoint/2010/main" val="28717652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Naming the young</a:t>
            </a:r>
          </a:p>
        </p:txBody>
      </p:sp>
      <p:sp>
        <p:nvSpPr>
          <p:cNvPr id="3" name="Content Placeholder 2"/>
          <p:cNvSpPr>
            <a:spLocks noGrp="1"/>
          </p:cNvSpPr>
          <p:nvPr>
            <p:ph sz="half" idx="1"/>
          </p:nvPr>
        </p:nvSpPr>
        <p:spPr>
          <a:xfrm>
            <a:off x="1331640" y="1617914"/>
            <a:ext cx="2160240" cy="3773016"/>
          </a:xfrm>
          <a:ln>
            <a:solidFill>
              <a:srgbClr val="00B050"/>
            </a:solidFill>
          </a:ln>
        </p:spPr>
        <p:txBody>
          <a:bodyPr/>
          <a:lstStyle/>
          <a:p>
            <a:pPr marL="0" indent="0">
              <a:buNone/>
            </a:pPr>
            <a:r>
              <a:rPr lang="en-GB" dirty="0"/>
              <a:t>sheep</a:t>
            </a:r>
          </a:p>
          <a:p>
            <a:pPr marL="0" indent="0">
              <a:buNone/>
            </a:pPr>
            <a:r>
              <a:rPr lang="en-GB" dirty="0"/>
              <a:t>cow</a:t>
            </a:r>
          </a:p>
          <a:p>
            <a:pPr marL="0" indent="0">
              <a:buNone/>
            </a:pPr>
            <a:r>
              <a:rPr lang="en-GB" dirty="0"/>
              <a:t>meerkat</a:t>
            </a:r>
          </a:p>
          <a:p>
            <a:pPr marL="0" indent="0">
              <a:buNone/>
            </a:pPr>
            <a:r>
              <a:rPr lang="en-GB" dirty="0"/>
              <a:t>penguin</a:t>
            </a:r>
          </a:p>
          <a:p>
            <a:pPr marL="0" indent="0">
              <a:buNone/>
            </a:pPr>
            <a:r>
              <a:rPr lang="en-GB" dirty="0"/>
              <a:t>tiger</a:t>
            </a:r>
          </a:p>
          <a:p>
            <a:pPr marL="0" indent="0">
              <a:buNone/>
            </a:pPr>
            <a:r>
              <a:rPr lang="en-GB" dirty="0"/>
              <a:t>dog </a:t>
            </a:r>
          </a:p>
          <a:p>
            <a:pPr marL="0" indent="0">
              <a:buNone/>
            </a:pPr>
            <a:r>
              <a:rPr lang="en-GB" dirty="0"/>
              <a:t>cat</a:t>
            </a:r>
          </a:p>
        </p:txBody>
      </p:sp>
      <p:sp>
        <p:nvSpPr>
          <p:cNvPr id="4" name="Content Placeholder 3"/>
          <p:cNvSpPr>
            <a:spLocks noGrp="1"/>
          </p:cNvSpPr>
          <p:nvPr>
            <p:ph sz="half" idx="2"/>
          </p:nvPr>
        </p:nvSpPr>
        <p:spPr>
          <a:xfrm>
            <a:off x="5114280" y="1658887"/>
            <a:ext cx="2194024" cy="3714330"/>
          </a:xfrm>
          <a:ln>
            <a:solidFill>
              <a:srgbClr val="00B050"/>
            </a:solidFill>
          </a:ln>
        </p:spPr>
        <p:txBody>
          <a:bodyPr/>
          <a:lstStyle/>
          <a:p>
            <a:pPr marL="0" indent="0">
              <a:buNone/>
            </a:pPr>
            <a:r>
              <a:rPr lang="en-GB" dirty="0"/>
              <a:t>eel</a:t>
            </a:r>
          </a:p>
          <a:p>
            <a:pPr marL="0" indent="0">
              <a:buNone/>
            </a:pPr>
            <a:r>
              <a:rPr lang="en-GB" dirty="0"/>
              <a:t>pig</a:t>
            </a:r>
          </a:p>
          <a:p>
            <a:pPr marL="0" indent="0">
              <a:buNone/>
            </a:pPr>
            <a:r>
              <a:rPr lang="en-GB" dirty="0"/>
              <a:t>horse</a:t>
            </a:r>
          </a:p>
          <a:p>
            <a:pPr marL="0" indent="0">
              <a:buNone/>
            </a:pPr>
            <a:r>
              <a:rPr lang="en-GB" dirty="0"/>
              <a:t>frog</a:t>
            </a:r>
          </a:p>
          <a:p>
            <a:pPr marL="0" indent="0">
              <a:buNone/>
            </a:pPr>
            <a:r>
              <a:rPr lang="en-GB" dirty="0"/>
              <a:t>robin</a:t>
            </a:r>
          </a:p>
          <a:p>
            <a:pPr marL="0" indent="0">
              <a:buNone/>
            </a:pPr>
            <a:r>
              <a:rPr lang="en-GB" dirty="0"/>
              <a:t>goat</a:t>
            </a:r>
          </a:p>
          <a:p>
            <a:pPr marL="0" indent="0">
              <a:buNone/>
            </a:pPr>
            <a:r>
              <a:rPr lang="en-GB" dirty="0"/>
              <a:t>kangaroo</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15</a:t>
            </a:fld>
            <a:endParaRPr lang="en-GB" dirty="0"/>
          </a:p>
        </p:txBody>
      </p:sp>
      <p:pic>
        <p:nvPicPr>
          <p:cNvPr id="4098" name="Picture 2" descr="http://www.thetimes.co.uk/tto/multimedia/archive/00373/119687521_Lamb_373223c.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21047707">
            <a:off x="467544" y="404664"/>
            <a:ext cx="1405289" cy="93610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warrenphotographic.co.uk/photography/bigs/22453-Tabby-Kitten-and-Golden-Retriever-puppy-white-background.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33165" y="1617914"/>
            <a:ext cx="1255917" cy="87419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www.factzoo.com/sites/all/img/mammals/mongooses/baby-meerkat.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1" y="4920778"/>
            <a:ext cx="792917" cy="1264071"/>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www.penguin-pictures.net/cutesmall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50833" y="5279974"/>
            <a:ext cx="1238249" cy="904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19976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fontScale="90000"/>
          </a:bodyPr>
          <a:lstStyle/>
          <a:p>
            <a:r>
              <a:rPr lang="en-GB" dirty="0"/>
              <a:t>Collective nouns</a:t>
            </a:r>
          </a:p>
        </p:txBody>
      </p:sp>
      <p:sp>
        <p:nvSpPr>
          <p:cNvPr id="3" name="Content Placeholder 2"/>
          <p:cNvSpPr>
            <a:spLocks noGrp="1"/>
          </p:cNvSpPr>
          <p:nvPr>
            <p:ph sz="half" idx="1"/>
          </p:nvPr>
        </p:nvSpPr>
        <p:spPr>
          <a:xfrm>
            <a:off x="967507" y="1412776"/>
            <a:ext cx="1522512" cy="4155604"/>
          </a:xfrm>
          <a:ln>
            <a:solidFill>
              <a:srgbClr val="0070C0"/>
            </a:solidFill>
          </a:ln>
        </p:spPr>
        <p:txBody>
          <a:bodyPr/>
          <a:lstStyle/>
          <a:p>
            <a:pPr marL="0" indent="0">
              <a:buNone/>
            </a:pPr>
            <a:r>
              <a:rPr lang="en-GB" dirty="0"/>
              <a:t>herd</a:t>
            </a:r>
          </a:p>
          <a:p>
            <a:pPr marL="0" indent="0">
              <a:buNone/>
            </a:pPr>
            <a:r>
              <a:rPr lang="en-GB" dirty="0"/>
              <a:t>flock</a:t>
            </a:r>
          </a:p>
          <a:p>
            <a:pPr marL="0" indent="0">
              <a:buNone/>
            </a:pPr>
            <a:r>
              <a:rPr lang="en-GB" dirty="0"/>
              <a:t>bunch</a:t>
            </a:r>
          </a:p>
          <a:p>
            <a:pPr marL="0" indent="0">
              <a:buNone/>
            </a:pPr>
            <a:r>
              <a:rPr lang="en-GB" dirty="0"/>
              <a:t>flock</a:t>
            </a:r>
          </a:p>
          <a:p>
            <a:pPr marL="0" indent="0">
              <a:buNone/>
            </a:pPr>
            <a:r>
              <a:rPr lang="en-GB" dirty="0"/>
              <a:t>team</a:t>
            </a:r>
          </a:p>
          <a:p>
            <a:pPr marL="0" indent="0">
              <a:buNone/>
            </a:pPr>
            <a:r>
              <a:rPr lang="en-GB" dirty="0"/>
              <a:t>fleet</a:t>
            </a:r>
          </a:p>
          <a:p>
            <a:pPr marL="0" indent="0">
              <a:buNone/>
            </a:pPr>
            <a:r>
              <a:rPr lang="en-GB" dirty="0"/>
              <a:t>pack</a:t>
            </a:r>
          </a:p>
          <a:p>
            <a:pPr marL="0" indent="0">
              <a:buNone/>
            </a:pPr>
            <a:r>
              <a:rPr lang="en-GB" dirty="0"/>
              <a:t>crowd</a:t>
            </a:r>
          </a:p>
          <a:p>
            <a:pPr marL="0" indent="0">
              <a:buNone/>
            </a:pPr>
            <a:endParaRPr lang="en-GB" dirty="0"/>
          </a:p>
          <a:p>
            <a:pPr marL="0" indent="0">
              <a:buNone/>
            </a:pPr>
            <a:endParaRPr lang="en-GB" dirty="0"/>
          </a:p>
          <a:p>
            <a:pPr marL="0" indent="0">
              <a:buNone/>
            </a:pPr>
            <a:endParaRPr lang="en-GB" dirty="0"/>
          </a:p>
        </p:txBody>
      </p:sp>
      <p:sp>
        <p:nvSpPr>
          <p:cNvPr id="4" name="Content Placeholder 3"/>
          <p:cNvSpPr>
            <a:spLocks noGrp="1"/>
          </p:cNvSpPr>
          <p:nvPr>
            <p:ph sz="half" idx="2"/>
          </p:nvPr>
        </p:nvSpPr>
        <p:spPr>
          <a:xfrm>
            <a:off x="5796136" y="1412776"/>
            <a:ext cx="2228056" cy="4225024"/>
          </a:xfrm>
          <a:ln>
            <a:solidFill>
              <a:srgbClr val="0070C0"/>
            </a:solidFill>
          </a:ln>
        </p:spPr>
        <p:txBody>
          <a:bodyPr/>
          <a:lstStyle/>
          <a:p>
            <a:pPr marL="0" indent="0">
              <a:buNone/>
            </a:pPr>
            <a:r>
              <a:rPr lang="en-GB" dirty="0"/>
              <a:t>murder</a:t>
            </a:r>
          </a:p>
          <a:p>
            <a:pPr marL="0" indent="0">
              <a:buNone/>
            </a:pPr>
            <a:r>
              <a:rPr lang="en-GB" dirty="0"/>
              <a:t>parliament</a:t>
            </a:r>
          </a:p>
          <a:p>
            <a:pPr marL="0" indent="0">
              <a:buNone/>
            </a:pPr>
            <a:r>
              <a:rPr lang="en-GB" dirty="0"/>
              <a:t>army</a:t>
            </a:r>
          </a:p>
          <a:p>
            <a:pPr marL="0" indent="0">
              <a:buNone/>
            </a:pPr>
            <a:r>
              <a:rPr lang="en-GB" dirty="0"/>
              <a:t>leap</a:t>
            </a:r>
          </a:p>
          <a:p>
            <a:pPr marL="0" indent="0">
              <a:buNone/>
            </a:pPr>
            <a:r>
              <a:rPr lang="en-GB" dirty="0"/>
              <a:t>gaggle</a:t>
            </a:r>
          </a:p>
          <a:p>
            <a:pPr marL="0" indent="0">
              <a:buNone/>
            </a:pPr>
            <a:r>
              <a:rPr lang="en-GB" dirty="0"/>
              <a:t>anthology</a:t>
            </a:r>
          </a:p>
          <a:p>
            <a:pPr marL="0" indent="0">
              <a:buNone/>
            </a:pPr>
            <a:r>
              <a:rPr lang="en-GB" dirty="0"/>
              <a:t>colony</a:t>
            </a:r>
          </a:p>
          <a:p>
            <a:pPr marL="0" indent="0">
              <a:buNone/>
            </a:pPr>
            <a:r>
              <a:rPr lang="en-GB" dirty="0"/>
              <a:t>pod</a:t>
            </a:r>
          </a:p>
        </p:txBody>
      </p:sp>
      <p:sp>
        <p:nvSpPr>
          <p:cNvPr id="7" name="Date Placeholder 6"/>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16</a:t>
            </a:fld>
            <a:endParaRPr lang="en-GB" dirty="0"/>
          </a:p>
        </p:txBody>
      </p:sp>
      <p:pic>
        <p:nvPicPr>
          <p:cNvPr id="5122" name="Picture 2" descr="http://www.wynstream.devon.sch.uk/_files/images/009D9F4599C9C4B2AA0FA685B8C51C5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1560" y="402927"/>
            <a:ext cx="1584176" cy="86583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static.guim.co.uk/sys-images/Environment/Pix/columnists/2013/3/25/1364220705472/Country-Diary--Crows-fly--008.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7975" y="5752688"/>
            <a:ext cx="1095673" cy="657404"/>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http://upload.wikimedia.org/wikipedia/commons/b/bb/Table_grapes_on_whit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168360" y="1124744"/>
            <a:ext cx="941214" cy="627672"/>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8" descr="data:image/jpeg;base64,/9j/4AAQSkZJRgABAQAAAQABAAD/2wCEAAkGBxQTEhUUExMWFhUXGBgYGRgYGB0YHRwaHRoaGhoeICAgHiggHBslHRccIjEiJSkrLi4uGh8zODMsNygtLisBCgoKDg0OGxAQGzQkICQsLCwsLDQsLDQsLCwsLCwsLCwsLCwsNCwsLCwsLCwsLCwsLCwsLCwsLCwsLCwsLCwsLP/AABEIALMBGQMBIgACEQEDEQH/xAAbAAACAgMBAAAAAAAAAAAAAAADBAIFAAEGB//EAEAQAAECBAMFBgUEAQMDAwUAAAECEQADITEEQVEFEmFxgRMikaGx8AYywdHhFUJS8RQjYpJTcqIzstIHJEOC4v/EABoBAAMBAQEBAAAAAAAAAAAAAAABAgMEBQb/xAArEQACAgEDBAIBBAIDAAAAAAAAAQIRIQMSMQQTQVEUYVIiMnGBofCRseH/2gAMAwEAAhEDEQA/ALUsq5IaNiWTYiJdiq1DEQkgsQekfPNZyjSmDXJP8/OJIkFvm984hNqQyVZ6QRUlZGekJ0nVBRJmIBelaxp3oA7mJpwlHO8/OIjBp/kodYr+QpkFyFON4DyjapYNM9A8Fk4QAnvqiYwoyKjDSQULFMtv3O9s4MmSlwxJpmYlM2fWh5WiBwav5CH/AEOn6JImMQbDgYJN5nlCq8EoG5PHdoPOJIlVDqWafxp+BDzVNBkIQMvWCSgkgkB9awuvcH7S8Q3xbc8REWryA2pYpQdDEzNelOAdi0VvaneJDgM2nswaViwkVV4xSmvA7LJMgtRTxFKCKED1isVtbdqGcm3DPrEv1UG6R4xW6HIboliuZu1BERkTHPdbe4wirGAiwFdY3MmAgAFL+MT3chuH5SyD3m6RuWs5EDPSEUgXO6Rd3ieHWgvWtSHPjFptoe4dfNw7WELdpkaE34QVEtJrlwgpKWbKKyyiMuewbWIKLkjeYdIxTVzgKq/s/wDL8wnfsA5lOHKizQLsQW73GvrAe1I/alJ0d4jMxSg1BzeIxWWK0MAAUcFjrBFkkigfhFNMxKzmLGAyO0FQsB8w9IndFcMW9F3Nllh8vnGpcrfHdUnpFUEsQSSTmfeUTXiqHdGQ8oTlElyQ3MwJes1hwFYX/Tqj/WPgawEYhYo9b9IJ2k0ip4gRGPRNxfgMcE15hDZtG/8AGH/VV4QqlU0O97mN/wCSvjB+n0O16GpeLS7VI9tElYsto5yjFbOISCUkOSMomjAORdhc7rjlfzjqUJmm37AnFaA5PWNKmLoBnoYOMEdK2aMGHOhDG/rxg7UmG1exISVlW8yvEwaUVCr9IOUKGvIB+sEw8lWYWTnl5+MC0ZWG1LyJzpygOLiNduv6awycMpTshVeHvhlE52DIYbp0JGR+sQ9CbzRLRXzNoEFswa0iSNolRZyOAEOycAkpYhRPvWGv8BG7QEHiX8hz1i10s/BOfZTDFm4BeuRNBnBUKVmWJ1vDZwK01A3g1LCCf4cy5RQizimnWBdPK8lf2IrUeo1gS9XtfWkXPYpAYy35cb8zAZmzaMkBrgEVd7GsN9LIWGUO/ugkh9eAheZPSTUeHjHRzNnrdmQej9YArBL7w7NDH5qC4evnGb0J1x/gTj6KkzJZDBOV42FJH7cjWLlGxAB8oHj7MFVs4sQWIyp4wfH1V4EonOGeN5mfMfWGQujKTk4aLlGzkiu4Pxp5waXJahlvxoOVNIFoT/1D2/ZzwxIDDdNaQUYrMJbSLv8ATw57orkYyVs1Nyly1Q7A6Dzhrp9Rv/wW0pDtJQDVb3WA/wCeolkg8THWBINpaQC1GBbnrAV4YfxSK5AeJpGnxppYl/gefZzIxiwGZI924VjfbnMRfTMDvFigMQzv9hrBP01DMxcOxd/UQLppPlgUHaqVVuPOB4ifupUVbobMnKL5Oz+6AFMxswc84Btr4eRimE0EgUG4pSG490gE84a6V3cuAOS2BtSbiZsxCUJCJaSpSnLD+IdqlVWFPlMW4SpneOL2/tM7OVOwsgGoDrOYUgFzmSAW0pHpmD2S8tDkglCd530Eaa3Sp04ISopVTf2tfi/9QNSk2FODx0CtgijEsLuYgvYKCB8tLUI/sxj8afodIqZDtRRiJWo1cxbq2ULOkNx4+UFTssUoBd/f3iPjanoGkUJlKNlkcDrEezV/M+MdN+noYDcTTMFulL0gH6TxHgPtBLpdVcBtTLHtxUefu0Q/ycnv9OsLJxiMksxGQET/AFBD1FbcY7vkQ/IWA5n1t15Xzb+oiZ5BcdHGnOBKxkt7WevCIfqEvQxXfh+QYGjMNyC5uwpwPCMEzgRqWOnNorhtUUS1NAPfCJK2ogNQObD3ekSuph+QsFgmaQAzE5kgg+pzjFKVRrevukLpx6SB3T4UeMXtFGRbjFd6HNjtDJBYE3yFLfUwLtCQwcF7tlzzhQ7XSTQRJG0nB7hrYgxn8jT43BaHhMVm/SNmaxL0HGzWv7vCUraAIBamVa+/tBTtFJe/Tw+kaLWh+QDHaGwSd17sB41pG0TK0oSWbgM66wsraKB/LlAlbWSbuOgty1hPWh+QWhszXFmPHXyjanJBDk5hm8Cb2hRO15YIdy8TO1ZfF8uUPvQfEhWNoHdJbO299Ih2zUKXJaosIVG00ORWlaFn5fmCTMagAaOKXZ/I3h92D4YBd4g5chWCJU5YnQ08+sIzNsIFWLPkIXRtihG6QeOUS+o015DBblQcmo048PekaEwmg8vPjFaNq0fdPXPlxiKdqZlDBx4QfJ0/YWWna0SOfjGKWXy5WrFMdosqgHM+XSIHbRLUPD7ecL5On7C0XiAXtXT1jFlnLcvfIxSnax/iaE+zE/1qjNyf3WF8rT9hZaJIJfq0YtWTBWfH7RXHawzccPWN4nbKUuVAMKnprFLqNP2M8s/+pcnf2juC5EpHUt/8hHsaTTO7Nw9iPGMfiDP2hJmEfNPQpuAUFN/xDdI9Zl7TrYXtwi9TVjCkxIfC3BIcaU9+kR7YjKvKjwCXtBLF2ByaMG0Umjh6ZeMR3oPyUHKlM7B3f3yjYL/M1b/SF/1JD2cdH8dIgvHB6Ee9aQPX0/Yg65dahmLPd8qQXsTp5/mAHFhiaUtfSvOJ9r/vlf8AKH3YexlGhYIqWYCnqYxaU+Wrn394TKxu0Aob8aPGpSjcN948h4M7HUscrjm3ONmWDnXhCgWoEgppZxbhAVbQCWBBrkkE3NODdatDUcDsslISA4Hv7RFIdNEA1Dk+ZAfKIIF3oM+BpASwIvU+zCqhhJ6S28xJBZwcqe/CNDDh6E5FzrmI2ZqUhgWFetiIImcLN70h4YUgYkkGiHZg8MBBJbe3U1JYO5px8YguYE8Px/US/wAxF6Orlwh0kMiiSsFRKk9mE6MXF/v0jn/hraEjHT52HxQKUTJW9JmBRSZagdAWJIVvVB+VrRfbT70iaAO8ULA5lJbzjzD4VkhWLw5UN5J3mBr/APjU1I7emUUpT9Ay8wMyZgsTMlLV2soWKSVJZ6FJNr2fUZPHW4OcicCtBdqU10bWxrwhuXLag3U2oBqMsoKjeFwDx6RhrSWpmqChLsAA4fg9eVb/ANwP/EJJrVhnSHZ6Scssq+loVVLahf3d3yjnr6DaRXJTugb26t9fTrrBpcth86ScxmRlyr6QmopYWY2Jv06+kNp3Mq6gfSErBJBFzEUFqZcYwKQo8aXERScqDj7y+0FJLPSlDSKp8j2kjMFN5JJHRjA+0dxlyZ2yEFBW1tKj1jaCoVAoH5nlEuQUKFSXLA8oxawS7FwlgchmaDlCm0viKTJLLUde6N6uhhrA7UROQJiH3VVDpKaWcAgOL1FIpxmo21gWCSk0FCQacXZo2qWLktccwMvxBMRiGHFnY0hdOOp56/3eJ3BgMQxoBzb0i02V8NpxUuZ2iykUAIzN68BTSKhM8kCnv6R2+zj2eHSMyHPWv1jo6Zbp36KUUzzTbHwoiVjZJlzHQkrJehHcIHDPyi1Th2DJUXb6axPa2HUZgmJuHvYuGhY7RKKLSz6F/oI16mE5yTXoNmRiXINXVUmxF9TrEEYAhLqUXyIDeNa0ieHxG+mig3mL+fCCnFJDAlzbR44uORbQMiSA7BR0yyjFpuGIenK2nKGFLVz0iCrW4u/usKw2oEkNQPalbxm8rQ+cTC83bSNb5/2+EMdISOADO73blnzERThQ+9VmGrVvyi0WxCksLnO1XiOGwxUoJSCQaBPGrecaYbI2lcneDNY69Wio+Ldoqly0pCKr/cwyrQH3XjHc474YxCJRWndWsDuywRU8VEgR5H8YSsTLmJOL3kJUe6UgLAzIfeG6aZDjrHZ0/TtO5/8AAqof2fjcTLwqsdOmlcoTkShLIDqBcrUDelGFXLx1cgpIBCt5Jao0oaNr9Y8v+JPigz5cvDoCUyJR3kgPUsz1rmb1rHpHwWj/AOzw+8K7j869z/xh9XpxSUqCrY0JSU1fvO59emcV+KnKUClIa3XTqY6FUlBHRjXjnAzhAaOlss+nhHA4oTiUMyeUkPXU34CDypalJdDBqM2l4tpuyk+zqfzAJuECEUVUsw40AhR03dIFBtigXMq6mGps9MvGKjZvwbid9K0SSEhiklk0HWzUjr8Hsve3Cv5QoEvnHVY7aYSI9LR01BNezftpHA9lNSSDVsnq4AZ6loOCoubNrrnFP8WYzenFaFKFN1bE97Me+UG2jOEnC761EqpuEFt4l2bpXo8c2r0+1pLyZtFsnGNcgPTSGRKcByKux+0c58CysLjZWLk4uUkzA25OUe8hKgQN17bqg/HeYxzmysRPwWL/AMacoiWDUOVJbJaHsk8OOYaNJdG0rTthZ3c7CqDBDUNePLSsbRJDEm/nyjfaVffdJFMwdTaCSZtw9mNR+aRxlGzRt17MXAPkeR84luktUelKxip4YPccGrWIIxWnKoik/DZVjEsNlW+vWKXau3ykkS5M6YQatLW3QsxPhFuvEkKIADM75wsdqguN2zi1tIuDjF5yJtezjvh3ZMmZOVNxwWiUC4lFBSVl7HNKB4n1svi340lq2jhpcr/0kpMtYZg8wpCQAP47qTHQK2hQMC2rPS8eJ7UpOUtGaytHVTp+kd+nqd600RKlwe3GVvVKg30iRwyaAEEPpFaMdVTA0ORLVz0MNScVvXBF87F/tHl0h3Ebw0ob6S5uMuMdPiMWADWOXCwNaac4VxW2EhwTUWeOrpqVouLQ/tDFprx5f3HGbaxJJLVoPL+4lj9ob37vCKiYsx2pA5Bdl7RmSVhXzJVcH3Q6R18vGBTEfLQvx0bgI4btnBix+G9qrRMCW3pa3AcUC7pL5OARxLRj1OipLcuTNnXKnsqppz0rEZmKBs9CHzyrDSVFSayxlwaNrmqUkjcHLzMedtQFcMWFUdvTV4L2o/kqDIQoMNxIbLKCd/QeJhUwTF0zi73S/wBj1o/nHSfCE0dpNWoMUABL5bxLnwS3WOPn46WliQpQ0CS16E+MWPw5t+WZhQksVd0AkO4L2v8A3G2kmpp0Osna47azlgI5DbWzJM6aO2lJVuh+93kvxBpn5mOpweHL7yukIzZI3iSHH1No9CTZtGjm1YSQBumTJazCUjwt+KwwZ6AyUpDMwDAAaWawHn0hyelAcCWk3LtVjb7eEVi1JAB3CHu1B/Txk17NKTMxJlBTuobxsK0DZQuqSsOhK3J7wLNdiKVyyrB1YsAFmAFmALtp9zS9I3MxhEslViHShy/DeziXoxf0Zy04iiVLFwXD15O3nSDYBe9uqVkbdPzA9m7WTNUozUFk3WA9cgWqQHhVO1RZQYZKQd+gzKKKbikqiIaEoyszjDa7L/EbUCE/bg0crtj4m31Mg0BqbwhtmbMIG73kkllI74Oos4LZFjwjnpspYuhQHFJEdcUVJlirF7xL1d4R+JNoFQkS3oiXvdSopHglPnE8HJK1BKRX04nQRH43wgROklPymSE9UqLnrvAw90d6j5MmWnwFszeSuctau+SlKU2ZJuaO7kty4x00/Y2FmK/1EOq28VKSoC4q41NooPgfGMkyily++KswIG99+vCOiny6bwTXMPTifD6Rx68pLUeQSVBsBsyXJDCYoim6CreAY5OHrxMMJKQDU7zXJs2vhFFMx6q935e6QC7sBZ8x9YErahqCgj/upld4wkpN3TYseEXqSr5TVqg5Z/jxgVh3iATpWz5+UL4LF7wKmZNLtR9WyYxpc7vNQpFW4cNaxk4yYUOSp4fNtbivU1zjQnsflJc+z+YimSN07pALUPGn2iy+FNjKn4kCcp5aR2jA/MMgepD8jFQ0pyaVjpnN/EG2pctBQn51Ai/yjPrX6xwmzML2+NlhTboUFKsBupqB1ICesewfHv8A9OJCkqnYY7swBzLJcK/7f4nyij+Fvg8YcdrNrMamiHNuJLX9n1Y6cdLTcU8jUXJlmmWCPlNzUhvXP7iATggAFVNLt+c4fxy2BFuIyH4fzjmdoCY4CmoxcHT7tHN2ImvbRaDEILkL1/qucVu08DvoKkF1JBLtfNucVKcKpQKipm3bVsLmtILKxZlHeEwlFzxOjNakNaCTuLJcKKmRPK0kpBUBdqgRDt75x0Pw/jJUreruGYordmA/aw4d1+pje1pKJ06TLCUstW+VJaqU1KX0+pEU9SUZ7WsezN2VGytmqnKBV3UcaPy+8dbO2bKUlKVICksGFQLfiGtxNu61udfvAxuprkCSK9GHi0cmp1Mp8YEHlABICRRIAZ8hUROXP7zZHoc4r8LigVMql7Ail3q7QylaLkvUgEt6dBGWR3fA2lYYg3yzaCdv/tMIiam2YqSzZ/1Cf6mr/pHxEGWOwM6SfkT3Rqzgk0vmaO2kIDYqh/qLmhSyxDOCKmmjgDUkEO8WM3fZgDxP1HKkVQxEwKLKBBdyT7+wfjG0daaxRLkelfDm3BNRuKI7RFFcRraN4yaXIBYC/nX8Rx2D2gzVYgXAsb+FfWGk7ZUEusUNHHD0vHXp6ylh8lqRZ4mYjfDHvVLdCK8KQKej/TTlXyLiK+XtVAqUdRppCeI2+ZiglKCGt+Y1otSEtoYzs1kpIBTm2QLdD9TBMPjyTvAORwJY6RQ7cmsrdA7x6k1f/wBwrHR/BsmdKkKC5m6lat5r2DFtDSvKGkDk/Bi8TPVUSlkPVTbo8S0QOCl/+osAm71CX5BnOhPhFpiZpPdSuoHt9B5QkiVvEBZNMz+GaJlJeDSMX5BT9oMHbul6UAexo2vsQJeKVVgBY0zTr9+sSm4MSjUKUhfylNe95ebZRuds1YG6KJ+YTE1IOjXLtbziSsCk/Ek1yFCfN/8AtzB+0Vu18GZnZquzskl23jVjlYUiyXIlywAzu1SW1dgLatFfMWVKAAZCbN71c9eEVBZsynXkY2L8OYgqEwjskBjvEh1NkA7/ANxZHFHcICwVh6kDVsj74QSRtYplFBNvIQuspUgMkF6kUrnZoz11FtOXJli8GkJmKLqUkBqboy61dq9ICcHYEhianNjcCl6tB5WJDOUGlwPsL2jczEhu6KOoV1bnf7RlGdFKQ5KmgIADlG64LuVAOkEk0p9TpBCEqG8QqzBybCutoTwymQgscyXG8/PvP1OsaWwS5JBGTXdrsdXtGbfNCssUzAAzBtSPeQi52BtTs1m5cM41FY5qcXJLOGatWa3SsTkzRu9/hmSxrk3usJNqVivJ1O0trvnBJGJBQQRfL3zjip2KKFbwBUNT7MTRtxRuG6x2xallGikXk9e8xDCrHkKelOsKHBBcok0NU8g7v0Z4qFbXqcuHWCieot3jflofOHQbiuVhSKpW5Dv3aAbpIcm76cTCGNZLb/eagAoBwI0i42hiUpTfgBd6M/n5xyuOmFagkDeKlME61r0YXikrE5Dc7aSWqxPkOWkV/wDn7h3pawhXH5SeI14iO3lbJwfdIkBwxLqUQ44PEsSuUHCZcsFjRKQ7RbUEsvBm5t+DlsH8TTVDd7BalIaiFC1agGpysOsO4PanbApSVS1AVSsbqmqTwIcwljdioKwUDczdJKS/Ch+kEwAUkjem9oN1TBWV92oUmpOVXcxxTjpyzAnbY7PxypX7ncXpajnq5p6w3snFFYJIzZZIauT+3inSlCge0QSr+INBW17NFvgZqDvEIKXJ/dlc+9IxlH9P2Qky7xczeJBNTSvjwyF4D2Z0PgPtFWjEEzXdwFBiS9HreHP1NP8Au8/tEbX7LyTRiVbyt4hj+2zBiX8aOeELqmS1il61FQ1AXzu2bVh6ZJD5sWB8b/XzgUyWUgMLkiwsA4PRjGicclKhSUhCmukPerhj8zaUfnDsqYGCRRVBe4u/OpenCBSkFxYHMlLXqocq8i0ZMkkFHcObUGYL2GpLCDD8jVEZkuWXBJCr0Ib7DLxim+IsQnDJCkLKlEszg5Au4ZuRi2VJUVXUO626lnIqwt94q9o4SUp+2UQEkkh6OMn+3lG+g22s2C+gmKXKQpKp6kJSQkd3eKlLp3UgAndepOjNkYs5+KJDrPYy8nIC1AZJBogcSaP+0x5rtHGKXPK3fdPdFQEjLjD2FwGInneUd0H9ygbcHcmOmUMK2XHUSO9kYySQHmICckhWeZJuVf7jXRqwc7TlMwKD4fQxz2H+H5NApZJzZk+n3h9OxcIgd5BLG5Wr7xCivYPWJ4rbqEuzjkXEVczba1glIIyBUWGVdCWsBrEPiTsJSQJeGSVKspW8d3zqesVOzZg3QV1ajH3oYqkhb2ywwmL3piN55jFy1BamTNaLHDy3Nc6+NxAcJMG6dAHPAD6Q/h5g3SQXLOGazs/BiIHJIluzOzZiGINCC7vcNrQE/wBQzKxAcEuAT3qZacoGnHkKFCXcGrOPGoGh04xqXiElZFQ29mrQXce3jknFN2wqhg41CahLHIWJcZ6UOlYCJ4URvJb5cuBHQxGViEOSGrcFJ9ecanT0khrBiwS5LM1XcCmWkZfoeAwOJfdIu9RxAAZv+TNk8Vc3EEONc/fukOqx1De3DgG4XeK5OIq264483jOSjXIicmapJOdB51EZNxczeIHTll6RtWIAIISAWv10NMoxePFihNDdvSkKvsDcnFr0rQ8xa2ovE58gqr2bPdmFKt9OMaG0klx2aQT+4GoDn6t4wHEziUMJm4S1KJcaU5+saww+Rm5uyZjbySkhnNWMAw0iYVbv1h3feWwWN4A1JD1N/wC4opM0oxBSkhTpq6iLt5cOMdMJt3ngbwO7e2cpE3sysEgXD0a8TwEpMuiR3jdRv75RHGYk9vNV8xO4CSW/bVqVD24QHtjUk8qi/GJ1tWcZbYiHZW0BuuonPPSn0hYbQQV1BAuNXf34RVyy4VvMO8SGI8nyiDkEWvr9YTi5NphRcqxiCK1NKkWv+IBNxKaEh+sBEtJzPRjAFs/e3h0aMFDJNDv+aEglKcqZ1tUeMClbSWCGZhwhdSRkZgHI/aNbgpVfh+IargCwmbUJJLVNuUK/qEzWIpAvvLH/AOpP0iLD+av+J+0NNDO+VcHVn9/QxsEAPuigNb604RBM8MreFKFIuo2q2t/GDf4z3cb1Bmw09acYxtkIqZs5woguR+33Ycoaw2JJQSg0avAcfCDfp43S5fNh/J0kfgcIjisOyFlFKE7tiTpxrWFmwpgMQSRYAlj4EHzp5wuvBy5qgZyCVAfMCRdjVjxbrBZBXvBChkK9LHQu/jFiiVqSSCS7MeHo/wBIqMpR4BXyVuH2DhZRKkyQ4qFKJVbOtM25iH/8ghSjkkWo5JvnoRAJyVbyRe46kPXqekSw67kh3cAXqOdhx5Q3OUv3MqyuxUqW+8O67WYAHwtFR8PYk4lU1yQlBDKyYkir52h/4gVupLHdSxBN6ENU6E53txiv2TvSEIQf3kEppTeNFO7EX8BG+nfbu8+BFvNwss0IKxoTUitaNp5xzfxHhUyxLXLSEjeKVAEl9CXL5GHZipr0G8kfKVXFa2rRhThC23MUFSCN9y6Go281CdRU2PnFaakpK2LNnQ7DwyRh0iYH3u+WrQsWplQecXAwCDupAFLC7X829Y5CVthICQhgAR4UDeQtFjh9s7xAJa7HKmvSjxnOMm7BP2PTsChKip96hcvkTQcKjxiCdnAApAYkEmlciAW5N1EBQtUx902a3Dr9H9IivH7peoGR4045g2z84lKXBVmpOzlEEtV2a2TxmM2eoF3owZyB3mBKedS2rHlFgjahmJNCBkSGNCz+9IOghaAFAKCq5XoacXDjSkJQW7I7KuXs4lIdW6/+4D6j1hb9OXcBR1uTFjtDZ8wgdmSdxlEEsSHA6++jshBXQgocCht+XBh9qKVhZVyNlpJ79GSSRUuKCnEE+cLYnZZc7tKWJ5ffyMdHLwO6k7oFQKijMfCBqm7x3QK5OK5ONHYQnFWDaOXm7PWgkd0sR+LxiNnzFJBEvoQB9BSrvwjqV4YHvbtTQgE55xiJW6GawKXOhAHixbxgqIkc7/hNVuBYX4ilorpuG3cWlJBBVLZmarFX/tEdsuQAA1rXPP6xFEpJIdIO4CxVk7gjgWHUHpDg4r+8AcpsjAqmk0beUpRJoAn7AAQ0rZe8DTkR0i/RIAKmA8wG9AIFjHFqD5WfNgfJ3glqK3ILKPEbGCAVBSSSpt2obMXGhyhPE7HVQgXqRoX9I6XdBUwDqHHJ9dYknBAqqpzYv6Uhd9rIbs4OSGzF1cDyzoMtY2vZayQWoxOrACpvpHbpw9WyNFG+o/PWAIkkOoFmFsjVnIrXjxinrNodnITNmrAzu2d/+cDXg1OwBOV+musdficIFpVVid46VI9huEKokq7PeLFdCX6X1oxpziVPyKzmkyVJox1oqD9jM/jM8T/8Y6NeHQvvBIs/+4GvHKGOyR/1Ia1UKxebPHzVdJuKMzcKv9oPKxtlKIZy3K1ug0gWKwrjdQe67vZ7kDkMrZRXbTCkAJSN5Shm70O8DS4paBRadDSadHQyx+5Ll3Lak2brGxu3UbU5VDenWFAuZJlhATvlCEuaDvZhswLU+sMgON49aNd7GE4pDFp6071nsdCBrw16RrD40KZ6JyBF/AVrWDKkBRdNAWFz7e8TXISxpRrn7xCj9i/gBiseEJLIBUKs9Tr6wKQgBQXMA7tw/DXUijv9Ick4dLh6KNyNPvGl4Us9XcO1Pf8AUPyHJW43ZKu8VreULBNCS7pTTnlqIJNwCVoQ43ql6M1LZsW5Q+mV3K5F6cmtnbyiM6ZkGroOofLKNJT8ITor5Wx0y5SgCSFly4ckZppbNmzAMLzvhmWUskm4Kc2GZN61f7RZ9qbEOzejNSDpUSKEuzA8c69YnusOSqw+wJUsAM5Ynva2BGhZ6ctI0vYKNCAAwGpvXJreEWaVElNHPs+UGlrDF1UIJbhaF3ZDoSkYAJSEhNXLMWYnPmwvGk7PlKLEDQEixyIyHDlBFBy1Q/iwJaJLQSzM4c6cPQecQtRsRteGQXYVo/R/HXpBgscM2bm/18mjRQCKCj+D356RuWuocMLerHg1+kNSd8jJ76N4m9CkmttPxwgaEEkJY7oA9dXiIqrdHPg/rQHzjErU/dNf5G3L14xXcvkLILnK7QggAJAGZJOZA0bTNuMHnpDJVm7mh7rVpnWMkg0JFbPkznLrETJvdgSXq7Pbn9BA36BEJeKBWGS44gsK0PHNufCIjaIJUNx2Z6U6OdK9DygUveC90JPZgUJ1NCXu4a2XqwjDhJ3/ANwpzzeC15CyuwuK7VUxK0hIB3WLq0rwuLcYclLLM4UTwLHOJpkZkM7s1fbN5CNqJHJiH6D6wpSQWZKHeqWG6b8XNh/UamhkgsCzkdQTzPlGBaQA4tqI2SkpIvR9WofWBuwEJuISFpSa76qKZg7AAF7CjDmYbXOILBhetqNevA+cCmqBO6A5Fm6H7wrPmKcEpLEqDkWIoRwNPKFyibRYYZTuSxQznm+XKBzJ6KJahJc/3nCuGWACHyZuGf0iFi+ldWJ0fju+ET9D3KhpM8hIBuasMgPT+uqqwsKcAEboALtSj5cSPu8RXMmKWElHd3B3w4etlanTRucMTJp3kpyatKuTpbpFU1gYNKtyoclgkBLZ6sWIYa6WgH+SP4n/AI//AMw92LKBTYEajllbJuIg3bj+C4pKsUNRCzQQpKRZnyd2pC05NQWFqnmW9KwxMTave/ERW6gTlcdPvGe58WTdgu2UXCmq7X4s9LZ9IPIVQIKu8+VKM/SNLUCDp9T6woVALcOadHv6vCsG6HJqwV/MAActG9axsTgp3UC+R0Ht4RTMQa7pN/H7faMwSwHoWfz95QKXgW4sUpYMFnn6CMM5QUaOGPOwt1AiBnpatAHqIFPxRcnS2rQ3LANkjMWa7oAcXs3sN1ieFWWdQNTXyaElT1FmzBe4zg5WtmGo5f1CTEmNmcC4atxkXpG5rtRNPwesKSZRUCrdU9GbT7wwqacy2gvXKK3Dsi5oTYNw93jQwyEqK7qaxL56W4wPGhbhuvE8YyUXDmhD01GvG/pCU34C2TmMEuSHDV1f8+sZ2wZNal3Pl75RrESgsgKDpZ2tZ7wIywFNZ9at+Ilv0DbCgFIJKhw41o+X9xFe9vBs2H1iBkNergdPzBZa0hjm2ev9RW5iyyW4QXfy98IZkuQSM2LaXhOavNqPQ6wATSlwTUm8Dk0OxxIUHag55RrfU5qHrCyZl1Etwq8SKwuiQ7sQ+uvhAILhcV3glVH8PGNzwoVyAdwbZsYRTJAUy1BO9RNjV36V9YnORusCokMbGnusCWMh4yMJnsGYtxORGvjCc2atTsotmTp0u3nE5Ek/ySzUzfnB5kpBvd3o9B7aJ2gyvmrUqjunNgQ4biL0g0jDqOdmPjzbl4RZSZYyZzRhpdtHyiYlpGbF6l9H8qxeCkis/TC7mYQchalxb1g+4C4dypQ8dRpQQ4EgkVcNnnwjXYICqm1/o0Pd6HtEU4VAFXNWZrff8wYykOGegPOsMzNy4WfXj0iCt1wSWejcvWFbQqoitCSAf41HjbxiJCSR7PLhrG8QZZUB1fm1IGJI/arveI9/eFuvAYJS1bpv9qe78YzfT/EecYnDBb94MTTpB/01PH/y+8MaiVyFlzX2RWCIVUjIE/SMjIxIK16tqVfb6CLLBIBlpJuKjm5EajIaX6hR5LRWGSQKfx+0G7BJIcCw9IyMjU1NSMOn+IpbwiAkpcUGnpGRkS+BCypYcUuK+MO7o3VcAw84yMifLAghTGmsAmIBUl9BGRkTeAIqVU8d70EaVLACWGnqYyMhPgaFJE096puU9HAaGwgbtv2/WNxkUuF/AkCmndUG/kBENoIDLLZ/aMjI0sSMSP8AQfPeA6MYFKkpqWqXL8WJjIyNEk2y0skVC3T0g5F/+38RuMjN/uZD5YlKkpJlgi6h94KuxObfWMjI0jwxR4K5c0mYATTdVTqfC0MzVEEDIpJ60jIyM3yiScxZ32em6+lmaJLUShBzv/5KjIyGynywktRcc/zG8dMKWKSx/uMjIuapuvr/AKLlyL42YQkkGozvmBBcDVQev9CMjIhGa/cPS0BV6taJYmWAEkBiQ/VzG4yF7LDSJYrTX1gPZj2TGRkM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10" descr="data:image/jpeg;base64,/9j/4AAQSkZJRgABAQAAAQABAAD/2wCEAAkGBxQTEhUUExMWFhUXGBgYGRgYGB0YHRwaHRoaGhoeICAgHiggHBslHRccIjEiJSkrLi4uGh8zODMsNygtLisBCgoKDg0OGxAQGzQkICQsLCwsLDQsLDQsLCwsLCwsLCwsLCwsNCwsLCwsLCwsLCwsLCwsLCwsLCwsLCwsLCwsLP/AABEIALMBGQMBIgACEQEDEQH/xAAbAAACAgMBAAAAAAAAAAAAAAADBAIFAAEGB//EAEAQAAECBAMFBgUEAQMDAwUAAAECEQADITEEQVEFEmFxgRMikaGx8AYywdHhFUJS8RQjYpJTcqIzstIHJEOC4v/EABoBAAMBAQEBAAAAAAAAAAAAAAABAgMEBQb/xAArEQACAgEDBAIBBAIDAAAAAAAAAQIRIQMSMQQTQVEUYVIiMnGBofCRseH/2gAMAwEAAhEDEQA/ALUsq5IaNiWTYiJdiq1DEQkgsQekfPNZyjSmDXJP8/OJIkFvm984hNqQyVZ6QRUlZGekJ0nVBRJmIBelaxp3oA7mJpwlHO8/OIjBp/kodYr+QpkFyFON4DyjapYNM9A8Fk4QAnvqiYwoyKjDSQULFMtv3O9s4MmSlwxJpmYlM2fWh5WiBwav5CH/AEOn6JImMQbDgYJN5nlCq8EoG5PHdoPOJIlVDqWafxp+BDzVNBkIQMvWCSgkgkB9awuvcH7S8Q3xbc8REWryA2pYpQdDEzNelOAdi0VvaneJDgM2nswaViwkVV4xSmvA7LJMgtRTxFKCKED1isVtbdqGcm3DPrEv1UG6R4xW6HIboliuZu1BERkTHPdbe4wirGAiwFdY3MmAgAFL+MT3chuH5SyD3m6RuWs5EDPSEUgXO6Rd3ieHWgvWtSHPjFptoe4dfNw7WELdpkaE34QVEtJrlwgpKWbKKyyiMuewbWIKLkjeYdIxTVzgKq/s/wDL8wnfsA5lOHKizQLsQW73GvrAe1I/alJ0d4jMxSg1BzeIxWWK0MAAUcFjrBFkkigfhFNMxKzmLGAyO0FQsB8w9IndFcMW9F3Nllh8vnGpcrfHdUnpFUEsQSSTmfeUTXiqHdGQ8oTlElyQ3MwJes1hwFYX/Tqj/WPgawEYhYo9b9IJ2k0ip4gRGPRNxfgMcE15hDZtG/8AGH/VV4QqlU0O97mN/wCSvjB+n0O16GpeLS7VI9tElYsto5yjFbOISCUkOSMomjAORdhc7rjlfzjqUJmm37AnFaA5PWNKmLoBnoYOMEdK2aMGHOhDG/rxg7UmG1exISVlW8yvEwaUVCr9IOUKGvIB+sEw8lWYWTnl5+MC0ZWG1LyJzpygOLiNduv6awycMpTshVeHvhlE52DIYbp0JGR+sQ9CbzRLRXzNoEFswa0iSNolRZyOAEOycAkpYhRPvWGv8BG7QEHiX8hz1i10s/BOfZTDFm4BeuRNBnBUKVmWJ1vDZwK01A3g1LCCf4cy5RQizimnWBdPK8lf2IrUeo1gS9XtfWkXPYpAYy35cb8zAZmzaMkBrgEVd7GsN9LIWGUO/ugkh9eAheZPSTUeHjHRzNnrdmQej9YArBL7w7NDH5qC4evnGb0J1x/gTj6KkzJZDBOV42FJH7cjWLlGxAB8oHj7MFVs4sQWIyp4wfH1V4EonOGeN5mfMfWGQujKTk4aLlGzkiu4Pxp5waXJahlvxoOVNIFoT/1D2/ZzwxIDDdNaQUYrMJbSLv8ATw57orkYyVs1Nyly1Q7A6Dzhrp9Rv/wW0pDtJQDVb3WA/wCeolkg8THWBINpaQC1GBbnrAV4YfxSK5AeJpGnxppYl/gefZzIxiwGZI924VjfbnMRfTMDvFigMQzv9hrBP01DMxcOxd/UQLppPlgUHaqVVuPOB4ifupUVbobMnKL5Oz+6AFMxswc84Btr4eRimE0EgUG4pSG490gE84a6V3cuAOS2BtSbiZsxCUJCJaSpSnLD+IdqlVWFPlMW4SpneOL2/tM7OVOwsgGoDrOYUgFzmSAW0pHpmD2S8tDkglCd530Eaa3Sp04ISopVTf2tfi/9QNSk2FODx0CtgijEsLuYgvYKCB8tLUI/sxj8afodIqZDtRRiJWo1cxbq2ULOkNx4+UFTssUoBd/f3iPjanoGkUJlKNlkcDrEezV/M+MdN+noYDcTTMFulL0gH6TxHgPtBLpdVcBtTLHtxUefu0Q/ycnv9OsLJxiMksxGQET/AFBD1FbcY7vkQ/IWA5n1t15Xzb+oiZ5BcdHGnOBKxkt7WevCIfqEvQxXfh+QYGjMNyC5uwpwPCMEzgRqWOnNorhtUUS1NAPfCJK2ogNQObD3ekSuph+QsFgmaQAzE5kgg+pzjFKVRrevukLpx6SB3T4UeMXtFGRbjFd6HNjtDJBYE3yFLfUwLtCQwcF7tlzzhQ7XSTQRJG0nB7hrYgxn8jT43BaHhMVm/SNmaxL0HGzWv7vCUraAIBamVa+/tBTtFJe/Tw+kaLWh+QDHaGwSd17sB41pG0TK0oSWbgM66wsraKB/LlAlbWSbuOgty1hPWh+QWhszXFmPHXyjanJBDk5hm8Cb2hRO15YIdy8TO1ZfF8uUPvQfEhWNoHdJbO299Ih2zUKXJaosIVG00ORWlaFn5fmCTMagAaOKXZ/I3h92D4YBd4g5chWCJU5YnQ08+sIzNsIFWLPkIXRtihG6QeOUS+o015DBblQcmo048PekaEwmg8vPjFaNq0fdPXPlxiKdqZlDBx4QfJ0/YWWna0SOfjGKWXy5WrFMdosqgHM+XSIHbRLUPD7ecL5On7C0XiAXtXT1jFlnLcvfIxSnax/iaE+zE/1qjNyf3WF8rT9hZaJIJfq0YtWTBWfH7RXHawzccPWN4nbKUuVAMKnprFLqNP2M8s/+pcnf2juC5EpHUt/8hHsaTTO7Nw9iPGMfiDP2hJmEfNPQpuAUFN/xDdI9Zl7TrYXtwi9TVjCkxIfC3BIcaU9+kR7YjKvKjwCXtBLF2ByaMG0Umjh6ZeMR3oPyUHKlM7B3f3yjYL/M1b/SF/1JD2cdH8dIgvHB6Ee9aQPX0/Yg65dahmLPd8qQXsTp5/mAHFhiaUtfSvOJ9r/vlf8AKH3YexlGhYIqWYCnqYxaU+Wrn394TKxu0Aob8aPGpSjcN948h4M7HUscrjm3ONmWDnXhCgWoEgppZxbhAVbQCWBBrkkE3NODdatDUcDsslISA4Hv7RFIdNEA1Dk+ZAfKIIF3oM+BpASwIvU+zCqhhJ6S28xJBZwcqe/CNDDh6E5FzrmI2ZqUhgWFetiIImcLN70h4YUgYkkGiHZg8MBBJbe3U1JYO5px8YguYE8Px/US/wAxF6Orlwh0kMiiSsFRKk9mE6MXF/v0jn/hraEjHT52HxQKUTJW9JmBRSZagdAWJIVvVB+VrRfbT70iaAO8ULA5lJbzjzD4VkhWLw5UN5J3mBr/APjU1I7emUUpT9Ay8wMyZgsTMlLV2soWKSVJZ6FJNr2fUZPHW4OcicCtBdqU10bWxrwhuXLag3U2oBqMsoKjeFwDx6RhrSWpmqChLsAA4fg9eVb/ANwP/EJJrVhnSHZ6Scssq+loVVLahf3d3yjnr6DaRXJTugb26t9fTrrBpcth86ScxmRlyr6QmopYWY2Jv06+kNp3Mq6gfSErBJBFzEUFqZcYwKQo8aXERScqDj7y+0FJLPSlDSKp8j2kjMFN5JJHRjA+0dxlyZ2yEFBW1tKj1jaCoVAoH5nlEuQUKFSXLA8oxawS7FwlgchmaDlCm0viKTJLLUde6N6uhhrA7UROQJiH3VVDpKaWcAgOL1FIpxmo21gWCSk0FCQacXZo2qWLktccwMvxBMRiGHFnY0hdOOp56/3eJ3BgMQxoBzb0i02V8NpxUuZ2iykUAIzN68BTSKhM8kCnv6R2+zj2eHSMyHPWv1jo6Zbp36KUUzzTbHwoiVjZJlzHQkrJehHcIHDPyi1Th2DJUXb6axPa2HUZgmJuHvYuGhY7RKKLSz6F/oI16mE5yTXoNmRiXINXVUmxF9TrEEYAhLqUXyIDeNa0ieHxG+mig3mL+fCCnFJDAlzbR44uORbQMiSA7BR0yyjFpuGIenK2nKGFLVz0iCrW4u/usKw2oEkNQPalbxm8rQ+cTC83bSNb5/2+EMdISOADO73blnzERThQ+9VmGrVvyi0WxCksLnO1XiOGwxUoJSCQaBPGrecaYbI2lcneDNY69Wio+Ldoqly0pCKr/cwyrQH3XjHc474YxCJRWndWsDuywRU8VEgR5H8YSsTLmJOL3kJUe6UgLAzIfeG6aZDjrHZ0/TtO5/8AAqof2fjcTLwqsdOmlcoTkShLIDqBcrUDelGFXLx1cgpIBCt5Jao0oaNr9Y8v+JPigz5cvDoCUyJR3kgPUsz1rmb1rHpHwWj/AOzw+8K7j869z/xh9XpxSUqCrY0JSU1fvO59emcV+KnKUClIa3XTqY6FUlBHRjXjnAzhAaOlss+nhHA4oTiUMyeUkPXU34CDypalJdDBqM2l4tpuyk+zqfzAJuECEUVUsw40AhR03dIFBtigXMq6mGps9MvGKjZvwbid9K0SSEhiklk0HWzUjr8Hsve3Cv5QoEvnHVY7aYSI9LR01BNezftpHA9lNSSDVsnq4AZ6loOCoubNrrnFP8WYzenFaFKFN1bE97Me+UG2jOEnC761EqpuEFt4l2bpXo8c2r0+1pLyZtFsnGNcgPTSGRKcByKux+0c58CysLjZWLk4uUkzA25OUe8hKgQN17bqg/HeYxzmysRPwWL/AMacoiWDUOVJbJaHsk8OOYaNJdG0rTthZ3c7CqDBDUNePLSsbRJDEm/nyjfaVffdJFMwdTaCSZtw9mNR+aRxlGzRt17MXAPkeR84luktUelKxip4YPccGrWIIxWnKoik/DZVjEsNlW+vWKXau3ykkS5M6YQatLW3QsxPhFuvEkKIADM75wsdqguN2zi1tIuDjF5yJtezjvh3ZMmZOVNxwWiUC4lFBSVl7HNKB4n1svi340lq2jhpcr/0kpMtYZg8wpCQAP47qTHQK2hQMC2rPS8eJ7UpOUtGaytHVTp+kd+nqd600RKlwe3GVvVKg30iRwyaAEEPpFaMdVTA0ORLVz0MNScVvXBF87F/tHl0h3Ebw0ob6S5uMuMdPiMWADWOXCwNaac4VxW2EhwTUWeOrpqVouLQ/tDFprx5f3HGbaxJJLVoPL+4lj9ob37vCKiYsx2pA5Bdl7RmSVhXzJVcH3Q6R18vGBTEfLQvx0bgI4btnBix+G9qrRMCW3pa3AcUC7pL5OARxLRj1OipLcuTNnXKnsqppz0rEZmKBs9CHzyrDSVFSayxlwaNrmqUkjcHLzMedtQFcMWFUdvTV4L2o/kqDIQoMNxIbLKCd/QeJhUwTF0zi73S/wBj1o/nHSfCE0dpNWoMUABL5bxLnwS3WOPn46WliQpQ0CS16E+MWPw5t+WZhQksVd0AkO4L2v8A3G2kmpp0Osna47azlgI5DbWzJM6aO2lJVuh+93kvxBpn5mOpweHL7yukIzZI3iSHH1No9CTZtGjm1YSQBumTJazCUjwt+KwwZ6AyUpDMwDAAaWawHn0hyelAcCWk3LtVjb7eEVi1JAB3CHu1B/Txk17NKTMxJlBTuobxsK0DZQuqSsOhK3J7wLNdiKVyyrB1YsAFmAFmALtp9zS9I3MxhEslViHShy/DeziXoxf0Zy04iiVLFwXD15O3nSDYBe9uqVkbdPzA9m7WTNUozUFk3WA9cgWqQHhVO1RZQYZKQd+gzKKKbikqiIaEoyszjDa7L/EbUCE/bg0crtj4m31Mg0BqbwhtmbMIG73kkllI74Oos4LZFjwjnpspYuhQHFJEdcUVJlirF7xL1d4R+JNoFQkS3oiXvdSopHglPnE8HJK1BKRX04nQRH43wgROklPymSE9UqLnrvAw90d6j5MmWnwFszeSuctau+SlKU2ZJuaO7kty4x00/Y2FmK/1EOq28VKSoC4q41NooPgfGMkyily++KswIG99+vCOiny6bwTXMPTifD6Rx68pLUeQSVBsBsyXJDCYoim6CreAY5OHrxMMJKQDU7zXJs2vhFFMx6q935e6QC7sBZ8x9YErahqCgj/upld4wkpN3TYseEXqSr5TVqg5Z/jxgVh3iATpWz5+UL4LF7wKmZNLtR9WyYxpc7vNQpFW4cNaxk4yYUOSp4fNtbivU1zjQnsflJc+z+YimSN07pALUPGn2iy+FNjKn4kCcp5aR2jA/MMgepD8jFQ0pyaVjpnN/EG2pctBQn51Ai/yjPrX6xwmzML2+NlhTboUFKsBupqB1ICesewfHv8A9OJCkqnYY7swBzLJcK/7f4nyij+Fvg8YcdrNrMamiHNuJLX9n1Y6cdLTcU8jUXJlmmWCPlNzUhvXP7iATggAFVNLt+c4fxy2BFuIyH4fzjmdoCY4CmoxcHT7tHN2ImvbRaDEILkL1/qucVu08DvoKkF1JBLtfNucVKcKpQKipm3bVsLmtILKxZlHeEwlFzxOjNakNaCTuLJcKKmRPK0kpBUBdqgRDt75x0Pw/jJUreruGYordmA/aw4d1+pje1pKJ06TLCUstW+VJaqU1KX0+pEU9SUZ7WsezN2VGytmqnKBV3UcaPy+8dbO2bKUlKVICksGFQLfiGtxNu61udfvAxuprkCSK9GHi0cmp1Mp8YEHlABICRRIAZ8hUROXP7zZHoc4r8LigVMql7Ail3q7QylaLkvUgEt6dBGWR3fA2lYYg3yzaCdv/tMIiam2YqSzZ/1Cf6mr/pHxEGWOwM6SfkT3Rqzgk0vmaO2kIDYqh/qLmhSyxDOCKmmjgDUkEO8WM3fZgDxP1HKkVQxEwKLKBBdyT7+wfjG0daaxRLkelfDm3BNRuKI7RFFcRraN4yaXIBYC/nX8Rx2D2gzVYgXAsb+FfWGk7ZUEusUNHHD0vHXp6ylh8lqRZ4mYjfDHvVLdCK8KQKej/TTlXyLiK+XtVAqUdRppCeI2+ZiglKCGt+Y1otSEtoYzs1kpIBTm2QLdD9TBMPjyTvAORwJY6RQ7cmsrdA7x6k1f/wBwrHR/BsmdKkKC5m6lat5r2DFtDSvKGkDk/Bi8TPVUSlkPVTbo8S0QOCl/+osAm71CX5BnOhPhFpiZpPdSuoHt9B5QkiVvEBZNMz+GaJlJeDSMX5BT9oMHbul6UAexo2vsQJeKVVgBY0zTr9+sSm4MSjUKUhfylNe95ebZRuds1YG6KJ+YTE1IOjXLtbziSsCk/Ek1yFCfN/8AtzB+0Vu18GZnZquzskl23jVjlYUiyXIlywAzu1SW1dgLatFfMWVKAAZCbN71c9eEVBZsynXkY2L8OYgqEwjskBjvEh1NkA7/ANxZHFHcICwVh6kDVsj74QSRtYplFBNvIQuspUgMkF6kUrnZoz11FtOXJli8GkJmKLqUkBqboy61dq9ICcHYEhianNjcCl6tB5WJDOUGlwPsL2jczEhu6KOoV1bnf7RlGdFKQ5KmgIADlG64LuVAOkEk0p9TpBCEqG8QqzBybCutoTwymQgscyXG8/PvP1OsaWwS5JBGTXdrsdXtGbfNCssUzAAzBtSPeQi52BtTs1m5cM41FY5qcXJLOGatWa3SsTkzRu9/hmSxrk3usJNqVivJ1O0trvnBJGJBQQRfL3zjip2KKFbwBUNT7MTRtxRuG6x2xallGikXk9e8xDCrHkKelOsKHBBcok0NU8g7v0Z4qFbXqcuHWCieot3jflofOHQbiuVhSKpW5Dv3aAbpIcm76cTCGNZLb/eagAoBwI0i42hiUpTfgBd6M/n5xyuOmFagkDeKlME61r0YXikrE5Dc7aSWqxPkOWkV/wDn7h3pawhXH5SeI14iO3lbJwfdIkBwxLqUQ44PEsSuUHCZcsFjRKQ7RbUEsvBm5t+DlsH8TTVDd7BalIaiFC1agGpysOsO4PanbApSVS1AVSsbqmqTwIcwljdioKwUDczdJKS/Ch+kEwAUkjem9oN1TBWV92oUmpOVXcxxTjpyzAnbY7PxypX7ncXpajnq5p6w3snFFYJIzZZIauT+3inSlCge0QSr+INBW17NFvgZqDvEIKXJ/dlc+9IxlH9P2Qky7xczeJBNTSvjwyF4D2Z0PgPtFWjEEzXdwFBiS9HreHP1NP8Au8/tEbX7LyTRiVbyt4hj+2zBiX8aOeELqmS1il61FQ1AXzu2bVh6ZJD5sWB8b/XzgUyWUgMLkiwsA4PRjGicclKhSUhCmukPerhj8zaUfnDsqYGCRRVBe4u/OpenCBSkFxYHMlLXqocq8i0ZMkkFHcObUGYL2GpLCDD8jVEZkuWXBJCr0Ib7DLxim+IsQnDJCkLKlEszg5Au4ZuRi2VJUVXUO626lnIqwt94q9o4SUp+2UQEkkh6OMn+3lG+g22s2C+gmKXKQpKp6kJSQkd3eKlLp3UgAndepOjNkYs5+KJDrPYy8nIC1AZJBogcSaP+0x5rtHGKXPK3fdPdFQEjLjD2FwGInneUd0H9ygbcHcmOmUMK2XHUSO9kYySQHmICckhWeZJuVf7jXRqwc7TlMwKD4fQxz2H+H5NApZJzZk+n3h9OxcIgd5BLG5Wr7xCivYPWJ4rbqEuzjkXEVczba1glIIyBUWGVdCWsBrEPiTsJSQJeGSVKspW8d3zqesVOzZg3QV1ajH3oYqkhb2ywwmL3piN55jFy1BamTNaLHDy3Nc6+NxAcJMG6dAHPAD6Q/h5g3SQXLOGazs/BiIHJIluzOzZiGINCC7vcNrQE/wBQzKxAcEuAT3qZacoGnHkKFCXcGrOPGoGh04xqXiElZFQ29mrQXce3jknFN2wqhg41CahLHIWJcZ6UOlYCJ4URvJb5cuBHQxGViEOSGrcFJ9ecanT0khrBiwS5LM1XcCmWkZfoeAwOJfdIu9RxAAZv+TNk8Vc3EEONc/fukOqx1De3DgG4XeK5OIq264483jOSjXIicmapJOdB51EZNxczeIHTll6RtWIAIISAWv10NMoxePFihNDdvSkKvsDcnFr0rQ8xa2ovE58gqr2bPdmFKt9OMaG0klx2aQT+4GoDn6t4wHEziUMJm4S1KJcaU5+saww+Rm5uyZjbySkhnNWMAw0iYVbv1h3feWwWN4A1JD1N/wC4opM0oxBSkhTpq6iLt5cOMdMJt3ngbwO7e2cpE3sysEgXD0a8TwEpMuiR3jdRv75RHGYk9vNV8xO4CSW/bVqVD24QHtjUk8qi/GJ1tWcZbYiHZW0BuuonPPSn0hYbQQV1BAuNXf34RVyy4VvMO8SGI8nyiDkEWvr9YTi5NphRcqxiCK1NKkWv+IBNxKaEh+sBEtJzPRjAFs/e3h0aMFDJNDv+aEglKcqZ1tUeMClbSWCGZhwhdSRkZgHI/aNbgpVfh+IargCwmbUJJLVNuUK/qEzWIpAvvLH/AOpP0iLD+av+J+0NNDO+VcHVn9/QxsEAPuigNb604RBM8MreFKFIuo2q2t/GDf4z3cb1Bmw09acYxtkIqZs5woguR+33Ycoaw2JJQSg0avAcfCDfp43S5fNh/J0kfgcIjisOyFlFKE7tiTpxrWFmwpgMQSRYAlj4EHzp5wuvBy5qgZyCVAfMCRdjVjxbrBZBXvBChkK9LHQu/jFiiVqSSCS7MeHo/wBIqMpR4BXyVuH2DhZRKkyQ4qFKJVbOtM25iH/8ghSjkkWo5JvnoRAJyVbyRe46kPXqekSw67kh3cAXqOdhx5Q3OUv3MqyuxUqW+8O67WYAHwtFR8PYk4lU1yQlBDKyYkir52h/4gVupLHdSxBN6ENU6E53txiv2TvSEIQf3kEppTeNFO7EX8BG+nfbu8+BFvNwss0IKxoTUitaNp5xzfxHhUyxLXLSEjeKVAEl9CXL5GHZipr0G8kfKVXFa2rRhThC23MUFSCN9y6Go281CdRU2PnFaakpK2LNnQ7DwyRh0iYH3u+WrQsWplQecXAwCDupAFLC7X829Y5CVthICQhgAR4UDeQtFjh9s7xAJa7HKmvSjxnOMm7BP2PTsChKip96hcvkTQcKjxiCdnAApAYkEmlciAW5N1EBQtUx902a3Dr9H9IivH7peoGR4045g2z84lKXBVmpOzlEEtV2a2TxmM2eoF3owZyB3mBKedS2rHlFgjahmJNCBkSGNCz+9IOghaAFAKCq5XoacXDjSkJQW7I7KuXs4lIdW6/+4D6j1hb9OXcBR1uTFjtDZ8wgdmSdxlEEsSHA6++jshBXQgocCht+XBh9qKVhZVyNlpJ79GSSRUuKCnEE+cLYnZZc7tKWJ5ffyMdHLwO6k7oFQKijMfCBqm7x3QK5OK5ONHYQnFWDaOXm7PWgkd0sR+LxiNnzFJBEvoQB9BSrvwjqV4YHvbtTQgE55xiJW6GawKXOhAHixbxgqIkc7/hNVuBYX4ilorpuG3cWlJBBVLZmarFX/tEdsuQAA1rXPP6xFEpJIdIO4CxVk7gjgWHUHpDg4r+8AcpsjAqmk0beUpRJoAn7AAQ0rZe8DTkR0i/RIAKmA8wG9AIFjHFqD5WfNgfJ3glqK3ILKPEbGCAVBSSSpt2obMXGhyhPE7HVQgXqRoX9I6XdBUwDqHHJ9dYknBAqqpzYv6Uhd9rIbs4OSGzF1cDyzoMtY2vZayQWoxOrACpvpHbpw9WyNFG+o/PWAIkkOoFmFsjVnIrXjxinrNodnITNmrAzu2d/+cDXg1OwBOV+musdficIFpVVid46VI9huEKokq7PeLFdCX6X1oxpziVPyKzmkyVJox1oqD9jM/jM8T/8Y6NeHQvvBIs/+4GvHKGOyR/1Ia1UKxebPHzVdJuKMzcKv9oPKxtlKIZy3K1ug0gWKwrjdQe67vZ7kDkMrZRXbTCkAJSN5Shm70O8DS4paBRadDSadHQyx+5Ll3Lak2brGxu3UbU5VDenWFAuZJlhATvlCEuaDvZhswLU+sMgON49aNd7GE4pDFp6071nsdCBrw16RrD40KZ6JyBF/AVrWDKkBRdNAWFz7e8TXISxpRrn7xCj9i/gBiseEJLIBUKs9Tr6wKQgBQXMA7tw/DXUijv9Ick4dLh6KNyNPvGl4Us9XcO1Pf8AUPyHJW43ZKu8VreULBNCS7pTTnlqIJNwCVoQ43ql6M1LZsW5Q+mV3K5F6cmtnbyiM6ZkGroOofLKNJT8ITor5Wx0y5SgCSFly4ckZppbNmzAMLzvhmWUskm4Kc2GZN61f7RZ9qbEOzejNSDpUSKEuzA8c69YnusOSqw+wJUsAM5Ynva2BGhZ6ctI0vYKNCAAwGpvXJreEWaVElNHPs+UGlrDF1UIJbhaF3ZDoSkYAJSEhNXLMWYnPmwvGk7PlKLEDQEixyIyHDlBFBy1Q/iwJaJLQSzM4c6cPQecQtRsRteGQXYVo/R/HXpBgscM2bm/18mjRQCKCj+D356RuWuocMLerHg1+kNSd8jJ76N4m9CkmttPxwgaEEkJY7oA9dXiIqrdHPg/rQHzjErU/dNf5G3L14xXcvkLILnK7QggAJAGZJOZA0bTNuMHnpDJVm7mh7rVpnWMkg0JFbPkznLrETJvdgSXq7Pbn9BA36BEJeKBWGS44gsK0PHNufCIjaIJUNx2Z6U6OdK9DygUveC90JPZgUJ1NCXu4a2XqwjDhJ3/ANwpzzeC15CyuwuK7VUxK0hIB3WLq0rwuLcYclLLM4UTwLHOJpkZkM7s1fbN5CNqJHJiH6D6wpSQWZKHeqWG6b8XNh/UamhkgsCzkdQTzPlGBaQA4tqI2SkpIvR9WofWBuwEJuISFpSa76qKZg7AAF7CjDmYbXOILBhetqNevA+cCmqBO6A5Fm6H7wrPmKcEpLEqDkWIoRwNPKFyibRYYZTuSxQznm+XKBzJ6KJahJc/3nCuGWACHyZuGf0iFi+ldWJ0fju+ET9D3KhpM8hIBuasMgPT+uqqwsKcAEboALtSj5cSPu8RXMmKWElHd3B3w4etlanTRucMTJp3kpyatKuTpbpFU1gYNKtyoclgkBLZ6sWIYa6WgH+SP4n/AI//AMw92LKBTYEajllbJuIg3bj+C4pKsUNRCzQQpKRZnyd2pC05NQWFqnmW9KwxMTave/ERW6gTlcdPvGe58WTdgu2UXCmq7X4s9LZ9IPIVQIKu8+VKM/SNLUCDp9T6woVALcOadHv6vCsG6HJqwV/MAActG9axsTgp3UC+R0Ht4RTMQa7pN/H7faMwSwHoWfz95QKXgW4sUpYMFnn6CMM5QUaOGPOwt1AiBnpatAHqIFPxRcnS2rQ3LANkjMWa7oAcXs3sN1ieFWWdQNTXyaElT1FmzBe4zg5WtmGo5f1CTEmNmcC4atxkXpG5rtRNPwesKSZRUCrdU9GbT7wwqacy2gvXKK3Dsi5oTYNw93jQwyEqK7qaxL56W4wPGhbhuvE8YyUXDmhD01GvG/pCU34C2TmMEuSHDV1f8+sZ2wZNal3Pl75RrESgsgKDpZ2tZ7wIywFNZ9at+Ilv0DbCgFIJKhw41o+X9xFe9vBs2H1iBkNergdPzBZa0hjm2ev9RW5iyyW4QXfy98IZkuQSM2LaXhOavNqPQ6wATSlwTUm8Dk0OxxIUHag55RrfU5qHrCyZl1Etwq8SKwuiQ7sQ+uvhAILhcV3glVH8PGNzwoVyAdwbZsYRTJAUy1BO9RNjV36V9YnORusCokMbGnusCWMh4yMJnsGYtxORGvjCc2atTsotmTp0u3nE5Ek/ySzUzfnB5kpBvd3o9B7aJ2gyvmrUqjunNgQ4biL0g0jDqOdmPjzbl4RZSZYyZzRhpdtHyiYlpGbF6l9H8qxeCkis/TC7mYQchalxb1g+4C4dypQ8dRpQQ4EgkVcNnnwjXYICqm1/o0Pd6HtEU4VAFXNWZrff8wYykOGegPOsMzNy4WfXj0iCt1wSWejcvWFbQqoitCSAf41HjbxiJCSR7PLhrG8QZZUB1fm1IGJI/arveI9/eFuvAYJS1bpv9qe78YzfT/EecYnDBb94MTTpB/01PH/y+8MaiVyFlzX2RWCIVUjIE/SMjIxIK16tqVfb6CLLBIBlpJuKjm5EajIaX6hR5LRWGSQKfx+0G7BJIcCw9IyMjU1NSMOn+IpbwiAkpcUGnpGRkS+BCypYcUuK+MO7o3VcAw84yMifLAghTGmsAmIBUl9BGRkTeAIqVU8d70EaVLACWGnqYyMhPgaFJE096puU9HAaGwgbtv2/WNxkUuF/AkCmndUG/kBENoIDLLZ/aMjI0sSMSP8AQfPeA6MYFKkpqWqXL8WJjIyNEk2y0skVC3T0g5F/+38RuMjN/uZD5YlKkpJlgi6h94KuxObfWMjI0jwxR4K5c0mYATTdVTqfC0MzVEEDIpJ60jIyM3yiScxZ32em6+lmaJLUShBzv/5KjIyGynywktRcc/zG8dMKWKSx/uMjIuapuvr/AKLlyL42YQkkGozvmBBcDVQev9CMjIhGa/cPS0BV6taJYmWAEkBiQ/VzG4yF7LDSJYrTX1gPZj2TGRkM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5132" name="Picture 12" descr="http://upload.wikimedia.org/wikipedia/commons/3/33/Canada_Geese_at_Marymoor_Park.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756446" y="2708920"/>
            <a:ext cx="1320611" cy="952140"/>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http://i.telegraph.co.uk/multimedia/archive/01429/football_1429668c.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100392" y="5715461"/>
            <a:ext cx="770137" cy="606195"/>
          </a:xfrm>
          <a:prstGeom prst="rect">
            <a:avLst/>
          </a:prstGeom>
          <a:noFill/>
          <a:extLst>
            <a:ext uri="{909E8E84-426E-40DD-AFC4-6F175D3DCCD1}">
              <a14:hiddenFill xmlns:a14="http://schemas.microsoft.com/office/drawing/2010/main">
                <a:solidFill>
                  <a:srgbClr val="FFFFFF"/>
                </a:solidFill>
              </a14:hiddenFill>
            </a:ext>
          </a:extLst>
        </p:spPr>
      </p:pic>
      <p:pic>
        <p:nvPicPr>
          <p:cNvPr id="5136" name="Picture 16" descr="http://barflyshopping.com/wp-content/uploads/2014/01/41277.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623513">
            <a:off x="3867825" y="3925665"/>
            <a:ext cx="1428750" cy="1008112"/>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http://msnbcmedia.msn.com/j/MSNBC/Components/Photo/2012/May/120522/pb-120523-fleet-week-830a.photoblog90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63447" y="1245751"/>
            <a:ext cx="2288374" cy="928063"/>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https://lh6.googleusercontent.com/-X29THv1vh4U/UA7chMc3tWI/AAAAAAAAECI/QtGty2PIQPU/w506-h337/100_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28558" y="5198382"/>
            <a:ext cx="1558151" cy="10387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4800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48659"/>
            <a:ext cx="7362973" cy="868362"/>
          </a:xfrm>
        </p:spPr>
        <p:txBody>
          <a:bodyPr>
            <a:normAutofit/>
          </a:bodyPr>
          <a:lstStyle/>
          <a:p>
            <a:r>
              <a:rPr lang="en-GB" sz="3600" b="1" dirty="0">
                <a:latin typeface="Century Gothic" panose="020B0502020202020204" pitchFamily="34" charset="0"/>
              </a:rPr>
              <a:t>Inventing collective nouns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a:xfrm>
            <a:off x="7538802" y="6404238"/>
            <a:ext cx="1219200" cy="365125"/>
          </a:xfrm>
        </p:spPr>
        <p:txBody>
          <a:bodyPr/>
          <a:lstStyle/>
          <a:p>
            <a:fld id="{6F4A5CA6-F0EB-452D-ABB0-E20FBF0E2B72}" type="slidenum">
              <a:rPr lang="en-GB" smtClean="0"/>
              <a:pPr/>
              <a:t>17</a:t>
            </a:fld>
            <a:endParaRPr lang="en-GB" dirty="0"/>
          </a:p>
        </p:txBody>
      </p:sp>
      <p:sp>
        <p:nvSpPr>
          <p:cNvPr id="7" name="TextBox 6"/>
          <p:cNvSpPr txBox="1"/>
          <p:nvPr/>
        </p:nvSpPr>
        <p:spPr>
          <a:xfrm>
            <a:off x="228600" y="1204311"/>
            <a:ext cx="3836307" cy="461665"/>
          </a:xfrm>
          <a:prstGeom prst="rect">
            <a:avLst/>
          </a:prstGeom>
          <a:noFill/>
          <a:ln>
            <a:solidFill>
              <a:schemeClr val="tx1"/>
            </a:solidFill>
          </a:ln>
        </p:spPr>
        <p:txBody>
          <a:bodyPr wrap="none" rtlCol="0">
            <a:spAutoFit/>
          </a:bodyPr>
          <a:lstStyle/>
          <a:p>
            <a:r>
              <a:rPr lang="en-GB" sz="2400" b="1" dirty="0">
                <a:solidFill>
                  <a:prstClr val="black"/>
                </a:solidFill>
                <a:latin typeface="Century Gothic" pitchFamily="34" charset="0"/>
              </a:rPr>
              <a:t>A chattering of monkeys</a:t>
            </a:r>
          </a:p>
        </p:txBody>
      </p:sp>
      <p:sp>
        <p:nvSpPr>
          <p:cNvPr id="9" name="TextBox 8"/>
          <p:cNvSpPr txBox="1"/>
          <p:nvPr/>
        </p:nvSpPr>
        <p:spPr>
          <a:xfrm>
            <a:off x="4788024" y="1001827"/>
            <a:ext cx="3134191" cy="461665"/>
          </a:xfrm>
          <a:prstGeom prst="rect">
            <a:avLst/>
          </a:prstGeom>
          <a:noFill/>
          <a:ln>
            <a:solidFill>
              <a:schemeClr val="tx1"/>
            </a:solidFill>
          </a:ln>
        </p:spPr>
        <p:txBody>
          <a:bodyPr wrap="none" rtlCol="0">
            <a:spAutoFit/>
          </a:bodyPr>
          <a:lstStyle/>
          <a:p>
            <a:r>
              <a:rPr lang="en-GB" sz="2400" b="1" dirty="0">
                <a:solidFill>
                  <a:prstClr val="black"/>
                </a:solidFill>
                <a:latin typeface="Century Gothic" pitchFamily="34" charset="0"/>
              </a:rPr>
              <a:t>A squawk of parrots</a:t>
            </a:r>
          </a:p>
        </p:txBody>
      </p:sp>
      <p:pic>
        <p:nvPicPr>
          <p:cNvPr id="2050" name="Picture 2" descr="http://t1.gstatic.com/images?q=tbn:ANd9GcR6eA-5zCvU1qiQTwzqGtJpnmu5LrC7w_ynb3nuxJkwqURsf1eF"/>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32045" y="2105252"/>
            <a:ext cx="2628900" cy="174307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tinatarnoff.typepad.com/.a/6a00e55378e88988340120a60eb0fe970c-800wi"/>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28448" y="1783229"/>
            <a:ext cx="2620708" cy="1743076"/>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www.wildaid.org/sites/default/files/photos/elephants_Peter%20Knights.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0375" y="4509120"/>
            <a:ext cx="2460783" cy="1670215"/>
          </a:xfrm>
          <a:prstGeom prst="rect">
            <a:avLst/>
          </a:prstGeom>
          <a:noFill/>
          <a:extLst>
            <a:ext uri="{909E8E84-426E-40DD-AFC4-6F175D3DCCD1}">
              <a14:hiddenFill xmlns:a14="http://schemas.microsoft.com/office/drawing/2010/main">
                <a:solidFill>
                  <a:srgbClr val="FFFFFF"/>
                </a:solidFill>
              </a14:hiddenFill>
            </a:ext>
          </a:extLst>
        </p:spPr>
      </p:pic>
      <p:sp>
        <p:nvSpPr>
          <p:cNvPr id="11" name="AutoShape 8" descr="data:image/jpeg;base64,/9j/4AAQSkZJRgABAQAAAQABAAD/2wCEAAkGBxQTEhUTEhQUFhUXGRoaGRcYFx0YFxgZGhcYHRwaGBwYHCggHRslHBoXITEhJSkrLi4uGB8zODMsNygtLisBCgoKDg0OGxAQGywmICY1LCwsLDQsLCwsLzQsLCwsLCwvLCwsLCwsNC8tNCwsLCwsLCwsLCwsLCwsLCwsLCwsLP/AABEIAMgA/QMBIgACEQEDEQH/xAAcAAABBQEBAQAAAAAAAAAAAAAGAAMEBQcCAQj/xABBEAABAgQEAwUGBAUCBQUAAAABAhEAAwQhBRIxQQZRYRMicYGRBzKhscHRFCNC8FJicoLhFcIzQ5Ki8RYkU2Oy/8QAGgEAAgMBAQAAAAAAAAAAAAAAAwQAAQIFBv/EAC0RAAICAQQBAgMJAQEAAAAAAAABAhEDBBIhMUETIgUyURRhcYGRobHB0fDx/9oADAMBAAIRAxEAPwDcYUKFEIKFChRCChQoUQgo8zB2e/KPYp8cklKkzk2KbHwex8LkecVJ0rNQjudD2Pz1IlOgkHMBbVrxTYpMK5MkqursyTzu32izxGoE2Q4sQUuNxdvrFaA6An+EKAJ3ckj5t5Qvlly/w/sawx4XHTf8D2NrJVJA2CfUkfaCSBWpmAzEqVYOCfBAdvh8YJKSpTMQFp0MbxtNtgssWkkPQoUKDABQoUKIQUN1E4ISVHQQ5FbxBNyyT1IDc7v9IqTpWairaRNpp4WkKToefSHYFOHKzvrUosgAjzcbesFcZxz3Rs1lhslQoUKFGwYoUKFEIKFChRCChQoUQgoUKFEIKFChRCChQoUQgoUKFEIKFChRCCjlaAQQQ4NiI6hRCAzMkZFqQdB7v9J0+3lHWWJuOJZSF83SfmPrFfNmMISmlGVHRxycopkGvQSzdYueDz+Qbg99VgXbSx5Xct1gS4ix1MmWSS3IczyjKlY0tGcomzEFZdXZqKXJ8CPCLxKpWZzLdGj6ehR8pUmIz0KKpVRUBR1HaKB+caHwV7UpkubLp6whUohu1L50WtmP6hte8NbhR4nRtUKIWFYrJqUdpImJWh2cbEbEG4ibGgYoG+KV99CbkBKiw5kgQSQHcQYintlX90BPhq59S3lAszqIfTq5kSkpGLA6i4fc2Ho5g8EZ9TzVEgjUkZfUNGgwPTvhm9T2hQoUKGRUUKA3iX2j0tLMMkCZPmpspMsDKk8lLUQH6B23aBiZ7YVAv+EGQ7dt3vM5GB6fGKtG1CTV0azCjO8J9r1HMITORMknmRnR6p73/bB7RVkuchMyUtK0KDpUkgpI6ERZmh+FChRChQoUKIQUKFCiEFChQohBQK8TcfUlDO7GoUoK7MzBlGYbsksXCi1nYX1i44lxH8PSVE/eXKWof1BJy69Wj5SyzaqcVLUVrWXUokk35mKbSVs1GLk6QfcRe2CsnTGpWppQ0slcxX9RU6R4AecDkz2i4ipWb8XOfkCAn/pAy/CPJXBUxWswN0ESajgoJTZRf5wL7RD6jC00/oHHBXtkKlpk4gkDMQkT0Bg5LfmJ2Glx6RskfH2J0CpRbbrGxezL2m5pCqeqKlT5SCpCz/zUgsEk/wAQcXOo8INF7ugE4OLpmgcWF0oRu+bwYMPn8IHp8wpT3jHVJiMyeO1mkOdALAJewEVXEVYEpJ5CE8vM2N404xSMu41xVUyoWgGyGA5PqftFNmmgDuAj4xf8P4GZ0xU2aWcktzJLl/WL/wD9LLz5s4UkZiBoXLs/QRfqKPBpYm+WwBBKmdkkaEa/4h+WspSSq/nv06wWnh11pCksrKSoj3XcMPHWKvGsBEtKl5rDYaeMRZU3RbxNKzRvYNPUpNUCbPLIHjnv8B6Rq8YV7DKaauqmFE1SJUtKTMQNJhOYIB6DvHyaN1hmPQjk+YZq54loUs6JSSfIPGPipzqzLNySVPq73gt9ouNlBRTpLZmK+r6J+D+kCEuhSpWYj6QDUp2l+YzpuE2GXC8vtJiOSRmPlp8W9INoCPZ/UlM2dI1DJWOYNgR4XEG8ExQ2x/HkDnlumKKDjnGDS0cyYgtMUyJfRSyzjwDq8ov4yn2y1JVOpZKWIAWVjUpzZQksN7GNTdRM4o7pJAnh9CBdnPM3JPM844xKjD6a8o6rlGRKQSS7d5tokKUFhnc+DEeP7eOYrSs6vmgPxqkSkkix1jSvZbWihpE1E6oBkVC0gob/AISycr6u5JS5FmAO0Z5jdOxL3gfpJZXMTJST31JATdsyiwIGj3PrHQwSuIhqI1I+xIUNyJQSlKRokADyDQ5BhUUKFCiEFChQohBQoUKIQCfbHRqmYXPKASUZVkBRHdSoFTgasHLHlGLcGJBT1BMfTdTIStCkKDpUkpI5ghj8I+dcNwU00ydTrBV2S1Ac1AWDjnb5Qvqvkoa0nzhjSZToREbE5yB3bk8gCflFVh65mcvLCEhmIL5n2iTXUyypSUKyqI7pZ/nCdU6Y9fkFsfoitJDEEXDiG+BqNkzJx1zdmOjAKPzT6QQTcNXLlvNXmPg0RuEKclE6WbZ1lcv+oBiPMN6Q7oppS2sV1ULW5BthFUDLA3TaKLiuYSEpH6lgel/pDVLUmWog2IsQYarK12Kg2wuN/PeGvsj9bcuuwPreyvJyiqTK2F7kkhKR4kxYYbiwXoUkfyqzCI2HyEzWQpLqBtZ+otFr/pwkZU5Qm7swT4mOblacpNfVjkLSSZHxOtMsElgAHJIJYdQIpJ88VKFJBSpKkn9CkkOLHvaiC6clBWQSL8jHC5KEKTvcegvA4tGuWeexeVNpyuTMlFPbDPnUCFdwAANyIL+caxAvgeI55yUjQpUPr9Issd4glU0talKBUkWQNSrYdIfwNzXHIhqI7Z0ZVx5MUqsWTtNAHTKwA9IlSZmVLmKWdiBmLK5pBUslR8X+DfJofVW5ki8M59M5yi/HTJjyKMWgy9m4Kp85Z/gAP9yvsmNCgO4QTJoqMT581CO2ZZUosGI7qQ+tuXOHF+0nDQb1Hn2a29csYm1u4A03yFsYPxRiwOIz8y8qhMUATyT3B8BGz4VjtNUh6efLmdEqBPmNRGTce4MmXiEw5gkTQFhwClz7wvu4J/uhbUJOPIzpXU6FKkhUsCYoL3zMA/W1n8IYq8iA4AfnFWmamV3Um3TTyGwhqpqswYRzXb4XR0SBVUpmupRKXdmG1tToL2iR7MuGlzMVlgpPZyT2qlEWIR7t+ZWU26GC3hPhdVZL7sxCUhJClDvKCu9lGUhixAJvvB/wjwmKNKc01U2YBlKiMoKdg1/ncuY6GmjJK30IaqcHwuwlhQoUMiYoUKFEIKFChRCChQoUQgoznj7CuzqE1CR3VjvcswYfEAHyMaNHMxAUCCHBDEHQiB5ManGgmLI8crMdqpgLZSB1IeIFVWJScyp2/QbfveOceqKZFXMpknPLSTlJuNLpca5TZ+kPKpE5AykhI0/Z08o50Uk2pHXfVkXGcSzS+hGsP4jg5o6ekm5iTOTnIZspISpne/vfCA/GawzCpKD3E6q28BDsnGZ8yVLkTZqly0D8tKrlJbQK1Zho+0N6TbGa3eQeXFPJBuPjlhHidagywqcWBsmYPeB/hUN+Y5i/OKKtVKSO92y3NiU5QCG0CmvcX2hpc9QAYts418H1bpCm1BUz7AD99LaC3SOzGD+pyugy9nZPbTFzL2dB/lUf8NBTxVMSqVmydplI7oFz4PA57PUdrKSQWKTMSeoEwkD984u+JssqS8yZlQ4c2YX3eOPnjtntXR0cMlKFsG5dcXyop5iSd1ZR63eL7ApYUpalXAGUeev0gcGLSSPylmYrQM2UeaQ0H+C0gRJSk6s6v6jrAnja5qje9PooOIqpVMAqSsoUbONQCLtAfilSuZNC1kkdmkAkvcPmPiSz+UXPGU8KmZR7qdfPf0ivNMpcooAdSR2iWFyASlbc9UGOrpIqGJN+RDO90wcmqUVqY2IYcgX97mLOC0V86syJUEgBOie86lHe/LWDzCuC5ixmqHlIOw/4hH+3zvBZT4RRS5JlmVLytfMkEnqSbxnUanHF0nz+xvHp5SVmJ1VbNnZV1ExSylISgE2SkBgEp0Ab5Xjyml9pbOxJ30h7F5KRMWJd0ZlMf5QbXivIZoW7K6HqaeULZWo0WksR1BGkFVPjyZyfw9eteRVkVIPflnYrJ1A57CA1t4lhJUlvh1/zp4xpGS7q+HptNMKJxKiD72qVJOik9DFzgfDU2pOSX3EfrmnQdE81Rd+zKemspTJnBMxVMoBIWH/LI7t3szFOmgTB9IrJUsAKQZYHJOZPkUj5gQL0LlbfAb7RUaS5HeHcPlUiESpYZAS3Un+JR3J5xfgxTU0wrdRsTdnfKGsC27XPUmKfjDic0UpJQxmLJCQdLaqIfa3mYYdVYrtbZZcU8Y0tCPzlkrIcS0B1kc22HUtGXYr7bZ5cU9PLRrdais9LDKPnAnjRXNzTlqK1rLlR1J/ewgcmyDvA1Kwjx0HJ9s2Iu7U7Wt2Za2v6nvBbwz7apUxSZdbKMpRLdogvLD6FQPeA5m8YwiQOsOKpdjpF7yvTs+tqGslzpaZspaVoUHSpJcEcxD8fMXBPFE7DKhK3UuQq0yW9iP4gP4hq/lH0vRVSJstE2WoKQtIUlQ0KSHB9ItNPoFKLT5HoUKM49pPHv4fNTUqvzdFzB/y/5U/z9dvGI3RcYuTpBDxRxxS0XdWrPNb/AIaLkf1HRPnfpGTcVe1GqqQZcsJkSzrlJKyORVy6ACBNZUslRJUo3c3cncnU83iNMpmJBub/AFgbnYwsW3kbNatwcxcaWH2iSMTWRlVcHyhtNO7kCzR6mT00jDjH6Bd+S7bZaScikBAGW9335xGnoYZuV44k2iXUysyO6bfq5tC2TG7TidXQ6mEbjPt9fQQBVKTNAOVW/I7g8jDMxbX6R7gmJmRMKAAtCmCpZ0Vy10PWLefOoJkuYqWpSZmRYEtTghWU2AIueV9Y6+DV7o8rk5Ws03ozpO0FvsbQ9MtR/wDkV8gT84LeI8JNRKUhLPs+li8Vns6oBKoZI0KhnPiq/wBoKXaEZye/cv8AqJGNRoE+H+GEyFBU1lL1Abup+5gnm0/cUUasbQ3UjvAw9SzLsIxPI5yuZtRqPtM3wfCFVM2fmcJzG/PZn8oNqXDkSmNipKWB5As4HoPSLOsZAcsBAxi+OS7hSwgDbVZ8hcecGnlyZPZFcfQFGEI+9nnE3EMqnRmWoPp4nkOsZBjXFk2pUblKBokHX+rn4RoXtKo5dRQUIp8qVLUZl9VNLIIJH6sxb1jI6XDZq0KUhJISpjzfwgKxqL9z5X7GnllJe3oMuDqNNRnKg6UpbzP7MVdXgShMCRcag9HMFeAUn4ekI72chyMpdyNB1AgSxGfPE9K5iVJAKA38o8PAxcZ3JmpQ9qJtbhSUJAJA1Hxdoq6qZkII0fL6D73i3x2SpcuZlvlmKUDzCr/IwN1k7PKJGqVBR53GU/FvWNwnZjJGgy9k9d2ddMlbLCkt4EtGygR8+ezucfxyVbv81CPoKUtxDERZnMpQQoZRY2LRlnF1Qqsr5qX7soCUkbc1nxzEj+0RplVPSgpzFnLecZng0p5kyYf+ZMWvyUokfOAaidRpB9PG3ZBm4HMlXDGWd9wPpFbUYaD7of5xrNChJSxAI6xJ/Ayz+kekLQlIZkkzEv8ARV8rHkPrEk4UwAbZm6n/ABGqYhhQZ0gPtyEDczDmVzb5xHlZWxABXUZYvtGsexXHiaaZTTSfyFJyG57i8zJ8ilXkRAli9KGLDUwT+x3BwpNTMU7FUtIbmkLJ+C0wfDKxfPFVYTe0fiz8FJCZZHbzXCN8iRqsjo4AHM9DGCVJKi5JL3JJckm5J5kkwQ+0bFjOxKeol0yz2SByEtwf+/OfOKOROSU/DqIubtl4opRJ2G0l0kwxOoyVOefzeLeikzVo7koktY6al9/OIaOHKsqugpFtSLQCPbsYaHcLokhKySC6SNd7RBFOkFib/DW0GEvhQplKJWMyk6gWe/8AiKWVwfNyi7kPpyuzRq0VTKZJQFlJNi/pZvnHMyeEXSXbfkdvL7x3jPD02TKExeqdRyHOKP8AEWV1EbjTBy4LCqlBYzAXuCNWP7tBJwbS9jJVONOVThMTlKgxKCADlKhZu8TztA/w3XFE2WrYqyl+rD6j0jSKkOkhTWO6ikXO5EZTcGMSmsuNRkuV5DPClukHnE8mB7hyoJlpFrWsX0tvF2uc0Y3AtpzUC4hylTd+UMy1Obx1iFamTLzGJ95KpUO1wSsh/wBOnjAbiHCMuZNXMVNX3i7BIDerwpvGSC5D+Iisn8Zp5K9IPH148xT/AEB1j8tfqXtPg0ky0SVKUpCM2VyxGcudAN4iDhunkHLTgpzXNyq/PvF4XBylV0xYzGWEJBdnJcs3T4xOrJP4eqMtSswKQpJPIk28bQDLHIrc0FjPG/bEHavCajtE5alQS90lGz7bac38ouJFEGVmALDl8osp1eCWSxMR5NVLyrdQB62+cCk7NpAvjdNPsZCJasx7wU3RixIcfGIlZgQMtSlyZaFAG6GZQbp8toNKRUtTZgDyOoiNxGE9kUo1IIAHMiKvhIlcmTezSWfx8t9gSfJmHqRH0BKDCMa4Xw8yq4KOjKW/RZ+jiNjlTXAPSOpHo50lTKzHpOZBGjXB5EXBgUw9kapJFhbX0gyxggoOxY/KBqtwNE6W0xGoYKA7yX3D6HrC+eKckMYG9rRY0dQk+6YsEToHMOwsycqUrWvX32e/ht0ibVz1o0D+RPyhbroOWc2faKmsmamGcLx2XPHduzOxuHFnBuI6qwDppApp2bVAnj1YTGoeyenKcOQtVjNUtfkVZU+qUg+cZcnDfxNUmQFBKSe+s2CUD3j4tYdTG8YaJYlITJy9mkBKcugCQwHk0OabqxPVPpHzPxVN/wDezxynTAfHOr6xY8FYWmZMVMUAQLAbE63jjjX8NUV6lUqlhE8uStGUJmk3y3cpUebMTBDwdRqkoKF+8FF4zOSrgZjjlH5lRZV+DzV3E8yxslCPmX+TR3hdEuWCDNWsfzDTwu/P1i6mTEpS59OcRFLVY5X6Ozfcxl3VF0SKxZKGaKKqw+fMU6KhSOmWw/dtYtaqsJIAlqI5hrepf0h6hVssMdQfoesUrTL22VK6Kb2SkTymYCLKFn8QYyriCm7GcUbajqNvtG1YlMDGAHEcI7ecJiiyZYJdwN9+kajLazMobkBEuYwS36S5PVwftB9Q8RqqpqZUmUClXvldwANSR+7tAFMAXMUUA5VK7id2sBbmbHzjXODuHRSyWLGYu61fJI6D7xqbRFBwjb8l3hyky2SkAABgBYWiwnVQF3iprJZ1FjziqqJyybkwu3TLjygkocRDs+8d8UJ7WlWkFixI8tvOM2xHGCmakSz7igTyJB0ghxTitH4cpS6lkWABdzzjcW40yNKQFS6sdmcpBibw+ikUofiZ6EnQJclSjycBkh+fpvFRLwdSU51OHOnziLV0rGx+hjovUtifpG24RRy6dlSSpClIGa721u9h5QFY/wARldVnUoqlswUT+lJ18CSTFPgONrEpUkrJJASH1COQ6bdHiwxGhSqnObU7+LWi44/W4YS4YMe9/M2or+2X0tAypXJUz35gjz0MTDMJAJyltyguNORI577QIYHNmU6UZw6SA48tRBGvE6Vs2bycv6RzU49DNDo7RblRCQNMuvi72ivn1wmTDLBKlJDkAsL8zoNIo8SxuZUKMuQCiWPeVoW8djFtwFgyT2hUHJI62AJ36kwbHhbak/yMuScJteK/cnYdTMpSyQcwZ9jzKf5dEjnlfeCijqe424h+bgKSxBIbzgK4rnz6eZ2fupIcLH6xzB2bRtYPlyLFDdIX0+CWoybI9k/iDEyEvzUlPqb/AAeLKlxEZeZ5RmdXPUpN1KJ6kmCHB6/tpLgtMQWJ+43BEc/7R6z6o6mX4e9NBO7DXDlJU63B5R7OpyoOIH6aoAvNlrBP6pZJSTzZNwfKLWmxJP6Xbq7/ABjVbRVxa7GZHD0hBzJliWp3dNr/AG6RGxJQHdGpixrMSASTAZwtxGmoreyUpKJazllzCH72z3FlfaMybn0ahB8v6cl9hmCqV+Wi5Xfu2PUqMaRgGFimkplAuRcnVyfGOsJwpEhLJuTqo6n7DpE+HMOFQ5fZz8+dz9q6PlVWvhcdCNDB5geMS557hOZKRmBDEEv676QAk28om8PVokTwo+6s5VeGx8vvCEWeq1mHfG12jRqucxzqPdSH845oK5U5IVKMspNx3g5u2njD02nExBSd0/HaBGiwGVLXmZswck7EFi0MwVnGXIW1K5yElSghgFHXZOpvEWTiOdZRYLSbgEFvSBf/AE81CskoEpJ1ewG5MX+BYdKpiUy3PNR3O5i30alFR/ElYlNub2AgNr8aRPplSpD5luFKIKUgE96/6rWDQ/xVi5LykHvLsTyG5i+4Q4Ol/h01E+4NpUoFgRpmU1yLG3SAxt/L2GWOCjvy/L197f0/0o+COGT2onzGKUe4OaufgPn4RowUwhoJCQwAAAYAaQzNnNF20uRXLP1JtpUjyrn2ijqqpKWzqYExIqZ7xMoJQTdQDxSjuZnpFPhXDCZ0wTDLyygXGYd5V9WMFqsLlgNkDeEdS6sCHDUPB1FGG2UWJ4aFJKQGG0ZjiylSpuRR6pU2o67PGu1kyxjK+NJgEwDkSfXX6xmPzUU+rJPByWrEFQ2OmlxBbxVLGdCJSWCkuw0d9eVhALwvPacEuLs1/wBIjU65UtKUzlCyEnXQDmfOH9PNx5F51vTZVSqILT2ZD5Q/I2huqwVBEnKn3lMo7sxP0bzibR1CVhE9BcLS5PW149qcUlywHItpz8o5kktzHU3RWVeHBJVLR2YGrE5S5+F4IeCZIQgg2UVud7ADcWgExDFEqXnVz33D6WiEeIilX5aso3N/g2kNQyypJ+AUqUHCPl2/xN5QpxrAp7RKYKo1KOspQUk+JCVD0PwECOGcfTENmV2if5g3x19YucZ4opZ9OUTEzSFguEi4Oov4gNG8k4zg0zGmUseaMl4a6M9NWkEIUe8dLHnEvA6pUmodIdKgyh8j6/OIM1AIBbX1i54JmBVSJawHUkpvod/p8o4+Fe5V+Z6zWX6E758hdT4lJy5mY8mhioxgKPdEWq+FFF8iktyV/gRzI4PWnUj1huWDIeZWWH1BnEJy5gyjfVuUC0iiEslI2J+calU4TLp5apk1QISHyp36EnSM5nKzKJ0KiSw0Dl2ELaiLxRSfbOv8KXqSlJdLj9TZ/Z9jpqaYBZebK7q31I/SrzHxBgojAcBxubSTe1lNoykn3VDkfvG08NY2iskJnJGUuQpLuUqGo+R8DD2k1KyR2vtHJ+K/D5afI5xXsf7fd/h81S0OW5CPCxWB4j4Q/LDef2J+0Nhgy2JttCNnq2g04Mxl2p5h7w9wn9Q5eIHwggm0BclLXLsYy6nmLKgsEpUC6crWI0g1puN0hIE9JStrlNweou48IPjyVw+zkarSTUt+JcPwWVXTrYiyRyS/72gfx7F00yMuq1CyRrDmKcbS8joSsnZ2AgOyqmq7abdSz6DpGpTVWweHS5ZtKSodw6Spas6/eUb9ByjUpS1JIlv3JKUS0+QdR8yfhGbSVt6fWD+mqM0uTM2moCSf/sQGv1LGBYZOTl+Qb4lj2Y4Jdc/rX/pNn1MVdTVPHtSk84hzUsCTtF8tnLpIh4nULQZagHQc2lzmS1vQgxXq4imZgOwnN/Ekn4hmi5qEHLIezmYW8ckSZ1HLbNceBhmlF0Z5cUxzCcSK+fnDmJYuJYJKmA1LP8BHOGAcm+ZjmfJTMVl0OxbWKTKaI9FxHLnd1E11clJyv4QG8ey2KF8yQYPP9KQkXSkkX90CAXjpb5UjYv5NGlW5UYknsZS4VU/my2bVn8Y14T0qlEL90pIPgReMOkTilQy6u79Y0PD6jOkFant+2EFlk9NAYQ9Qj4TiEynlmTokl05rkJOvxh6bNzB9+Zinr6rNMUdhYeAiywuQVJfnAW7e5+Q7VKilrVEr6CGxTn4/+IIZuHaw3KoovejLiU+HgoWyh3T+2PSLvsDL5lB826Q//pwIfeEDlGU7RTkmRWiFWyrEjSISJ6kKRNQWUggg9RFxOld19QbGKNdjlhKcNsrR6PQaj1se2XaN2wjFO1ky5liFJB5EOOkQcT4yp5Ti61DZBBD9Tp9YyYYnPElMhMxpYfu83L3IuR0iKlaxsk+BaGJ62W2odiuL4LDe3kfHhL+/+/MKcd4jm1TBTIl6hCdOhUdzFNEdU9RskZepv6CPUzVD3u91Fj9o5k983uk+TtYscMUdsFSHxFnguNz6YK7CZkCmzBgXZ218flFVKWC7cvOHJZjMJShK1wTNGOSO2StFas69B845okvLHR/mY8mnuq6mH6JLIAg74gWvms4Em0dViUqY5Ep/p3h4mOFERhSdmml5IyJASHOgvfaHGKilzs7aNEZUztFhP6Rc+USkl1PBJWu+zKpvgZWfdP8AMoeRJb6QQcOY0hANPPJ7CZvvKXstPK7P+3oq0dxhEZC8wfffkYJjk17kAz445IuEumG2P4mqkbtkmYlXuTUXSsbX2OkUVLiq6uaEhkpBBKQbn7tD3DXEIlflVOZdMQQZbBQBO4B+Q5mDbh3CaBxOplyuzFwUkW6KcuD0N46eFRlyjy+qxzwS2vleGVvEVApK5Kj7uTKByIN/Vx6REqa1CSlKlAeJZydIs+JuLaabORTSSJmV1KmpLoSRYJB33cj7tDnYWmbqAoG4OvpAskayWiYp3BJjkhKWcL+OnrHctSU3d47kYYpAZK1eBZX/AOgecRZmDjMFLJU2j6DTYWiUW2vqWtXU92Mz4xnJZRcZz3QHuBvbb/xB3ianZKeUZTxDRLk1ChNuVd4HodG8LjyjcIN8sDlybVSKgG0X+F1qsovFLIk5iQNII8KokiWVG5SD5eUEmk+AeBSXu8EjC8NmVM3JKDkXLlgB1gsp6JUl0rDFI8QY59n1Nl7WZzypHlc/OL6dIK1l9yPhCc3yNqKqxmow0pklZIJZyOUVkuX3dNQ8X2IAlJQHY2No4oaUdn3veFozuZbgvAMorSklJiBX1DgndN4LsZwFNlCxaB6XhSu1AZ0/q8Iik06Znan0c0sheR1oVkULEi0UtTIZSjfTk+kHGO1mWRlaxIEO4EoS0EEAlVz57RUmpKhrTTeDJa5M8kqeJAMeV6k9vMCAySpTDleEgQpNHpIStWOAx6VRy0IwI2JIc+EWeH0Mybm7NObKz9HdvkYqJZ3PkI1X2OU4KKlRD95A9Ao/7oNhxLJkUWI67UPBgeRfd/JlCkOw6/WHiq8J4ZCneMdjaZ2pURqpdvGJEzLs/nEdaMygI3Crskro7o5LB9zEgBo8Fo9UqMSbbstKkczw4iupyxIiyVpFYzLMFxdNA8naYq1Nniko5Xfuz7dbG0EFQLRVCRdhY5X+Ih7Ty4o4nxXC3U/oaD7OMGEyWudlAOfKDuwAP1gwmYSuSomUMwGqHuH/AIfm0cezCh7OhlrJvMJX0D2Av0TBZJWFLL9D+/hD/ppxSZwXNqXAMTa1hdCh/aYrp8qdOLJSUJ/iVr5D7wZKkAk8rfM/eOJ0sJCS13+h/wARn0F5NPM/AO0mBhKeZ5m5J6wFe1XCyJcqc3uLKD4KS4J80t/dGu0yO78YoeNMM/EUk+WkOooJT/UjvJ+IA84K4KqAuTbPnySohJbf9/WNP4dwOSuhClIBmLSTn/UNWbpYRmaboB2Vp5WjZeDADRyR/K3xMI5vB0NP7Yt+OP7OuDEp/CpIDZiSfHT6RcS0DXqYicM0BkyezULhSjzspRI+BESpE0ZlAbFvr9YC+DXZCxZM4pHYFIU4JKtMu+xvD5knujqHiVmd+pb0ufpHpFw/OMuqLTpjWNpmEHssucDu5tH6xVYWmeM34hnewBBYeKQH9IIpqhmuQRFYmY5J6xq1VGIrkrsXoBMKD+lKnI5lv36wziU8S5a5m4FvHaLOTNzeDn1f/AiFWyQtYDOE3Pjt94w1xwHg6fJR8PYDLUkrnglZ0uRlf6xS1skImLSC4SSAecFWI1GWyPfVZI68/AawM4jQrkKAmhibgu4MLZVxVHZ0WVzk3J99L/CM8MVU5hYOfkOZjubNADxZcO0NsyrqOp+nhGYQ8sPq9T6SSXbKymvGrexuf3alHJUs/wDUFj/bApIwBE2ciWgMVqAtoBufIOY2HAsAkUiVJkIy5iCoklRLaOT5+sNaTG3k3rpHH+J67HPB6dO3X7M+dlfSGki28KFCnR34noRHUtF35woUU2bPTrHkewohBPFaouonrChQbEuwc/B3UnumIc0BIfmAH5AF4UKGMPaOf8QV4pfl/J9B8L0nZ0dOg6iUl/Epc/GJKCyg2mkKFHYo8kPS9dNj9Nfl5RGxC7JB316sWj2FEIPr7qGbQXbWGZKgxBLgb6ciPHaFCiyjG8B4FmTa6ZLmJWmmlrKs7EBaSXShBZnYh20vGnJo0ST2cpISkAMB4QoUKZ4pRGMEm3Xg7ppRAJUbk+g2HpCEtAdhclzHsKE5McSGk0gBKgo322ERpk1LssjwPzhQoryair4GZ2R3TdRs7vaHqWpAtChRHx0SuaHxlOkQ+w7IEku5JJ/fSPIUX2iumM1UiWShSUpK0guvc5mcDoLQLcWzFqWxQvKgM+Us5ubs3KFCiTgpp/cM6XK8eSPkFEqK1pSNHvB1h0rKkR5ChfJxwg2qk3O2Gvs7oM02ZPOiBkT/AFG5PkGH90H8KFHR00UsaPPamTeVn//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pic>
        <p:nvPicPr>
          <p:cNvPr id="2058" name="Picture 10" descr="http://familyroutes.com/wp-content/uploads/2013/03/students.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593682" y="2108643"/>
            <a:ext cx="2135339" cy="1739685"/>
          </a:xfrm>
          <a:prstGeom prst="rect">
            <a:avLst/>
          </a:prstGeom>
          <a:noFill/>
          <a:extLst>
            <a:ext uri="{909E8E84-426E-40DD-AFC4-6F175D3DCCD1}">
              <a14:hiddenFill xmlns:a14="http://schemas.microsoft.com/office/drawing/2010/main">
                <a:solidFill>
                  <a:srgbClr val="FFFFFF"/>
                </a:solidFill>
              </a14:hiddenFill>
            </a:ext>
          </a:extLst>
        </p:spPr>
      </p:pic>
      <p:sp>
        <p:nvSpPr>
          <p:cNvPr id="12" name="AutoShape 12" descr="data:image/jpeg;base64,/9j/4AAQSkZJRgABAQAAAQABAAD/2wCEAAkGBxQSEhQUEhQUFhQXFRUUFBUVEBQVFBYVFBQWFxQUFBUYHCggGBolGxQUITEhJSksLi4uFx8zODMsNygtLisBCgoKDg0OGhAQGiwkICUsLCwsMCwsLCwsLCwtLCwsLCwsLCwsLCwsLCwsLCwsLCwsLCwsLCwsLCwsLCwsLCwsLP/AABEIAOEA4QMBIgACEQEDEQH/xAAcAAABBQEBAQAAAAAAAAAAAAAAAQIDBAUGBwj/xAA9EAABAwIEAwYCCQQCAQUAAAABAAIRAwQFEiExBkFREyJhcYGRMrEHFEJSYnKhwdEjM+HwFoIVU2OSorL/xAAZAQADAQEBAAAAAAAAAAAAAAAAAQQCAwX/xAAjEQACAgICAgIDAQAAAAAAAAAAAQIRAyESMTJBEyIEUXEU/9oADAMBAAIRAxEAPwD26EsJUiBBCIQhABCIQhABCSEqEgEhEJUIATKkhOQmAyEZU9CAGZUkKRIUAMhEJyRACQiEqEgGwiE5IgBuVGVOQgBmVGVOQgBhCY5qmTHBAEOVCkQgZbQhCYgQhCAEQSlK8T+knj1767qFvUcylTltRzTBe/mARrA2SYz1h3ENsKnZGtT7T7uYSr1G4a/4XA+RlfJN3Xq1HAsa+Z31n3XX8EY5VsLim6oH5HHLUaSdnfa8wYPus8ka4OrPoxCbTfIBGxEpy0YBCEJjBCEIECQpUIAakSoQAiEISACoLq6bTbmeQAp153xxixqVnW1NrnODQTHInZZnLirNRjydHRXXFtED+kRUPQHbzUmFcTUqsh5DHAwQSvK7Lgy9pg1mPaHTOQncLExY3LDnIOh7wH7Ll8uzr8Lo+iwZ1CF5/wDRXxM64a6hUMljQ5h55doPlp7r0Fdk7OLETXJyQpiGJEqEAWkIQgAQhCAI64lrh4FeD8G8MUqjqtSv9iq4DMehO/ive3DQrzahgLZr060gOqOfMxObWVxzPR2wrdmiywtA3M0U9OYAXFceUaRoOqU8ri0g93oCumbgdvTo1KQeYdzLtfRY19w1TZRfTpZnF4gDcypvaZX6aPWMPdNKmerGn9ArCrYZTLaVNp3DGg+YCsq9HnAhCEACEITAEIQgBCkSlIgBEIQhgC4zFhTt7mrUqENzhpDiOQEQuzXNcYYe2qBn0BBE9Fyyr6nTF5FDEMaoMpdoXHKRoRzXFYndMqsc5gdtOvNaV/a24bSoTLWzInmeaiuralTGWmNIUUnfZdGNEn0PUmitWJIzFoyjwB737L1crzr6M8O/q1avINDR4EmT8gvRVdjdxshyx4yoEiVC2cxsJUqEASoSpEwBCEJACwuKWDsw78Q/VbiyOKrcvt3RuNfZZmrizcPJHE4pbPdlgggbabLV4Npk13Trlbr5k/4XHV72uDlB0XWfR/WOapm3Ib+6lx05ory8uB3qFlYtjtG2H9Rxk7NbBcfIEj3VLCuMrau7JnyPJAaKkAOnbK4aT4GCrLIjokJJRKYhUytVDWlx0AEnyCdKxuLahFs8Ddxaz/5EBJulY+zg+JeM7msS22DqVLYVMsvd5TsFkWPHt/avArjtaZInMyHgc4I/deh2dBrGBsN08li8R2gqNIGXbTZTPLJbKVhT0dvhOJU7mk2rSdma4SD8wehVtee/RA5wp3FM7Mq6DoS0SvQlSnasmap0IhCFoQKhjVr2lJwHxAS3zCvlAbKw1aoadOzxzEMOfmLy6HdQAIUFSplZJJMCJPMrqOK3sFZ4AmInzhclb277uu2kwaTLjya3mSonF3R6MZXG2eh/R05n1UEfE5xzTzPh6QurWdhdiyjTbTYIDRA/laCtiqVHnzdybFQhCZkEIQgCZIlSJjBEICVAAm1GZgQdiITkxzj0QB5fjuEOpPcPsiTPRu+vouVwzid7O0NF7KZ2Bc4icvMnbnsvS/pPt3fUa9Sno7K1p/K5wBH6x6rxWzoAFsN1EHUSMxBknXXy6x0UyxqLbKJZXNJBUxevXqOfdEVCJlzS6NyRkAbCv0b2k8FoEc4eHAx15rveG8PpU2tdUALnCSTGsqlxngAe5tSgADs4DSR1S+S9j+OtGZw9xtcWbg17u2t5EtJcXMH/ALb3fI6eS9gwzEWXFJlakZY8ZmmIPkRyM6LwK/wmuxrtJ003nyHRdv8AQni9SrTr0j8FMsc3qC+Q4e7feeq6452cskKPUJWbj1Iupjwc0n0KvSqOK3IbTdOumy3LoxHs5mhhIFU1DVcQQe4ToFknCYqGr2riCfhnRWroOcHFolp2M6hVLQuGjhAG2qibPRS1djuFsQZa3z6bnQK5EA7ZgF6cCvnXivDLhtyK5a7sy4FhEmI56bL3Thi6NS2pOMzlEz1hU4nqiLNTdo1kIBQV2OIrUVqmVpJTWnVQYiZbHUhAziuJMKc6o11PvdoYPQHeT4RK2sCwanbthmrz8buZP8K9Uo5dhP7J1jbHNmPqsKCTs6vI3FRLlFsbqywgqk5oc7eY5clYzxAWzkSOampe0TQ5AhUJUJASpClQUxiKPtNYUjlBUHuEATApVXc86J3aIAwOP6zBZvpucA6pApgmMzmua+B7LxxtvLwxvxc425bR/ui9J+lWwqVqdI02lxZ2hgbyQ3X0ErlMEtezzCQXjuF0aSRJInz/AEU+WdWimGJcYyRsW1XKxrajmT0JBd81o0gI0Mj2XB4nwhWc5zszng693KPckytXBaNajbVHPkuboxsz5bqeqO+2bN4DMcik+iSw7M3bgO6XNjTq57t/ULl8NxC6e4GptrHdGURyJ5L0zgSz7OzYdZqE1DO/3R+jQfVd8MabOGZ2jpGU5RUtWka6qSk7RLmVJMczjdqylTGQZRPJchdXGsDmY912vGlBzrZ2T4mkO9AZP6Lg8Lt3VLmkCNM0n/rr84UWeP3SXstwP6N/o9Bs6ADGNIBho3C1rekANBA8FVaxWGVYVtEbJniFHmVWrc7n/YXIYnx+xri2i3tCOeu/gANQk2l2HGzuA/Uwoqokt915dQ+km4Y+X0mPYTylrh4Sea9AwHHqV2zPTkEaOa4Q5p6H+UKSY3Fo2HDRQVakDK34j+idWcUltSjU7rQhKNMN057lJcO1b5qTL3i72UF2/wCHzQBM126MyjpHQlK4JATdohVYKRAqNVCEjggAKjeFm4ld1qUFuUtJgyDP6KKrjDmtksnrBWHkinTNqDe0aGZKFSsLwVWhw0nUA7q21y0nZlqinxBSDrepMy1pe2N5aCfY7eq8yfdZGCNXEmOeswPPkvQ+KL4U7epo4kjIconJnBhz+g/kLyUXOpHNpDh5BwKmzq2U4Ho1LnGnRlGaRBdGkxu0HxWtb49SrUtsmvwmS718PFc1XsQKxqN0LuZBIPg4AiY6ggrVfQzMysAYdJeHCoR5NdTABOu5MSsJKjuzQoUxVjK3vk5dPvcvmF6LRoBjWsbs1oaPJogfJcFwtaxXYRqRJ1P2g2J9J9z4Lu2Nd9oyu2FabJs8rdErXapHDXQph3TgZXc4DbxpLHA9Cua4RsDBrOGplrfTc+66XtORVKh3BkaNBOvISsOCck/0bjJqLS9kri7mdOgTHu0J9Ana6azzKiacx8BqtmTD4uvHhlOhS/uV3ZJ+6wCXu9tPVVq3CFq6m1pa5rgPja4tdPWQocYe84iwsE9nb1CB4ktiE/DcSuKjHuqU8pbtI36QpMkrkyiEdHF43hvYvc1xLgADmIguZ1P4mla3A2I9jXbOxIY/8TT8LvQ/uqeL169We2pOETDsogA8isjDLgtIHNunpyXPk4s1KNnvReCVI1ZXDl4K1FjxvEHzGhWqQr07Vkj0MqiVSv8AbRW6qp3B1QBNR2TyoLV0gKchMAhCXIhAF9BQhIRl463+kT0g+yx7e5kQQuluaIe0tOx0XF4rauoOnUs5Hp4FTZ0/JFGFrxNiwaxum3RaDXQ0u5NBJ9BKo4PYGo0PqAhu7RsXeJ6BbNzSDqbmDSWub7ghdcVtbOeSr0Y+EMLrVhfq6pmqOnmahJgzuMpDfIBed8X8JPpk3FoC9okvo7ub1yfeb+Hccp5egcKXBqWVAncNyO8HUyWOHu1WbunrmHr/ACtyipdmYycejyTAcdp1WBsgEHVrtI8itW5vGUm5hrtDAdyTG481qcS8I0qjjcURlrTq0RlqnxHJ2h19/DlGU6lW4p0msMscHPBBGUNmM07SY33hTuDUkipTUoNnoPDdq41y6O40QDyMwRHousWRw7dgtdTOjqcbkatcJBHOJkei1wu8YcVRLKXJ2Mc6Ej9DKbcsJacpg8lzxrVnRL9jrppolKaiahDkbFc5uajB6yT4LDvMTNSaYcaTjpJZPqDsjBbkteaRq9oI0J38ln5U3R1eFqNs3jUjZNos5nmobh0NKqXGP0qTczw70aStuSXZzUW+kc3d4nkxPXmDT92gt+SuXeMvDS0tkkye6QB015rJ+krK+0bd0QWOJDg6IdoJBUHCHEf1ygBVaO1YBmI2d+IfwpJKmyjHJaNR9+6rSc0zEHUiFwFYEd/YgkHxgwu1xi5IY5rNDG/8LjcRMFtMbRv4wuPbOkuj0f6Jr/PSrN+64Ef9h/hd8uG+iWyDbUvA1c4g/wDUwu6cvRxqoogn5Mr1TzWeXSVavHcll39YspucBsN+QWmwRIy/ZSJDj46arMxTi/ID2dOT1c6B7Bc/cXZgknUrOoUX16gpsBJPsOpKilnk3USyP48UrkaX/O7n7tL9f5SrS/4EP/UPsELdZhcvx/0ehoQmkqoiGuTDQa74gCN9RIUNzehhgyfJSNuAdkAWJUdUgCSY8eniq5uSD3tjzHI+PgqPEgc+1uGt+I0KobH3jTdEeqYHK4ZxD9WdcEW9zUs31X1mV205a3P/AHIbOY05EhwHM8oJ6qwv2VmMfSLXU3iWva6QR5Rp0IOyzODsQbdWdCpTJa3IGRMEOpjI4EebfYhU8DtXWt7XtwP6NRv1qiIIa18hldjeQBzMdHiUAaWMUHBs09YOaPQiPLVZFKiy5oiqAWuNZpfyI7J3ZlpPQZXLqnPHPTz291nVLQU2OawaEvcB+JxLiPcphRDUw3LcUa9LTK00Krfv0XHM0/mY/vDwc/mQtoFQVGSHAGCQQD0JGhWXwnfPqUMlX+/QcaFfxfTiH+T2lrvVIZvh0j0XO37CyQec6ea6K3dBUlzaNqCHtBHkuc48jUJcWeRDEHteWjtBqRDxI9CrVrQf8TQ4+IaT8l6FRwGmx+dogxHXT1V9tvAj5BcVg/bKpflL0jy69xB7TDnkHodPms6i59xUbTzSCe8RtHNeoXuHUM4c+k17vvOAKt2FNhmKbWgdAELBvbF/p1pHGcWYS+4t2W1PKJky46Q1sRHWSuUwnCBY1hQmXOpZnnq7NyXrde3aHZi1s/ZMa+S5LiCyY+4n7eSJ8JWcypMzhdswqVsa1QMHMwfAcyuiqcJ0HNyub4A8x4yrvD+E9m0vPxO28AtmlSlwRix62PLk3o5rh+nUw55o1dbdxJp1B9knk/p5rsWVA4ZgZHUbJ7rdrgQ4Ag7grNNsKMinIZ92Zg+HQKmKcdeiZuwquzOgbpmPsDbSr+QqxZUo15ndR8Q0y+2qtG5YQPMjROXiwT2jy01C8hrRJOwXonCGCigwudrUdueg6BZnDeBCgA98OeR7eAXX2m2y4YcXHbO2fNy0uibKlQhUExKo6roBKkUNwNI66IGZbXcj/sptJpggbtPu3kmgEyOYGiWi+T0MR6jZAyZtQOGux0PmnWlSQWndunmOR9lDv57OH7qNj8tVviC0+MQWn2JTAMGtG0GupU2NYxjzla0QMr+8D5ySrNf4qbx1LHeThp/9o90OdFQHk5pHqNR8yku/hcRy19WmR8kATOCr1m6Eco9vEKd75TIQAALAxBv1a8p3A0pXGW3r9BUE/V6p9SWE+LVusM6/7sq+L4e25oVaLpAqMLZG7Tu1w8Q4A+iALrTB8oWg1c3Wq1aVNvdfUcBTa5wAJIBHaPIB3gE+ZC6Cg7RIRLCQhOSJAZuIt1CdZGGeqdiA2S2g0CBjqrZE9NfVcr/4wvuqlZ/9trWgD7zhJI8tl2G8hUWWGok6A6hYnDkbhPjdFajTqGCCADuCNAPBSWlwS7oBLfMg7rRqNgGFRLWsGg208yVqq6M3Zc7X/CpXPNSh2yjuloRJbggKLF62Wk93RpPsrFDUDyVLHB/RqD8Dvkh9AVsKvmV6bXsMg7jmDzBW9R2C8g4Kv306zGjVr35HDzGhXsTBoswlaE1QITkLQhyrXswI3nT2KsqhilQtyx1k/pCBlJ9RztdPKNQehTHOkzs79CrNVn227HfzULgCgY9wnUaFVap77fMfJwP7KxT08lUuJ7Zg5Q4zPgNITAuP1aQNxq3zCKglsidRsdCJ3BUZKV1AOGsn/sR8kAS0th4AfJPcmtELPx2xrVQ0UK3ZEEkiHQ/aJc0gtiD131BTA0aQ7o8gntXLYXiN1SJbdOouDTljMC8+LXsAEcoc0HTdabcbBMBu46rDyRWrNrHJ+i7ePJaQNzA8g4gE+gJPotKzcCNNljU7hrp3B5jnC2LB4LYiI/2UJ2rMtUW0IQmZKV/yQO7CbiB1CzK2J5ajWOHxc5WXJLs1GLfRvMcCmjTfqq1uw7nQKKtUcIPJOxUWrh6oVzt+YJTXncplV4JEdQgZZB3PRRXLe6rLKaLmmMp8kCKTHkbLO4nvuztqjnETlIaPE6Bc5Zcatpse2q0ue1zgyBo4SYk8ly2J4vUuS51Q7TDR8LfL+VzlkVaHRt/Rph4q1y4nSl3gOrjIB+a9aC8s+iN39at+VvzK9UC1DoT7BCELYhyz8UdBbOo1BHstBVb2mDE+P+/NAGfQaW95hlp3BUj8p8PkoXCNGpHsI+y535S0D3JTGTClPMe6q16YFRpmTlI9JH++iuUaJgEtyk/ZzZo8yon4UDU7TO4HLljQtgEn9ygCJPpVFa+pt6u/RPbSawbep1KAsiyE7LIxvFOxlg+IDU9J2E9Vs/WtfBeZcZV3fXaoJMdwtHnTZ/lc8smo6OmKPKWzb+utdT71PMIMnefKJlZJsKLiCGVR4FtwI91Lg9cupxJEbTr+gVu3Y92jXBzxuWsdlHn3iBp1KlVss6LOG2tUOH1WsIAMsrA1G8obn+NvqSulsr+o0E16YpkfaZUa+m7y2cD5j1WJbYo2m3Qio+YcWfAI5Zh3QfAuCbfY3ROXORqQGt1fqdQOTJPmQql9Y7JJLnI27bHxUdFPUAwYBMdZI2K0KuJMGkyfDX3XmHFXF1e3YW29uwsBgudBg7602gAekre4HxB9w5pd32OYS/M3KWkToANhqB4ykpr+jlidXVHQ1r4vPdYfUwP0krCx8OEPG4jQTpGu66jEQG7adFjYn8BnouWd6oeBbsfhXEDK7SGGS0APEatJ6q5Se+IiR4bLH4Lwo0GVKrmwarpA/CPh/c+q2zWOXousG2k2YmkpNIicCNSIVe6L47m+8kqYN5plxOUgc93Hl5Jvoz7OXxHEKzgf61QfldHyWHTuKocXGpUcQNM1Rx38CVtYjTDVi8j5rz4tt7Z6E1FY20jGuGaplFmhHgVPX3SW41Pku5AdT9EA/q1/yt+ZXqa8y+iCn37g/lH/AOl6aqYeJzfYIQhbEOVa++HUxrurKiuaWZpHUfryQMyahAb3TvueZ8B0SU6hE9G6xyLo+Q2UZE5R5Sipt5klAGkKoLc3h+qitqw1k76qpsE0oGaTqgGpVSrWlQtSFFgNrXDWCXPYz8zw35rlsbw76xX7RlR0ENaWtt5JIESH1HNEbbB2y6h1FpMloJ6xqnZR3Y2nySaT7NKTi9GDZ8OBv2Wt6l7jVefTRg8i0rROEsP9wuq+Dj3PRnwg+UK87dAQtdA232VLqiOyqAQDlcASJA0ls8yAY5rgbizdTAa5oLT3qjJzMzHc0zA5k7j2XormfFmHdI+Q1HyVQWFODAkO11Mj0WZwUkax5HD+HAYVQeSGNzVGFwAY495hOwaTqWjofQwvU+FsFFrSLS1oc5xJjkNIE+/uo8BsmMccjQNJ2136reWYY+O2PLm5aXRmYtu0LJvaeeGD7RhauIOl3kFm0nHtWkNJDZJIG2i5zXKVG4Oo2dA2kAwCNgB7KuLSfi26KvUxB066eigr4uQDt5rs5xXZxjBvot31enTGoE8guUxXFST8gNgq+IYlJOsnqs0AvMAEqPJklN0izHiUNsq3lZztpJKvuw1zLMOeIdnk9YIIC3MIwkNhzhLt9Vbxxua3qDoJ9l0hh4ptnPNn5fVHl9wNU2idVJdbqBp1SOB6L9FVrlp139akewH8ru1g8E22S1Z+KX+5/iFvKqK0c2CEITEKhBTZTGZF7alrp+zOn8FQOEz0W+sm/YA86cgUAV0Qq7rgjokbcnoPdICzCRMbUJ5D3Tsx/wBBTHY5If3RqhACgaoDY90rUqBk1o0GWkSDr5EJv/jC3RoEclJZnvD2WmgTKthbZBJ3P6Dom4ldBgiYJ2PPXonXN+1m3ePQLksVripUa98ywy0SQB6c1xyZEkdMcLdvovduQXZ3ZteYAgJ9tiApzABkzOqyK2Iz09lUqX6l+Rp6KWk+0aOJ8QtBJdJdya1pWJRr17p+Voy+DnAaJKt4qNxUa7ca9RofdY5W9mk0l9UdhZ8IRrUfPg0QPfmtSjh4piGge2q4rBuJ6lsYcXVKXQnvDyJXcWOKUrhuamfMcx4EK3FKDWtEuTnf2HZHKniDM1KoPwu+S0VFlzyOoIXVnM8cun6qAHULoKvA14XEhrCJMd/WOXJV/wDiV4xwJokjwc0/upuLHaPS+A7jPZ0+rZb7HT9IXQrmOA7V9Kk9r2lvfkA+IC6dUR6MAhIhMBSmFCEwIysy++L0CEJAVQpmJUJiFSFCEDGlIlQg0K1OSIQBNbfE3zVrEPhQhZl0C7MY7LBxn4h5IQop9FiMp6hchC5AVaqrPQhMYh2K3OBP7zvy/uhC6YvJGMniehcky23QhXEhfYnoQgyOpp6EIAEIQgD/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13" name="AutoShape 14" descr="data:image/jpeg;base64,/9j/4AAQSkZJRgABAQAAAQABAAD/2wCEAAkGBxQSEhQUEhQUFhQXFRUUFBUVEBQVFBYVFBQWFxQUFBUYHCggGBolGxQUITEhJSksLi4uFx8zODMsNygtLisBCgoKDg0OGhAQGiwkICUsLCwsMCwsLCwsLCwtLCwsLCwsLCwsLCwsLCwsLCwsLCwsLCwsLCwsLCwsLCwsLCwsLP/AABEIAOEA4QMBIgACEQEDEQH/xAAcAAABBQEBAQAAAAAAAAAAAAAAAQIDBAUGBwj/xAA9EAABAwIEAwYCCQQCAQUAAAABAAIRAwQFEiExBkFREyJhcYGRMrEHFEJSYnKhwdEjM+HwFoIVU2OSorL/xAAZAQADAQEBAAAAAAAAAAAAAAAAAQQCAwX/xAAjEQACAgICAgIDAQAAAAAAAAAAAQIRAyESMTJBEyIEUXEU/9oADAMBAAIRAxEAPwD26EsJUiBBCIQhABCIQhABCSEqEgEhEJUIATKkhOQmAyEZU9CAGZUkKRIUAMhEJyRACQiEqEgGwiE5IgBuVGVOQgBmVGVOQgBhCY5qmTHBAEOVCkQgZbQhCYgQhCAEQSlK8T+knj1767qFvUcylTltRzTBe/mARrA2SYz1h3ENsKnZGtT7T7uYSr1G4a/4XA+RlfJN3Xq1HAsa+Z31n3XX8EY5VsLim6oH5HHLUaSdnfa8wYPus8ka4OrPoxCbTfIBGxEpy0YBCEJjBCEIECQpUIAakSoQAiEISACoLq6bTbmeQAp153xxixqVnW1NrnODQTHInZZnLirNRjydHRXXFtED+kRUPQHbzUmFcTUqsh5DHAwQSvK7Lgy9pg1mPaHTOQncLExY3LDnIOh7wH7Ll8uzr8Lo+iwZ1CF5/wDRXxM64a6hUMljQ5h55doPlp7r0Fdk7OLETXJyQpiGJEqEAWkIQgAQhCAI64lrh4FeD8G8MUqjqtSv9iq4DMehO/ive3DQrzahgLZr060gOqOfMxObWVxzPR2wrdmiywtA3M0U9OYAXFceUaRoOqU8ri0g93oCumbgdvTo1KQeYdzLtfRY19w1TZRfTpZnF4gDcypvaZX6aPWMPdNKmerGn9ArCrYZTLaVNp3DGg+YCsq9HnAhCEACEITAEIQgBCkSlIgBEIQhgC4zFhTt7mrUqENzhpDiOQEQuzXNcYYe2qBn0BBE9Fyyr6nTF5FDEMaoMpdoXHKRoRzXFYndMqsc5gdtOvNaV/a24bSoTLWzInmeaiuralTGWmNIUUnfZdGNEn0PUmitWJIzFoyjwB737L1crzr6M8O/q1avINDR4EmT8gvRVdjdxshyx4yoEiVC2cxsJUqEASoSpEwBCEJACwuKWDsw78Q/VbiyOKrcvt3RuNfZZmrizcPJHE4pbPdlgggbabLV4Npk13Trlbr5k/4XHV72uDlB0XWfR/WOapm3Ib+6lx05ory8uB3qFlYtjtG2H9Rxk7NbBcfIEj3VLCuMrau7JnyPJAaKkAOnbK4aT4GCrLIjokJJRKYhUytVDWlx0AEnyCdKxuLahFs8Ddxaz/5EBJulY+zg+JeM7msS22DqVLYVMsvd5TsFkWPHt/avArjtaZInMyHgc4I/deh2dBrGBsN08li8R2gqNIGXbTZTPLJbKVhT0dvhOJU7mk2rSdma4SD8wehVtee/RA5wp3FM7Mq6DoS0SvQlSnasmap0IhCFoQKhjVr2lJwHxAS3zCvlAbKw1aoadOzxzEMOfmLy6HdQAIUFSplZJJMCJPMrqOK3sFZ4AmInzhclb277uu2kwaTLjya3mSonF3R6MZXG2eh/R05n1UEfE5xzTzPh6QurWdhdiyjTbTYIDRA/laCtiqVHnzdybFQhCZkEIQgCZIlSJjBEICVAAm1GZgQdiITkxzj0QB5fjuEOpPcPsiTPRu+vouVwzid7O0NF7KZ2Bc4icvMnbnsvS/pPt3fUa9Sno7K1p/K5wBH6x6rxWzoAFsN1EHUSMxBknXXy6x0UyxqLbKJZXNJBUxevXqOfdEVCJlzS6NyRkAbCv0b2k8FoEc4eHAx15rveG8PpU2tdUALnCSTGsqlxngAe5tSgADs4DSR1S+S9j+OtGZw9xtcWbg17u2t5EtJcXMH/ALb3fI6eS9gwzEWXFJlakZY8ZmmIPkRyM6LwK/wmuxrtJ003nyHRdv8AQni9SrTr0j8FMsc3qC+Q4e7feeq6452cskKPUJWbj1Iupjwc0n0KvSqOK3IbTdOumy3LoxHs5mhhIFU1DVcQQe4ToFknCYqGr2riCfhnRWroOcHFolp2M6hVLQuGjhAG2qibPRS1djuFsQZa3z6bnQK5EA7ZgF6cCvnXivDLhtyK5a7sy4FhEmI56bL3Thi6NS2pOMzlEz1hU4nqiLNTdo1kIBQV2OIrUVqmVpJTWnVQYiZbHUhAziuJMKc6o11PvdoYPQHeT4RK2sCwanbthmrz8buZP8K9Uo5dhP7J1jbHNmPqsKCTs6vI3FRLlFsbqywgqk5oc7eY5clYzxAWzkSOampe0TQ5AhUJUJASpClQUxiKPtNYUjlBUHuEATApVXc86J3aIAwOP6zBZvpucA6pApgmMzmua+B7LxxtvLwxvxc425bR/ui9J+lWwqVqdI02lxZ2hgbyQ3X0ErlMEtezzCQXjuF0aSRJInz/AEU+WdWimGJcYyRsW1XKxrajmT0JBd81o0gI0Mj2XB4nwhWc5zszng693KPckytXBaNajbVHPkuboxsz5bqeqO+2bN4DMcik+iSw7M3bgO6XNjTq57t/ULl8NxC6e4GptrHdGURyJ5L0zgSz7OzYdZqE1DO/3R+jQfVd8MabOGZ2jpGU5RUtWka6qSk7RLmVJMczjdqylTGQZRPJchdXGsDmY912vGlBzrZ2T4mkO9AZP6Lg8Lt3VLmkCNM0n/rr84UWeP3SXstwP6N/o9Bs6ADGNIBho3C1rekANBA8FVaxWGVYVtEbJniFHmVWrc7n/YXIYnx+xri2i3tCOeu/gANQk2l2HGzuA/Uwoqokt915dQ+km4Y+X0mPYTylrh4Sea9AwHHqV2zPTkEaOa4Q5p6H+UKSY3Fo2HDRQVakDK34j+idWcUltSjU7rQhKNMN057lJcO1b5qTL3i72UF2/wCHzQBM126MyjpHQlK4JATdohVYKRAqNVCEjggAKjeFm4ld1qUFuUtJgyDP6KKrjDmtksnrBWHkinTNqDe0aGZKFSsLwVWhw0nUA7q21y0nZlqinxBSDrepMy1pe2N5aCfY7eq8yfdZGCNXEmOeswPPkvQ+KL4U7epo4kjIconJnBhz+g/kLyUXOpHNpDh5BwKmzq2U4Ho1LnGnRlGaRBdGkxu0HxWtb49SrUtsmvwmS718PFc1XsQKxqN0LuZBIPg4AiY6ggrVfQzMysAYdJeHCoR5NdTABOu5MSsJKjuzQoUxVjK3vk5dPvcvmF6LRoBjWsbs1oaPJogfJcFwtaxXYRqRJ1P2g2J9J9z4Lu2Nd9oyu2FabJs8rdErXapHDXQph3TgZXc4DbxpLHA9Cua4RsDBrOGplrfTc+66XtORVKh3BkaNBOvISsOCck/0bjJqLS9kri7mdOgTHu0J9Ana6azzKiacx8BqtmTD4uvHhlOhS/uV3ZJ+6wCXu9tPVVq3CFq6m1pa5rgPja4tdPWQocYe84iwsE9nb1CB4ktiE/DcSuKjHuqU8pbtI36QpMkrkyiEdHF43hvYvc1xLgADmIguZ1P4mla3A2I9jXbOxIY/8TT8LvQ/uqeL169We2pOETDsogA8isjDLgtIHNunpyXPk4s1KNnvReCVI1ZXDl4K1FjxvEHzGhWqQr07Vkj0MqiVSv8AbRW6qp3B1QBNR2TyoLV0gKchMAhCXIhAF9BQhIRl463+kT0g+yx7e5kQQuluaIe0tOx0XF4rauoOnUs5Hp4FTZ0/JFGFrxNiwaxum3RaDXQ0u5NBJ9BKo4PYGo0PqAhu7RsXeJ6BbNzSDqbmDSWub7ghdcVtbOeSr0Y+EMLrVhfq6pmqOnmahJgzuMpDfIBed8X8JPpk3FoC9okvo7ub1yfeb+Hccp5egcKXBqWVAncNyO8HUyWOHu1WbunrmHr/ACtyipdmYycejyTAcdp1WBsgEHVrtI8itW5vGUm5hrtDAdyTG481qcS8I0qjjcURlrTq0RlqnxHJ2h19/DlGU6lW4p0msMscHPBBGUNmM07SY33hTuDUkipTUoNnoPDdq41y6O40QDyMwRHousWRw7dgtdTOjqcbkatcJBHOJkei1wu8YcVRLKXJ2Mc6Ej9DKbcsJacpg8lzxrVnRL9jrppolKaiahDkbFc5uajB6yT4LDvMTNSaYcaTjpJZPqDsjBbkteaRq9oI0J38ln5U3R1eFqNs3jUjZNos5nmobh0NKqXGP0qTczw70aStuSXZzUW+kc3d4nkxPXmDT92gt+SuXeMvDS0tkkye6QB015rJ+krK+0bd0QWOJDg6IdoJBUHCHEf1ygBVaO1YBmI2d+IfwpJKmyjHJaNR9+6rSc0zEHUiFwFYEd/YgkHxgwu1xi5IY5rNDG/8LjcRMFtMbRv4wuPbOkuj0f6Jr/PSrN+64Ef9h/hd8uG+iWyDbUvA1c4g/wDUwu6cvRxqoogn5Mr1TzWeXSVavHcll39YspucBsN+QWmwRIy/ZSJDj46arMxTi/ID2dOT1c6B7Bc/cXZgknUrOoUX16gpsBJPsOpKilnk3USyP48UrkaX/O7n7tL9f5SrS/4EP/UPsELdZhcvx/0ehoQmkqoiGuTDQa74gCN9RIUNzehhgyfJSNuAdkAWJUdUgCSY8eniq5uSD3tjzHI+PgqPEgc+1uGt+I0KobH3jTdEeqYHK4ZxD9WdcEW9zUs31X1mV205a3P/AHIbOY05EhwHM8oJ6qwv2VmMfSLXU3iWva6QR5Rp0IOyzODsQbdWdCpTJa3IGRMEOpjI4EebfYhU8DtXWt7XtwP6NRv1qiIIa18hldjeQBzMdHiUAaWMUHBs09YOaPQiPLVZFKiy5oiqAWuNZpfyI7J3ZlpPQZXLqnPHPTz291nVLQU2OawaEvcB+JxLiPcphRDUw3LcUa9LTK00Krfv0XHM0/mY/vDwc/mQtoFQVGSHAGCQQD0JGhWXwnfPqUMlX+/QcaFfxfTiH+T2lrvVIZvh0j0XO37CyQec6ea6K3dBUlzaNqCHtBHkuc48jUJcWeRDEHteWjtBqRDxI9CrVrQf8TQ4+IaT8l6FRwGmx+dogxHXT1V9tvAj5BcVg/bKpflL0jy69xB7TDnkHodPms6i59xUbTzSCe8RtHNeoXuHUM4c+k17vvOAKt2FNhmKbWgdAELBvbF/p1pHGcWYS+4t2W1PKJky46Q1sRHWSuUwnCBY1hQmXOpZnnq7NyXrde3aHZi1s/ZMa+S5LiCyY+4n7eSJ8JWcypMzhdswqVsa1QMHMwfAcyuiqcJ0HNyub4A8x4yrvD+E9m0vPxO28AtmlSlwRix62PLk3o5rh+nUw55o1dbdxJp1B9knk/p5rsWVA4ZgZHUbJ7rdrgQ4Ag7grNNsKMinIZ92Zg+HQKmKcdeiZuwquzOgbpmPsDbSr+QqxZUo15ndR8Q0y+2qtG5YQPMjROXiwT2jy01C8hrRJOwXonCGCigwudrUdueg6BZnDeBCgA98OeR7eAXX2m2y4YcXHbO2fNy0uibKlQhUExKo6roBKkUNwNI66IGZbXcj/sptJpggbtPu3kmgEyOYGiWi+T0MR6jZAyZtQOGux0PmnWlSQWndunmOR9lDv57OH7qNj8tVviC0+MQWn2JTAMGtG0GupU2NYxjzla0QMr+8D5ySrNf4qbx1LHeThp/9o90OdFQHk5pHqNR8yku/hcRy19WmR8kATOCr1m6Eco9vEKd75TIQAALAxBv1a8p3A0pXGW3r9BUE/V6p9SWE+LVusM6/7sq+L4e25oVaLpAqMLZG7Tu1w8Q4A+iALrTB8oWg1c3Wq1aVNvdfUcBTa5wAJIBHaPIB3gE+ZC6Cg7RIRLCQhOSJAZuIt1CdZGGeqdiA2S2g0CBjqrZE9NfVcr/4wvuqlZ/9trWgD7zhJI8tl2G8hUWWGok6A6hYnDkbhPjdFajTqGCCADuCNAPBSWlwS7oBLfMg7rRqNgGFRLWsGg208yVqq6M3Zc7X/CpXPNSh2yjuloRJbggKLF62Wk93RpPsrFDUDyVLHB/RqD8Dvkh9AVsKvmV6bXsMg7jmDzBW9R2C8g4Kv306zGjVr35HDzGhXsTBoswlaE1QITkLQhyrXswI3nT2KsqhilQtyx1k/pCBlJ9RztdPKNQehTHOkzs79CrNVn227HfzULgCgY9wnUaFVap77fMfJwP7KxT08lUuJ7Zg5Q4zPgNITAuP1aQNxq3zCKglsidRsdCJ3BUZKV1AOGsn/sR8kAS0th4AfJPcmtELPx2xrVQ0UK3ZEEkiHQ/aJc0gtiD131BTA0aQ7o8gntXLYXiN1SJbdOouDTljMC8+LXsAEcoc0HTdabcbBMBu46rDyRWrNrHJ+i7ePJaQNzA8g4gE+gJPotKzcCNNljU7hrp3B5jnC2LB4LYiI/2UJ2rMtUW0IQmZKV/yQO7CbiB1CzK2J5ajWOHxc5WXJLs1GLfRvMcCmjTfqq1uw7nQKKtUcIPJOxUWrh6oVzt+YJTXncplV4JEdQgZZB3PRRXLe6rLKaLmmMp8kCKTHkbLO4nvuztqjnETlIaPE6Bc5Zcatpse2q0ue1zgyBo4SYk8ly2J4vUuS51Q7TDR8LfL+VzlkVaHRt/Rph4q1y4nSl3gOrjIB+a9aC8s+iN39at+VvzK9UC1DoT7BCELYhyz8UdBbOo1BHstBVb2mDE+P+/NAGfQaW95hlp3BUj8p8PkoXCNGpHsI+y535S0D3JTGTClPMe6q16YFRpmTlI9JH++iuUaJgEtyk/ZzZo8yon4UDU7TO4HLljQtgEn9ygCJPpVFa+pt6u/RPbSawbep1KAsiyE7LIxvFOxlg+IDU9J2E9Vs/WtfBeZcZV3fXaoJMdwtHnTZ/lc8smo6OmKPKWzb+utdT71PMIMnefKJlZJsKLiCGVR4FtwI91Lg9cupxJEbTr+gVu3Y92jXBzxuWsdlHn3iBp1KlVss6LOG2tUOH1WsIAMsrA1G8obn+NvqSulsr+o0E16YpkfaZUa+m7y2cD5j1WJbYo2m3Qio+YcWfAI5Zh3QfAuCbfY3ROXORqQGt1fqdQOTJPmQql9Y7JJLnI27bHxUdFPUAwYBMdZI2K0KuJMGkyfDX3XmHFXF1e3YW29uwsBgudBg7602gAekre4HxB9w5pd32OYS/M3KWkToANhqB4ykpr+jlidXVHQ1r4vPdYfUwP0krCx8OEPG4jQTpGu66jEQG7adFjYn8BnouWd6oeBbsfhXEDK7SGGS0APEatJ6q5Se+IiR4bLH4Lwo0GVKrmwarpA/CPh/c+q2zWOXousG2k2YmkpNIicCNSIVe6L47m+8kqYN5plxOUgc93Hl5Jvoz7OXxHEKzgf61QfldHyWHTuKocXGpUcQNM1Rx38CVtYjTDVi8j5rz4tt7Z6E1FY20jGuGaplFmhHgVPX3SW41Pku5AdT9EA/q1/yt+ZXqa8y+iCn37g/lH/AOl6aqYeJzfYIQhbEOVa++HUxrurKiuaWZpHUfryQMyahAb3TvueZ8B0SU6hE9G6xyLo+Q2UZE5R5Sipt5klAGkKoLc3h+qitqw1k76qpsE0oGaTqgGpVSrWlQtSFFgNrXDWCXPYz8zw35rlsbw76xX7RlR0ENaWtt5JIESH1HNEbbB2y6h1FpMloJ6xqnZR3Y2nySaT7NKTi9GDZ8OBv2Wt6l7jVefTRg8i0rROEsP9wuq+Dj3PRnwg+UK87dAQtdA232VLqiOyqAQDlcASJA0ls8yAY5rgbizdTAa5oLT3qjJzMzHc0zA5k7j2XormfFmHdI+Q1HyVQWFODAkO11Mj0WZwUkax5HD+HAYVQeSGNzVGFwAY495hOwaTqWjofQwvU+FsFFrSLS1oc5xJjkNIE+/uo8BsmMccjQNJ2136reWYY+O2PLm5aXRmYtu0LJvaeeGD7RhauIOl3kFm0nHtWkNJDZJIG2i5zXKVG4Oo2dA2kAwCNgB7KuLSfi26KvUxB066eigr4uQDt5rs5xXZxjBvot31enTGoE8guUxXFST8gNgq+IYlJOsnqs0AvMAEqPJklN0izHiUNsq3lZztpJKvuw1zLMOeIdnk9YIIC3MIwkNhzhLt9Vbxxua3qDoJ9l0hh4ptnPNn5fVHl9wNU2idVJdbqBp1SOB6L9FVrlp139akewH8ru1g8E22S1Z+KX+5/iFvKqK0c2CEITEKhBTZTGZF7alrp+zOn8FQOEz0W+sm/YA86cgUAV0Qq7rgjokbcnoPdICzCRMbUJ5D3Tsx/wBBTHY5If3RqhACgaoDY90rUqBk1o0GWkSDr5EJv/jC3RoEclJZnvD2WmgTKthbZBJ3P6Dom4ldBgiYJ2PPXonXN+1m3ePQLksVripUa98ywy0SQB6c1xyZEkdMcLdvovduQXZ3ZteYAgJ9tiApzABkzOqyK2Iz09lUqX6l+Rp6KWk+0aOJ8QtBJdJdya1pWJRr17p+Voy+DnAaJKt4qNxUa7ca9RofdY5W9mk0l9UdhZ8IRrUfPg0QPfmtSjh4piGge2q4rBuJ6lsYcXVKXQnvDyJXcWOKUrhuamfMcx4EK3FKDWtEuTnf2HZHKniDM1KoPwu+S0VFlzyOoIXVnM8cun6qAHULoKvA14XEhrCJMd/WOXJV/wDiV4xwJokjwc0/upuLHaPS+A7jPZ0+rZb7HT9IXQrmOA7V9Kk9r2lvfkA+IC6dUR6MAhIhMBSmFCEwIysy++L0CEJAVQpmJUJiFSFCEDGlIlQg0K1OSIQBNbfE3zVrEPhQhZl0C7MY7LBxn4h5IQop9FiMp6hchC5AVaqrPQhMYh2K3OBP7zvy/uhC6YvJGMniehcky23QhXEhfYnoQgyOpp6EIAEIQgD/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pic>
        <p:nvPicPr>
          <p:cNvPr id="2064" name="Picture 16" descr="http://www.healthyplace.com/blogs/breakingbipolar/files/2013/04/MP900422773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38974" y="4509120"/>
            <a:ext cx="2610182" cy="1730472"/>
          </a:xfrm>
          <a:prstGeom prst="rect">
            <a:avLst/>
          </a:prstGeom>
          <a:noFill/>
          <a:extLst>
            <a:ext uri="{909E8E84-426E-40DD-AFC4-6F175D3DCCD1}">
              <a14:hiddenFill xmlns:a14="http://schemas.microsoft.com/office/drawing/2010/main">
                <a:solidFill>
                  <a:srgbClr val="FFFFFF"/>
                </a:solidFill>
              </a14:hiddenFill>
            </a:ext>
          </a:extLst>
        </p:spPr>
      </p:pic>
      <p:pic>
        <p:nvPicPr>
          <p:cNvPr id="2066" name="Picture 18" descr="http://t1.gstatic.com/images?q=tbn:ANd9GcQWIxblg0gTaLb_ikUXWrJPbfTbz8rEI6sy5gGJuElNlcOmUFpW"/>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427863" y="4150751"/>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76563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l_fi" descr="http://www.clker.com/cliparts/P/U/1/q/t/b/tree-with-no-leaves-hi.png"/>
          <p:cNvPicPr/>
          <p:nvPr/>
        </p:nvPicPr>
        <p:blipFill>
          <a:blip>
            <a:extLst>
              <a:ext uri="{28A0092B-C50C-407E-A947-70E740481C1C}">
                <a14:useLocalDpi xmlns:a14="http://schemas.microsoft.com/office/drawing/2010/main"/>
              </a:ext>
            </a:extLst>
          </a:blip>
          <a:srcRect/>
          <a:stretch>
            <a:fillRect/>
          </a:stretch>
        </p:blipFill>
        <p:spPr bwMode="auto">
          <a:xfrm>
            <a:off x="1030471" y="35080"/>
            <a:ext cx="7391400" cy="5514737"/>
          </a:xfrm>
          <a:prstGeom prst="rect">
            <a:avLst/>
          </a:prstGeom>
          <a:noFill/>
          <a:ln>
            <a:noFill/>
          </a:ln>
        </p:spPr>
      </p:pic>
      <p:sp>
        <p:nvSpPr>
          <p:cNvPr id="7" name="TextBox 6"/>
          <p:cNvSpPr txBox="1"/>
          <p:nvPr/>
        </p:nvSpPr>
        <p:spPr>
          <a:xfrm>
            <a:off x="2167169" y="4293096"/>
            <a:ext cx="1745991"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teacher</a:t>
            </a:r>
          </a:p>
        </p:txBody>
      </p:sp>
      <p:sp>
        <p:nvSpPr>
          <p:cNvPr id="8" name="TextBox 7"/>
          <p:cNvSpPr txBox="1"/>
          <p:nvPr/>
        </p:nvSpPr>
        <p:spPr>
          <a:xfrm>
            <a:off x="6705600" y="3530887"/>
            <a:ext cx="148309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James</a:t>
            </a:r>
          </a:p>
        </p:txBody>
      </p:sp>
      <p:sp>
        <p:nvSpPr>
          <p:cNvPr id="9" name="TextBox 8"/>
          <p:cNvSpPr txBox="1"/>
          <p:nvPr/>
        </p:nvSpPr>
        <p:spPr>
          <a:xfrm>
            <a:off x="1219200" y="3406198"/>
            <a:ext cx="149912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school</a:t>
            </a:r>
          </a:p>
        </p:txBody>
      </p:sp>
      <p:sp>
        <p:nvSpPr>
          <p:cNvPr id="10" name="TextBox 9"/>
          <p:cNvSpPr txBox="1"/>
          <p:nvPr/>
        </p:nvSpPr>
        <p:spPr>
          <a:xfrm>
            <a:off x="6172200" y="2792449"/>
            <a:ext cx="143981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Wigan</a:t>
            </a:r>
          </a:p>
        </p:txBody>
      </p:sp>
      <p:sp>
        <p:nvSpPr>
          <p:cNvPr id="11" name="TextBox 10"/>
          <p:cNvSpPr txBox="1"/>
          <p:nvPr/>
        </p:nvSpPr>
        <p:spPr>
          <a:xfrm>
            <a:off x="1299922" y="1194374"/>
            <a:ext cx="2050561" cy="584775"/>
          </a:xfrm>
          <a:prstGeom prst="rect">
            <a:avLst/>
          </a:prstGeom>
          <a:solidFill>
            <a:srgbClr val="41F828"/>
          </a:solidFill>
        </p:spPr>
        <p:txBody>
          <a:bodyPr wrap="none" rtlCol="0">
            <a:spAutoFit/>
          </a:bodyPr>
          <a:lstStyle/>
          <a:p>
            <a:r>
              <a:rPr lang="en-GB" sz="3200" b="1" dirty="0">
                <a:latin typeface="Century Gothic" pitchFamily="34" charset="0"/>
              </a:rPr>
              <a:t>Common</a:t>
            </a:r>
          </a:p>
        </p:txBody>
      </p:sp>
      <p:sp>
        <p:nvSpPr>
          <p:cNvPr id="12" name="TextBox 11"/>
          <p:cNvSpPr txBox="1"/>
          <p:nvPr/>
        </p:nvSpPr>
        <p:spPr>
          <a:xfrm>
            <a:off x="6172200" y="1217293"/>
            <a:ext cx="1473480" cy="584775"/>
          </a:xfrm>
          <a:prstGeom prst="rect">
            <a:avLst/>
          </a:prstGeom>
          <a:solidFill>
            <a:srgbClr val="41F828"/>
          </a:solidFill>
        </p:spPr>
        <p:txBody>
          <a:bodyPr wrap="none" rtlCol="0">
            <a:spAutoFit/>
          </a:bodyPr>
          <a:lstStyle/>
          <a:p>
            <a:r>
              <a:rPr lang="en-GB" sz="3200" b="1" dirty="0">
                <a:latin typeface="Century Gothic" pitchFamily="34" charset="0"/>
              </a:rPr>
              <a:t>Proper</a:t>
            </a:r>
          </a:p>
        </p:txBody>
      </p:sp>
      <p:sp>
        <p:nvSpPr>
          <p:cNvPr id="13" name="TextBox 12"/>
          <p:cNvSpPr txBox="1"/>
          <p:nvPr/>
        </p:nvSpPr>
        <p:spPr>
          <a:xfrm>
            <a:off x="3751624" y="286171"/>
            <a:ext cx="1425390" cy="584775"/>
          </a:xfrm>
          <a:prstGeom prst="rect">
            <a:avLst/>
          </a:prstGeom>
          <a:solidFill>
            <a:srgbClr val="41F828"/>
          </a:solidFill>
        </p:spPr>
        <p:txBody>
          <a:bodyPr wrap="none" rtlCol="0">
            <a:spAutoFit/>
          </a:bodyPr>
          <a:lstStyle/>
          <a:p>
            <a:r>
              <a:rPr lang="en-GB" sz="3200" b="1" dirty="0">
                <a:latin typeface="Century Gothic" pitchFamily="34" charset="0"/>
              </a:rPr>
              <a:t>Nouns</a:t>
            </a:r>
          </a:p>
        </p:txBody>
      </p:sp>
      <p:sp>
        <p:nvSpPr>
          <p:cNvPr id="14" name="TextBox 13"/>
          <p:cNvSpPr txBox="1"/>
          <p:nvPr/>
        </p:nvSpPr>
        <p:spPr>
          <a:xfrm>
            <a:off x="4800950" y="1988840"/>
            <a:ext cx="1851789" cy="584775"/>
          </a:xfrm>
          <a:prstGeom prst="rect">
            <a:avLst/>
          </a:prstGeom>
          <a:solidFill>
            <a:srgbClr val="41F828"/>
          </a:solidFill>
        </p:spPr>
        <p:txBody>
          <a:bodyPr wrap="none" rtlCol="0">
            <a:spAutoFit/>
          </a:bodyPr>
          <a:lstStyle/>
          <a:p>
            <a:r>
              <a:rPr lang="en-GB" sz="3200" b="1" dirty="0">
                <a:latin typeface="Century Gothic" pitchFamily="34" charset="0"/>
              </a:rPr>
              <a:t>Abstract</a:t>
            </a:r>
          </a:p>
        </p:txBody>
      </p:sp>
      <p:sp>
        <p:nvSpPr>
          <p:cNvPr id="15" name="TextBox 14"/>
          <p:cNvSpPr txBox="1"/>
          <p:nvPr/>
        </p:nvSpPr>
        <p:spPr>
          <a:xfrm>
            <a:off x="1968764" y="2092278"/>
            <a:ext cx="2202847" cy="584775"/>
          </a:xfrm>
          <a:prstGeom prst="rect">
            <a:avLst/>
          </a:prstGeom>
          <a:solidFill>
            <a:srgbClr val="41F828"/>
          </a:solidFill>
        </p:spPr>
        <p:txBody>
          <a:bodyPr wrap="none" rtlCol="0">
            <a:spAutoFit/>
          </a:bodyPr>
          <a:lstStyle/>
          <a:p>
            <a:r>
              <a:rPr lang="en-GB" sz="3200" b="1" dirty="0">
                <a:latin typeface="Century Gothic" pitchFamily="34" charset="0"/>
              </a:rPr>
              <a:t>Collective</a:t>
            </a:r>
          </a:p>
        </p:txBody>
      </p:sp>
      <p:sp>
        <p:nvSpPr>
          <p:cNvPr id="16" name="TextBox 15"/>
          <p:cNvSpPr txBox="1"/>
          <p:nvPr/>
        </p:nvSpPr>
        <p:spPr>
          <a:xfrm>
            <a:off x="4832661" y="4401653"/>
            <a:ext cx="3701654"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murder (of crows)</a:t>
            </a:r>
          </a:p>
        </p:txBody>
      </p:sp>
      <p:sp>
        <p:nvSpPr>
          <p:cNvPr id="17" name="TextBox 16"/>
          <p:cNvSpPr txBox="1"/>
          <p:nvPr/>
        </p:nvSpPr>
        <p:spPr>
          <a:xfrm>
            <a:off x="3619137" y="3292240"/>
            <a:ext cx="2214068" cy="584775"/>
          </a:xfrm>
          <a:prstGeom prst="rect">
            <a:avLst/>
          </a:prstGeom>
          <a:solidFill>
            <a:schemeClr val="bg1"/>
          </a:solidFill>
          <a:ln>
            <a:solidFill>
              <a:srgbClr val="00FF00"/>
            </a:solidFill>
          </a:ln>
        </p:spPr>
        <p:txBody>
          <a:bodyPr wrap="none" rtlCol="0">
            <a:spAutoFit/>
          </a:bodyPr>
          <a:lstStyle/>
          <a:p>
            <a:r>
              <a:rPr lang="en-GB" sz="3200" b="1" dirty="0">
                <a:solidFill>
                  <a:srgbClr val="41F828"/>
                </a:solidFill>
                <a:latin typeface="Century Gothic" pitchFamily="34" charset="0"/>
              </a:rPr>
              <a:t>happiness</a:t>
            </a:r>
          </a:p>
        </p:txBody>
      </p:sp>
      <p:sp>
        <p:nvSpPr>
          <p:cNvPr id="2" name="TextBox 1"/>
          <p:cNvSpPr txBox="1"/>
          <p:nvPr/>
        </p:nvSpPr>
        <p:spPr>
          <a:xfrm>
            <a:off x="130268" y="5157192"/>
            <a:ext cx="4006386" cy="1569660"/>
          </a:xfrm>
          <a:prstGeom prst="rect">
            <a:avLst/>
          </a:prstGeom>
          <a:noFill/>
          <a:ln>
            <a:solidFill>
              <a:schemeClr val="accent1"/>
            </a:solidFill>
          </a:ln>
        </p:spPr>
        <p:txBody>
          <a:bodyPr wrap="square" rtlCol="0">
            <a:spAutoFit/>
          </a:bodyPr>
          <a:lstStyle/>
          <a:p>
            <a:r>
              <a:rPr lang="en-GB" sz="1600" dirty="0">
                <a:latin typeface="Century Gothic" panose="020B0502020202020204" pitchFamily="34" charset="0"/>
              </a:rPr>
              <a:t>Collect words for a word class and display. This allows children to see the different types of words within one class and how a word may belong to more than one class, dependent on their function in a sentence.</a:t>
            </a:r>
          </a:p>
        </p:txBody>
      </p:sp>
      <p:sp>
        <p:nvSpPr>
          <p:cNvPr id="3" name="Date Placeholder 2"/>
          <p:cNvSpPr>
            <a:spLocks noGrp="1"/>
          </p:cNvSpPr>
          <p:nvPr>
            <p:ph type="dt" sz="half" idx="10"/>
          </p:nvPr>
        </p:nvSpPr>
        <p:spPr>
          <a:xfrm>
            <a:off x="4464319" y="6328304"/>
            <a:ext cx="2362200" cy="365125"/>
          </a:xfrm>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18</a:t>
            </a:fld>
            <a:endParaRPr lang="en-GB" dirty="0"/>
          </a:p>
        </p:txBody>
      </p:sp>
    </p:spTree>
    <p:extLst>
      <p:ext uri="{BB962C8B-B14F-4D97-AF65-F5344CB8AC3E}">
        <p14:creationId xmlns:p14="http://schemas.microsoft.com/office/powerpoint/2010/main" val="22913250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Compound Nouns</a:t>
            </a:r>
          </a:p>
        </p:txBody>
      </p:sp>
      <p:sp>
        <p:nvSpPr>
          <p:cNvPr id="3" name="Content Placeholder 2"/>
          <p:cNvSpPr>
            <a:spLocks noGrp="1"/>
          </p:cNvSpPr>
          <p:nvPr>
            <p:ph idx="1"/>
          </p:nvPr>
        </p:nvSpPr>
        <p:spPr>
          <a:xfrm>
            <a:off x="457200" y="1600200"/>
            <a:ext cx="5194920" cy="4525963"/>
          </a:xfrm>
        </p:spPr>
        <p:txBody>
          <a:bodyPr>
            <a:normAutofit/>
          </a:bodyPr>
          <a:lstStyle/>
          <a:p>
            <a:pPr marL="0" indent="0">
              <a:buNone/>
            </a:pPr>
            <a:r>
              <a:rPr lang="en-GB" sz="2800" dirty="0"/>
              <a:t>sunshine         sun+shine</a:t>
            </a:r>
          </a:p>
          <a:p>
            <a:pPr marL="0" indent="0">
              <a:buNone/>
            </a:pPr>
            <a:r>
              <a:rPr lang="en-GB" sz="2800" dirty="0"/>
              <a:t>rainbow         rain+bow</a:t>
            </a:r>
          </a:p>
          <a:p>
            <a:pPr marL="0" indent="0">
              <a:buNone/>
            </a:pPr>
            <a:r>
              <a:rPr lang="en-GB" sz="2800" dirty="0"/>
              <a:t>policeman           ?</a:t>
            </a:r>
          </a:p>
          <a:p>
            <a:pPr marL="0" indent="0">
              <a:buNone/>
            </a:pPr>
            <a:r>
              <a:rPr lang="en-GB" sz="2800" dirty="0"/>
              <a:t>earthquake         ?</a:t>
            </a:r>
          </a:p>
          <a:p>
            <a:pPr marL="0" indent="0">
              <a:buNone/>
            </a:pPr>
            <a:r>
              <a:rPr lang="en-GB" sz="2800" dirty="0"/>
              <a:t>bathroom            ?</a:t>
            </a:r>
          </a:p>
          <a:p>
            <a:pPr marL="0" indent="0">
              <a:buNone/>
            </a:pPr>
            <a:r>
              <a:rPr lang="en-GB" sz="2800" dirty="0"/>
              <a:t>football                ?</a:t>
            </a:r>
          </a:p>
          <a:p>
            <a:pPr marL="0" indent="0">
              <a:buNone/>
            </a:pPr>
            <a:r>
              <a:rPr lang="en-GB" sz="2800" dirty="0"/>
              <a:t>airport                  ? </a:t>
            </a:r>
          </a:p>
          <a:p>
            <a:pPr marL="0" indent="0">
              <a:buNone/>
            </a:pPr>
            <a:r>
              <a:rPr lang="en-GB" sz="2800" dirty="0"/>
              <a:t>motorway            </a:t>
            </a:r>
            <a:r>
              <a:rPr lang="en-GB" dirty="0"/>
              <a:t>?</a:t>
            </a:r>
          </a:p>
          <a:p>
            <a:pPr marL="0" indent="0">
              <a:buNone/>
            </a:pPr>
            <a:endParaRPr lang="en-GB" dirty="0"/>
          </a:p>
        </p:txBody>
      </p:sp>
      <p:sp>
        <p:nvSpPr>
          <p:cNvPr id="7" name="Date Placeholder 6"/>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1846B546-D5AF-48F3-AE7E-6EBE9F16C366}" type="slidenum">
              <a:rPr lang="en-GB" smtClean="0"/>
              <a:pPr/>
              <a:t>19</a:t>
            </a:fld>
            <a:endParaRPr lang="en-GB" dirty="0"/>
          </a:p>
        </p:txBody>
      </p:sp>
      <p:pic>
        <p:nvPicPr>
          <p:cNvPr id="6146" name="Picture 2" descr="http://www.urbanhuna.org/wp-content/uploads/sunshine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595313" y="1183397"/>
            <a:ext cx="1102495" cy="826871"/>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www.seaspraybrighton.co.uk/blog/wp-content/uploads/2014/02/rainbow.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90748" y="5373216"/>
            <a:ext cx="1382103" cy="1047390"/>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http://upload.wikimedia.org/wikipedia/commons/d/d7/M2_Motorway,_Kent_-_010613.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5536" y="404664"/>
            <a:ext cx="1432701" cy="1076764"/>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http://www.fwweekly.com/wp-content/uploads/2013/11/earthquak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717970" y="3194268"/>
            <a:ext cx="1373932" cy="1030449"/>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http://t2.gstatic.com/images?q=tbn:ANd9GcRHdQNk2IipitifzBMD_pvgMe86paHwUM6lnJQsDRXszwzgXm_6pw"/>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796136" y="1596833"/>
            <a:ext cx="1141102" cy="126341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s://www.ourkidssports.com/js/tiny_mce/plugins/imagemanager/football_public_domain.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31334" y="2380389"/>
            <a:ext cx="1104505" cy="881200"/>
          </a:xfrm>
          <a:prstGeom prst="rect">
            <a:avLst/>
          </a:prstGeom>
          <a:noFill/>
          <a:extLst>
            <a:ext uri="{909E8E84-426E-40DD-AFC4-6F175D3DCCD1}">
              <a14:hiddenFill xmlns:a14="http://schemas.microsoft.com/office/drawing/2010/main">
                <a:solidFill>
                  <a:srgbClr val="FFFFFF"/>
                </a:solidFill>
              </a14:hiddenFill>
            </a:ext>
          </a:extLst>
        </p:spPr>
      </p:pic>
      <p:pic>
        <p:nvPicPr>
          <p:cNvPr id="6158" name="Picture 14" descr="http://www.jonique.co.uk/files/galleries/bathrooms-227-smal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10800000" flipV="1">
            <a:off x="4717970" y="5197570"/>
            <a:ext cx="1611514" cy="1208635"/>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16" descr="data:image/jpeg;base64,/9j/4AAQSkZJRgABAQAAAQABAAD/2wCEAAkGBxQTEhUUEhQWFBUXFxcXFxgXGBgYFxgXFxQYFxQUGBgcHCggGBolHBQVITEhJSkrLi4uFx8zODMsNygtLisBCgoKDg0OGhAQGzQkHyQsLCwsLCwsLCwsLCwsLCwsLCwsLCwsLCwsLCwsLCwsLCwsLCwsLCwsLCwsLCwsLCwsLP/AABEIAMEBBQMBIgACEQEDEQH/xAAcAAABBQEBAQAAAAAAAAAAAAADAAECBAUGBwj/xABJEAACAQIEAwUEBgcFBwMFAAABAhEAAwQSITEFQVEGE2FxgSIykaEUQlKx0fAHIzNicsHxFYKywuEWNENjc5KzNcPSJFN0orT/xAAZAQEBAQEBAQAAAAAAAAAAAAAAAQIDBAX/xAArEQEAAgIBAwMDAgcAAAAAAAAAARECEiEDMVETIkEEYXEykQUzQrHh8PH/2gAMAwEAAhEDEQA/AOOSaKs0RLFWVsV9l4VUE1MXDRWt0hZrVIGGNSk1PuTTi2atCEmnootHpS7urSBipipZKfLWqS0YpxUgtPlpQiDRBcPWo5afLSi0xcPWpreNBinilFtDD8RddzIq8mNR99DWGKeazOEGzXxFoHaqbIRyoKXyKMuIpUwths/WRTG4Opp31NRa1VpDGOvypso+1UTapjbq0JwPtU3qKHlpZaUWLB6j40gGHWhRSk1KLFLmod6abvD1pjcP5FNVtLvqj35qJfwFQZvCpqWmcRSoJ8qVNU2W7eEX7QqyMKvWnsi2KtF7ZG4rhboEmCXwNGt8MBpKU5RV6ziQOYpMy1wCnDBzE0mwqD6nrV9cTQbxzGpGUlQHbs2x9UfCqWMsJJhTWjbwgmdauKE5irtSTDlTa86YWPzFdQ9m2TyqD4Qcq3HVhmcXMmx5Ujhj0rfv4GdvuoH0I9fka3GcMzjLF+jHpTdyeldBbwo+1TjCD7Qp6kGrnTbNNkrqBgF8/hU7fDEO9PVhdJcplp8tdbc4PbPKKoX+GoNACaR1cZScJhhZaeK2l4aDyI9asWuCJzJ8qs9TGEjGXPg1IEc66N+ApyJFVn4JGxqR1cZWcJhhmmIret8CB3anfgHRqerj5NJc9lpZa2bvBGHjVO5gWHKtxljKTEwqLanpTNbijmwelRyeFVFcrUSlWzb8KkuEY7ClipasydwPOtSxhcON2BPnVO9hWXcUApWZi/lbpr3MDZ5fI0qxopVnSfLWwXct0qa2T0qwtxvzFFW43T5CsRMisq+FHt3I5UYKT/SpDDE1bg5RXEN1o1m9HSkuB86KuBFLxKkzYgnc0S3dH2vvoiYUfkUQYReYms3itSEMaoPX40ReKj7JogwqdKf6OnQfCp7TkH+2DyX50x4uTuoopsr0HwqJQdKtYeEvLyrHG8wtDOLPSrRQdKgbY6VuKZuQPpz1JeIuOdSKCoFRWqx8Jc+Rf7UeojHmdp9aF3dRKU1xNpWTxI8hHrRF4s3SapZaWWmmPg3loDjJ+z86Y8TnlVDLT5anp4m8tFeJj7NT/tUdKy8tLLU9PFd5av8AbC9DULnElNZuWkEp6eJ6kjXL87RUO98BQ8tLLWqhnaRgw6VNCBtpVXJSy01XZavMG3qs1haYiokUo2I4ZfGlUdetNSpNoVQPGiIfGnKDlPrUglcomFm01c9aILpqCpRFt1eEuThz1qak9fnUksUQYY0uF5QBPX50VQetIYY04w5pcHKYB+1T5T9qmGGqQsVLheUSp603rU+6pu7pacoa9ai00TuzS7k1q4TlXIpstWe4NLuD0q7QlSrZKWWrQsml3B6VdoKlWy02WrYsGn+j1N4NZVMtILVz6PS+j03g1lUyUu7q33FMbFN4NZVe7omC4scNclcLicQ+WVNlJVZkGWzDXfSi9xWTxngl244NtZXKOfOfa09DXn+oz9lQ69LH3C4fHG81wmxdsAN7t4QxJEk7mR4+NHy+FZnBuGtbuDMsMFafUr+BrbNut9DOZwi2erFZTStlpstWu7NSFo112YpTy1EpWgLXjTGwKm7Wss4rSq8bApU3hNWaq0ZF8qrBjRrdw157duFlVoqrQVu+NTF2nJwsKKmKALlSFyhcDipUAXKkLlEsWlQZqYei2nFPUc1KaWJ0qhNSpZR6U01Klh5p5qE0poJ0qhNPNA5pTTTSmlhUqU080spGKvYHhVm4pe4is2o18BI09B8KpTWxwLZ/zyrn1Z9rWHdhNwy1auP3ShQY25QIj4gn1qfd0W+f1lz+L/KtQmtYTMYwzlETKPd0stPNKa3aUaKY05NNNLWkaVPNKpsUwQaIhrGTiA+1RV4iPtipZTaU0RayU4qnNlo6cUtH66/GljTFSFZ44na+2vxqY4na+2vxpaU0AaeapDiNv7a/EUdLs7AnyBP3UtaHBp5oIf8Adb/tb8Kkr/usR0AIJ8ASNKm0FCzSzUEP4MD0g/hSt3A2g1PhrSyh83jSz0R8DcAnIfSD8hrVe6cvvgqNva016a86XElC5qWaqYxizqyj+8KjfxawMrruJ1Gw1I39PWkytL0001RW5mfRtjsDoRBOo84q6UMAwSDMRrsYO1LSjzSmmNtt8rAeKmPupyh6fMVdoKVsRjChMoSI0KnmWCiZER7SnfkelWFY8xHrr4+VCvEQQY6/DX+VSNwdfD1qR3KFmnmq15GYKVBPtDbbfXXl/pV+3gWIB9kT1OvwpOcfJrIOatrgB9l/P+VZtrhzMZDiOhDAyN+W21a3CLBQMDHXTyiuXUziceHTDGYliYk/rLn8X8hUJpsS471xOubbnsOVBOIUGCwnpOtdMZ4YyjkaaU0D6Qv2h8RTC+p0DCdtCCR6datlDlqbNWFjOIZGykY1tSJW1aI3ifKgJxQMfcx487dpYjWuc9WGtXSDXalXODHqfqY4a/8ALHrSp6v2NFxeBIN7r+gH+tWLfB7f2rh9F/8AjWwtsDcj4VMXE8/hXlem5Yw4OvLOZOxMQugOoETz1+HOrH9lodSt4/ulpAgQIiKs8Ru5rTqhIYqQpEggxoQR4xWT2O4wbts2nOZ11BY6shPMncgn4EdDWPUrLXy9WH0ufU6OXVj+mrj7T8tGxwu0SZtMANpkz6TWhfRApKYdGYDQG2BJ84qS2+pA8iKkLI6n4gV0t45i2XhcGSxe7YVZM5AgIHsgRvtudhrUb3BiwcjKpLMVBtAgSTlkjUjb41tAAcpqvbxLm6yZBkVA2YMJkkjKUifqkz4GrFz2ScY+XPtgLo6df2L9V00aJ1cenTeF21dRSRaa8ZEKitbIGZsxMkzKhY6FhPMV1sk0i58alyaw5bB4d9RdBBhTlVHzyw6Z5KghhO21amG4cjZpLACIlGE9Yl+W1G4lhs722FpbjKd2YoUEgyIBJMgaSNhUVvYrSCLY9ufduEGR3Zm4WBB9qdOlamY+GdZc53LNeANoqq3GzsbTnOjGQRCxMRrOlPxji+BWVdbzlYkICuswfecbGtzCcZxgUC6lvPJJPd2imWfZEAKQ206xXIdv7neNba4lm0zZk/VqQX9oMGKglSZjUkHQikTzSzjw1uEcWwl60yKchLBVS8VV2LN7IU6sTp050LEC7aYf/SkKQSVORzIVoBdTMe0NNjmrzi6dJVbpIIUzlsq3skTpOns9eddBwHtddsC1bu3raYcMM9tAHcrIJkwZ2jQjf4dJhl0d7jtwu1y1cuWCY9kK4AgqM8oI2Yrl3GvLYj9rcWgEYrPIBlriDLJIgq2s6bb6ig4HiOBx1wYfC4buQSAbq27SnKFLQFKkRKjfpVzjfY5LFi5dS5edlAhFFpc0sBAi341yluArva7HISlw5nGhHcoANJgkr0p17aXgJuJh/VAfuj5TXMkYpiT3OPbnvdaZgRIt6xPyrTxNnF3BbBwI/VqqA3FYFlVcoLlmEmB8aljWsdsO8kfR7WgZyyW8vuKWyk5jvljyNE/20tgy2FQH7Qdgf8GgrJ4Rg7vegYi1bs2yGVmF1JCsoWQO9YgQTy0ipcY7IMoe4jPcVQWUKFuSAJGUSs+QBmtXNJxbYXtnhTvZafBz/my0Ze0+D5rdU9M4b7rhiuQTs/dWTAC8iQyseREuoHLrVW9wm+wM2mC9RDT5C3OlNpWoeg2u0WE3D3181ux8YIqza7S4YbYmJ+1A/wASzXln0ZU5BT4gKfnJ5CnJI1lh/eYD5lRyqbfY1ekWbuEN43kxCm4dJFxekbCg3ODWGLtnzF5JJIMEzqvQ6zNedm6x5z6Bv8rc/GlaxBXMVFvMACCUSR7QBj3SN5nTarvCay7K/wBmbRBVXc/vaaRyzH+QNJOzqqBlchgQQ3MEEEc45dK46zi3G0jxU3hvuRlZhRV4s4Md5cHL9udI5Q61d4Kl3F1sTMjEGIiMluJ5N7u/y1qu93FwsYhZA1Jtp7XiYXT0rk145d5XLh8ktXI8N/vrQ4dxK9cJ/WIxGuR7YVo8QsE+YMUuCm3Zu45py3FeD9W1MdAYFNW7w79IT2kyXLOWNslvMp8smWPVR60qnPg4/wBgy2CNzRFjoD6H+lB7zx+M/wBaIoY/mP8AWsOgwuRyUV55fdsNi2ZIlHJHQq2uUjmCrQfM16ElquY7ScFe5ibYtKSbigaCACpgknYCCPhXD6jGZiJx7w+3/Auvhh18sOpPtyxm77cc/wBrdVYvhkRwCFdQ66CYPLxggifCjC4Oh9a6M8DAw1u0o1tIAp6wPaHrvWEcOw3Rh5owrvD43UnHede18fgLN51j8bwzl7dyyCGTMCcqurI5GZHUsunsg71p4nFKnvlU/iIH86BaxC3f2VwEZTOQiZJhWBKkaZX0jX0rWOU4zcOWUbRQGCu4lEhxZxRn37d1Ub+8mUqTvtlqzY4jrFzDYpf4US4Pk4PyrncV2av981y1eW1mBBYSbjAjUkhV1PXpoIohwoVMiYe4IUoCA41yyHB7wmCxO+vlVz6+Pzh+1sRhlHbL9/8AFOr+nYMRnvXLZif1mHuj0JiJoyLh7ulnF29uYE76QM0j1FcpwkYiDZUXLFuG1uKbrMzTmOct7ECAAcw008bq9nkVSA7AndgEBJiJ2iazeM9objb5czx6zxW3fVc4NnPlDp3YVlzajUBpKjprymsU9j8fd1v4saHUF77kjmQMoU8ufPeu0bslZbKLty7dGYOoZkWG1gg21Uk+0dyatvw6zEd4QSIkuWME8sxO+X5eFJylYhyHDv0c2c475mcRqQ4WD5AT861LXAsDalThmJlgGgu0EZRqToNz4aaE1tnDWFzXHZbkJmjLbkBNHdQoBPjynpU34jaQHJ9UgMBpuGMDUAmEbnyrMzLUQxMdhQLxNhGUm2vue9ILDdYIMEc5gn0fhgulmNxrptqAR+uvlrgbJqFQkiCWI01zDlFaP+0NsnKEfOBJU8znKQDzj2SeYnaq+H4ql0ezbKO91kWUZ5ZYUMxRSq6lRLEc9YFOTgW7YssDAxIJ5m3iX/8AIhHPpXOY/hT5vcuuhOuTD3bdzfXdQvz9K6S/xC6v/FtgjMGBUZgV6LmlgddfCquL7c4e2ACSTpOwHoNT8q6R0ssu0M7xDk7Ftc9wILyjubn7VGBUkRl0UE79J30rLD3LeYgNlBMaECJGsbjnW/ju2632CJYUqSACxIYqWAIkbT4V1XYu+bxuC5bT9WqBTAJnPeVjmIH/ANtdPxplhMQzGUPNzxC2SVeQcskqzL9XMdj0nnR8ME0azfe3O0MY+RE7ivZm4bZ52k/7V/CsDtrxVsFatth0SWfKQVYiMpOgQEzIFYactexeKRLcK18ldQy5s2gggkGJ61c4fglxGjYR7Vwj61m5bHjF5JX4xVBu3+MgHLb3I/Z3+QH7vjUW7e4yB7NvUE/s7/Uj7PhSymtiOxsnRbinrKXFH/frQD2JvA+y6kQRBJU6gxs0bxy5VnXe3uMEezb2B/ZXufpSbtxjM0QnIfsrvP5UtaGXsHiD7xsr65p+FsH51j8W4Xdw9zJcnYMChu5YkiM3tCdNoq9/t3jJIhdm/wCDc5Anr4Vq9j+P38XiO6vgZMjN+yZNRAGpPjtUHFM69V3/AOUxPoQpnQ1VS/lbQMkajQpB6zJPLka6/tDiUt3ntX8PbcKdDA1B1VvOCK527cwbPmtLkf7JkBjJ2kROtBtcN4s7L+sWejSEJ6yIIny/1pVhYssGh8sj96R6MpIPj0pVvfJnWHrSJG0egH4UZVbqfl+FDyx1PpUhejkalrQwRvtfKtCxxq/bgBLTpoNihHiYmfhWHc47ZT3riA9Cyz8JprfaCwdnB+H40V6JheKK2ocHw00P30dMdqfZJHUZT/mrzY8XtgF10I+sGVfi3TzBoOB7bN9e5ho5EYhGMeOgrNStvUzirZ94H1Ro+6KCLGFJnLZnmYUH8a4ix22TbPZPldt//KtjB9r8OYBcEnSFa22vQDPJpUpw6D+x7DbIPQn8aoXezeHMw9xeWl1uWvMn+lVbvaXBro8KTyfulb4FgadO0mFb/iDaNLg28lalSXCbdkLcQL94f35PXpVfEdjGZw3fyFkqpU6GNDObUg61qYfG27gm3cD5SM2VkYiBs2hInQ9aLYvEbMDofq85mdD56UjKYJi3Ncb7G37mXubqKVze93kaiBKqwBiTvOsHlVReyWKCiSpYA5oVIdgukbFNdNZ3GtbvH+OX7YUW7T3SJuHuxoRbVm7ssQcucqq9fb05kZXAO0F9b6LibguG4t4AqAiuyXENm3bDQvu331mWVE1JDVLWMbiWZjeA4u3LLYzDVcqGQQQQZSQGmW32B5GpDg9oj9ZaMtlJW4XYgg5h7zGCDzFek96J3rK7RY7u1WMNdxRadLYUxAG5JAWZ0PhSx4U/ay2pNm1Z7orcddQXDO8rJJJP1Rr0HTSqnGe1eJcCbxyPrCgBBBYFcgABgrGs7bneugx/6O3uXbl8272FXvcyC4bbbwYlCZWZiYOtZ1/sW4VMzI2USUVspJLEsAxBA1YnavR0+rGP/HLLC3EcI4hebE2MzGDdtggaCGfKRA8DU+D9kcZfuKluy0kMQzewuVYBeW+rJHnOk16FwHA4JnNvKbLBlIEhbgIVNHmTGYEyDBLHwrQu4kKkC8c3srl7tUOWNTI1cAScx+yYiuU53N5TbpGE9sYc1d7DnDrbc3JbvrawPaAElnOwlpXQbabmul4LxfD4Q3+8DBgyh2Eaqc9xNCQBHesNOfhFWOMYhbdrDMXD+1nOirlBssEBVRESyrOlcuMEl7Vlz94zXA0RAJJguNdiAAf5U2mTWnb4btlYue6t3aYKqDHsnm2ghgZ6UPitqzj7ai7h77orErDohzRlO1wHrXnmF402FxN5D3j4cEBx7T6NbQOM7GR7JYDUaxXccS7Y4bDMENu62ZRd0yZYuEmQSw00J8oqFKb9isFAH0HENBOnfLMkCf8Ajfuimv8AYzAqsvgboVRGt8aSZ5XupNO36RrB2tXfXJ+NV8Z+kKw6FHw7up3BcDYyNRqNRypQJa7JcPuQVwTPpyxOsAaCBd6Vl42xw23cIfh2I7xfaMNeaI1J9lyIH8qw+NdoFZYw4eyYCgtdzlVG2RwA4M8yTzrCfFszi5cuObisrK0ltVAgknWZWfWocOptcV4PmhMGxLfv3OY1EluhNWOFdr+HYZzdw+CZGykZszarIzDWeYFcfiLguNny3WuFpMITIn2jPUidPGq7YG7mPd2bxXkDbad5M6H76lq6jtD2ps4xhdVDayAIxYyDJOTYfxfKqVvhVhhnR46lXkeZnaswcGvjD3mNkoPZYhoRoXMWORiGIgHYcqobYX+J/jAIMfnnS0b2CwRggtJDHVSNQYInTfWlXOPjCoUIR7onQb7RqKVW1fQIxAogviqKedNiO8j9WEP8ZYfcpqo01I8BRVbxrnmXGHZsOn9y4/8AmFRGCxh3xar/AAWFHzZjQdFiGIViozMAYB5mNB8ap4jg1i8AbtlGJGpKlW+OjCsc8Dut72OxB/hyp91CPY2037S9iLn8Tg/5alKhjuyuAXe4bPj3o0/75rneC8TwlniIRr7taVlAuNkyyYDHMo1EE6+FdTb7DYP7Dnzdh90U1zsrgFuW7RsZjczwc1wxlWTrm0/PojiUl33a3imGtYG/d7q1e7u2zKjKrKWiFkHlJE+E18wniVwnOCEJJ0RVVfRVACjwA5V7DiOwywVs4m/aQjKbZJuW4iCMrHb1p+B9je4jNeDBSIC2bQBHRiys3wNZV5lw7tVirPu3ACR9lQSOW0EiukwH6ScSNwjeTEfjXpnDcKVDZgDLEgjkDrliNANh4AUW/wAOtPo9q2/8SKf5VRxmG/SfIi4jQdCNGEHceIrcwn6S7BEZ8vgysv8AKKNf7HYN98Oq/wABZP8ACRWXi/0dYU+611PJgw//AGUn51FdJhO21p5KsrRA9lp1Mxpy2NGXtohYIoJczCzqYHtfCvNuJ9jLtkhcNmu5iJYgLlEEZixePrHlO9CTsTjdBbvJAA1759Gj2gkA5V0HTyoly9C4z2pvm2yrYcg6QIn4toNq4HiXF8ezAJhhaB0JuQ2vMyDEfGrOF7P8VtERiFPgztc/xWzpXT8MtX8uXEdyH/5TGCI5ggFfifSrwrgbfBMZdui9de0GCwuUNIMEK3s5YIzdTsJrXwfYpL1w3MUXcnkjQPiRMRy+ddocH1CketMLJGxgeDGPSgzuH9k8JazAWFKseZaQMoEA5tNQT61r3eHYcxCZIXKAnsiAAF0HQCB4UhPT5z/KphCRzprBcsi9wfDIWZsP3xaDCquYsAAM0g6QNzO3jS4Phu80xGGT2dLZa0kBNAtoAljoANdJ6CK1mWPPw3oyaDXc0pKAHDLI2tWh5W1H3CjDCWwP2aa/uikJO1TUnnFWhJbaxoo+Ap+8jkR5RTjbzM/y/Gh3rYzDYx8J/nUoF+kDmDUHvqPvgmKrHD6T5cz+PhTretKMt2yLpCkrIDRqQdSJ5CiqfFrNtrlm67ENaLG37JYLmAD7aEQIkiRJgia5Lt32Z7/DF7RZnSHCqFysCZchFE5oYnTfbpHScYtWbip32KfByJW4l4WCW0lMzbjnl/d8KnYw4NpVS9cuKNBdFwM9wTubgAzA9R8ah8vn5sAZIzCRuNdPP5/ClWt2o4Q2HxV22Xc65lJ3ZW1UmOfI+INKtI9eW4o3I9SPxotvEoTAdSekj7przvFk29pYkjSSdD5f1oi4ju/a+uFldSdSsgeeseGtaR6QGFCv462kZ2AnYQdfhXEWuM3FEl9IkxOgiSSSAAKPxfiqXvaRpyEq2ohdC2s8onWdMppI6luM2I9/4BvwrSswQCNiAR5GvN2xUpnD5wPZAWCSQpYABRLGOflPj1HB+KXHyr9GvW1y+/cCrsNPZPtGakLPh0uWP60K6iNGYBoMiYMaQflUkU86nVpLhNbnjUg3nQ6JbpRa3ZGmxqfp91MtNcuBdzHnzjeOtQOWjfTz03MCgG+raCDI5EH5jTn1q2pOTMto3pMBZCqRG5J3Hl0qlwvsswxRxLkWlKZRhrU5MxZma65mC5mNOnpSk25FDR1p+88az+2XarCYJWX9pfAJFpW200znXKPifDnV+1clQeoB+IpTSN9jGlVkd+YP59KuEjwqMfnf76ANtWO5EdNKJlqRnrQnduUVQrjRvAoeYnbQdefw5evwpBOZ1P526VNFmoJWUG/L5npUmNOSNhy/JNSVZ008T4c6Ia39/wDWnmonnFPZ0M9Nfw+cUBXOvlp8KC2s+AJ5enKpoNzyH38hQioJ/pRVX6RJCg6mSBPTf7xVHilwrkds2X2lJCs3KZOWTEE+cRrMFYC3fzg3cG9mA3tySo1yhTqQSd62bU5T5n7hWSJtyd+22JtJ3NvD3lBZX+kI2xysrWwIIMEjdflWtwPDPbsBXtW7JBb2LM92ATuoJOWd4nSTWqxqBI2qUrzztSMHjrg/XFWtAqWVZDTBAn905tORJpV3HdKDIABO+g/DxPxpUuWnAJw4tcDqiXrKzC3Wi3cYGEeAksnMSIM9IJ0rPDrt8le6wNlfdd7aaouX3VRhkzxt0meVcPb4s1q0Al0XCpyoFLePtH2tNOfjHKT0HbLtF3VmxhrIZFIZrxZRLsVBgHmJbXnoAedbjLGuHPLGUTwzD32uW7F9u7SFLFMweROYe0Bl2id/lWzwQYbDg3E765DFD3j7L3kZtSLYYlYB6yOtcj2J4PmjEXywtqQEXkxBgMeoB0AjU/A7HCcFiczNYWw8Fwr31zIzNdLBBKnVRmGhgFomZAl01ToLXELaYu3iL5m0bT2y5UBQ7XE9iNc4UBxudj51a7N8QF8XWWCovXFUrIGUQBHP7t9orkeMuRYDYlcMrMrJY7hcpZiVOa2B9WFZS0CSYHjQ7L9msYzK2ZrCTnlt+v7M7k6b6a+lMWez1pRUwKrYK0yoFZzcI3cgAmTOyiB/pVlTWkSip94FEsYH508ay+NcU7hQcrEc2VC4USASY236Hbaqr4fEY6xc+h3FVlYLNzvbU/WbISoOhgbEcqlrXy3cXevQptWmIMyTAAA82nXrWXwhmxrmCLSLmXvBdRrmaIAW3qDrPvjka4rihxiI+GxeMe6JUsqXM4hTJR3KzB1keA8RWFYOLwwz4B2RGUEiyc4IX2QXGuvOT9qjN893veA4bheHWGYOUX3rl260lj1Lbf3VAGugrzTtV+lJ7pNnBk2rZ969EXGEbID7g8T7X8NcK+OfEKzYjEM1x3QkEfqwMpXvFVRlDCACBBM+ZqF+9aW1FvXOYEiblwhhv9hZGijfTferfhaiCVFX2rhzMy54Oohzo7E6sTEx8ZmvWuy/GfpNsN3JtqAAGLAho09kaGPGIrkuyvYhrjC/jgNlCWeUBQFz+gHs/HmK9ItWoEAaDbapa0mtuNv51KD0H59KjH5imZqKdjUIqWamNVDRRDoPE7+HhTqoGp3/AJ/6UOgQFOoqVpZPhz8udKgRNSiF8z8h/X5VCaLd6dNPXn85qKDUjos+Ij0B/EVBqHcmgWINxwqvdZ1UhgCqDUbaqo0qds6HXmPuP4UAsaJhxIbzH86gnk8abJThKUUVWddaVFK09SleF9jfcveQ++ui/TBvgv8Apv8A+3T0qMS1bv8AuuG/gP8A/HcqHGf93wn/AOG//jSlSrOfZ16f6mb2l/8AVbH/AEk/8degcO29BT0q6OU9107GnFKlVlIO24/POuh4Z7hpUqivDP0rf79i/wDpW/8AEatn3U/gt/4FpUq9n0P65/Dw/wAQ/lx+XH4P3m8z/wCSrPYf/wBRtfxN9z01KvF5e74e5JRKelVhUrdBelSqiJp03Xz/AJ0qVEFfZfL/ADGoU9KiwJY2by/zrUTT0qBLy8xTPufM/fT0qiwGdx61C/TUqJIRq3h+fpT0qNKLftB5mrv409KkkhXaVKlUc57v/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18" descr="data:image/jpeg;base64,/9j/4AAQSkZJRgABAQAAAQABAAD/2wCEAAkGBxQTEhUUEhQWFBUXFxcXFxgXGBgYFxgXFxQYFxQUGBgcHCggGBolHBQVITEhJSkrLi4uFx8zODMsNygtLisBCgoKDg0OGhAQGzQkHyQsLCwsLCwsLCwsLCwsLCwsLCwsLCwsLCwsLCwsLCwsLCwsLCwsLCwsLCwsLCwsLCwsLP/AABEIAMEBBQMBIgACEQEDEQH/xAAcAAABBQEBAQAAAAAAAAAAAAADAAECBAUGBwj/xABJEAACAQIEAwUEBgcFBwMFAAABAhEAAwQSITEFQVEGE2FxgSIykaEUQlKx0fAHIzNicsHxFYKywuEWNENjc5KzNcPSJFN0orT/xAAZAQEBAQEBAQAAAAAAAAAAAAAAAQIDBAX/xAArEQEAAgIBAwMDAgcAAAAAAAAAARECEiEDMVETIkEEYXEykQUzQrHh8PH/2gAMAwEAAhEDEQA/AOOSaKs0RLFWVsV9l4VUE1MXDRWt0hZrVIGGNSk1PuTTi2atCEmnootHpS7urSBipipZKfLWqS0YpxUgtPlpQiDRBcPWo5afLSi0xcPWpreNBinilFtDD8RddzIq8mNR99DWGKeazOEGzXxFoHaqbIRyoKXyKMuIpUwths/WRTG4Opp31NRa1VpDGOvypso+1UTapjbq0JwPtU3qKHlpZaUWLB6j40gGHWhRSk1KLFLmod6abvD1pjcP5FNVtLvqj35qJfwFQZvCpqWmcRSoJ8qVNU2W7eEX7QqyMKvWnsi2KtF7ZG4rhboEmCXwNGt8MBpKU5RV6ziQOYpMy1wCnDBzE0mwqD6nrV9cTQbxzGpGUlQHbs2x9UfCqWMsJJhTWjbwgmdauKE5irtSTDlTa86YWPzFdQ9m2TyqD4Qcq3HVhmcXMmx5Ujhj0rfv4GdvuoH0I9fka3GcMzjLF+jHpTdyeldBbwo+1TjCD7Qp6kGrnTbNNkrqBgF8/hU7fDEO9PVhdJcplp8tdbc4PbPKKoX+GoNACaR1cZScJhhZaeK2l4aDyI9asWuCJzJ8qs9TGEjGXPg1IEc66N+ApyJFVn4JGxqR1cZWcJhhmmIret8CB3anfgHRqerj5NJc9lpZa2bvBGHjVO5gWHKtxljKTEwqLanpTNbijmwelRyeFVFcrUSlWzb8KkuEY7ClipasydwPOtSxhcON2BPnVO9hWXcUApWZi/lbpr3MDZ5fI0qxopVnSfLWwXct0qa2T0qwtxvzFFW43T5CsRMisq+FHt3I5UYKT/SpDDE1bg5RXEN1o1m9HSkuB86KuBFLxKkzYgnc0S3dH2vvoiYUfkUQYReYms3itSEMaoPX40ReKj7JogwqdKf6OnQfCp7TkH+2DyX50x4uTuoopsr0HwqJQdKtYeEvLyrHG8wtDOLPSrRQdKgbY6VuKZuQPpz1JeIuOdSKCoFRWqx8Jc+Rf7UeojHmdp9aF3dRKU1xNpWTxI8hHrRF4s3SapZaWWmmPg3loDjJ+z86Y8TnlVDLT5anp4m8tFeJj7NT/tUdKy8tLLU9PFd5av8AbC9DULnElNZuWkEp6eJ6kjXL87RUO98BQ8tLLWqhnaRgw6VNCBtpVXJSy01XZavMG3qs1haYiokUo2I4ZfGlUdetNSpNoVQPGiIfGnKDlPrUglcomFm01c9aILpqCpRFt1eEuThz1qak9fnUksUQYY0uF5QBPX50VQetIYY04w5pcHKYB+1T5T9qmGGqQsVLheUSp603rU+6pu7pacoa9ai00TuzS7k1q4TlXIpstWe4NLuD0q7QlSrZKWWrQsml3B6VdoKlWy02WrYsGn+j1N4NZVMtILVz6PS+j03g1lUyUu7q33FMbFN4NZVe7omC4scNclcLicQ+WVNlJVZkGWzDXfSi9xWTxngl244NtZXKOfOfa09DXn+oz9lQ69LH3C4fHG81wmxdsAN7t4QxJEk7mR4+NHy+FZnBuGtbuDMsMFafUr+BrbNut9DOZwi2erFZTStlpstWu7NSFo112YpTy1EpWgLXjTGwKm7Wss4rSq8bApU3hNWaq0ZF8qrBjRrdw157duFlVoqrQVu+NTF2nJwsKKmKALlSFyhcDipUAXKkLlEsWlQZqYei2nFPUc1KaWJ0qhNSpZR6U01Klh5p5qE0poJ0qhNPNA5pTTTSmlhUqU080spGKvYHhVm4pe4is2o18BI09B8KpTWxwLZ/zyrn1Z9rWHdhNwy1auP3ShQY25QIj4gn1qfd0W+f1lz+L/KtQmtYTMYwzlETKPd0stPNKa3aUaKY05NNNLWkaVPNKpsUwQaIhrGTiA+1RV4iPtipZTaU0RayU4qnNlo6cUtH66/GljTFSFZ44na+2vxqY4na+2vxpaU0AaeapDiNv7a/EUdLs7AnyBP3UtaHBp5oIf8Adb/tb8Kkr/usR0AIJ8ASNKm0FCzSzUEP4MD0g/hSt3A2g1PhrSyh83jSz0R8DcAnIfSD8hrVe6cvvgqNva016a86XElC5qWaqYxizqyj+8KjfxawMrruJ1Gw1I39PWkytL0001RW5mfRtjsDoRBOo84q6UMAwSDMRrsYO1LSjzSmmNtt8rAeKmPupyh6fMVdoKVsRjChMoSI0KnmWCiZER7SnfkelWFY8xHrr4+VCvEQQY6/DX+VSNwdfD1qR3KFmnmq15GYKVBPtDbbfXXl/pV+3gWIB9kT1OvwpOcfJrIOatrgB9l/P+VZtrhzMZDiOhDAyN+W21a3CLBQMDHXTyiuXUziceHTDGYliYk/rLn8X8hUJpsS471xOubbnsOVBOIUGCwnpOtdMZ4YyjkaaU0D6Qv2h8RTC+p0DCdtCCR6datlDlqbNWFjOIZGykY1tSJW1aI3ifKgJxQMfcx487dpYjWuc9WGtXSDXalXODHqfqY4a/8ALHrSp6v2NFxeBIN7r+gH+tWLfB7f2rh9F/8AjWwtsDcj4VMXE8/hXlem5Yw4OvLOZOxMQugOoETz1+HOrH9lodSt4/ulpAgQIiKs8Ru5rTqhIYqQpEggxoQR4xWT2O4wbts2nOZ11BY6shPMncgn4EdDWPUrLXy9WH0ufU6OXVj+mrj7T8tGxwu0SZtMANpkz6TWhfRApKYdGYDQG2BJ84qS2+pA8iKkLI6n4gV0t45i2XhcGSxe7YVZM5AgIHsgRvtudhrUb3BiwcjKpLMVBtAgSTlkjUjb41tAAcpqvbxLm6yZBkVA2YMJkkjKUifqkz4GrFz2ScY+XPtgLo6df2L9V00aJ1cenTeF21dRSRaa8ZEKitbIGZsxMkzKhY6FhPMV1sk0i58alyaw5bB4d9RdBBhTlVHzyw6Z5KghhO21amG4cjZpLACIlGE9Yl+W1G4lhs722FpbjKd2YoUEgyIBJMgaSNhUVvYrSCLY9ufduEGR3Zm4WBB9qdOlamY+GdZc53LNeANoqq3GzsbTnOjGQRCxMRrOlPxji+BWVdbzlYkICuswfecbGtzCcZxgUC6lvPJJPd2imWfZEAKQ206xXIdv7neNba4lm0zZk/VqQX9oMGKglSZjUkHQikTzSzjw1uEcWwl60yKchLBVS8VV2LN7IU6sTp050LEC7aYf/SkKQSVORzIVoBdTMe0NNjmrzi6dJVbpIIUzlsq3skTpOns9eddBwHtddsC1bu3raYcMM9tAHcrIJkwZ2jQjf4dJhl0d7jtwu1y1cuWCY9kK4AgqM8oI2Yrl3GvLYj9rcWgEYrPIBlriDLJIgq2s6bb6ig4HiOBx1wYfC4buQSAbq27SnKFLQFKkRKjfpVzjfY5LFi5dS5edlAhFFpc0sBAi341yluArva7HISlw5nGhHcoANJgkr0p17aXgJuJh/VAfuj5TXMkYpiT3OPbnvdaZgRIt6xPyrTxNnF3BbBwI/VqqA3FYFlVcoLlmEmB8aljWsdsO8kfR7WgZyyW8vuKWyk5jvljyNE/20tgy2FQH7Qdgf8GgrJ4Rg7vegYi1bs2yGVmF1JCsoWQO9YgQTy0ipcY7IMoe4jPcVQWUKFuSAJGUSs+QBmtXNJxbYXtnhTvZafBz/my0Ze0+D5rdU9M4b7rhiuQTs/dWTAC8iQyseREuoHLrVW9wm+wM2mC9RDT5C3OlNpWoeg2u0WE3D3181ux8YIqza7S4YbYmJ+1A/wASzXln0ZU5BT4gKfnJ5CnJI1lh/eYD5lRyqbfY1ekWbuEN43kxCm4dJFxekbCg3ODWGLtnzF5JJIMEzqvQ6zNedm6x5z6Bv8rc/GlaxBXMVFvMACCUSR7QBj3SN5nTarvCay7K/wBmbRBVXc/vaaRyzH+QNJOzqqBlchgQQ3MEEEc45dK46zi3G0jxU3hvuRlZhRV4s4Md5cHL9udI5Q61d4Kl3F1sTMjEGIiMluJ5N7u/y1qu93FwsYhZA1Jtp7XiYXT0rk145d5XLh8ktXI8N/vrQ4dxK9cJ/WIxGuR7YVo8QsE+YMUuCm3Zu45py3FeD9W1MdAYFNW7w79IT2kyXLOWNslvMp8smWPVR60qnPg4/wBgy2CNzRFjoD6H+lB7zx+M/wBaIoY/mP8AWsOgwuRyUV55fdsNi2ZIlHJHQq2uUjmCrQfM16ElquY7ScFe5ibYtKSbigaCACpgknYCCPhXD6jGZiJx7w+3/Auvhh18sOpPtyxm77cc/wBrdVYvhkRwCFdQ66CYPLxggifCjC4Oh9a6M8DAw1u0o1tIAp6wPaHrvWEcOw3Rh5owrvD43UnHede18fgLN51j8bwzl7dyyCGTMCcqurI5GZHUsunsg71p4nFKnvlU/iIH86BaxC3f2VwEZTOQiZJhWBKkaZX0jX0rWOU4zcOWUbRQGCu4lEhxZxRn37d1Ub+8mUqTvtlqzY4jrFzDYpf4US4Pk4PyrncV2av981y1eW1mBBYSbjAjUkhV1PXpoIohwoVMiYe4IUoCA41yyHB7wmCxO+vlVz6+Pzh+1sRhlHbL9/8AFOr+nYMRnvXLZif1mHuj0JiJoyLh7ulnF29uYE76QM0j1FcpwkYiDZUXLFuG1uKbrMzTmOct7ECAAcw008bq9nkVSA7AndgEBJiJ2iazeM9objb5czx6zxW3fVc4NnPlDp3YVlzajUBpKjprymsU9j8fd1v4saHUF77kjmQMoU8ufPeu0bslZbKLty7dGYOoZkWG1gg21Uk+0dyatvw6zEd4QSIkuWME8sxO+X5eFJylYhyHDv0c2c475mcRqQ4WD5AT861LXAsDalThmJlgGgu0EZRqToNz4aaE1tnDWFzXHZbkJmjLbkBNHdQoBPjynpU34jaQHJ9UgMBpuGMDUAmEbnyrMzLUQxMdhQLxNhGUm2vue9ILDdYIMEc5gn0fhgulmNxrptqAR+uvlrgbJqFQkiCWI01zDlFaP+0NsnKEfOBJU8znKQDzj2SeYnaq+H4ql0ezbKO91kWUZ5ZYUMxRSq6lRLEc9YFOTgW7YssDAxIJ5m3iX/8AIhHPpXOY/hT5vcuuhOuTD3bdzfXdQvz9K6S/xC6v/FtgjMGBUZgV6LmlgddfCquL7c4e2ACSTpOwHoNT8q6R0ssu0M7xDk7Ftc9wILyjubn7VGBUkRl0UE79J30rLD3LeYgNlBMaECJGsbjnW/ju2632CJYUqSACxIYqWAIkbT4V1XYu+bxuC5bT9WqBTAJnPeVjmIH/ANtdPxplhMQzGUPNzxC2SVeQcskqzL9XMdj0nnR8ME0azfe3O0MY+RE7ivZm4bZ52k/7V/CsDtrxVsFatth0SWfKQVYiMpOgQEzIFYactexeKRLcK18ldQy5s2gggkGJ61c4fglxGjYR7Vwj61m5bHjF5JX4xVBu3+MgHLb3I/Z3+QH7vjUW7e4yB7NvUE/s7/Uj7PhSymtiOxsnRbinrKXFH/frQD2JvA+y6kQRBJU6gxs0bxy5VnXe3uMEezb2B/ZXufpSbtxjM0QnIfsrvP5UtaGXsHiD7xsr65p+FsH51j8W4Xdw9zJcnYMChu5YkiM3tCdNoq9/t3jJIhdm/wCDc5Anr4Vq9j+P38XiO6vgZMjN+yZNRAGpPjtUHFM69V3/AOUxPoQpnQ1VS/lbQMkajQpB6zJPLka6/tDiUt3ntX8PbcKdDA1B1VvOCK527cwbPmtLkf7JkBjJ2kROtBtcN4s7L+sWejSEJ6yIIny/1pVhYssGh8sj96R6MpIPj0pVvfJnWHrSJG0egH4UZVbqfl+FDyx1PpUhejkalrQwRvtfKtCxxq/bgBLTpoNihHiYmfhWHc47ZT3riA9Cyz8JprfaCwdnB+H40V6JheKK2ocHw00P30dMdqfZJHUZT/mrzY8XtgF10I+sGVfi3TzBoOB7bN9e5ho5EYhGMeOgrNStvUzirZ94H1Ro+6KCLGFJnLZnmYUH8a4ix22TbPZPldt//KtjB9r8OYBcEnSFa22vQDPJpUpw6D+x7DbIPQn8aoXezeHMw9xeWl1uWvMn+lVbvaXBro8KTyfulb4FgadO0mFb/iDaNLg28lalSXCbdkLcQL94f35PXpVfEdjGZw3fyFkqpU6GNDObUg61qYfG27gm3cD5SM2VkYiBs2hInQ9aLYvEbMDofq85mdD56UjKYJi3Ncb7G37mXubqKVze93kaiBKqwBiTvOsHlVReyWKCiSpYA5oVIdgukbFNdNZ3GtbvH+OX7YUW7T3SJuHuxoRbVm7ssQcucqq9fb05kZXAO0F9b6LibguG4t4AqAiuyXENm3bDQvu331mWVE1JDVLWMbiWZjeA4u3LLYzDVcqGQQQQZSQGmW32B5GpDg9oj9ZaMtlJW4XYgg5h7zGCDzFek96J3rK7RY7u1WMNdxRadLYUxAG5JAWZ0PhSx4U/ay2pNm1Z7orcddQXDO8rJJJP1Rr0HTSqnGe1eJcCbxyPrCgBBBYFcgABgrGs7bneugx/6O3uXbl8272FXvcyC4bbbwYlCZWZiYOtZ1/sW4VMzI2USUVspJLEsAxBA1YnavR0+rGP/HLLC3EcI4hebE2MzGDdtggaCGfKRA8DU+D9kcZfuKluy0kMQzewuVYBeW+rJHnOk16FwHA4JnNvKbLBlIEhbgIVNHmTGYEyDBLHwrQu4kKkC8c3srl7tUOWNTI1cAScx+yYiuU53N5TbpGE9sYc1d7DnDrbc3JbvrawPaAElnOwlpXQbabmul4LxfD4Q3+8DBgyh2Eaqc9xNCQBHesNOfhFWOMYhbdrDMXD+1nOirlBssEBVRESyrOlcuMEl7Vlz94zXA0RAJJguNdiAAf5U2mTWnb4btlYue6t3aYKqDHsnm2ghgZ6UPitqzj7ai7h77orErDohzRlO1wHrXnmF402FxN5D3j4cEBx7T6NbQOM7GR7JYDUaxXccS7Y4bDMENu62ZRd0yZYuEmQSw00J8oqFKb9isFAH0HENBOnfLMkCf8Ajfuimv8AYzAqsvgboVRGt8aSZ5XupNO36RrB2tXfXJ+NV8Z+kKw6FHw7up3BcDYyNRqNRypQJa7JcPuQVwTPpyxOsAaCBd6Vl42xw23cIfh2I7xfaMNeaI1J9lyIH8qw+NdoFZYw4eyYCgtdzlVG2RwA4M8yTzrCfFszi5cuObisrK0ltVAgknWZWfWocOptcV4PmhMGxLfv3OY1EluhNWOFdr+HYZzdw+CZGykZszarIzDWeYFcfiLguNny3WuFpMITIn2jPUidPGq7YG7mPd2bxXkDbad5M6H76lq6jtD2ps4xhdVDayAIxYyDJOTYfxfKqVvhVhhnR46lXkeZnaswcGvjD3mNkoPZYhoRoXMWORiGIgHYcqobYX+J/jAIMfnnS0b2CwRggtJDHVSNQYInTfWlXOPjCoUIR7onQb7RqKVW1fQIxAogviqKedNiO8j9WEP8ZYfcpqo01I8BRVbxrnmXGHZsOn9y4/8AmFRGCxh3xar/AAWFHzZjQdFiGIViozMAYB5mNB8ap4jg1i8AbtlGJGpKlW+OjCsc8Dut72OxB/hyp91CPY2037S9iLn8Tg/5alKhjuyuAXe4bPj3o0/75rneC8TwlniIRr7taVlAuNkyyYDHMo1EE6+FdTb7DYP7Dnzdh90U1zsrgFuW7RsZjczwc1wxlWTrm0/PojiUl33a3imGtYG/d7q1e7u2zKjKrKWiFkHlJE+E18wniVwnOCEJJ0RVVfRVACjwA5V7DiOwywVs4m/aQjKbZJuW4iCMrHb1p+B9je4jNeDBSIC2bQBHRiys3wNZV5lw7tVirPu3ACR9lQSOW0EiukwH6ScSNwjeTEfjXpnDcKVDZgDLEgjkDrliNANh4AUW/wAOtPo9q2/8SKf5VRxmG/SfIi4jQdCNGEHceIrcwn6S7BEZ8vgysv8AKKNf7HYN98Oq/wABZP8ACRWXi/0dYU+611PJgw//AGUn51FdJhO21p5KsrRA9lp1Mxpy2NGXtohYIoJczCzqYHtfCvNuJ9jLtkhcNmu5iJYgLlEEZixePrHlO9CTsTjdBbvJAA1759Gj2gkA5V0HTyoly9C4z2pvm2yrYcg6QIn4toNq4HiXF8ezAJhhaB0JuQ2vMyDEfGrOF7P8VtERiFPgztc/xWzpXT8MtX8uXEdyH/5TGCI5ggFfifSrwrgbfBMZdui9de0GCwuUNIMEK3s5YIzdTsJrXwfYpL1w3MUXcnkjQPiRMRy+ddocH1CketMLJGxgeDGPSgzuH9k8JazAWFKseZaQMoEA5tNQT61r3eHYcxCZIXKAnsiAAF0HQCB4UhPT5z/KphCRzprBcsi9wfDIWZsP3xaDCquYsAAM0g6QNzO3jS4Phu80xGGT2dLZa0kBNAtoAljoANdJ6CK1mWPPw3oyaDXc0pKAHDLI2tWh5W1H3CjDCWwP2aa/uikJO1TUnnFWhJbaxoo+Ap+8jkR5RTjbzM/y/Gh3rYzDYx8J/nUoF+kDmDUHvqPvgmKrHD6T5cz+PhTretKMt2yLpCkrIDRqQdSJ5CiqfFrNtrlm67ENaLG37JYLmAD7aEQIkiRJgia5Lt32Z7/DF7RZnSHCqFysCZchFE5oYnTfbpHScYtWbip32KfByJW4l4WCW0lMzbjnl/d8KnYw4NpVS9cuKNBdFwM9wTubgAzA9R8ah8vn5sAZIzCRuNdPP5/ClWt2o4Q2HxV22Xc65lJ3ZW1UmOfI+INKtI9eW4o3I9SPxotvEoTAdSekj7przvFk29pYkjSSdD5f1oi4ju/a+uFldSdSsgeeseGtaR6QGFCv462kZ2AnYQdfhXEWuM3FEl9IkxOgiSSSAAKPxfiqXvaRpyEq2ohdC2s8onWdMppI6luM2I9/4BvwrSswQCNiAR5GvN2xUpnD5wPZAWCSQpYABRLGOflPj1HB+KXHyr9GvW1y+/cCrsNPZPtGakLPh0uWP60K6iNGYBoMiYMaQflUkU86nVpLhNbnjUg3nQ6JbpRa3ZGmxqfp91MtNcuBdzHnzjeOtQOWjfTz03MCgG+raCDI5EH5jTn1q2pOTMto3pMBZCqRG5J3Hl0qlwvsswxRxLkWlKZRhrU5MxZma65mC5mNOnpSk25FDR1p+88az+2XarCYJWX9pfAJFpW200znXKPifDnV+1clQeoB+IpTSN9jGlVkd+YP59KuEjwqMfnf76ANtWO5EdNKJlqRnrQnduUVQrjRvAoeYnbQdefw5evwpBOZ1P526VNFmoJWUG/L5npUmNOSNhy/JNSVZ008T4c6Ia39/wDWnmonnFPZ0M9Nfw+cUBXOvlp8KC2s+AJ5enKpoNzyH38hQioJ/pRVX6RJCg6mSBPTf7xVHilwrkds2X2lJCs3KZOWTEE+cRrMFYC3fzg3cG9mA3tySo1yhTqQSd62bU5T5n7hWSJtyd+22JtJ3NvD3lBZX+kI2xysrWwIIMEjdflWtwPDPbsBXtW7JBb2LM92ATuoJOWd4nSTWqxqBI2qUrzztSMHjrg/XFWtAqWVZDTBAn905tORJpV3HdKDIABO+g/DxPxpUuWnAJw4tcDqiXrKzC3Wi3cYGEeAksnMSIM9IJ0rPDrt8le6wNlfdd7aaouX3VRhkzxt0meVcPb4s1q0Al0XCpyoFLePtH2tNOfjHKT0HbLtF3VmxhrIZFIZrxZRLsVBgHmJbXnoAedbjLGuHPLGUTwzD32uW7F9u7SFLFMweROYe0Bl2id/lWzwQYbDg3E765DFD3j7L3kZtSLYYlYB6yOtcj2J4PmjEXywtqQEXkxBgMeoB0AjU/A7HCcFiczNYWw8Fwr31zIzNdLBBKnVRmGhgFomZAl01ToLXELaYu3iL5m0bT2y5UBQ7XE9iNc4UBxudj51a7N8QF8XWWCovXFUrIGUQBHP7t9orkeMuRYDYlcMrMrJY7hcpZiVOa2B9WFZS0CSYHjQ7L9msYzK2ZrCTnlt+v7M7k6b6a+lMWez1pRUwKrYK0yoFZzcI3cgAmTOyiB/pVlTWkSip94FEsYH508ay+NcU7hQcrEc2VC4USASY236Hbaqr4fEY6xc+h3FVlYLNzvbU/WbISoOhgbEcqlrXy3cXevQptWmIMyTAAA82nXrWXwhmxrmCLSLmXvBdRrmaIAW3qDrPvjka4rihxiI+GxeMe6JUsqXM4hTJR3KzB1keA8RWFYOLwwz4B2RGUEiyc4IX2QXGuvOT9qjN893veA4bheHWGYOUX3rl260lj1Lbf3VAGugrzTtV+lJ7pNnBk2rZ969EXGEbID7g8T7X8NcK+OfEKzYjEM1x3QkEfqwMpXvFVRlDCACBBM+ZqF+9aW1FvXOYEiblwhhv9hZGijfTferfhaiCVFX2rhzMy54Oohzo7E6sTEx8ZmvWuy/GfpNsN3JtqAAGLAho09kaGPGIrkuyvYhrjC/jgNlCWeUBQFz+gHs/HmK9ItWoEAaDbapa0mtuNv51KD0H59KjH5imZqKdjUIqWamNVDRRDoPE7+HhTqoGp3/AJ/6UOgQFOoqVpZPhz8udKgRNSiF8z8h/X5VCaLd6dNPXn85qKDUjos+Ij0B/EVBqHcmgWINxwqvdZ1UhgCqDUbaqo0qds6HXmPuP4UAsaJhxIbzH86gnk8abJThKUUVWddaVFK09SleF9jfcveQ++ui/TBvgv8Apv8A+3T0qMS1bv8AuuG/gP8A/HcqHGf93wn/AOG//jSlSrOfZ16f6mb2l/8AVbH/AEk/8degcO29BT0q6OU9107GnFKlVlIO24/POuh4Z7hpUqivDP0rf79i/wDpW/8AEatn3U/gt/4FpUq9n0P65/Dw/wAQ/lx+XH4P3m8z/wCSrPYf/wBRtfxN9z01KvF5e74e5JRKelVhUrdBelSqiJp03Xz/AJ0qVEFfZfL/ADGoU9KiwJY2by/zrUTT0qBLy8xTPufM/fT0qiwGdx61C/TUqJIRq3h+fpT0qNKLftB5mrv409KkkhXaVKlUc57v/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20" descr="data:image/jpeg;base64,/9j/4AAQSkZJRgABAQAAAQABAAD/2wCEAAkGBxQTEhUUEhQWFBUXFxcXFxgXGBgYFxgXFxQYFxQUGBgcHCggGBolHBQVITEhJSkrLi4uFx8zODMsNygtLisBCgoKDg0OGhAQGzQkHyQsLCwsLCwsLCwsLCwsLCwsLCwsLCwsLCwsLCwsLCwsLCwsLCwsLCwsLCwsLCwsLCwsLP/AABEIAMEBBQMBIgACEQEDEQH/xAAcAAABBQEBAQAAAAAAAAAAAAADAAECBAUGBwj/xABJEAACAQIEAwUEBgcFBwMFAAABAhEAAwQSITEFQVEGE2FxgSIykaEUQlKx0fAHIzNicsHxFYKywuEWNENjc5KzNcPSJFN0orT/xAAZAQEBAQEBAQAAAAAAAAAAAAAAAQIDBAX/xAArEQEAAgIBAwMDAgcAAAAAAAAAARECEiEDMVETIkEEYXEykQUzQrHh8PH/2gAMAwEAAhEDEQA/AOOSaKs0RLFWVsV9l4VUE1MXDRWt0hZrVIGGNSk1PuTTi2atCEmnootHpS7urSBipipZKfLWqS0YpxUgtPlpQiDRBcPWo5afLSi0xcPWpreNBinilFtDD8RddzIq8mNR99DWGKeazOEGzXxFoHaqbIRyoKXyKMuIpUwths/WRTG4Opp31NRa1VpDGOvypso+1UTapjbq0JwPtU3qKHlpZaUWLB6j40gGHWhRSk1KLFLmod6abvD1pjcP5FNVtLvqj35qJfwFQZvCpqWmcRSoJ8qVNU2W7eEX7QqyMKvWnsi2KtF7ZG4rhboEmCXwNGt8MBpKU5RV6ziQOYpMy1wCnDBzE0mwqD6nrV9cTQbxzGpGUlQHbs2x9UfCqWMsJJhTWjbwgmdauKE5irtSTDlTa86YWPzFdQ9m2TyqD4Qcq3HVhmcXMmx5Ujhj0rfv4GdvuoH0I9fka3GcMzjLF+jHpTdyeldBbwo+1TjCD7Qp6kGrnTbNNkrqBgF8/hU7fDEO9PVhdJcplp8tdbc4PbPKKoX+GoNACaR1cZScJhhZaeK2l4aDyI9asWuCJzJ8qs9TGEjGXPg1IEc66N+ApyJFVn4JGxqR1cZWcJhhmmIret8CB3anfgHRqerj5NJc9lpZa2bvBGHjVO5gWHKtxljKTEwqLanpTNbijmwelRyeFVFcrUSlWzb8KkuEY7ClipasydwPOtSxhcON2BPnVO9hWXcUApWZi/lbpr3MDZ5fI0qxopVnSfLWwXct0qa2T0qwtxvzFFW43T5CsRMisq+FHt3I5UYKT/SpDDE1bg5RXEN1o1m9HSkuB86KuBFLxKkzYgnc0S3dH2vvoiYUfkUQYReYms3itSEMaoPX40ReKj7JogwqdKf6OnQfCp7TkH+2DyX50x4uTuoopsr0HwqJQdKtYeEvLyrHG8wtDOLPSrRQdKgbY6VuKZuQPpz1JeIuOdSKCoFRWqx8Jc+Rf7UeojHmdp9aF3dRKU1xNpWTxI8hHrRF4s3SapZaWWmmPg3loDjJ+z86Y8TnlVDLT5anp4m8tFeJj7NT/tUdKy8tLLU9PFd5av8AbC9DULnElNZuWkEp6eJ6kjXL87RUO98BQ8tLLWqhnaRgw6VNCBtpVXJSy01XZavMG3qs1haYiokUo2I4ZfGlUdetNSpNoVQPGiIfGnKDlPrUglcomFm01c9aILpqCpRFt1eEuThz1qak9fnUksUQYY0uF5QBPX50VQetIYY04w5pcHKYB+1T5T9qmGGqQsVLheUSp603rU+6pu7pacoa9ai00TuzS7k1q4TlXIpstWe4NLuD0q7QlSrZKWWrQsml3B6VdoKlWy02WrYsGn+j1N4NZVMtILVz6PS+j03g1lUyUu7q33FMbFN4NZVe7omC4scNclcLicQ+WVNlJVZkGWzDXfSi9xWTxngl244NtZXKOfOfa09DXn+oz9lQ69LH3C4fHG81wmxdsAN7t4QxJEk7mR4+NHy+FZnBuGtbuDMsMFafUr+BrbNut9DOZwi2erFZTStlpstWu7NSFo112YpTy1EpWgLXjTGwKm7Wss4rSq8bApU3hNWaq0ZF8qrBjRrdw157duFlVoqrQVu+NTF2nJwsKKmKALlSFyhcDipUAXKkLlEsWlQZqYei2nFPUc1KaWJ0qhNSpZR6U01Klh5p5qE0poJ0qhNPNA5pTTTSmlhUqU080spGKvYHhVm4pe4is2o18BI09B8KpTWxwLZ/zyrn1Z9rWHdhNwy1auP3ShQY25QIj4gn1qfd0W+f1lz+L/KtQmtYTMYwzlETKPd0stPNKa3aUaKY05NNNLWkaVPNKpsUwQaIhrGTiA+1RV4iPtipZTaU0RayU4qnNlo6cUtH66/GljTFSFZ44na+2vxqY4na+2vxpaU0AaeapDiNv7a/EUdLs7AnyBP3UtaHBp5oIf8Adb/tb8Kkr/usR0AIJ8ASNKm0FCzSzUEP4MD0g/hSt3A2g1PhrSyh83jSz0R8DcAnIfSD8hrVe6cvvgqNva016a86XElC5qWaqYxizqyj+8KjfxawMrruJ1Gw1I39PWkytL0001RW5mfRtjsDoRBOo84q6UMAwSDMRrsYO1LSjzSmmNtt8rAeKmPupyh6fMVdoKVsRjChMoSI0KnmWCiZER7SnfkelWFY8xHrr4+VCvEQQY6/DX+VSNwdfD1qR3KFmnmq15GYKVBPtDbbfXXl/pV+3gWIB9kT1OvwpOcfJrIOatrgB9l/P+VZtrhzMZDiOhDAyN+W21a3CLBQMDHXTyiuXUziceHTDGYliYk/rLn8X8hUJpsS471xOubbnsOVBOIUGCwnpOtdMZ4YyjkaaU0D6Qv2h8RTC+p0DCdtCCR6datlDlqbNWFjOIZGykY1tSJW1aI3ifKgJxQMfcx487dpYjWuc9WGtXSDXalXODHqfqY4a/8ALHrSp6v2NFxeBIN7r+gH+tWLfB7f2rh9F/8AjWwtsDcj4VMXE8/hXlem5Yw4OvLOZOxMQugOoETz1+HOrH9lodSt4/ulpAgQIiKs8Ru5rTqhIYqQpEggxoQR4xWT2O4wbts2nOZ11BY6shPMncgn4EdDWPUrLXy9WH0ufU6OXVj+mrj7T8tGxwu0SZtMANpkz6TWhfRApKYdGYDQG2BJ84qS2+pA8iKkLI6n4gV0t45i2XhcGSxe7YVZM5AgIHsgRvtudhrUb3BiwcjKpLMVBtAgSTlkjUjb41tAAcpqvbxLm6yZBkVA2YMJkkjKUifqkz4GrFz2ScY+XPtgLo6df2L9V00aJ1cenTeF21dRSRaa8ZEKitbIGZsxMkzKhY6FhPMV1sk0i58alyaw5bB4d9RdBBhTlVHzyw6Z5KghhO21amG4cjZpLACIlGE9Yl+W1G4lhs722FpbjKd2YoUEgyIBJMgaSNhUVvYrSCLY9ufduEGR3Zm4WBB9qdOlamY+GdZc53LNeANoqq3GzsbTnOjGQRCxMRrOlPxji+BWVdbzlYkICuswfecbGtzCcZxgUC6lvPJJPd2imWfZEAKQ206xXIdv7neNba4lm0zZk/VqQX9oMGKglSZjUkHQikTzSzjw1uEcWwl60yKchLBVS8VV2LN7IU6sTp050LEC7aYf/SkKQSVORzIVoBdTMe0NNjmrzi6dJVbpIIUzlsq3skTpOns9eddBwHtddsC1bu3raYcMM9tAHcrIJkwZ2jQjf4dJhl0d7jtwu1y1cuWCY9kK4AgqM8oI2Yrl3GvLYj9rcWgEYrPIBlriDLJIgq2s6bb6ig4HiOBx1wYfC4buQSAbq27SnKFLQFKkRKjfpVzjfY5LFi5dS5edlAhFFpc0sBAi341yluArva7HISlw5nGhHcoANJgkr0p17aXgJuJh/VAfuj5TXMkYpiT3OPbnvdaZgRIt6xPyrTxNnF3BbBwI/VqqA3FYFlVcoLlmEmB8aljWsdsO8kfR7WgZyyW8vuKWyk5jvljyNE/20tgy2FQH7Qdgf8GgrJ4Rg7vegYi1bs2yGVmF1JCsoWQO9YgQTy0ipcY7IMoe4jPcVQWUKFuSAJGUSs+QBmtXNJxbYXtnhTvZafBz/my0Ze0+D5rdU9M4b7rhiuQTs/dWTAC8iQyseREuoHLrVW9wm+wM2mC9RDT5C3OlNpWoeg2u0WE3D3181ux8YIqza7S4YbYmJ+1A/wASzXln0ZU5BT4gKfnJ5CnJI1lh/eYD5lRyqbfY1ekWbuEN43kxCm4dJFxekbCg3ODWGLtnzF5JJIMEzqvQ6zNedm6x5z6Bv8rc/GlaxBXMVFvMACCUSR7QBj3SN5nTarvCay7K/wBmbRBVXc/vaaRyzH+QNJOzqqBlchgQQ3MEEEc45dK46zi3G0jxU3hvuRlZhRV4s4Md5cHL9udI5Q61d4Kl3F1sTMjEGIiMluJ5N7u/y1qu93FwsYhZA1Jtp7XiYXT0rk145d5XLh8ktXI8N/vrQ4dxK9cJ/WIxGuR7YVo8QsE+YMUuCm3Zu45py3FeD9W1MdAYFNW7w79IT2kyXLOWNslvMp8smWPVR60qnPg4/wBgy2CNzRFjoD6H+lB7zx+M/wBaIoY/mP8AWsOgwuRyUV55fdsNi2ZIlHJHQq2uUjmCrQfM16ElquY7ScFe5ibYtKSbigaCACpgknYCCPhXD6jGZiJx7w+3/Auvhh18sOpPtyxm77cc/wBrdVYvhkRwCFdQ66CYPLxggifCjC4Oh9a6M8DAw1u0o1tIAp6wPaHrvWEcOw3Rh5owrvD43UnHede18fgLN51j8bwzl7dyyCGTMCcqurI5GZHUsunsg71p4nFKnvlU/iIH86BaxC3f2VwEZTOQiZJhWBKkaZX0jX0rWOU4zcOWUbRQGCu4lEhxZxRn37d1Ub+8mUqTvtlqzY4jrFzDYpf4US4Pk4PyrncV2av981y1eW1mBBYSbjAjUkhV1PXpoIohwoVMiYe4IUoCA41yyHB7wmCxO+vlVz6+Pzh+1sRhlHbL9/8AFOr+nYMRnvXLZif1mHuj0JiJoyLh7ulnF29uYE76QM0j1FcpwkYiDZUXLFuG1uKbrMzTmOct7ECAAcw008bq9nkVSA7AndgEBJiJ2iazeM9objb5czx6zxW3fVc4NnPlDp3YVlzajUBpKjprymsU9j8fd1v4saHUF77kjmQMoU8ufPeu0bslZbKLty7dGYOoZkWG1gg21Uk+0dyatvw6zEd4QSIkuWME8sxO+X5eFJylYhyHDv0c2c475mcRqQ4WD5AT861LXAsDalThmJlgGgu0EZRqToNz4aaE1tnDWFzXHZbkJmjLbkBNHdQoBPjynpU34jaQHJ9UgMBpuGMDUAmEbnyrMzLUQxMdhQLxNhGUm2vue9ILDdYIMEc5gn0fhgulmNxrptqAR+uvlrgbJqFQkiCWI01zDlFaP+0NsnKEfOBJU8znKQDzj2SeYnaq+H4ql0ezbKO91kWUZ5ZYUMxRSq6lRLEc9YFOTgW7YssDAxIJ5m3iX/8AIhHPpXOY/hT5vcuuhOuTD3bdzfXdQvz9K6S/xC6v/FtgjMGBUZgV6LmlgddfCquL7c4e2ACSTpOwHoNT8q6R0ssu0M7xDk7Ftc9wILyjubn7VGBUkRl0UE79J30rLD3LeYgNlBMaECJGsbjnW/ju2632CJYUqSACxIYqWAIkbT4V1XYu+bxuC5bT9WqBTAJnPeVjmIH/ANtdPxplhMQzGUPNzxC2SVeQcskqzL9XMdj0nnR8ME0azfe3O0MY+RE7ivZm4bZ52k/7V/CsDtrxVsFatth0SWfKQVYiMpOgQEzIFYactexeKRLcK18ldQy5s2gggkGJ61c4fglxGjYR7Vwj61m5bHjF5JX4xVBu3+MgHLb3I/Z3+QH7vjUW7e4yB7NvUE/s7/Uj7PhSymtiOxsnRbinrKXFH/frQD2JvA+y6kQRBJU6gxs0bxy5VnXe3uMEezb2B/ZXufpSbtxjM0QnIfsrvP5UtaGXsHiD7xsr65p+FsH51j8W4Xdw9zJcnYMChu5YkiM3tCdNoq9/t3jJIhdm/wCDc5Anr4Vq9j+P38XiO6vgZMjN+yZNRAGpPjtUHFM69V3/AOUxPoQpnQ1VS/lbQMkajQpB6zJPLka6/tDiUt3ntX8PbcKdDA1B1VvOCK527cwbPmtLkf7JkBjJ2kROtBtcN4s7L+sWejSEJ6yIIny/1pVhYssGh8sj96R6MpIPj0pVvfJnWHrSJG0egH4UZVbqfl+FDyx1PpUhejkalrQwRvtfKtCxxq/bgBLTpoNihHiYmfhWHc47ZT3riA9Cyz8JprfaCwdnB+H40V6JheKK2ocHw00P30dMdqfZJHUZT/mrzY8XtgF10I+sGVfi3TzBoOB7bN9e5ho5EYhGMeOgrNStvUzirZ94H1Ro+6KCLGFJnLZnmYUH8a4ix22TbPZPldt//KtjB9r8OYBcEnSFa22vQDPJpUpw6D+x7DbIPQn8aoXezeHMw9xeWl1uWvMn+lVbvaXBro8KTyfulb4FgadO0mFb/iDaNLg28lalSXCbdkLcQL94f35PXpVfEdjGZw3fyFkqpU6GNDObUg61qYfG27gm3cD5SM2VkYiBs2hInQ9aLYvEbMDofq85mdD56UjKYJi3Ncb7G37mXubqKVze93kaiBKqwBiTvOsHlVReyWKCiSpYA5oVIdgukbFNdNZ3GtbvH+OX7YUW7T3SJuHuxoRbVm7ssQcucqq9fb05kZXAO0F9b6LibguG4t4AqAiuyXENm3bDQvu331mWVE1JDVLWMbiWZjeA4u3LLYzDVcqGQQQQZSQGmW32B5GpDg9oj9ZaMtlJW4XYgg5h7zGCDzFek96J3rK7RY7u1WMNdxRadLYUxAG5JAWZ0PhSx4U/ay2pNm1Z7orcddQXDO8rJJJP1Rr0HTSqnGe1eJcCbxyPrCgBBBYFcgABgrGs7bneugx/6O3uXbl8272FXvcyC4bbbwYlCZWZiYOtZ1/sW4VMzI2USUVspJLEsAxBA1YnavR0+rGP/HLLC3EcI4hebE2MzGDdtggaCGfKRA8DU+D9kcZfuKluy0kMQzewuVYBeW+rJHnOk16FwHA4JnNvKbLBlIEhbgIVNHmTGYEyDBLHwrQu4kKkC8c3srl7tUOWNTI1cAScx+yYiuU53N5TbpGE9sYc1d7DnDrbc3JbvrawPaAElnOwlpXQbabmul4LxfD4Q3+8DBgyh2Eaqc9xNCQBHesNOfhFWOMYhbdrDMXD+1nOirlBssEBVRESyrOlcuMEl7Vlz94zXA0RAJJguNdiAAf5U2mTWnb4btlYue6t3aYKqDHsnm2ghgZ6UPitqzj7ai7h77orErDohzRlO1wHrXnmF402FxN5D3j4cEBx7T6NbQOM7GR7JYDUaxXccS7Y4bDMENu62ZRd0yZYuEmQSw00J8oqFKb9isFAH0HENBOnfLMkCf8Ajfuimv8AYzAqsvgboVRGt8aSZ5XupNO36RrB2tXfXJ+NV8Z+kKw6FHw7up3BcDYyNRqNRypQJa7JcPuQVwTPpyxOsAaCBd6Vl42xw23cIfh2I7xfaMNeaI1J9lyIH8qw+NdoFZYw4eyYCgtdzlVG2RwA4M8yTzrCfFszi5cuObisrK0ltVAgknWZWfWocOptcV4PmhMGxLfv3OY1EluhNWOFdr+HYZzdw+CZGykZszarIzDWeYFcfiLguNny3WuFpMITIn2jPUidPGq7YG7mPd2bxXkDbad5M6H76lq6jtD2ps4xhdVDayAIxYyDJOTYfxfKqVvhVhhnR46lXkeZnaswcGvjD3mNkoPZYhoRoXMWORiGIgHYcqobYX+J/jAIMfnnS0b2CwRggtJDHVSNQYInTfWlXOPjCoUIR7onQb7RqKVW1fQIxAogviqKedNiO8j9WEP8ZYfcpqo01I8BRVbxrnmXGHZsOn9y4/8AmFRGCxh3xar/AAWFHzZjQdFiGIViozMAYB5mNB8ap4jg1i8AbtlGJGpKlW+OjCsc8Dut72OxB/hyp91CPY2037S9iLn8Tg/5alKhjuyuAXe4bPj3o0/75rneC8TwlniIRr7taVlAuNkyyYDHMo1EE6+FdTb7DYP7Dnzdh90U1zsrgFuW7RsZjczwc1wxlWTrm0/PojiUl33a3imGtYG/d7q1e7u2zKjKrKWiFkHlJE+E18wniVwnOCEJJ0RVVfRVACjwA5V7DiOwywVs4m/aQjKbZJuW4iCMrHb1p+B9je4jNeDBSIC2bQBHRiys3wNZV5lw7tVirPu3ACR9lQSOW0EiukwH6ScSNwjeTEfjXpnDcKVDZgDLEgjkDrliNANh4AUW/wAOtPo9q2/8SKf5VRxmG/SfIi4jQdCNGEHceIrcwn6S7BEZ8vgysv8AKKNf7HYN98Oq/wABZP8ACRWXi/0dYU+611PJgw//AGUn51FdJhO21p5KsrRA9lp1Mxpy2NGXtohYIoJczCzqYHtfCvNuJ9jLtkhcNmu5iJYgLlEEZixePrHlO9CTsTjdBbvJAA1759Gj2gkA5V0HTyoly9C4z2pvm2yrYcg6QIn4toNq4HiXF8ezAJhhaB0JuQ2vMyDEfGrOF7P8VtERiFPgztc/xWzpXT8MtX8uXEdyH/5TGCI5ggFfifSrwrgbfBMZdui9de0GCwuUNIMEK3s5YIzdTsJrXwfYpL1w3MUXcnkjQPiRMRy+ddocH1CketMLJGxgeDGPSgzuH9k8JazAWFKseZaQMoEA5tNQT61r3eHYcxCZIXKAnsiAAF0HQCB4UhPT5z/KphCRzprBcsi9wfDIWZsP3xaDCquYsAAM0g6QNzO3jS4Phu80xGGT2dLZa0kBNAtoAljoANdJ6CK1mWPPw3oyaDXc0pKAHDLI2tWh5W1H3CjDCWwP2aa/uikJO1TUnnFWhJbaxoo+Ap+8jkR5RTjbzM/y/Gh3rYzDYx8J/nUoF+kDmDUHvqPvgmKrHD6T5cz+PhTretKMt2yLpCkrIDRqQdSJ5CiqfFrNtrlm67ENaLG37JYLmAD7aEQIkiRJgia5Lt32Z7/DF7RZnSHCqFysCZchFE5oYnTfbpHScYtWbip32KfByJW4l4WCW0lMzbjnl/d8KnYw4NpVS9cuKNBdFwM9wTubgAzA9R8ah8vn5sAZIzCRuNdPP5/ClWt2o4Q2HxV22Xc65lJ3ZW1UmOfI+INKtI9eW4o3I9SPxotvEoTAdSekj7przvFk29pYkjSSdD5f1oi4ju/a+uFldSdSsgeeseGtaR6QGFCv462kZ2AnYQdfhXEWuM3FEl9IkxOgiSSSAAKPxfiqXvaRpyEq2ohdC2s8onWdMppI6luM2I9/4BvwrSswQCNiAR5GvN2xUpnD5wPZAWCSQpYABRLGOflPj1HB+KXHyr9GvW1y+/cCrsNPZPtGakLPh0uWP60K6iNGYBoMiYMaQflUkU86nVpLhNbnjUg3nQ6JbpRa3ZGmxqfp91MtNcuBdzHnzjeOtQOWjfTz03MCgG+raCDI5EH5jTn1q2pOTMto3pMBZCqRG5J3Hl0qlwvsswxRxLkWlKZRhrU5MxZma65mC5mNOnpSk25FDR1p+88az+2XarCYJWX9pfAJFpW200znXKPifDnV+1clQeoB+IpTSN9jGlVkd+YP59KuEjwqMfnf76ANtWO5EdNKJlqRnrQnduUVQrjRvAoeYnbQdefw5evwpBOZ1P526VNFmoJWUG/L5npUmNOSNhy/JNSVZ008T4c6Ia39/wDWnmonnFPZ0M9Nfw+cUBXOvlp8KC2s+AJ5enKpoNzyH38hQioJ/pRVX6RJCg6mSBPTf7xVHilwrkds2X2lJCs3KZOWTEE+cRrMFYC3fzg3cG9mA3tySo1yhTqQSd62bU5T5n7hWSJtyd+22JtJ3NvD3lBZX+kI2xysrWwIIMEjdflWtwPDPbsBXtW7JBb2LM92ATuoJOWd4nSTWqxqBI2qUrzztSMHjrg/XFWtAqWVZDTBAn905tORJpV3HdKDIABO+g/DxPxpUuWnAJw4tcDqiXrKzC3Wi3cYGEeAksnMSIM9IJ0rPDrt8le6wNlfdd7aaouX3VRhkzxt0meVcPb4s1q0Al0XCpyoFLePtH2tNOfjHKT0HbLtF3VmxhrIZFIZrxZRLsVBgHmJbXnoAedbjLGuHPLGUTwzD32uW7F9u7SFLFMweROYe0Bl2id/lWzwQYbDg3E765DFD3j7L3kZtSLYYlYB6yOtcj2J4PmjEXywtqQEXkxBgMeoB0AjU/A7HCcFiczNYWw8Fwr31zIzNdLBBKnVRmGhgFomZAl01ToLXELaYu3iL5m0bT2y5UBQ7XE9iNc4UBxudj51a7N8QF8XWWCovXFUrIGUQBHP7t9orkeMuRYDYlcMrMrJY7hcpZiVOa2B9WFZS0CSYHjQ7L9msYzK2ZrCTnlt+v7M7k6b6a+lMWez1pRUwKrYK0yoFZzcI3cgAmTOyiB/pVlTWkSip94FEsYH508ay+NcU7hQcrEc2VC4USASY236Hbaqr4fEY6xc+h3FVlYLNzvbU/WbISoOhgbEcqlrXy3cXevQptWmIMyTAAA82nXrWXwhmxrmCLSLmXvBdRrmaIAW3qDrPvjka4rihxiI+GxeMe6JUsqXM4hTJR3KzB1keA8RWFYOLwwz4B2RGUEiyc4IX2QXGuvOT9qjN893veA4bheHWGYOUX3rl260lj1Lbf3VAGugrzTtV+lJ7pNnBk2rZ969EXGEbID7g8T7X8NcK+OfEKzYjEM1x3QkEfqwMpXvFVRlDCACBBM+ZqF+9aW1FvXOYEiblwhhv9hZGijfTferfhaiCVFX2rhzMy54Oohzo7E6sTEx8ZmvWuy/GfpNsN3JtqAAGLAho09kaGPGIrkuyvYhrjC/jgNlCWeUBQFz+gHs/HmK9ItWoEAaDbapa0mtuNv51KD0H59KjH5imZqKdjUIqWamNVDRRDoPE7+HhTqoGp3/AJ/6UOgQFOoqVpZPhz8udKgRNSiF8z8h/X5VCaLd6dNPXn85qKDUjos+Ij0B/EVBqHcmgWINxwqvdZ1UhgCqDUbaqo0qds6HXmPuP4UAsaJhxIbzH86gnk8abJThKUUVWddaVFK09SleF9jfcveQ++ui/TBvgv8Apv8A+3T0qMS1bv8AuuG/gP8A/HcqHGf93wn/AOG//jSlSrOfZ16f6mb2l/8AVbH/AEk/8degcO29BT0q6OU9107GnFKlVlIO24/POuh4Z7hpUqivDP0rf79i/wDpW/8AEatn3U/gt/4FpUq9n0P65/Dw/wAQ/lx+XH4P3m8z/wCSrPYf/wBRtfxN9z01KvF5e74e5JRKelVhUrdBelSqiJp03Xz/AJ0qVEFfZfL/ADGoU9KiwJY2by/zrUTT0qBLy8xTPufM/fT0qiwGdx61C/TUqJIRq3h+fpT0qNKLftB5mrv409KkkhXaVKlUc57v/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6166" name="Picture 22" descr="http://www.taxipiraeus.com/wp-content/uploads/2012/10/ah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39119" y="3709493"/>
            <a:ext cx="1604551" cy="890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8190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Understanding and choosing adjectives</a:t>
            </a:r>
          </a:p>
        </p:txBody>
      </p:sp>
      <p:sp>
        <p:nvSpPr>
          <p:cNvPr id="3" name="Content Placeholder 2"/>
          <p:cNvSpPr>
            <a:spLocks noGrp="1"/>
          </p:cNvSpPr>
          <p:nvPr>
            <p:ph idx="1"/>
          </p:nvPr>
        </p:nvSpPr>
        <p:spPr/>
        <p:txBody>
          <a:bodyPr>
            <a:normAutofit/>
          </a:bodyPr>
          <a:lstStyle/>
          <a:p>
            <a:pPr marL="0" indent="0">
              <a:buNone/>
            </a:pPr>
            <a:r>
              <a:rPr lang="en-GB" sz="1800" dirty="0"/>
              <a:t>Children need to understand that adjectives give more information about a noun and are only one way in which we can add description to writing. </a:t>
            </a:r>
          </a:p>
          <a:p>
            <a:pPr marL="0" indent="0">
              <a:buNone/>
            </a:pPr>
            <a:endParaRPr lang="en-GB" sz="1800" dirty="0"/>
          </a:p>
          <a:p>
            <a:pPr marL="0" indent="0">
              <a:buNone/>
            </a:pPr>
            <a:r>
              <a:rPr lang="en-GB" sz="1800" dirty="0"/>
              <a:t>They need many opportunities to generate adjectives and make decisions about the best, most precise choice for the effect they want to create. Asking children to list the first 5 or 10 adjectives that come immediately to mind and then crossing them out and starting again can help to avoid obvious and clichéd ideas.</a:t>
            </a:r>
          </a:p>
          <a:p>
            <a:pPr marL="0" indent="0">
              <a:buNone/>
            </a:pPr>
            <a:endParaRPr lang="en-GB" sz="1800" dirty="0"/>
          </a:p>
          <a:p>
            <a:pPr marL="0" indent="0">
              <a:buNone/>
            </a:pPr>
            <a:r>
              <a:rPr lang="en-GB" sz="1800" dirty="0"/>
              <a:t>Adjectives need to add to children’s writing – have talent or star quality!</a:t>
            </a:r>
          </a:p>
          <a:p>
            <a:pPr marL="0" indent="0">
              <a:buNone/>
            </a:pPr>
            <a:endParaRPr lang="en-GB" sz="1800" dirty="0"/>
          </a:p>
          <a:p>
            <a:pPr marL="0" indent="0">
              <a:buNone/>
            </a:pPr>
            <a:r>
              <a:rPr lang="en-GB" sz="1800" dirty="0"/>
              <a:t>The following games offer opportunities for the generation of adjectives and discussion about meaning and effect.</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a:xfrm>
            <a:off x="7452320" y="6381328"/>
            <a:ext cx="1219200" cy="365125"/>
          </a:xfrm>
        </p:spPr>
        <p:txBody>
          <a:bodyPr/>
          <a:lstStyle/>
          <a:p>
            <a:fld id="{1846B546-D5AF-48F3-AE7E-6EBE9F16C366}" type="slidenum">
              <a:rPr lang="en-GB" smtClean="0"/>
              <a:pPr/>
              <a:t>20</a:t>
            </a:fld>
            <a:endParaRPr lang="en-GB" dirty="0"/>
          </a:p>
        </p:txBody>
      </p:sp>
    </p:spTree>
    <p:extLst>
      <p:ext uri="{BB962C8B-B14F-4D97-AF65-F5344CB8AC3E}">
        <p14:creationId xmlns:p14="http://schemas.microsoft.com/office/powerpoint/2010/main" val="38305626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7537" y="268603"/>
            <a:ext cx="6707088" cy="1143000"/>
          </a:xfrm>
        </p:spPr>
        <p:txBody>
          <a:bodyPr>
            <a:normAutofit/>
          </a:bodyPr>
          <a:lstStyle/>
          <a:p>
            <a:r>
              <a:rPr lang="en-GB" sz="3600" dirty="0"/>
              <a:t>Choosing the best adjective</a:t>
            </a:r>
          </a:p>
        </p:txBody>
      </p:sp>
      <p:sp>
        <p:nvSpPr>
          <p:cNvPr id="3" name="Content Placeholder 2"/>
          <p:cNvSpPr>
            <a:spLocks noGrp="1"/>
          </p:cNvSpPr>
          <p:nvPr>
            <p:ph idx="1"/>
          </p:nvPr>
        </p:nvSpPr>
        <p:spPr>
          <a:xfrm>
            <a:off x="251520" y="1592796"/>
            <a:ext cx="7704856" cy="4525963"/>
          </a:xfrm>
        </p:spPr>
        <p:txBody>
          <a:bodyPr>
            <a:normAutofit/>
          </a:bodyPr>
          <a:lstStyle/>
          <a:p>
            <a:pPr marL="0" indent="0">
              <a:buNone/>
            </a:pPr>
            <a:r>
              <a:rPr lang="en-GB" sz="2800" dirty="0"/>
              <a:t>The big, huge, nervous, tall, ginormous giant appeared.</a:t>
            </a:r>
          </a:p>
          <a:p>
            <a:pPr marL="0" indent="0">
              <a:buNone/>
            </a:pPr>
            <a:endParaRPr lang="en-GB" sz="2800" dirty="0"/>
          </a:p>
          <a:p>
            <a:pPr marL="0" indent="0">
              <a:buNone/>
            </a:pPr>
            <a:r>
              <a:rPr lang="en-GB" sz="2800" dirty="0"/>
              <a:t>           A fiery, sunny, hot, warm sun  </a:t>
            </a:r>
          </a:p>
          <a:p>
            <a:pPr marL="0" indent="0">
              <a:buNone/>
            </a:pPr>
            <a:r>
              <a:rPr lang="en-GB" sz="2800" dirty="0"/>
              <a:t>           appeared between the clouds.</a:t>
            </a:r>
          </a:p>
          <a:p>
            <a:pPr marL="0" indent="0">
              <a:buNone/>
            </a:pPr>
            <a:endParaRPr lang="en-GB" sz="2800" dirty="0"/>
          </a:p>
          <a:p>
            <a:pPr marL="0" indent="0">
              <a:buNone/>
            </a:pPr>
            <a:r>
              <a:rPr lang="en-GB" sz="2800" dirty="0"/>
              <a:t>The soft, fluffy, furry, long-eared rabbit nibbled the daises.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21</a:t>
            </a:fld>
            <a:endParaRPr lang="en-GB" dirty="0"/>
          </a:p>
        </p:txBody>
      </p:sp>
      <p:pic>
        <p:nvPicPr>
          <p:cNvPr id="7170" name="Picture 2" descr="http://lookoutstorytime.files.wordpress.com/2012/06/1243127620607.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452320" y="1412776"/>
            <a:ext cx="1296144" cy="144016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www.webweaver.nu/clipart/img/nature/planets/sun-wearing-sunglasses.pn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45569" y="2873896"/>
            <a:ext cx="1055215" cy="127518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http://www.nextuplocal.com/CMSFiles/456/rabbit-.gif"/>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948264" y="4581128"/>
            <a:ext cx="1930015" cy="170613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20241396">
            <a:off x="247974" y="315882"/>
            <a:ext cx="1803746" cy="8130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74280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3140968"/>
            <a:ext cx="8496944" cy="3096344"/>
          </a:xfrm>
        </p:spPr>
        <p:txBody>
          <a:bodyPr>
            <a:normAutofit/>
          </a:bodyPr>
          <a:lstStyle/>
          <a:p>
            <a:pPr marL="0" indent="0">
              <a:buNone/>
            </a:pPr>
            <a:r>
              <a:rPr lang="en-GB" sz="2000" dirty="0"/>
              <a:t>The dark-haired girl knelt down on the sandy beach, reached into the blue water and picked up the old object.</a:t>
            </a:r>
          </a:p>
          <a:p>
            <a:pPr marL="0" indent="0">
              <a:buNone/>
            </a:pPr>
            <a:endParaRPr lang="en-GB" sz="2000" dirty="0"/>
          </a:p>
          <a:p>
            <a:pPr marL="0" indent="0">
              <a:buNone/>
            </a:pPr>
            <a:r>
              <a:rPr lang="en-GB" sz="2000" dirty="0"/>
              <a:t>The girl knelt down on the windswept beach, reached into the shallow water and picked up the mysterious object.</a:t>
            </a:r>
          </a:p>
          <a:p>
            <a:pPr marL="0" indent="0">
              <a:buNone/>
            </a:pPr>
            <a:endParaRPr lang="en-GB" sz="2000" dirty="0"/>
          </a:p>
          <a:p>
            <a:pPr marL="0" indent="0">
              <a:buNone/>
            </a:pPr>
            <a:r>
              <a:rPr lang="en-GB" sz="2000" dirty="0"/>
              <a:t>The smiling girl knelt down on the rough beach, reached into the shining water and picked up the square object.</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22</a:t>
            </a:fld>
            <a:endParaRPr lang="en-GB" dirty="0"/>
          </a:p>
        </p:txBody>
      </p:sp>
      <p:pic>
        <p:nvPicPr>
          <p:cNvPr id="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07504" y="116632"/>
            <a:ext cx="3240360" cy="2448272"/>
          </a:xfrm>
          <a:prstGeom prst="rect">
            <a:avLst/>
          </a:prstGeom>
          <a:noFill/>
          <a:ln w="9525">
            <a:noFill/>
            <a:miter lim="800000"/>
            <a:headEnd/>
            <a:tailEnd/>
          </a:ln>
        </p:spPr>
      </p:pic>
      <p:sp>
        <p:nvSpPr>
          <p:cNvPr id="5" name="TextBox 4"/>
          <p:cNvSpPr txBox="1"/>
          <p:nvPr/>
        </p:nvSpPr>
        <p:spPr>
          <a:xfrm>
            <a:off x="3491880" y="395372"/>
            <a:ext cx="5328592" cy="461665"/>
          </a:xfrm>
          <a:prstGeom prst="rect">
            <a:avLst/>
          </a:prstGeom>
          <a:noFill/>
        </p:spPr>
        <p:txBody>
          <a:bodyPr wrap="square" rtlCol="0">
            <a:spAutoFit/>
          </a:bodyPr>
          <a:lstStyle/>
          <a:p>
            <a:r>
              <a:rPr lang="en-GB" sz="2400" b="1" dirty="0">
                <a:latin typeface="Century Gothic" panose="020B0502020202020204" pitchFamily="34" charset="0"/>
              </a:rPr>
              <a:t>Which adjectives have got talent?</a:t>
            </a:r>
          </a:p>
        </p:txBody>
      </p:sp>
      <p:sp>
        <p:nvSpPr>
          <p:cNvPr id="2" name="AutoShape 2" descr="data:image/jpeg;base64,/9j/4AAQSkZJRgABAQAAAQABAAD/2wCEAAkGBhARERAQDQ8QEBAPEA8SEBAPEBAQEBESFBEYFBUQFBQXGyYeGBojGRQVHy8gIzMpLCwsFx4xNTArNSYrLCkBCQoKDgwOGg8PGi8lHyUvNCkqLC8pMTU0LCwtLDEsLCwqLDUsLio1KTUqLCopLDQsLCwsLSwpLSwsKSwsKSw0Kf/AABEIAJcBTwMBIgACEQEDEQH/xAAcAAEAAgIDAQAAAAAAAAAAAAAABgcFCAIDBAH/xABVEAABAwIBBQYQCAoJBQAAAAABAAIDBBEFBgcSITETQVGRsrMUFhciMlJUYXFydIGSlNHSCCMkNDVzobElM0JTVWJjgoOiFTZ1hJO0wcLTGENko8P/xAAbAQEAAgMBAQAAAAAAAAAAAAAABAUCAwYBB//EADgRAAIBAwAFCQYFBQEAAAAAAAABAgMEEQUSIVFxBhMxM0FhgZGxMjRCUqHBIiRy0eEUI4Ky8PH/2gAMAwEAAhEDEQA/ALxREQBERAEREAREQBERAEREAREQBERAEREAREQBERAEREAREQBERAEREAREQBERAEREAREQBERAEREAREQBERAEREAREQBERAERYvKfFOhqSpn344nlnjkWYPSIRvBlGLk1FdLPmAZSQVonNOSeh6iWnkDhbr2HshwtIIcDwFZVUvmSxPQrKqmJ1VMDJm333wu0Hectkb6KuhYU568VI33du7atKk+x/wDn0KszpZ5HYbOKSihjlnDGvlfNpGOPS1tYGtILnWsdoAuNt9UEZ8IzFLi8FCRvjcpxfz7qo9njN8Zrr9tD/l41m8qs21PTYLS4hFpumlbTOebkgCVlzq2WuQFmRi1sDzvU0+Fz4lJGYzS9ZNAHBx3Q2DGsdvhxcLE7NfBdVlU/COxIuJipqJjL9a1zJpHAd926C58wUNwaZwwzFGgnRdJhxI3riSRZLNVkJHis80cz3MbDEH9bquS6yAlmBfCOqt1YMQpqd0BID3U7ZGSMB2uAc9wdbbbVfhXZlTn6xCnrKmCmjo3QxSvbE58cznOYNjiRKAbjvKtcucn20FfUUkbi5sJZYu29dG1/+5WllPmuo/6KfiYDhP0FDKeudol+5t12vZAYL/qLxX8zQ/4M/wDzK6M22VEuI4fDV1DWNle6ZrxEHNZ1krmiwJJ7EDf23WvmaXI6DE6uWCpvoMgdINEkG4ka3ePA4rZjJvJ+Ghp46WmFo472Gs7SSSSeEklAZNERAEREAREQBERAEREAREQBERAEREAREQBERAEREAREQBERAEREAREQBV1noxXQpoacHXPLpOH6kQvynM4lYqovOzim7Yg5gN20zGRDg0j17jxuA/dUe5lq035FxoWhz15DcvxPw6PrgjuSmJ9DV9DPezW1DY5D+zmG5Ov3hpg+ZbLLVOoi0muaNRINjwHePHZbLZJ4v0XRUtTvzQRud3n6NnjzODh5lqs5Zi47idykoaleNVfEvqv4way54vpmu8eLmI1fGCY/hseHYfBiFVSxOdQ0rtynmjY4tMQAdouOy4PEqHzxfTNd48XMRrI5ycnajofDq6w6H/o6ghvc3D9zJtbg1qacyT3O1U4dJg8xwyWmlDaimEnQ8jJNElxtpaJ1XseJR/4Nvzus8nZzigGDu/B2Jj9ph/OSKf8AwbfndZ5OznEBE88n0zXeNDzDFduVH9Wn/wBmw821Ulnk+ma7xoeYYrtyo/q0/wDs2Hm2oCtPg5/SNR5G/no1sYtc/g5/SNR5G/no1sYgCIiAIiIAiIgCIiAIiIAiIgCIiAIiIAiIgCIiAIiIAiLF9NND3bSesw+8vMmSi5dCMoixfTTQ920nrMPvJ000PdtJ6zD7yZR7zc9zMoixfTTQ920nrEPvJ00UPdtL6xD7yZR7zU9z8jKIsX00UPdtL6xD7ydNFD3bS+sQ+8mUOanufke+qqGxsfI82bG1znHgDRcniC1lxCsdNLLM/spZHyO8L3F1vtVz5xMrKfoCZlPUwySTaMQbFKx7tFx682admiHDzhUiVW3s8tRR2fJm1cYzrSXTsXq/t5HxXBmPxPSpJ6YnXS1Di0fs5hurf5jIPMqfUszWZQR0le/oiRsUNTTua57zosEkTg5hJOoda6QLXaT1Z43kzlDbura6yW2Lz4PZ+xDc80Lm4zWaQtpGFze+NxYL8YPEsllVnOgq8IpcNZBMyWAUwdI4sMZ3JmibWN9asTOHguC4oWyf0jTRTsFhI2ZmtvanhCgHUqof03SenH7Va6y3nA8zU+V+RFsDhLsOxQtF9A0Dj4N1eL/ashmwzgMwieaWSB04miDLMeGFpDr31g3VjZEZLYVRx1kVTilJOysjZG5u6MAAbpd/9ZRmtzV4Zpkw41TBhOoOljJHeumst45mp8r8iD5a5RjEK6orGxmITOaQwu0iA2NrNZsO1v51sPlU0jJqQEWIw6EEcBEbdSrvAs2OERysfVYvTSsYQdzEsYDrbzuEK38VgpsToKilo6iN7Hs3Ivic14YbA2Nt9e5TMXTnFZafkUx8HP6RqPI389GtjFWubTNO7CqiSodPuhkiMejYAAFwdf8AlCspemARYqTKugaS11dSNcCQQamEEEbQRpLj04Yd+kKL1qD3l5lGfNz3PyMuixHThh36QovWoPeTpww79IUXrUHvJlDm57n5GXRYfpww79IUXrUHvL31mIwwgOnmiiadjpZGMB8BcQmUeOMl0o9KLFdNdB3dSeswe8gyroO7qT1mH3kyhqS3GVRfLrGPyqoQSHV1ICNoNTCCP5l6eJN9BlEWM6Z6Lu2l9Yh95dsOOUrw4x1MDwwXeWzRuDRe13WOoeFMjVZ7kWMOU1F3ZS+sQ+8nTPRd20vrEPvJkar3GTRYzpnou7aX1iH3k6Z6Lu2l9Yh95MjVZk0WM6Z6Lu2l9Yh95ZCCdr2h8bmvY4Xa5pDmkcII1FBho5oiIeBERAdNWfi3+K77lrCN7wBbQVDNJrmjaWkcYVD1ebfEI3Foh0wNjmnURw2OxQbynKeNVHU8nbyhbOpz0sZxjwz+5GEXqxLC5ad+5VDCx9g6x4Dex+wryKrlFxeGd5SqxqwU4PKfQwi6auqEbdNwJAIGrbrNlJIMh697WvZTuLXtDmm41gi4WcaU5rMUR69/b28tWrNJmBRevEsKmp37nURujda4DthHCDvryLCUXF4ZIpVoVoKdN5T7UF8cba+Bdc0jm2IF23Gkdd2jtrAax4NaldNm0r542vhMDo5WgslZIXNLTscCBrW2nRnPbEg3ek7e1erVlh9mx7fHGCJwaRa0vFi4XHfF9RXNWjlVmvmdHS9BBhdDBHC9riW6WgNTri+vbxqvccwOekeIqgRh5Fy1shc5rd4uGjqvvBba1vKDb7CBo/S9G4hCEn+Pdh/tjvPASvl19XHWSGtBc5xAa1ou5xOwAKOk3sRcTlGEXKTwkcXyW4STsA1kngAX1rrgHhCtfJPNuIKaWqrQHVBgkLGbWxAsOod/hKqkrfVo82lnpZU2GkFe1Kmp7McY7852/QXVu5kT8VV/WR8hVErczIfiqv6yPkrK06w0af8Ac3xXqWauLzqPgXJcZNh8BVufPDV6c9c/x38orguU3ZO8Z/KK4rn5+0z6/b9VHgvQ+gL7ZerDsLnqHaFNGZHAFxAIFgCBfX4Qsl0j4j3I/wBJqyjRnJZSNNbSNrQnzdSaT3Eeqewf4juSVY2et124Tf8Abn/1sUeizeYjKdzNOWB4LS9xFm3Fr6lIs98ej/RTTtaZxxMYplKnKFKesjm9IXdG5vrfmZZw9vmV5ojgHEuJaOAcQXNcSq87FpFqZFZZGbD6qkmd8dT0sxicTrfEIyLX4W6h4COAqncKaNyZqH5W8O3KyNPVvjdpRu0XWc2/ec0tIPeIJHnWPw1pbG0O1EF4PplSpVXOkk+lMoKFjG2vpTgvwyi3weVlfdfwerQHAOILJ0Q+R4kBqBpo7gb9qqIhYu6keSmDSVkVfTw23SSmGjfZdszHW+yyxoZ5xf8Adhv0q4q0m+H+yIthjRuUdwOwZvDtQvVubeAcQWep82uJMa1vQ99FoF9K17C19ijXRJE0sD2Fr4XOa/XcaQNiOMFKlGom5NbD2y0hazjClGScsJYx244HfuY7UcQTcx2o4gvoK7IYXPc1jBdz3Na0cJcbAcZUfa9hbS1IpyfQjq3NvajiCv8AzbPvhlL3mvHFI4KqIc3GIuIG4Ad8u1fcrkyNwh9LRwwS2L2B2lbZdzi632qytKU4NuSOI5QX1tcU4RoyTaednAzSIisDkQiIgCIiApDO79IfwIvveoUprnd+kP4EX3vUKVFcdbI+q6H9ypcDHY/+JPjM+9bS5P8AzWm+oh5AWrOP/iv32LabJ/5rTfUQ8gKwsur8TkOU3va/SvuebKbJeGuiMczeu2seOyad4gqiso8m5qKUxzjUSdCQDrXj/Q95bHKvs8tW1tLFHYF8s2onaGsFyR5yzjWdzTjKDk+wjaDvK1G5jShtjJ4a+/FIpxTPNJj1RHXtoozpU00csssbrkROGySPtSXWBGw3vt1qGLvyfxmamfUywdZJMxsLJvy2RjstDgJNuu3ratesV1tNQlrN7Ds9M28rmgqUI5k3s7t7/wC3mwGW2LS01DPNTW3VgAa4jSDbvDXOtsJAJOvVca77FrzPO57nPkc573Euc5xLnOJ2kk7SvfheUU9MJmNJlp6lrxUU7jqcXC26sJ7GTv7HbDvEYxrrgHhAOvatlxVVRJryIehrCVlKpTqLbsalvW7wfSu8+ayWtY0ve82Yxou5x4ArjzcZtxTAVVaA+peLgbWxA/kt9qgma6WNmLQiVoInhmjYSL6MjQJGkeFrXjiWwClWlOKjr9pQ8oL2rKs7d7Ir69uTxYz83n+pk5BWshWzmM/N5/qZOQVrGVrvfh8SXyY6Kv8Aj9z4rczI/iqv6yPkqo1bmZH8VV/WR8labTrCy0/7m+K9SzVxk2HwFclxk2HwFW588NXZ+yd4z+UVwXKc9c7xn8orruqCXtM+u0H/AGo8F6E4zU4pBT1cj6maOFpgc0OkcGAnTabXO/qVr9OmHd30v+NH7VriHJpqRSuXTjqpFLfaEp3lZ1pTazjs3LBsgzLHD3ENbXUpLiGtAmjuSTYAa9tyq6z89nhvj1PJYq6o5PjYfroOdarEz79lhvjVHIYpaqurSk2ihnYRsb+jCMs5w/qVuXLgXLgXLiSqtI7mVQ5boN7hsuOkumSlfDI3T7CqYZIjvXa4scP5fuXZZbZQ1WQqNyq8W12Np8UzlpKxsyZ+Vz+TnltVcWVjZkh8sn8nPONWy36xELS7f9FU8PVF0Faq4p9J4l5VNzr1tUVqriY/CeJeVTc69T7nq2cpoT3yHH7M7AVkcnz8qpfKafnWrHgLIZP/ADql8pp+daqeHtI+i3PUT/S/Q2VC+r4F9XQHyEIiIAiIgCIiApDO79IfwIvveoUprnd+kP4EXKeoVdUVx1sj6pof3KlwPBjTbxgfrj7iVtHk/wDNabyeHkBavYt2A8b/AGuW0OT3zWl8nh5AU+y9hnJ8pl+Yi+4yCpXO/ie6VrYgdVPE1p8d/Xu+zQ4ldLnAAk6gBcla1Y7iXRFTPOf+7K9w8UnrR5m2C9vZYhjeY8mqGvdOo/hX1ez0yeFEuslk5k1UYhJudMLRg2knI61vCG8JVZCnKbxE7m6u6VrTdSq8L14GMK+Kw8pc0j4ImyUTnS6DfjGON3Hhc08Pe2eBV65pBIIIINiCLEHgIWdWjKk9pFsdJUb2Oab2rpT6V/Bypq4wSw1DeyppophbfDHAub523HnW0EMoe1r2m7XNDmnhBFwVq04XuDv6lfeavFuiMMptI3fAHU7+G8R0W38LNA+dTbKWxxOY5TUMThWXbsfh0Ehxn5vP9TJyCtYytnMZ+bz/AFMnIK1hcUvfh8TPkx0Vf8fufbq3MyH4qr+sj5KqG6t3Mf8Aiqv6yPkLTa9YWGn3+TfFepZy4ybD4CuS4v2HwFWx8+NWqk9e7xn8orquuyq7N3jP5RXVZUUuln1ak3zceC9DMZLZNyV8xhhc1rmxueS4XFgQLfzKWdRer/PRcR9q6cy4+XyeTSc4xXep9CjCUMtHJaW0jc0LlwpzwsLdu4FOUeZqqEkbnzR6LZI3GzTfrXh1tveXZn4HXYb41RyWK31UWfkdfhp/XqOSxbpwjCnJRRWW11VubylKrLLTSKwsmiuSKoyfR9VEsyqwXSwChq2Dr6SZ5J39B8zmkcejxKItsQCNh1hW9RUImyZlYRf5PVOHha97h9oCpvDn3ijP6tuLV/oplwvwRZzOhqn5mvTfzN/X+TvsrCzKu+WzDhpnHikZ7VXyn2Zc/L5fJX87GtVt1qLHTPuNTw9UXWVqtiX0niXlU3OvW1JWquJn8J4l5VNzz1PuerZyOg/fIcfsztWQwD51S+U0/OtWOuvfgDvlVL5RBzrVUQ9pH0S5f9mfB+hsuF9XwL6ugPkIREQBERAEREBR2d934R/u8XKeoRpqY55X2xH+7xcp6gu6qmrxzUZ9J0VW1bOmu46cZk+LHjD7itp8n/mtL5PDzYWqGMSfF/vD7itr8nvmlL5PDzYU60WIHL8oKmvcrgY/L7FOh8PqXg2c6Pc2cOlIdAEeDSJ8y12dKBck2A4Va2fLF9FlJSNuXSvdJoN1udojQaABtuXu9FeHILNQ55ZU4m3ULOjp9oHAX8J+wLGtSdWeOxG/Rl/T0faub2yk9i7lsWe7OTB5F5vZ68iSYOhpNuu7XyjvcDftKvDCcIhpo2xU7GsY0AAAAL1QwtYA1gAA2ALmpNOnGmsRKK7vKt3PXqv9lwBCgWXObaOqDpqUCOcC5H5L+8fap6iylFSWGaaVadGanTeGjVqupJIXuimYWPadbXfeOEd9WLmLxa0tbSE6niOpjHfHxcn/AM1OssMhoK9h0hoSgHQkb2QPsVSYBRVGEYxRipBaySU05eL6D2zDQab95+gbd5RIUXSqZXQdBc6Sjf2jhU2TW3jjd4dhemNfN5/qZeQVq6562fx91qWpI3oJj/IVquZEu1nBnyfqaiqeH3PRpqS5J5wJ8ObIyCOF4lc1zjKHkggW1aLgojuibookcxeUX1fm68NSosos3q4V3c9L6M3/ACL0YfntqXSxMmpoCySSON25mRrgHvDNIEuI1aV7W123tqqvdV3UMnx1P5TTc+xb4Vajkk2VdxY2caM5RhtSeNr3cTvqX9e7xn8orr0101MvXv8AHfyyuvdVHlDay4o3C5uPBehJMlMq5MPmM8UbJHOjdHaTStYuBvqO3rVLurlVdy0/HL7VVu6puq2RnOKwmRK9ta1569SOXxf7lqNz5VNxelgI3wHSAnz3Nl1Z3cXFVTYNVNaWCoa6XQJuW6cLHaN9+17XVYbqpxl462FZO+Tj/LsUiEpThLWKi6o0Le4oujHG3btfcRHTTTXl3VN1ULUOm/qUX1kn9AO8nrPvkVCYU/4pv73KKv3Ic3wEfUVXKetecNktG3z8oqbWjmlHw9Dl9GVdW+qv9X+xlNNWBmUdevl8kfzsarTdVYuY198Qm8kfzsa0UIYqItNLXGtaTXD1Rejti1RxZ/4TxLyqfnnra4rUzKE6OKYiP/KqOdcf9VOrrMGcxoqepdQff9md+6L3YFJ8ppvKIOcasLuy9+T0vyul8og51qrIw2o7etdZpyXc/Q2pC+r4F9VyfNQiIgCIiAIiICLZSZuqOul3eoa7dNENu1xFwL2Go98rFdRfDuB/pu9qnyLzVW42KrUSwpPzIAcyuGnsmOcL7C51vvU6pqdsbGRsFmsaGtHAALALtREkugxlKUtsnk8dVhEEsjJZY2vkjvoOcAS2+2xXsARF6YhERAEREAXjxDCYZwBPGyQNII0mg2INwdffAXsRAdVRTtex0bxdr2lrhwgixChpzQYZ+aPGVN0XjSZlGco9DwQjqP4Z+bd6RTqP4Z+bd6RU3RNVbjLnanzPzIR1H8M/Nu9Irsp802Gse17Yjdjg4XJIuDcHjUzRNVbhzs38T8yDzZoMNc4u3Nw0iTYOIGs34Vw6jeG9o70j7VO0Xmqtx7z1RfE/MgnUcw3tHekfanUbw3tHekfap2iaq3DnqnzPzIKMzmG9o70j7VlsVyAoqiGnp5Y/i6UaMIGrQFg2w8wHEpIi9wjF1Jva2/MgnUbw3tHekfanUbw3tHekfap2i81VuMueqfM/M8FBgsMNOKaJtomtLA3vHaon1GsM/JjLRr1AkAeDWp2i9wjBTknlMgnUbw3tHekfasxk3kFR0EjpaZhD3N0C4kk6NwbcYHEpGiYR66k2sNvzCr7Esy9DNPLUEva+d7nvs51i5xuTt1ayrBRGsnkZOLzF4K26htD28vpO9q9GH5maKKWOUOkJie17QXOtpNII3+EKwUXmpHcbHcVXscn5sBERZGkIiIAiIgCIiAIiIAiIgCIiAIiIAiIgCIiAIiIAiIgCIiAIiIAiIgCIiAIiIAiIgCIiAIiIAiIgCIiAIiID/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7"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560738" y="980728"/>
            <a:ext cx="3190875" cy="1438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98976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1760" y="274638"/>
            <a:ext cx="6275040" cy="1143000"/>
          </a:xfrm>
        </p:spPr>
        <p:txBody>
          <a:bodyPr/>
          <a:lstStyle/>
          <a:p>
            <a:r>
              <a:rPr lang="en-GB" dirty="0"/>
              <a:t>Zone of Relevance</a:t>
            </a:r>
          </a:p>
        </p:txBody>
      </p:sp>
      <p:sp>
        <p:nvSpPr>
          <p:cNvPr id="3" name="Content Placeholder 2"/>
          <p:cNvSpPr>
            <a:spLocks noGrp="1"/>
          </p:cNvSpPr>
          <p:nvPr>
            <p:ph idx="1"/>
          </p:nvPr>
        </p:nvSpPr>
        <p:spPr>
          <a:xfrm>
            <a:off x="399260" y="2132856"/>
            <a:ext cx="8229600" cy="3124944"/>
          </a:xfrm>
        </p:spPr>
        <p:txBody>
          <a:bodyPr>
            <a:normAutofit/>
          </a:bodyPr>
          <a:lstStyle/>
          <a:p>
            <a:pPr marL="0" indent="0">
              <a:buNone/>
            </a:pPr>
            <a:r>
              <a:rPr lang="en-GB" sz="1900" dirty="0"/>
              <a:t>Children generate adjectives for a given context – setting, character… They discuss meanings and consider how relevant the word is to the context they are working on. The more appropriate the word is, the closer to the centre of the target it goes. </a:t>
            </a:r>
          </a:p>
          <a:p>
            <a:pPr marL="0" indent="0">
              <a:buNone/>
            </a:pPr>
            <a:endParaRPr lang="en-GB" sz="1900" dirty="0"/>
          </a:p>
          <a:p>
            <a:pPr marL="0" indent="0">
              <a:buNone/>
            </a:pPr>
            <a:r>
              <a:rPr lang="en-GB" sz="1900" dirty="0"/>
              <a:t>This is a useful way of developing vocabulary. Words can be added by teachers to extend vocabulary and prompt discussion. It may also include or be focused on nouns, verbs and adverbials.</a:t>
            </a:r>
          </a:p>
          <a:p>
            <a:pPr marL="0" indent="0">
              <a:buNone/>
            </a:pPr>
            <a:endParaRPr lang="en-GB" dirty="0"/>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a:xfrm>
            <a:off x="7296584" y="6313727"/>
            <a:ext cx="1219200" cy="365125"/>
          </a:xfrm>
        </p:spPr>
        <p:txBody>
          <a:bodyPr/>
          <a:lstStyle/>
          <a:p>
            <a:fld id="{1846B546-D5AF-48F3-AE7E-6EBE9F16C366}" type="slidenum">
              <a:rPr lang="en-GB" smtClean="0"/>
              <a:pPr/>
              <a:t>23</a:t>
            </a:fld>
            <a:endParaRPr lang="en-GB" dirty="0"/>
          </a:p>
        </p:txBody>
      </p:sp>
      <p:pic>
        <p:nvPicPr>
          <p:cNvPr id="205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20557468">
            <a:off x="488561" y="470203"/>
            <a:ext cx="2010333" cy="9052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516215" y="4765588"/>
            <a:ext cx="1962622" cy="1615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52647" y="5073213"/>
            <a:ext cx="1289758" cy="1000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13"/>
          <p:cNvSpPr>
            <a:spLocks noChangeArrowheads="1"/>
          </p:cNvSpPr>
          <p:nvPr/>
        </p:nvSpPr>
        <p:spPr bwMode="auto">
          <a:xfrm>
            <a:off x="7088869" y="5214506"/>
            <a:ext cx="817315" cy="717550"/>
          </a:xfrm>
          <a:prstGeom prst="ellipse">
            <a:avLst/>
          </a:prstGeom>
          <a:solidFill>
            <a:srgbClr val="32CD32">
              <a:alpha val="66666"/>
            </a:srgbClr>
          </a:solidFill>
          <a:ln w="38100">
            <a:solidFill>
              <a:srgbClr val="32CD32">
                <a:alpha val="66666"/>
              </a:srgbClr>
            </a:solidFill>
            <a:round/>
            <a:headEnd/>
            <a:tailEnd/>
          </a:ln>
        </p:spPr>
        <p:txBody>
          <a:bodyPr wrap="none" lIns="102678" tIns="51339" rIns="102678" bIns="51339" anchor="ctr"/>
          <a:lstStyle/>
          <a:p>
            <a:endParaRPr lang="en-US" dirty="0">
              <a:latin typeface="Georgia" pitchFamily="18" charset="0"/>
            </a:endParaRPr>
          </a:p>
        </p:txBody>
      </p:sp>
    </p:spTree>
    <p:extLst>
      <p:ext uri="{BB962C8B-B14F-4D97-AF65-F5344CB8AC3E}">
        <p14:creationId xmlns:p14="http://schemas.microsoft.com/office/powerpoint/2010/main" val="35234971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Oval 2"/>
          <p:cNvSpPr>
            <a:spLocks noChangeArrowheads="1"/>
          </p:cNvSpPr>
          <p:nvPr/>
        </p:nvSpPr>
        <p:spPr bwMode="auto">
          <a:xfrm>
            <a:off x="696913" y="168275"/>
            <a:ext cx="7777162" cy="6399213"/>
          </a:xfrm>
          <a:prstGeom prst="ellipse">
            <a:avLst/>
          </a:prstGeom>
          <a:solidFill>
            <a:srgbClr val="FF0000">
              <a:alpha val="66666"/>
            </a:srgbClr>
          </a:solidFill>
          <a:ln w="38100">
            <a:solidFill>
              <a:srgbClr val="FF0000">
                <a:alpha val="66666"/>
              </a:srgbClr>
            </a:solidFill>
            <a:round/>
            <a:headEnd/>
            <a:tailEnd/>
          </a:ln>
        </p:spPr>
        <p:txBody>
          <a:bodyPr wrap="none" lIns="102678" tIns="51339" rIns="102678" bIns="51339" anchor="ctr"/>
          <a:lstStyle/>
          <a:p>
            <a:endParaRPr lang="en-US" dirty="0">
              <a:latin typeface="Georgia" pitchFamily="18" charset="0"/>
            </a:endParaRPr>
          </a:p>
        </p:txBody>
      </p:sp>
      <p:sp>
        <p:nvSpPr>
          <p:cNvPr id="64515" name="Text Box 3"/>
          <p:cNvSpPr txBox="1">
            <a:spLocks noChangeArrowheads="1"/>
          </p:cNvSpPr>
          <p:nvPr/>
        </p:nvSpPr>
        <p:spPr bwMode="auto">
          <a:xfrm>
            <a:off x="7135813" y="4141788"/>
            <a:ext cx="184467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peaceful</a:t>
            </a:r>
          </a:p>
        </p:txBody>
      </p:sp>
      <p:sp>
        <p:nvSpPr>
          <p:cNvPr id="64516" name="Text Box 4"/>
          <p:cNvSpPr txBox="1">
            <a:spLocks noChangeArrowheads="1"/>
          </p:cNvSpPr>
          <p:nvPr/>
        </p:nvSpPr>
        <p:spPr bwMode="auto">
          <a:xfrm>
            <a:off x="7159625" y="4821238"/>
            <a:ext cx="19812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imposing</a:t>
            </a:r>
          </a:p>
        </p:txBody>
      </p:sp>
      <p:sp>
        <p:nvSpPr>
          <p:cNvPr id="64517" name="Text Box 5"/>
          <p:cNvSpPr txBox="1">
            <a:spLocks noChangeArrowheads="1"/>
          </p:cNvSpPr>
          <p:nvPr/>
        </p:nvSpPr>
        <p:spPr bwMode="auto">
          <a:xfrm>
            <a:off x="5875338" y="5577554"/>
            <a:ext cx="1557337" cy="380680"/>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overgrown</a:t>
            </a:r>
          </a:p>
        </p:txBody>
      </p:sp>
      <p:sp>
        <p:nvSpPr>
          <p:cNvPr id="64518" name="Text Box 6"/>
          <p:cNvSpPr txBox="1">
            <a:spLocks noChangeArrowheads="1"/>
          </p:cNvSpPr>
          <p:nvPr/>
        </p:nvSpPr>
        <p:spPr bwMode="auto">
          <a:xfrm>
            <a:off x="7810500" y="2624138"/>
            <a:ext cx="1249363"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calm</a:t>
            </a:r>
          </a:p>
        </p:txBody>
      </p:sp>
      <p:sp>
        <p:nvSpPr>
          <p:cNvPr id="64519" name="Text Box 7"/>
          <p:cNvSpPr txBox="1">
            <a:spLocks noChangeArrowheads="1"/>
          </p:cNvSpPr>
          <p:nvPr/>
        </p:nvSpPr>
        <p:spPr bwMode="auto">
          <a:xfrm>
            <a:off x="7432675" y="673100"/>
            <a:ext cx="14097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silent</a:t>
            </a:r>
          </a:p>
        </p:txBody>
      </p:sp>
      <p:sp>
        <p:nvSpPr>
          <p:cNvPr id="64520" name="Text Box 8"/>
          <p:cNvSpPr txBox="1">
            <a:spLocks noChangeArrowheads="1"/>
          </p:cNvSpPr>
          <p:nvPr/>
        </p:nvSpPr>
        <p:spPr bwMode="auto">
          <a:xfrm>
            <a:off x="7192963" y="3530600"/>
            <a:ext cx="17526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exciting</a:t>
            </a:r>
          </a:p>
        </p:txBody>
      </p:sp>
      <p:sp>
        <p:nvSpPr>
          <p:cNvPr id="64521" name="Text Box 9"/>
          <p:cNvSpPr txBox="1">
            <a:spLocks noChangeArrowheads="1"/>
          </p:cNvSpPr>
          <p:nvPr/>
        </p:nvSpPr>
        <p:spPr bwMode="auto">
          <a:xfrm>
            <a:off x="7513638" y="150813"/>
            <a:ext cx="1363662"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tense</a:t>
            </a:r>
          </a:p>
        </p:txBody>
      </p:sp>
      <p:sp>
        <p:nvSpPr>
          <p:cNvPr id="64522" name="Text Box 10"/>
          <p:cNvSpPr txBox="1">
            <a:spLocks noChangeArrowheads="1"/>
          </p:cNvSpPr>
          <p:nvPr/>
        </p:nvSpPr>
        <p:spPr bwMode="auto">
          <a:xfrm>
            <a:off x="7170738" y="1136650"/>
            <a:ext cx="1385887"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sunlit</a:t>
            </a:r>
          </a:p>
        </p:txBody>
      </p:sp>
      <p:sp>
        <p:nvSpPr>
          <p:cNvPr id="64523" name="Text Box 11"/>
          <p:cNvSpPr txBox="1">
            <a:spLocks noChangeArrowheads="1"/>
          </p:cNvSpPr>
          <p:nvPr/>
        </p:nvSpPr>
        <p:spPr bwMode="auto">
          <a:xfrm>
            <a:off x="6232525" y="1668463"/>
            <a:ext cx="1082675" cy="381000"/>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bleak</a:t>
            </a:r>
          </a:p>
        </p:txBody>
      </p:sp>
      <p:sp>
        <p:nvSpPr>
          <p:cNvPr id="64524" name="Oval 12"/>
          <p:cNvSpPr>
            <a:spLocks noChangeArrowheads="1"/>
          </p:cNvSpPr>
          <p:nvPr/>
        </p:nvSpPr>
        <p:spPr bwMode="auto">
          <a:xfrm>
            <a:off x="2171700" y="1447800"/>
            <a:ext cx="4873625" cy="3778250"/>
          </a:xfrm>
          <a:prstGeom prst="ellipse">
            <a:avLst/>
          </a:prstGeom>
          <a:solidFill>
            <a:srgbClr val="FFD700">
              <a:alpha val="66666"/>
            </a:srgbClr>
          </a:solidFill>
          <a:ln w="38100">
            <a:solidFill>
              <a:srgbClr val="FFD700">
                <a:alpha val="66666"/>
              </a:srgbClr>
            </a:solidFill>
            <a:round/>
            <a:headEnd/>
            <a:tailEnd/>
          </a:ln>
        </p:spPr>
        <p:txBody>
          <a:bodyPr wrap="none" lIns="102678" tIns="51339" rIns="102678" bIns="51339" anchor="ctr"/>
          <a:lstStyle/>
          <a:p>
            <a:endParaRPr lang="en-US" dirty="0">
              <a:latin typeface="Georgia" pitchFamily="18" charset="0"/>
            </a:endParaRPr>
          </a:p>
        </p:txBody>
      </p:sp>
      <p:sp>
        <p:nvSpPr>
          <p:cNvPr id="64525" name="Oval 13"/>
          <p:cNvSpPr>
            <a:spLocks noChangeArrowheads="1"/>
          </p:cNvSpPr>
          <p:nvPr/>
        </p:nvSpPr>
        <p:spPr bwMode="auto">
          <a:xfrm>
            <a:off x="3508375" y="2305050"/>
            <a:ext cx="2312988" cy="1841500"/>
          </a:xfrm>
          <a:prstGeom prst="ellipse">
            <a:avLst/>
          </a:prstGeom>
          <a:solidFill>
            <a:srgbClr val="32CD32">
              <a:alpha val="66666"/>
            </a:srgbClr>
          </a:solidFill>
          <a:ln w="38100">
            <a:solidFill>
              <a:srgbClr val="32CD32">
                <a:alpha val="66666"/>
              </a:srgbClr>
            </a:solidFill>
            <a:round/>
            <a:headEnd/>
            <a:tailEnd/>
          </a:ln>
        </p:spPr>
        <p:txBody>
          <a:bodyPr wrap="none" lIns="102678" tIns="51339" rIns="102678" bIns="51339" anchor="ctr"/>
          <a:lstStyle/>
          <a:p>
            <a:endParaRPr lang="en-US" dirty="0">
              <a:latin typeface="Georgia" pitchFamily="18" charset="0"/>
            </a:endParaRPr>
          </a:p>
        </p:txBody>
      </p:sp>
      <p:sp>
        <p:nvSpPr>
          <p:cNvPr id="64526" name="Text Box 14"/>
          <p:cNvSpPr txBox="1">
            <a:spLocks noChangeArrowheads="1"/>
          </p:cNvSpPr>
          <p:nvPr/>
        </p:nvSpPr>
        <p:spPr bwMode="auto">
          <a:xfrm>
            <a:off x="5559425" y="2844800"/>
            <a:ext cx="2163763"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chilling</a:t>
            </a:r>
          </a:p>
        </p:txBody>
      </p:sp>
      <p:sp>
        <p:nvSpPr>
          <p:cNvPr id="64527" name="Text Box 15"/>
          <p:cNvSpPr txBox="1">
            <a:spLocks noChangeArrowheads="1"/>
          </p:cNvSpPr>
          <p:nvPr/>
        </p:nvSpPr>
        <p:spPr bwMode="auto">
          <a:xfrm>
            <a:off x="3227388" y="3175"/>
            <a:ext cx="11811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dark</a:t>
            </a:r>
          </a:p>
        </p:txBody>
      </p:sp>
      <p:sp>
        <p:nvSpPr>
          <p:cNvPr id="64528" name="Text Box 16"/>
          <p:cNvSpPr txBox="1">
            <a:spLocks noChangeArrowheads="1"/>
          </p:cNvSpPr>
          <p:nvPr/>
        </p:nvSpPr>
        <p:spPr bwMode="auto">
          <a:xfrm>
            <a:off x="4495801" y="762000"/>
            <a:ext cx="1815306" cy="381000"/>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light-hearted</a:t>
            </a:r>
          </a:p>
        </p:txBody>
      </p:sp>
      <p:sp>
        <p:nvSpPr>
          <p:cNvPr id="64529" name="Text Box 17"/>
          <p:cNvSpPr txBox="1">
            <a:spLocks noChangeArrowheads="1"/>
          </p:cNvSpPr>
          <p:nvPr/>
        </p:nvSpPr>
        <p:spPr bwMode="auto">
          <a:xfrm>
            <a:off x="5764213" y="171450"/>
            <a:ext cx="1093787" cy="379413"/>
          </a:xfrm>
          <a:prstGeom prst="rect">
            <a:avLst/>
          </a:prstGeom>
          <a:noFill/>
          <a:ln w="9525">
            <a:noFill/>
            <a:miter lim="800000"/>
            <a:headEnd/>
            <a:tailEnd/>
          </a:ln>
        </p:spPr>
        <p:txBody>
          <a:bodyPr wrap="square" lIns="102678" tIns="51339" rIns="102678" bIns="51339">
            <a:spAutoFit/>
          </a:bodyPr>
          <a:lstStyle/>
          <a:p>
            <a:r>
              <a:rPr lang="en-GB" dirty="0">
                <a:latin typeface="Georgia" pitchFamily="18" charset="0"/>
              </a:rPr>
              <a:t>tranquil</a:t>
            </a:r>
          </a:p>
        </p:txBody>
      </p:sp>
      <p:sp>
        <p:nvSpPr>
          <p:cNvPr id="64530" name="Text Box 18"/>
          <p:cNvSpPr txBox="1">
            <a:spLocks noChangeArrowheads="1"/>
          </p:cNvSpPr>
          <p:nvPr/>
        </p:nvSpPr>
        <p:spPr bwMode="auto">
          <a:xfrm>
            <a:off x="3924300" y="319088"/>
            <a:ext cx="1431925" cy="379412"/>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violent</a:t>
            </a:r>
          </a:p>
        </p:txBody>
      </p:sp>
      <p:sp>
        <p:nvSpPr>
          <p:cNvPr id="64531" name="Text Box 19"/>
          <p:cNvSpPr txBox="1">
            <a:spLocks noChangeArrowheads="1"/>
          </p:cNvSpPr>
          <p:nvPr/>
        </p:nvSpPr>
        <p:spPr bwMode="auto">
          <a:xfrm>
            <a:off x="427038" y="2022475"/>
            <a:ext cx="166052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shadowy</a:t>
            </a:r>
          </a:p>
        </p:txBody>
      </p:sp>
      <p:sp>
        <p:nvSpPr>
          <p:cNvPr id="64532" name="Text Box 20"/>
          <p:cNvSpPr txBox="1">
            <a:spLocks noChangeArrowheads="1"/>
          </p:cNvSpPr>
          <p:nvPr/>
        </p:nvSpPr>
        <p:spPr bwMode="auto">
          <a:xfrm>
            <a:off x="495300" y="3100388"/>
            <a:ext cx="1341438"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menacing</a:t>
            </a:r>
          </a:p>
        </p:txBody>
      </p:sp>
      <p:sp>
        <p:nvSpPr>
          <p:cNvPr id="64533" name="Text Box 21"/>
          <p:cNvSpPr txBox="1">
            <a:spLocks noChangeArrowheads="1"/>
          </p:cNvSpPr>
          <p:nvPr/>
        </p:nvSpPr>
        <p:spPr bwMode="auto">
          <a:xfrm>
            <a:off x="495300" y="3736975"/>
            <a:ext cx="138747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harsh</a:t>
            </a:r>
          </a:p>
        </p:txBody>
      </p:sp>
      <p:sp>
        <p:nvSpPr>
          <p:cNvPr id="64534" name="Text Box 22"/>
          <p:cNvSpPr txBox="1">
            <a:spLocks noChangeArrowheads="1"/>
          </p:cNvSpPr>
          <p:nvPr/>
        </p:nvSpPr>
        <p:spPr bwMode="auto">
          <a:xfrm>
            <a:off x="323850" y="4141788"/>
            <a:ext cx="1638300"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dramatic</a:t>
            </a:r>
          </a:p>
        </p:txBody>
      </p:sp>
      <p:sp>
        <p:nvSpPr>
          <p:cNvPr id="64535" name="Text Box 23"/>
          <p:cNvSpPr txBox="1">
            <a:spLocks noChangeArrowheads="1"/>
          </p:cNvSpPr>
          <p:nvPr/>
        </p:nvSpPr>
        <p:spPr bwMode="auto">
          <a:xfrm>
            <a:off x="587375" y="2408238"/>
            <a:ext cx="1135063" cy="379412"/>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shady</a:t>
            </a:r>
          </a:p>
        </p:txBody>
      </p:sp>
      <p:sp>
        <p:nvSpPr>
          <p:cNvPr id="64536" name="Text Box 24"/>
          <p:cNvSpPr txBox="1">
            <a:spLocks noChangeArrowheads="1"/>
          </p:cNvSpPr>
          <p:nvPr/>
        </p:nvSpPr>
        <p:spPr bwMode="auto">
          <a:xfrm>
            <a:off x="495300" y="1293813"/>
            <a:ext cx="143192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sinister</a:t>
            </a:r>
          </a:p>
        </p:txBody>
      </p:sp>
      <p:sp>
        <p:nvSpPr>
          <p:cNvPr id="64537" name="Text Box 25"/>
          <p:cNvSpPr txBox="1">
            <a:spLocks noChangeArrowheads="1"/>
          </p:cNvSpPr>
          <p:nvPr/>
        </p:nvSpPr>
        <p:spPr bwMode="auto">
          <a:xfrm>
            <a:off x="517525" y="5570538"/>
            <a:ext cx="2233613"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frightening</a:t>
            </a:r>
          </a:p>
        </p:txBody>
      </p:sp>
      <p:sp>
        <p:nvSpPr>
          <p:cNvPr id="64538" name="Text Box 26"/>
          <p:cNvSpPr txBox="1">
            <a:spLocks noChangeArrowheads="1"/>
          </p:cNvSpPr>
          <p:nvPr/>
        </p:nvSpPr>
        <p:spPr bwMode="auto">
          <a:xfrm>
            <a:off x="655638" y="604838"/>
            <a:ext cx="2300287" cy="379412"/>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threatening</a:t>
            </a:r>
          </a:p>
        </p:txBody>
      </p:sp>
      <p:sp>
        <p:nvSpPr>
          <p:cNvPr id="64539" name="Text Box 27"/>
          <p:cNvSpPr txBox="1">
            <a:spLocks noChangeArrowheads="1"/>
          </p:cNvSpPr>
          <p:nvPr/>
        </p:nvSpPr>
        <p:spPr bwMode="auto">
          <a:xfrm>
            <a:off x="2620963" y="4594225"/>
            <a:ext cx="1363662"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warm</a:t>
            </a:r>
          </a:p>
        </p:txBody>
      </p:sp>
      <p:sp>
        <p:nvSpPr>
          <p:cNvPr id="64540" name="Text Box 28"/>
          <p:cNvSpPr txBox="1">
            <a:spLocks noChangeArrowheads="1"/>
          </p:cNvSpPr>
          <p:nvPr/>
        </p:nvSpPr>
        <p:spPr bwMode="auto">
          <a:xfrm>
            <a:off x="2060575" y="5127625"/>
            <a:ext cx="1066800" cy="379413"/>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sad</a:t>
            </a:r>
          </a:p>
        </p:txBody>
      </p:sp>
      <p:sp>
        <p:nvSpPr>
          <p:cNvPr id="64541" name="Text Box 29"/>
          <p:cNvSpPr txBox="1">
            <a:spLocks noChangeArrowheads="1"/>
          </p:cNvSpPr>
          <p:nvPr/>
        </p:nvSpPr>
        <p:spPr bwMode="auto">
          <a:xfrm>
            <a:off x="758825" y="4624388"/>
            <a:ext cx="1042988"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evil</a:t>
            </a:r>
          </a:p>
        </p:txBody>
      </p:sp>
      <p:sp>
        <p:nvSpPr>
          <p:cNvPr id="64542" name="Text Box 30"/>
          <p:cNvSpPr txBox="1">
            <a:spLocks noChangeArrowheads="1"/>
          </p:cNvSpPr>
          <p:nvPr/>
        </p:nvSpPr>
        <p:spPr bwMode="auto">
          <a:xfrm>
            <a:off x="3203575" y="1609725"/>
            <a:ext cx="218757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dangerous</a:t>
            </a:r>
          </a:p>
        </p:txBody>
      </p:sp>
      <p:sp>
        <p:nvSpPr>
          <p:cNvPr id="64543" name="Text Box 31"/>
          <p:cNvSpPr txBox="1">
            <a:spLocks noChangeArrowheads="1"/>
          </p:cNvSpPr>
          <p:nvPr/>
        </p:nvSpPr>
        <p:spPr bwMode="auto">
          <a:xfrm>
            <a:off x="2266950" y="171450"/>
            <a:ext cx="1181100" cy="379413"/>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cold</a:t>
            </a:r>
          </a:p>
        </p:txBody>
      </p:sp>
      <p:sp>
        <p:nvSpPr>
          <p:cNvPr id="64544" name="Text Box 32"/>
          <p:cNvSpPr txBox="1">
            <a:spLocks noChangeArrowheads="1"/>
          </p:cNvSpPr>
          <p:nvPr/>
        </p:nvSpPr>
        <p:spPr bwMode="auto">
          <a:xfrm>
            <a:off x="3627438" y="5303838"/>
            <a:ext cx="1431925" cy="381000"/>
          </a:xfrm>
          <a:prstGeom prst="rect">
            <a:avLst/>
          </a:prstGeom>
          <a:noFill/>
          <a:ln w="9525">
            <a:noFill/>
            <a:miter lim="800000"/>
            <a:headEnd/>
            <a:tailEnd/>
          </a:ln>
        </p:spPr>
        <p:txBody>
          <a:bodyPr lIns="102678" tIns="51339" rIns="102678" bIns="51339">
            <a:spAutoFit/>
          </a:bodyPr>
          <a:lstStyle/>
          <a:p>
            <a:r>
              <a:rPr lang="en-GB" dirty="0">
                <a:latin typeface="Georgia" pitchFamily="18" charset="0"/>
              </a:rPr>
              <a:t>gentle</a:t>
            </a:r>
          </a:p>
        </p:txBody>
      </p:sp>
      <p:sp>
        <p:nvSpPr>
          <p:cNvPr id="2" name="Date Placeholder 1"/>
          <p:cNvSpPr>
            <a:spLocks noGrp="1"/>
          </p:cNvSpPr>
          <p:nvPr>
            <p:ph type="dt" sz="half" idx="10"/>
          </p:nvPr>
        </p:nvSpPr>
        <p:spPr>
          <a:xfrm>
            <a:off x="3399160" y="6541417"/>
            <a:ext cx="2362200" cy="365125"/>
          </a:xfrm>
        </p:spPr>
        <p:txBody>
          <a:bodyPr/>
          <a:lstStyle/>
          <a:p>
            <a:r>
              <a:rPr lang="en-US" dirty="0"/>
              <a:t>© Focus Education UK Ltd</a:t>
            </a:r>
            <a:endParaRPr lang="en-GB" dirty="0"/>
          </a:p>
        </p:txBody>
      </p:sp>
      <p:sp>
        <p:nvSpPr>
          <p:cNvPr id="3" name="Slide Number Placeholder 2"/>
          <p:cNvSpPr>
            <a:spLocks noGrp="1"/>
          </p:cNvSpPr>
          <p:nvPr>
            <p:ph type="sldNum" sz="quarter" idx="12"/>
          </p:nvPr>
        </p:nvSpPr>
        <p:spPr>
          <a:xfrm>
            <a:off x="7439025" y="6432551"/>
            <a:ext cx="1219200" cy="365125"/>
          </a:xfrm>
        </p:spPr>
        <p:txBody>
          <a:bodyPr/>
          <a:lstStyle/>
          <a:p>
            <a:fld id="{1846B546-D5AF-48F3-AE7E-6EBE9F16C366}" type="slidenum">
              <a:rPr lang="en-GB" smtClean="0"/>
              <a:pPr/>
              <a:t>24</a:t>
            </a:fld>
            <a:endParaRPr lang="en-GB" dirty="0"/>
          </a:p>
        </p:txBody>
      </p:sp>
    </p:spTree>
    <p:extLst>
      <p:ext uri="{BB962C8B-B14F-4D97-AF65-F5344CB8AC3E}">
        <p14:creationId xmlns:p14="http://schemas.microsoft.com/office/powerpoint/2010/main" val="35926649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5696" y="265212"/>
            <a:ext cx="5616624" cy="1143000"/>
          </a:xfrm>
        </p:spPr>
        <p:txBody>
          <a:bodyPr>
            <a:normAutofit fontScale="90000"/>
          </a:bodyPr>
          <a:lstStyle/>
          <a:p>
            <a:r>
              <a:rPr lang="en-GB" dirty="0"/>
              <a:t>Changing the atmosphere</a:t>
            </a:r>
          </a:p>
        </p:txBody>
      </p:sp>
      <p:sp>
        <p:nvSpPr>
          <p:cNvPr id="3" name="Content Placeholder 2"/>
          <p:cNvSpPr>
            <a:spLocks noGrp="1"/>
          </p:cNvSpPr>
          <p:nvPr>
            <p:ph idx="1"/>
          </p:nvPr>
        </p:nvSpPr>
        <p:spPr>
          <a:xfrm>
            <a:off x="2123728" y="1600200"/>
            <a:ext cx="6563072" cy="4525963"/>
          </a:xfrm>
          <a:ln>
            <a:solidFill>
              <a:srgbClr val="0070C0"/>
            </a:solidFill>
          </a:ln>
        </p:spPr>
        <p:txBody>
          <a:bodyPr>
            <a:normAutofit/>
          </a:bodyPr>
          <a:lstStyle/>
          <a:p>
            <a:pPr marL="0" indent="0">
              <a:buNone/>
            </a:pPr>
            <a:r>
              <a:rPr lang="en-GB" sz="1800" dirty="0"/>
              <a:t>The       house stood in a       garden close by a        forest.</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25</a:t>
            </a:fld>
            <a:endParaRPr lang="en-GB" dirty="0"/>
          </a:p>
        </p:txBody>
      </p:sp>
      <p:sp>
        <p:nvSpPr>
          <p:cNvPr id="4" name="Content Placeholder 2"/>
          <p:cNvSpPr txBox="1">
            <a:spLocks/>
          </p:cNvSpPr>
          <p:nvPr/>
        </p:nvSpPr>
        <p:spPr>
          <a:xfrm>
            <a:off x="308720" y="1573943"/>
            <a:ext cx="1649129" cy="4525963"/>
          </a:xfrm>
          <a:prstGeom prst="rect">
            <a:avLst/>
          </a:prstGeom>
          <a:ln>
            <a:solidFill>
              <a:srgbClr val="0070C0"/>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800" dirty="0"/>
              <a:t>Happy</a:t>
            </a:r>
          </a:p>
          <a:p>
            <a:pPr marL="0" indent="0">
              <a:buFont typeface="Arial" pitchFamily="34" charset="0"/>
              <a:buNone/>
            </a:pPr>
            <a:endParaRPr lang="en-GB" sz="1800" dirty="0"/>
          </a:p>
          <a:p>
            <a:pPr marL="0" indent="0">
              <a:buFont typeface="Arial" pitchFamily="34" charset="0"/>
              <a:buNone/>
            </a:pPr>
            <a:r>
              <a:rPr lang="en-GB" sz="1800" dirty="0"/>
              <a:t>Frightening</a:t>
            </a:r>
          </a:p>
          <a:p>
            <a:pPr marL="0" indent="0">
              <a:buFont typeface="Arial" pitchFamily="34" charset="0"/>
              <a:buNone/>
            </a:pPr>
            <a:endParaRPr lang="en-GB" sz="1800" dirty="0"/>
          </a:p>
          <a:p>
            <a:pPr marL="0" indent="0">
              <a:buFont typeface="Arial" pitchFamily="34" charset="0"/>
              <a:buNone/>
            </a:pPr>
            <a:r>
              <a:rPr lang="en-GB" sz="1800" dirty="0"/>
              <a:t>Miserable</a:t>
            </a:r>
          </a:p>
          <a:p>
            <a:pPr marL="0" indent="0">
              <a:buFont typeface="Arial" pitchFamily="34" charset="0"/>
              <a:buNone/>
            </a:pPr>
            <a:endParaRPr lang="en-GB" sz="1800" dirty="0"/>
          </a:p>
          <a:p>
            <a:pPr marL="0" indent="0">
              <a:buFont typeface="Arial" pitchFamily="34" charset="0"/>
              <a:buNone/>
            </a:pPr>
            <a:r>
              <a:rPr lang="en-GB" sz="1800" dirty="0"/>
              <a:t>Exciting</a:t>
            </a:r>
          </a:p>
          <a:p>
            <a:pPr marL="0" indent="0">
              <a:buFont typeface="Arial" pitchFamily="34" charset="0"/>
              <a:buNone/>
            </a:pPr>
            <a:endParaRPr lang="en-GB" sz="1800" dirty="0"/>
          </a:p>
          <a:p>
            <a:pPr marL="0" indent="0">
              <a:buFont typeface="Arial" pitchFamily="34" charset="0"/>
              <a:buNone/>
            </a:pPr>
            <a:r>
              <a:rPr lang="en-GB" sz="1800" dirty="0"/>
              <a:t>Peaceful</a:t>
            </a:r>
          </a:p>
          <a:p>
            <a:pPr marL="0" indent="0">
              <a:buFont typeface="Arial" pitchFamily="34" charset="0"/>
              <a:buNone/>
            </a:pPr>
            <a:endParaRPr lang="en-GB" sz="1800" dirty="0"/>
          </a:p>
          <a:p>
            <a:pPr marL="0" indent="0">
              <a:buFont typeface="Arial" pitchFamily="34" charset="0"/>
              <a:buNone/>
            </a:pPr>
            <a:r>
              <a:rPr lang="en-GB" sz="1800" dirty="0"/>
              <a:t>Pleasant</a:t>
            </a:r>
          </a:p>
          <a:p>
            <a:pPr marL="0" indent="0">
              <a:buFont typeface="Arial" pitchFamily="34" charset="0"/>
              <a:buNone/>
            </a:pPr>
            <a:endParaRPr lang="en-GB" sz="1800" dirty="0"/>
          </a:p>
          <a:p>
            <a:pPr marL="0" indent="0">
              <a:buFont typeface="Arial" pitchFamily="34" charset="0"/>
              <a:buNone/>
            </a:pPr>
            <a:r>
              <a:rPr lang="en-GB" sz="1800" dirty="0"/>
              <a:t>Unpleasant</a:t>
            </a:r>
          </a:p>
        </p:txBody>
      </p:sp>
      <p:pic>
        <p:nvPicPr>
          <p:cNvPr id="8194" name="Picture 2" descr="http://i77.photobucket.com/albums/j60/bluinkalchemist/centralia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08290" y="332656"/>
            <a:ext cx="1344149" cy="1008112"/>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1734167">
            <a:off x="7367902" y="435021"/>
            <a:ext cx="1561229" cy="1045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167726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Clines</a:t>
            </a:r>
          </a:p>
        </p:txBody>
      </p:sp>
      <p:sp>
        <p:nvSpPr>
          <p:cNvPr id="3" name="Content Placeholder 2"/>
          <p:cNvSpPr>
            <a:spLocks noGrp="1"/>
          </p:cNvSpPr>
          <p:nvPr>
            <p:ph idx="1"/>
          </p:nvPr>
        </p:nvSpPr>
        <p:spPr/>
        <p:txBody>
          <a:bodyPr>
            <a:normAutofit/>
          </a:bodyPr>
          <a:lstStyle/>
          <a:p>
            <a:pPr marL="0" indent="0">
              <a:buNone/>
            </a:pPr>
            <a:r>
              <a:rPr lang="en-GB" altLang="en-US" sz="1800" dirty="0">
                <a:cs typeface="Arial" pitchFamily="34" charset="0"/>
              </a:rPr>
              <a:t>Clines are a way of organising vocabulary on a scale of intensity.  Asking children to explore where words should go on a cline in relation to each other is a useful way of exploring the differences in meaning between various items of vocabulary.  </a:t>
            </a:r>
          </a:p>
          <a:p>
            <a:pPr marL="0" indent="0">
              <a:buNone/>
            </a:pPr>
            <a:endParaRPr lang="en-GB" altLang="en-US" sz="1800" dirty="0">
              <a:cs typeface="Arial" pitchFamily="34" charset="0"/>
            </a:endParaRPr>
          </a:p>
          <a:p>
            <a:pPr marL="0" indent="0">
              <a:buNone/>
            </a:pPr>
            <a:r>
              <a:rPr lang="en-GB" altLang="en-US" sz="1800" dirty="0">
                <a:cs typeface="Arial" pitchFamily="34" charset="0"/>
              </a:rPr>
              <a:t>This can be done with nouns (emotions – nervousness, anxiety, panic) and verbs as well as adjectives. It also offers the possibility of exploring figurative and idiomatic expressions.</a:t>
            </a:r>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26</a:t>
            </a:fld>
            <a:endParaRPr lang="en-GB" dirty="0"/>
          </a:p>
        </p:txBody>
      </p:sp>
    </p:spTree>
    <p:extLst>
      <p:ext uri="{BB962C8B-B14F-4D97-AF65-F5344CB8AC3E}">
        <p14:creationId xmlns:p14="http://schemas.microsoft.com/office/powerpoint/2010/main" val="393771578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2"/>
          <p:cNvSpPr>
            <a:spLocks noGrp="1" noChangeArrowheads="1"/>
          </p:cNvSpPr>
          <p:nvPr>
            <p:ph type="title"/>
          </p:nvPr>
        </p:nvSpPr>
        <p:spPr>
          <a:xfrm>
            <a:off x="1714009" y="188640"/>
            <a:ext cx="5219700" cy="1008063"/>
          </a:xfrm>
        </p:spPr>
        <p:txBody>
          <a:bodyPr/>
          <a:lstStyle/>
          <a:p>
            <a:r>
              <a:rPr lang="en-GB" altLang="en-US" dirty="0"/>
              <a:t>Clines </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27</a:t>
            </a:fld>
            <a:endParaRPr lang="en-GB" dirty="0"/>
          </a:p>
        </p:txBody>
      </p:sp>
      <p:grpSp>
        <p:nvGrpSpPr>
          <p:cNvPr id="425986" name="Group 3"/>
          <p:cNvGrpSpPr>
            <a:grpSpLocks/>
          </p:cNvGrpSpPr>
          <p:nvPr/>
        </p:nvGrpSpPr>
        <p:grpSpPr bwMode="auto">
          <a:xfrm>
            <a:off x="539750" y="2581275"/>
            <a:ext cx="8135938" cy="3368675"/>
            <a:chOff x="106587000" y="106524000"/>
            <a:chExt cx="6984000" cy="4284000"/>
          </a:xfrm>
        </p:grpSpPr>
        <p:sp>
          <p:nvSpPr>
            <p:cNvPr id="425987" name="Line 4"/>
            <p:cNvSpPr>
              <a:spLocks noChangeShapeType="1"/>
            </p:cNvSpPr>
            <p:nvPr/>
          </p:nvSpPr>
          <p:spPr bwMode="auto">
            <a:xfrm flipV="1">
              <a:off x="106587000" y="110772000"/>
              <a:ext cx="6984000" cy="3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8" name="Line 5"/>
            <p:cNvSpPr>
              <a:spLocks noChangeShapeType="1"/>
            </p:cNvSpPr>
            <p:nvPr/>
          </p:nvSpPr>
          <p:spPr bwMode="auto">
            <a:xfrm flipH="1" flipV="1">
              <a:off x="113571000" y="106596000"/>
              <a:ext cx="0" cy="417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9" name="Text Box 6"/>
            <p:cNvSpPr txBox="1">
              <a:spLocks noChangeArrowheads="1"/>
            </p:cNvSpPr>
            <p:nvPr/>
          </p:nvSpPr>
          <p:spPr bwMode="auto">
            <a:xfrm>
              <a:off x="106587000" y="110052000"/>
              <a:ext cx="1044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unhappy</a:t>
              </a:r>
              <a:endParaRPr lang="en-GB" altLang="en-US" b="1" dirty="0"/>
            </a:p>
          </p:txBody>
        </p:sp>
        <p:sp>
          <p:nvSpPr>
            <p:cNvPr id="425990" name="Text Box 7"/>
            <p:cNvSpPr txBox="1">
              <a:spLocks noChangeArrowheads="1"/>
            </p:cNvSpPr>
            <p:nvPr/>
          </p:nvSpPr>
          <p:spPr bwMode="auto">
            <a:xfrm>
              <a:off x="107595000" y="109476000"/>
              <a:ext cx="1152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sad</a:t>
              </a:r>
              <a:endParaRPr lang="en-GB" altLang="en-US" b="1" dirty="0"/>
            </a:p>
          </p:txBody>
        </p:sp>
        <p:sp>
          <p:nvSpPr>
            <p:cNvPr id="425991" name="Text Box 8"/>
            <p:cNvSpPr txBox="1">
              <a:spLocks noChangeArrowheads="1"/>
            </p:cNvSpPr>
            <p:nvPr/>
          </p:nvSpPr>
          <p:spPr bwMode="auto">
            <a:xfrm>
              <a:off x="108675000" y="108900000"/>
              <a:ext cx="1008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miserable</a:t>
              </a:r>
              <a:endParaRPr lang="en-GB" altLang="en-US" b="1" dirty="0"/>
            </a:p>
          </p:txBody>
        </p:sp>
        <p:sp>
          <p:nvSpPr>
            <p:cNvPr id="425992" name="Text Box 9"/>
            <p:cNvSpPr txBox="1">
              <a:spLocks noChangeArrowheads="1"/>
            </p:cNvSpPr>
            <p:nvPr/>
          </p:nvSpPr>
          <p:spPr bwMode="auto">
            <a:xfrm>
              <a:off x="109539000" y="108324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tearful</a:t>
              </a:r>
              <a:endParaRPr lang="en-GB" altLang="en-US" b="1" dirty="0"/>
            </a:p>
          </p:txBody>
        </p:sp>
        <p:sp>
          <p:nvSpPr>
            <p:cNvPr id="425993" name="Text Box 10"/>
            <p:cNvSpPr txBox="1">
              <a:spLocks noChangeArrowheads="1"/>
            </p:cNvSpPr>
            <p:nvPr/>
          </p:nvSpPr>
          <p:spPr bwMode="auto">
            <a:xfrm>
              <a:off x="110403000" y="107676000"/>
              <a:ext cx="936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distraught</a:t>
              </a:r>
              <a:endParaRPr lang="en-GB" altLang="en-US" b="1" dirty="0"/>
            </a:p>
          </p:txBody>
        </p:sp>
        <p:sp>
          <p:nvSpPr>
            <p:cNvPr id="425994" name="Text Box 11"/>
            <p:cNvSpPr txBox="1">
              <a:spLocks noChangeArrowheads="1"/>
            </p:cNvSpPr>
            <p:nvPr/>
          </p:nvSpPr>
          <p:spPr bwMode="auto">
            <a:xfrm>
              <a:off x="111267000" y="107100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400" baseline="0" dirty="0">
                  <a:solidFill>
                    <a:srgbClr val="000000"/>
                  </a:solidFill>
                </a:rPr>
                <a:t>broken-hearted</a:t>
              </a:r>
              <a:endParaRPr lang="en-GB" altLang="en-US" sz="1400" b="1" dirty="0"/>
            </a:p>
          </p:txBody>
        </p:sp>
        <p:sp>
          <p:nvSpPr>
            <p:cNvPr id="425995" name="Text Box 12"/>
            <p:cNvSpPr txBox="1">
              <a:spLocks noChangeArrowheads="1"/>
            </p:cNvSpPr>
            <p:nvPr/>
          </p:nvSpPr>
          <p:spPr bwMode="auto">
            <a:xfrm>
              <a:off x="112113000" y="106524000"/>
              <a:ext cx="10584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in pieces</a:t>
              </a:r>
              <a:endParaRPr lang="en-GB" altLang="en-US" b="1" dirty="0"/>
            </a:p>
          </p:txBody>
        </p:sp>
      </p:grpSp>
      <p:pic>
        <p:nvPicPr>
          <p:cNvPr id="10242" name="Picture 2" descr="http://www.pablopicasso.org/images/paintings/the-weeping-woman.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30188" y="591903"/>
            <a:ext cx="2917675" cy="356335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rot="1940059">
            <a:off x="7448898" y="287378"/>
            <a:ext cx="1522560" cy="1019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78542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50210"/>
            <a:ext cx="6768752" cy="868362"/>
          </a:xfrm>
        </p:spPr>
        <p:txBody>
          <a:bodyPr/>
          <a:lstStyle/>
          <a:p>
            <a:r>
              <a:rPr lang="en-GB" dirty="0"/>
              <a:t>Playing with pronouns</a:t>
            </a:r>
          </a:p>
        </p:txBody>
      </p:sp>
      <p:sp>
        <p:nvSpPr>
          <p:cNvPr id="3" name="Content Placeholder 2"/>
          <p:cNvSpPr>
            <a:spLocks noGrp="1"/>
          </p:cNvSpPr>
          <p:nvPr>
            <p:ph idx="1"/>
          </p:nvPr>
        </p:nvSpPr>
        <p:spPr>
          <a:xfrm>
            <a:off x="503888" y="1844824"/>
            <a:ext cx="8229600" cy="4525963"/>
          </a:xfrm>
        </p:spPr>
        <p:txBody>
          <a:bodyPr/>
          <a:lstStyle/>
          <a:p>
            <a:pPr marL="0" indent="0">
              <a:buNone/>
            </a:pPr>
            <a:r>
              <a:rPr lang="en-GB" sz="1800" dirty="0"/>
              <a:t>Pronouns take the place of a noun or a whole noun phrase.</a:t>
            </a:r>
          </a:p>
          <a:p>
            <a:pPr marL="0" indent="0">
              <a:buNone/>
            </a:pPr>
            <a:r>
              <a:rPr lang="en-GB" sz="1800" dirty="0"/>
              <a:t>Pronouns help us avoid repeating ourselves too often, but children often overuse pronouns leading to ambiguity. The following activity requires children to identify the referent more clearly.</a:t>
            </a:r>
          </a:p>
          <a:p>
            <a:pPr marL="0" indent="0">
              <a:buNone/>
            </a:pPr>
            <a:endParaRPr lang="en-GB" sz="2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28</a:t>
            </a:fld>
            <a:endParaRPr lang="en-GB" dirty="0"/>
          </a:p>
        </p:txBody>
      </p:sp>
      <p:pic>
        <p:nvPicPr>
          <p:cNvPr id="6" name="Picture 2" descr="http://www.libraryskills.com/Library-Posters/files/block_0/July2011_E_Pronouns.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64288" y="228601"/>
            <a:ext cx="1742728" cy="911580"/>
          </a:xfrm>
          <a:prstGeom prst="rect">
            <a:avLst/>
          </a:prstGeom>
          <a:noFill/>
        </p:spPr>
      </p:pic>
    </p:spTree>
    <p:extLst>
      <p:ext uri="{BB962C8B-B14F-4D97-AF65-F5344CB8AC3E}">
        <p14:creationId xmlns:p14="http://schemas.microsoft.com/office/powerpoint/2010/main" val="39103398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7320" y="241015"/>
            <a:ext cx="5554960" cy="868362"/>
          </a:xfrm>
        </p:spPr>
        <p:txBody>
          <a:bodyPr/>
          <a:lstStyle/>
          <a:p>
            <a:r>
              <a:rPr lang="en-GB" dirty="0"/>
              <a:t>Playing with pronouns</a:t>
            </a:r>
          </a:p>
        </p:txBody>
      </p:sp>
      <p:sp>
        <p:nvSpPr>
          <p:cNvPr id="3" name="Content Placeholder 2"/>
          <p:cNvSpPr>
            <a:spLocks noGrp="1"/>
          </p:cNvSpPr>
          <p:nvPr>
            <p:ph idx="1"/>
          </p:nvPr>
        </p:nvSpPr>
        <p:spPr>
          <a:xfrm>
            <a:off x="503888" y="1844824"/>
            <a:ext cx="8229600" cy="4525963"/>
          </a:xfrm>
        </p:spPr>
        <p:txBody>
          <a:bodyPr/>
          <a:lstStyle/>
          <a:p>
            <a:pPr marL="0" indent="0">
              <a:buNone/>
            </a:pPr>
            <a:r>
              <a:rPr lang="en-GB" sz="2800" dirty="0"/>
              <a:t>The dog saw the fox across the field. It started to run and it hid in the undergrowth. It waited for some time but it had vanished. It went home.</a:t>
            </a:r>
          </a:p>
          <a:p>
            <a:pPr marL="0" indent="0">
              <a:buNone/>
            </a:pPr>
            <a:endParaRPr lang="en-GB" dirty="0"/>
          </a:p>
          <a:p>
            <a:pPr marL="0" indent="0">
              <a:buNone/>
            </a:pPr>
            <a:r>
              <a:rPr lang="en-GB" sz="2800" dirty="0"/>
              <a:t>Who is “it”?</a:t>
            </a:r>
          </a:p>
          <a:p>
            <a:pPr marL="0" indent="0">
              <a:buNone/>
            </a:pPr>
            <a:r>
              <a:rPr lang="en-GB" sz="2800" dirty="0"/>
              <a:t>Who hid? Who waited?</a:t>
            </a:r>
          </a:p>
          <a:p>
            <a:pPr marL="0" indent="0">
              <a:buNone/>
            </a:pPr>
            <a:r>
              <a:rPr lang="en-GB" sz="2800" dirty="0"/>
              <a:t>Who went home? The dog or the fox?</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29</a:t>
            </a:fld>
            <a:endParaRPr lang="en-GB" dirty="0"/>
          </a:p>
        </p:txBody>
      </p:sp>
      <p:pic>
        <p:nvPicPr>
          <p:cNvPr id="13314" name="Picture 2" descr="http://upload.wikimedia.org/wikipedia/commons/e/e2/Sable_and_White_Female_OTFS_Dog.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241015"/>
            <a:ext cx="1584176" cy="118845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thefeaturedcreature.thefeaturedcreat.netdna-cdn.com/wp-content/uploads/2012/10/redfox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092280" y="215413"/>
            <a:ext cx="1641208"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55540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0528" y="1700808"/>
            <a:ext cx="8686800" cy="4767808"/>
          </a:xfrm>
        </p:spPr>
        <p:txBody>
          <a:bodyPr>
            <a:normAutofit lnSpcReduction="10000"/>
          </a:bodyPr>
          <a:lstStyle/>
          <a:p>
            <a:pPr marL="0" indent="0">
              <a:buNone/>
            </a:pPr>
            <a:r>
              <a:rPr lang="en-GB" sz="2400" dirty="0"/>
              <a:t>Dan and </a:t>
            </a:r>
            <a:r>
              <a:rPr lang="en-GB" sz="2400" dirty="0">
                <a:solidFill>
                  <a:srgbClr val="FF0000"/>
                </a:solidFill>
              </a:rPr>
              <a:t>I/me</a:t>
            </a:r>
            <a:r>
              <a:rPr lang="en-GB" sz="2400" dirty="0"/>
              <a:t> went shopping in Cambridge.</a:t>
            </a:r>
          </a:p>
          <a:p>
            <a:pPr marL="0" indent="0">
              <a:buNone/>
            </a:pPr>
            <a:endParaRPr lang="en-GB" sz="2400" dirty="0"/>
          </a:p>
          <a:p>
            <a:pPr marL="0" indent="0">
              <a:buNone/>
            </a:pPr>
            <a:r>
              <a:rPr lang="en-GB" sz="2400" dirty="0"/>
              <a:t>The mouse scampered past Harry and </a:t>
            </a:r>
            <a:r>
              <a:rPr lang="en-GB" sz="2400" dirty="0">
                <a:solidFill>
                  <a:srgbClr val="FF0000"/>
                </a:solidFill>
              </a:rPr>
              <a:t>I/me</a:t>
            </a:r>
            <a:r>
              <a:rPr lang="en-GB" sz="2400" dirty="0"/>
              <a:t>.</a:t>
            </a:r>
          </a:p>
          <a:p>
            <a:pPr marL="0" indent="0">
              <a:buNone/>
            </a:pPr>
            <a:endParaRPr lang="en-GB" sz="2400" dirty="0"/>
          </a:p>
          <a:p>
            <a:pPr marL="0" indent="0">
              <a:buNone/>
            </a:pPr>
            <a:r>
              <a:rPr lang="en-GB" sz="2400" dirty="0"/>
              <a:t>Jan and </a:t>
            </a:r>
            <a:r>
              <a:rPr lang="en-GB" sz="2400" dirty="0">
                <a:solidFill>
                  <a:srgbClr val="FF0000"/>
                </a:solidFill>
              </a:rPr>
              <a:t>I/me </a:t>
            </a:r>
            <a:r>
              <a:rPr lang="en-GB" sz="2400" dirty="0"/>
              <a:t>ate all the ice cream.</a:t>
            </a:r>
          </a:p>
          <a:p>
            <a:pPr marL="0" indent="0">
              <a:buNone/>
            </a:pPr>
            <a:endParaRPr lang="en-GB" sz="2400" dirty="0"/>
          </a:p>
          <a:p>
            <a:pPr marL="0" indent="0">
              <a:buNone/>
            </a:pPr>
            <a:r>
              <a:rPr lang="en-GB" sz="2400" dirty="0"/>
              <a:t>He gave a gift to you and </a:t>
            </a:r>
            <a:r>
              <a:rPr lang="en-GB" sz="2400" dirty="0">
                <a:solidFill>
                  <a:srgbClr val="FF0000"/>
                </a:solidFill>
              </a:rPr>
              <a:t>I/me</a:t>
            </a:r>
            <a:r>
              <a:rPr lang="en-GB" sz="2400" dirty="0"/>
              <a:t>.</a:t>
            </a:r>
          </a:p>
          <a:p>
            <a:pPr marL="0" indent="0">
              <a:buNone/>
            </a:pPr>
            <a:endParaRPr lang="en-GB" sz="2400" dirty="0"/>
          </a:p>
          <a:p>
            <a:pPr marL="0" indent="0">
              <a:buNone/>
            </a:pPr>
            <a:r>
              <a:rPr lang="en-GB" sz="2400" dirty="0"/>
              <a:t>Can you join Joe and </a:t>
            </a:r>
            <a:r>
              <a:rPr lang="en-GB" sz="2400" dirty="0">
                <a:solidFill>
                  <a:srgbClr val="FF0000"/>
                </a:solidFill>
              </a:rPr>
              <a:t>I/me</a:t>
            </a:r>
            <a:r>
              <a:rPr lang="en-GB" sz="2400" dirty="0"/>
              <a:t> for dinner?</a:t>
            </a:r>
          </a:p>
          <a:p>
            <a:pPr marL="0" indent="0">
              <a:buNone/>
            </a:pPr>
            <a:endParaRPr lang="en-GB" sz="2400" dirty="0"/>
          </a:p>
          <a:p>
            <a:pPr marL="0" indent="0">
              <a:buNone/>
            </a:pPr>
            <a:r>
              <a:rPr lang="en-GB" sz="2400" dirty="0">
                <a:solidFill>
                  <a:srgbClr val="FF0000"/>
                </a:solidFill>
              </a:rPr>
              <a:t>I/me </a:t>
            </a:r>
            <a:r>
              <a:rPr lang="en-GB" sz="2400" dirty="0"/>
              <a:t>and my friend went to the park.</a:t>
            </a:r>
          </a:p>
          <a:p>
            <a:pPr marL="0" indent="0">
              <a:buNone/>
            </a:pPr>
            <a:endParaRPr lang="en-GB" sz="2400" dirty="0"/>
          </a:p>
          <a:p>
            <a:pPr marL="0" indent="0">
              <a:buNone/>
            </a:pPr>
            <a:endParaRPr lang="en-GB" dirty="0"/>
          </a:p>
          <a:p>
            <a:pPr marL="0" indent="0">
              <a:buNone/>
            </a:pPr>
            <a:endParaRPr lang="en-GB" dirty="0"/>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30</a:t>
            </a:fld>
            <a:endParaRPr lang="en-GB" dirty="0"/>
          </a:p>
        </p:txBody>
      </p:sp>
      <p:sp>
        <p:nvSpPr>
          <p:cNvPr id="2" name="TextBox 1"/>
          <p:cNvSpPr txBox="1"/>
          <p:nvPr/>
        </p:nvSpPr>
        <p:spPr>
          <a:xfrm>
            <a:off x="251520" y="280355"/>
            <a:ext cx="4554452" cy="954107"/>
          </a:xfrm>
          <a:prstGeom prst="rect">
            <a:avLst/>
          </a:prstGeom>
          <a:noFill/>
        </p:spPr>
        <p:txBody>
          <a:bodyPr wrap="none" rtlCol="0">
            <a:spAutoFit/>
          </a:bodyPr>
          <a:lstStyle/>
          <a:p>
            <a:r>
              <a:rPr lang="en-GB" sz="2800" b="1" dirty="0">
                <a:solidFill>
                  <a:srgbClr val="FF0000"/>
                </a:solidFill>
                <a:latin typeface="Century Gothic" panose="020B0502020202020204" pitchFamily="34" charset="0"/>
              </a:rPr>
              <a:t>Quick check game – </a:t>
            </a:r>
          </a:p>
          <a:p>
            <a:r>
              <a:rPr lang="en-GB" sz="2800" b="1" dirty="0">
                <a:solidFill>
                  <a:srgbClr val="FF0000"/>
                </a:solidFill>
                <a:latin typeface="Century Gothic" panose="020B0502020202020204" pitchFamily="34" charset="0"/>
              </a:rPr>
              <a:t>take out the other person</a:t>
            </a:r>
          </a:p>
        </p:txBody>
      </p:sp>
      <p:pic>
        <p:nvPicPr>
          <p:cNvPr id="15362" name="Picture 2" descr="http://www.quiz.biz/uploads/quizz/627153/orig/1.jpg?reload=1383161807"/>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948264" y="246210"/>
            <a:ext cx="1543050" cy="1323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46519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4082"/>
          </a:xfrm>
        </p:spPr>
        <p:txBody>
          <a:bodyPr>
            <a:normAutofit fontScale="90000"/>
          </a:bodyPr>
          <a:lstStyle/>
          <a:p>
            <a:r>
              <a:rPr lang="en-GB" dirty="0"/>
              <a:t>Determining Determiners</a:t>
            </a:r>
          </a:p>
        </p:txBody>
      </p:sp>
      <p:sp>
        <p:nvSpPr>
          <p:cNvPr id="3" name="Content Placeholder 2"/>
          <p:cNvSpPr>
            <a:spLocks noGrp="1"/>
          </p:cNvSpPr>
          <p:nvPr>
            <p:ph idx="1"/>
          </p:nvPr>
        </p:nvSpPr>
        <p:spPr>
          <a:xfrm>
            <a:off x="304800" y="1295401"/>
            <a:ext cx="8382000" cy="4830763"/>
          </a:xfrm>
        </p:spPr>
        <p:txBody>
          <a:bodyPr>
            <a:normAutofit/>
          </a:bodyPr>
          <a:lstStyle/>
          <a:p>
            <a:pPr>
              <a:buNone/>
            </a:pPr>
            <a:r>
              <a:rPr lang="en-GB" sz="1800" dirty="0"/>
              <a:t>Introduce or point out nouns and come before a noun in a sentence. </a:t>
            </a:r>
          </a:p>
          <a:p>
            <a:pPr>
              <a:buNone/>
            </a:pPr>
            <a:r>
              <a:rPr lang="en-GB" sz="1800" dirty="0"/>
              <a:t>They include:</a:t>
            </a:r>
          </a:p>
          <a:p>
            <a:pPr>
              <a:buNone/>
            </a:pPr>
            <a:endParaRPr lang="en-GB" sz="1800" b="1" dirty="0"/>
          </a:p>
          <a:p>
            <a:pPr>
              <a:buNone/>
            </a:pPr>
            <a:r>
              <a:rPr lang="en-GB" sz="1800" dirty="0"/>
              <a:t>• Articles: </a:t>
            </a:r>
            <a:r>
              <a:rPr lang="en-GB" sz="1800" b="1" dirty="0"/>
              <a:t>a/an, the</a:t>
            </a:r>
          </a:p>
          <a:p>
            <a:pPr>
              <a:buNone/>
            </a:pPr>
            <a:r>
              <a:rPr lang="en-GB" sz="1800" dirty="0"/>
              <a:t>• Demonstratives: </a:t>
            </a:r>
            <a:r>
              <a:rPr lang="en-GB" sz="1800" b="1" dirty="0"/>
              <a:t>this/that, these/those</a:t>
            </a:r>
          </a:p>
          <a:p>
            <a:pPr>
              <a:buNone/>
            </a:pPr>
            <a:r>
              <a:rPr lang="en-GB" sz="1800" dirty="0"/>
              <a:t>• Possessives: </a:t>
            </a:r>
            <a:r>
              <a:rPr lang="en-GB" sz="1800" b="1" dirty="0"/>
              <a:t>my/your/his/her/its/our/their</a:t>
            </a:r>
          </a:p>
          <a:p>
            <a:pPr>
              <a:buNone/>
            </a:pPr>
            <a:r>
              <a:rPr lang="en-GB" sz="1800" dirty="0"/>
              <a:t>• Quantifiers: </a:t>
            </a:r>
            <a:r>
              <a:rPr lang="en-GB" sz="1800" b="1" dirty="0"/>
              <a:t>some, any, no, many, much, few, little, both, all, either, neither, each, every, several</a:t>
            </a:r>
          </a:p>
          <a:p>
            <a:pPr>
              <a:buNone/>
            </a:pPr>
            <a:r>
              <a:rPr lang="en-GB" sz="1800" dirty="0"/>
              <a:t>• Numbers: </a:t>
            </a:r>
            <a:r>
              <a:rPr lang="en-GB" sz="1800" b="1" dirty="0"/>
              <a:t>three, fifty, three thousand etc</a:t>
            </a:r>
          </a:p>
          <a:p>
            <a:pPr>
              <a:buNone/>
            </a:pPr>
            <a:r>
              <a:rPr lang="en-GB" sz="1800" dirty="0"/>
              <a:t>• And some question words: </a:t>
            </a:r>
            <a:r>
              <a:rPr lang="en-GB" sz="1800" b="1" dirty="0"/>
              <a:t>which (which car?), what </a:t>
            </a:r>
            <a:r>
              <a:rPr lang="en-GB" sz="1800" dirty="0"/>
              <a:t>(what size?), </a:t>
            </a:r>
            <a:r>
              <a:rPr lang="en-GB" sz="1800" b="1" dirty="0"/>
              <a:t>whose (whose coat?)</a:t>
            </a:r>
          </a:p>
          <a:p>
            <a:pPr>
              <a:buNone/>
            </a:pPr>
            <a:endParaRPr lang="en-GB" sz="1800" b="1" dirty="0"/>
          </a:p>
          <a:p>
            <a:pPr>
              <a:buNone/>
            </a:pPr>
            <a:r>
              <a:rPr lang="en-GB" sz="1800" dirty="0"/>
              <a:t>They help to identify exactly which noun is being referred to.</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31</a:t>
            </a:fld>
            <a:endParaRPr lang="en-GB" dirty="0"/>
          </a:p>
        </p:txBody>
      </p:sp>
    </p:spTree>
    <p:extLst>
      <p:ext uri="{BB962C8B-B14F-4D97-AF65-F5344CB8AC3E}">
        <p14:creationId xmlns:p14="http://schemas.microsoft.com/office/powerpoint/2010/main" val="3640629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2822" y="116632"/>
            <a:ext cx="6627450" cy="952309"/>
          </a:xfrm>
        </p:spPr>
        <p:txBody>
          <a:bodyPr/>
          <a:lstStyle/>
          <a:p>
            <a:r>
              <a:rPr lang="en-GB" dirty="0"/>
              <a:t>Determining determiners!</a:t>
            </a:r>
          </a:p>
        </p:txBody>
      </p:sp>
      <p:sp>
        <p:nvSpPr>
          <p:cNvPr id="3" name="Content Placeholder 2"/>
          <p:cNvSpPr>
            <a:spLocks noGrp="1"/>
          </p:cNvSpPr>
          <p:nvPr>
            <p:ph idx="1"/>
          </p:nvPr>
        </p:nvSpPr>
        <p:spPr>
          <a:xfrm>
            <a:off x="395536" y="1124745"/>
            <a:ext cx="8229600" cy="576064"/>
          </a:xfrm>
        </p:spPr>
        <p:txBody>
          <a:bodyPr>
            <a:normAutofit lnSpcReduction="10000"/>
          </a:bodyPr>
          <a:lstStyle/>
          <a:p>
            <a:pPr marL="0" indent="0">
              <a:buNone/>
            </a:pPr>
            <a:r>
              <a:rPr lang="en-GB" b="1" dirty="0"/>
              <a:t>Finding the rule – alphabet game</a:t>
            </a:r>
          </a:p>
        </p:txBody>
      </p:sp>
      <p:sp>
        <p:nvSpPr>
          <p:cNvPr id="29" name="Date Placeholder 28"/>
          <p:cNvSpPr>
            <a:spLocks noGrp="1"/>
          </p:cNvSpPr>
          <p:nvPr>
            <p:ph type="dt" sz="half" idx="10"/>
          </p:nvPr>
        </p:nvSpPr>
        <p:spPr/>
        <p:txBody>
          <a:bodyPr/>
          <a:lstStyle/>
          <a:p>
            <a:r>
              <a:rPr lang="en-US"/>
              <a:t>© Focus Education UK Ltd</a:t>
            </a:r>
            <a:endParaRPr lang="en-GB" dirty="0"/>
          </a:p>
        </p:txBody>
      </p:sp>
      <p:sp>
        <p:nvSpPr>
          <p:cNvPr id="30" name="Slide Number Placeholder 29"/>
          <p:cNvSpPr>
            <a:spLocks noGrp="1"/>
          </p:cNvSpPr>
          <p:nvPr>
            <p:ph type="sldNum" sz="quarter" idx="12"/>
          </p:nvPr>
        </p:nvSpPr>
        <p:spPr/>
        <p:txBody>
          <a:bodyPr/>
          <a:lstStyle/>
          <a:p>
            <a:fld id="{1846B546-D5AF-48F3-AE7E-6EBE9F16C366}" type="slidenum">
              <a:rPr lang="en-GB" smtClean="0"/>
              <a:pPr/>
              <a:t>32</a:t>
            </a:fld>
            <a:endParaRPr lang="en-GB" dirty="0"/>
          </a:p>
        </p:txBody>
      </p:sp>
      <p:sp>
        <p:nvSpPr>
          <p:cNvPr id="4" name="TextBox 3"/>
          <p:cNvSpPr txBox="1"/>
          <p:nvPr/>
        </p:nvSpPr>
        <p:spPr>
          <a:xfrm>
            <a:off x="415263" y="3623665"/>
            <a:ext cx="1175322"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cat    </a:t>
            </a:r>
          </a:p>
        </p:txBody>
      </p:sp>
      <p:sp>
        <p:nvSpPr>
          <p:cNvPr id="5" name="TextBox 4"/>
          <p:cNvSpPr txBox="1"/>
          <p:nvPr/>
        </p:nvSpPr>
        <p:spPr>
          <a:xfrm>
            <a:off x="392822" y="2949155"/>
            <a:ext cx="1260281"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bike    </a:t>
            </a:r>
          </a:p>
        </p:txBody>
      </p:sp>
      <p:sp>
        <p:nvSpPr>
          <p:cNvPr id="6" name="TextBox 5"/>
          <p:cNvSpPr txBox="1"/>
          <p:nvPr/>
        </p:nvSpPr>
        <p:spPr>
          <a:xfrm>
            <a:off x="2227668" y="5085845"/>
            <a:ext cx="1181734"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kite   </a:t>
            </a:r>
          </a:p>
        </p:txBody>
      </p:sp>
      <p:sp>
        <p:nvSpPr>
          <p:cNvPr id="7" name="TextBox 6"/>
          <p:cNvSpPr txBox="1"/>
          <p:nvPr/>
        </p:nvSpPr>
        <p:spPr>
          <a:xfrm>
            <a:off x="427285" y="4319986"/>
            <a:ext cx="1192955"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doll    </a:t>
            </a:r>
          </a:p>
        </p:txBody>
      </p:sp>
      <p:sp>
        <p:nvSpPr>
          <p:cNvPr id="8" name="TextBox 7"/>
          <p:cNvSpPr txBox="1"/>
          <p:nvPr/>
        </p:nvSpPr>
        <p:spPr>
          <a:xfrm>
            <a:off x="445052" y="5877272"/>
            <a:ext cx="121539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flower </a:t>
            </a:r>
          </a:p>
        </p:txBody>
      </p:sp>
      <p:sp>
        <p:nvSpPr>
          <p:cNvPr id="9" name="TextBox 8"/>
          <p:cNvSpPr txBox="1"/>
          <p:nvPr/>
        </p:nvSpPr>
        <p:spPr>
          <a:xfrm>
            <a:off x="445052" y="5076094"/>
            <a:ext cx="120097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an egg </a:t>
            </a:r>
          </a:p>
        </p:txBody>
      </p:sp>
      <p:sp>
        <p:nvSpPr>
          <p:cNvPr id="10" name="TextBox 9"/>
          <p:cNvSpPr txBox="1"/>
          <p:nvPr/>
        </p:nvSpPr>
        <p:spPr>
          <a:xfrm>
            <a:off x="2227668" y="4319986"/>
            <a:ext cx="1197764"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jug    </a:t>
            </a:r>
          </a:p>
        </p:txBody>
      </p:sp>
      <p:sp>
        <p:nvSpPr>
          <p:cNvPr id="11" name="TextBox 10"/>
          <p:cNvSpPr txBox="1"/>
          <p:nvPr/>
        </p:nvSpPr>
        <p:spPr>
          <a:xfrm>
            <a:off x="2267744" y="3627083"/>
            <a:ext cx="113524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an icicle</a:t>
            </a:r>
          </a:p>
        </p:txBody>
      </p:sp>
      <p:sp>
        <p:nvSpPr>
          <p:cNvPr id="12" name="TextBox 11"/>
          <p:cNvSpPr txBox="1"/>
          <p:nvPr/>
        </p:nvSpPr>
        <p:spPr>
          <a:xfrm>
            <a:off x="2267744" y="2949155"/>
            <a:ext cx="1079142"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 house</a:t>
            </a:r>
          </a:p>
        </p:txBody>
      </p:sp>
      <p:sp>
        <p:nvSpPr>
          <p:cNvPr id="13" name="TextBox 12"/>
          <p:cNvSpPr txBox="1"/>
          <p:nvPr/>
        </p:nvSpPr>
        <p:spPr>
          <a:xfrm>
            <a:off x="3863141" y="5877272"/>
            <a:ext cx="126348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rabbit </a:t>
            </a:r>
          </a:p>
        </p:txBody>
      </p:sp>
      <p:sp>
        <p:nvSpPr>
          <p:cNvPr id="14" name="TextBox 13"/>
          <p:cNvSpPr txBox="1"/>
          <p:nvPr/>
        </p:nvSpPr>
        <p:spPr>
          <a:xfrm>
            <a:off x="2267744" y="2135388"/>
            <a:ext cx="107273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glass </a:t>
            </a:r>
          </a:p>
        </p:txBody>
      </p:sp>
      <p:sp>
        <p:nvSpPr>
          <p:cNvPr id="15" name="TextBox 14"/>
          <p:cNvSpPr txBox="1"/>
          <p:nvPr/>
        </p:nvSpPr>
        <p:spPr>
          <a:xfrm>
            <a:off x="5808960" y="4319986"/>
            <a:ext cx="134524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van    </a:t>
            </a:r>
          </a:p>
        </p:txBody>
      </p:sp>
      <p:sp>
        <p:nvSpPr>
          <p:cNvPr id="16" name="TextBox 15"/>
          <p:cNvSpPr txBox="1"/>
          <p:nvPr/>
        </p:nvSpPr>
        <p:spPr>
          <a:xfrm>
            <a:off x="5796136" y="3627083"/>
            <a:ext cx="1595309"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an umbrella </a:t>
            </a:r>
          </a:p>
        </p:txBody>
      </p:sp>
      <p:sp>
        <p:nvSpPr>
          <p:cNvPr id="17" name="TextBox 16"/>
          <p:cNvSpPr txBox="1"/>
          <p:nvPr/>
        </p:nvSpPr>
        <p:spPr>
          <a:xfrm>
            <a:off x="5808960" y="2937916"/>
            <a:ext cx="129073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tiger   </a:t>
            </a:r>
          </a:p>
        </p:txBody>
      </p:sp>
      <p:sp>
        <p:nvSpPr>
          <p:cNvPr id="18" name="TextBox 17"/>
          <p:cNvSpPr txBox="1"/>
          <p:nvPr/>
        </p:nvSpPr>
        <p:spPr>
          <a:xfrm>
            <a:off x="5796136" y="2132856"/>
            <a:ext cx="1316386"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snake  </a:t>
            </a:r>
          </a:p>
        </p:txBody>
      </p:sp>
      <p:sp>
        <p:nvSpPr>
          <p:cNvPr id="19" name="TextBox 18"/>
          <p:cNvSpPr txBox="1"/>
          <p:nvPr/>
        </p:nvSpPr>
        <p:spPr>
          <a:xfrm>
            <a:off x="404843" y="2132856"/>
            <a:ext cx="121539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an apple</a:t>
            </a:r>
          </a:p>
        </p:txBody>
      </p:sp>
      <p:sp>
        <p:nvSpPr>
          <p:cNvPr id="20" name="TextBox 19"/>
          <p:cNvSpPr txBox="1"/>
          <p:nvPr/>
        </p:nvSpPr>
        <p:spPr>
          <a:xfrm>
            <a:off x="2218851" y="5877272"/>
            <a:ext cx="119455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light   </a:t>
            </a:r>
          </a:p>
        </p:txBody>
      </p:sp>
      <p:sp>
        <p:nvSpPr>
          <p:cNvPr id="21" name="TextBox 20"/>
          <p:cNvSpPr txBox="1"/>
          <p:nvPr/>
        </p:nvSpPr>
        <p:spPr>
          <a:xfrm>
            <a:off x="3851920" y="2138143"/>
            <a:ext cx="122661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 mango</a:t>
            </a:r>
          </a:p>
        </p:txBody>
      </p:sp>
      <p:sp>
        <p:nvSpPr>
          <p:cNvPr id="22" name="TextBox 21"/>
          <p:cNvSpPr txBox="1"/>
          <p:nvPr/>
        </p:nvSpPr>
        <p:spPr>
          <a:xfrm>
            <a:off x="3851920" y="5085845"/>
            <a:ext cx="1274708"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queen </a:t>
            </a:r>
          </a:p>
        </p:txBody>
      </p:sp>
      <p:sp>
        <p:nvSpPr>
          <p:cNvPr id="23" name="TextBox 22"/>
          <p:cNvSpPr txBox="1"/>
          <p:nvPr/>
        </p:nvSpPr>
        <p:spPr>
          <a:xfrm>
            <a:off x="3851920" y="4319986"/>
            <a:ext cx="1289135"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park   </a:t>
            </a:r>
          </a:p>
        </p:txBody>
      </p:sp>
      <p:sp>
        <p:nvSpPr>
          <p:cNvPr id="24" name="TextBox 23"/>
          <p:cNvSpPr txBox="1"/>
          <p:nvPr/>
        </p:nvSpPr>
        <p:spPr>
          <a:xfrm>
            <a:off x="3863141" y="3627083"/>
            <a:ext cx="1257075"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an owl  </a:t>
            </a:r>
          </a:p>
        </p:txBody>
      </p:sp>
      <p:sp>
        <p:nvSpPr>
          <p:cNvPr id="25" name="TextBox 24"/>
          <p:cNvSpPr txBox="1"/>
          <p:nvPr/>
        </p:nvSpPr>
        <p:spPr>
          <a:xfrm>
            <a:off x="3863141" y="2949155"/>
            <a:ext cx="1279517"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nut    </a:t>
            </a:r>
          </a:p>
        </p:txBody>
      </p:sp>
      <p:sp>
        <p:nvSpPr>
          <p:cNvPr id="26" name="TextBox 25"/>
          <p:cNvSpPr txBox="1"/>
          <p:nvPr/>
        </p:nvSpPr>
        <p:spPr>
          <a:xfrm>
            <a:off x="7598320" y="2140675"/>
            <a:ext cx="805029"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a zoo</a:t>
            </a:r>
          </a:p>
        </p:txBody>
      </p:sp>
      <p:sp>
        <p:nvSpPr>
          <p:cNvPr id="27" name="TextBox 26"/>
          <p:cNvSpPr txBox="1"/>
          <p:nvPr/>
        </p:nvSpPr>
        <p:spPr>
          <a:xfrm>
            <a:off x="5787442" y="5877272"/>
            <a:ext cx="1404552"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yawn   </a:t>
            </a:r>
          </a:p>
        </p:txBody>
      </p:sp>
      <p:sp>
        <p:nvSpPr>
          <p:cNvPr id="28" name="TextBox 27"/>
          <p:cNvSpPr txBox="1"/>
          <p:nvPr/>
        </p:nvSpPr>
        <p:spPr>
          <a:xfrm>
            <a:off x="5796136" y="5111636"/>
            <a:ext cx="1398140" cy="369332"/>
          </a:xfrm>
          <a:prstGeom prst="rect">
            <a:avLst/>
          </a:prstGeom>
          <a:noFill/>
          <a:ln>
            <a:solidFill>
              <a:srgbClr val="7030A0"/>
            </a:solidFill>
          </a:ln>
        </p:spPr>
        <p:txBody>
          <a:bodyPr wrap="none" rtlCol="0">
            <a:spAutoFit/>
          </a:bodyPr>
          <a:lstStyle/>
          <a:p>
            <a:r>
              <a:rPr lang="en-GB" dirty="0">
                <a:latin typeface="Century Gothic" panose="020B0502020202020204" pitchFamily="34" charset="0"/>
              </a:rPr>
              <a:t>   a witch   </a:t>
            </a:r>
          </a:p>
        </p:txBody>
      </p:sp>
    </p:spTree>
    <p:extLst>
      <p:ext uri="{BB962C8B-B14F-4D97-AF65-F5344CB8AC3E}">
        <p14:creationId xmlns:p14="http://schemas.microsoft.com/office/powerpoint/2010/main" val="7078415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or An?</a:t>
            </a:r>
          </a:p>
        </p:txBody>
      </p:sp>
      <p:sp>
        <p:nvSpPr>
          <p:cNvPr id="3" name="Content Placeholder 2"/>
          <p:cNvSpPr>
            <a:spLocks noGrp="1"/>
          </p:cNvSpPr>
          <p:nvPr>
            <p:ph idx="1"/>
          </p:nvPr>
        </p:nvSpPr>
        <p:spPr>
          <a:xfrm>
            <a:off x="467544" y="1974417"/>
            <a:ext cx="8229600" cy="4525963"/>
          </a:xfrm>
        </p:spPr>
        <p:txBody>
          <a:bodyPr>
            <a:normAutofit/>
          </a:bodyPr>
          <a:lstStyle/>
          <a:p>
            <a:pPr marL="0" indent="0">
              <a:buNone/>
            </a:pPr>
            <a:r>
              <a:rPr lang="en-GB" sz="2800" dirty="0"/>
              <a:t>Spider made an web.</a:t>
            </a:r>
          </a:p>
          <a:p>
            <a:pPr marL="0" indent="0">
              <a:buNone/>
            </a:pPr>
            <a:r>
              <a:rPr lang="en-GB" sz="2800" dirty="0"/>
              <a:t>I ate a egg for breakfast.</a:t>
            </a:r>
          </a:p>
          <a:p>
            <a:pPr marL="0" indent="0">
              <a:buNone/>
            </a:pPr>
            <a:r>
              <a:rPr lang="en-GB" sz="2800" dirty="0"/>
              <a:t>The cat climbed a wall.</a:t>
            </a:r>
          </a:p>
          <a:p>
            <a:pPr marL="0" indent="0">
              <a:buNone/>
            </a:pPr>
            <a:r>
              <a:rPr lang="en-GB" sz="2800" dirty="0"/>
              <a:t>Joe wore a orange t-shirt.</a:t>
            </a:r>
          </a:p>
          <a:p>
            <a:pPr marL="0" indent="0">
              <a:buNone/>
            </a:pPr>
            <a:r>
              <a:rPr lang="en-GB" sz="2800" dirty="0"/>
              <a:t>A elephant stomped through the trees.</a:t>
            </a:r>
          </a:p>
          <a:p>
            <a:pPr marL="0" indent="0">
              <a:buNone/>
            </a:pPr>
            <a:r>
              <a:rPr lang="en-GB" sz="2800" dirty="0"/>
              <a:t>Can you fly like an eagle?</a:t>
            </a:r>
          </a:p>
          <a:p>
            <a:pPr marL="0" indent="0">
              <a:buNone/>
            </a:pPr>
            <a:r>
              <a:rPr lang="en-GB" sz="2800" dirty="0"/>
              <a:t>Sam made a igloo from snow.</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33</a:t>
            </a:fld>
            <a:endParaRPr lang="en-GB" dirty="0"/>
          </a:p>
        </p:txBody>
      </p:sp>
      <p:pic>
        <p:nvPicPr>
          <p:cNvPr id="512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660232" y="4941168"/>
            <a:ext cx="1771128" cy="11995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5536" y="260648"/>
            <a:ext cx="1872208" cy="14041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78879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But...</a:t>
            </a:r>
          </a:p>
        </p:txBody>
      </p:sp>
      <p:sp>
        <p:nvSpPr>
          <p:cNvPr id="3" name="Content Placeholder 2"/>
          <p:cNvSpPr>
            <a:spLocks noGrp="1"/>
          </p:cNvSpPr>
          <p:nvPr>
            <p:ph idx="1"/>
          </p:nvPr>
        </p:nvSpPr>
        <p:spPr>
          <a:xfrm>
            <a:off x="228600" y="1772816"/>
            <a:ext cx="8686800" cy="4133056"/>
          </a:xfrm>
        </p:spPr>
        <p:txBody>
          <a:bodyPr>
            <a:normAutofit/>
          </a:bodyPr>
          <a:lstStyle/>
          <a:p>
            <a:pPr>
              <a:buNone/>
            </a:pPr>
            <a:r>
              <a:rPr lang="en-GB" dirty="0"/>
              <a:t>a unicorn                         an unusual event</a:t>
            </a:r>
          </a:p>
          <a:p>
            <a:pPr>
              <a:buNone/>
            </a:pPr>
            <a:r>
              <a:rPr lang="en-GB" dirty="0"/>
              <a:t>a house                            an hour and a half</a:t>
            </a:r>
          </a:p>
          <a:p>
            <a:pPr>
              <a:buNone/>
            </a:pPr>
            <a:r>
              <a:rPr lang="en-GB" dirty="0"/>
              <a:t>a European                     an Egyptian</a:t>
            </a:r>
          </a:p>
          <a:p>
            <a:pPr>
              <a:buNone/>
            </a:pPr>
            <a:r>
              <a:rPr lang="en-GB" dirty="0"/>
              <a:t>a football match            an FA Cup Final</a:t>
            </a:r>
          </a:p>
          <a:p>
            <a:pPr>
              <a:buNone/>
            </a:pPr>
            <a:endParaRPr lang="en-GB" dirty="0"/>
          </a:p>
          <a:p>
            <a:pPr>
              <a:buNone/>
            </a:pPr>
            <a:r>
              <a:rPr lang="en-GB" dirty="0"/>
              <a:t>It’s all about the way you say it...</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34</a:t>
            </a:fld>
            <a:endParaRPr lang="en-US" dirty="0">
              <a:solidFill>
                <a:prstClr val="black"/>
              </a:solidFill>
            </a:endParaRPr>
          </a:p>
        </p:txBody>
      </p:sp>
      <p:pic>
        <p:nvPicPr>
          <p:cNvPr id="6146"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286197"/>
            <a:ext cx="1878162" cy="12193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668344" y="4221088"/>
            <a:ext cx="1147994" cy="2086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07911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6417" y="0"/>
            <a:ext cx="8229600" cy="980728"/>
          </a:xfrm>
        </p:spPr>
        <p:txBody>
          <a:bodyPr/>
          <a:lstStyle/>
          <a:p>
            <a:r>
              <a:rPr lang="en-GB" dirty="0"/>
              <a:t>Determining determiners!</a:t>
            </a:r>
          </a:p>
        </p:txBody>
      </p:sp>
      <p:sp>
        <p:nvSpPr>
          <p:cNvPr id="3" name="Content Placeholder 2"/>
          <p:cNvSpPr>
            <a:spLocks noGrp="1"/>
          </p:cNvSpPr>
          <p:nvPr>
            <p:ph idx="1"/>
          </p:nvPr>
        </p:nvSpPr>
        <p:spPr>
          <a:xfrm>
            <a:off x="251520" y="1196752"/>
            <a:ext cx="8640960" cy="2332856"/>
          </a:xfrm>
          <a:ln>
            <a:solidFill>
              <a:srgbClr val="00B050"/>
            </a:solidFill>
          </a:ln>
        </p:spPr>
        <p:txBody>
          <a:bodyPr>
            <a:normAutofit fontScale="85000" lnSpcReduction="20000"/>
          </a:bodyPr>
          <a:lstStyle/>
          <a:p>
            <a:pPr marL="0" indent="0">
              <a:buNone/>
            </a:pPr>
            <a:r>
              <a:rPr lang="en-GB" sz="2800" dirty="0">
                <a:solidFill>
                  <a:srgbClr val="00B050"/>
                </a:solidFill>
              </a:rPr>
              <a:t>Every</a:t>
            </a:r>
            <a:r>
              <a:rPr lang="en-GB" sz="2800" dirty="0"/>
              <a:t> morning, </a:t>
            </a:r>
            <a:r>
              <a:rPr lang="en-GB" sz="2800" dirty="0">
                <a:solidFill>
                  <a:srgbClr val="00B050"/>
                </a:solidFill>
              </a:rPr>
              <a:t>the</a:t>
            </a:r>
            <a:r>
              <a:rPr lang="en-GB" sz="2800" dirty="0"/>
              <a:t> elephant drank </a:t>
            </a:r>
            <a:r>
              <a:rPr lang="en-GB" sz="2800" dirty="0">
                <a:solidFill>
                  <a:srgbClr val="00B050"/>
                </a:solidFill>
              </a:rPr>
              <a:t>its</a:t>
            </a:r>
            <a:r>
              <a:rPr lang="en-GB" sz="2800" dirty="0"/>
              <a:t> milk. </a:t>
            </a:r>
          </a:p>
          <a:p>
            <a:pPr marL="0" indent="0">
              <a:buNone/>
            </a:pPr>
            <a:endParaRPr lang="en-GB" sz="2800" dirty="0"/>
          </a:p>
          <a:p>
            <a:pPr marL="0" indent="0">
              <a:buNone/>
            </a:pPr>
            <a:r>
              <a:rPr lang="en-GB" sz="2800" dirty="0">
                <a:solidFill>
                  <a:srgbClr val="00B050"/>
                </a:solidFill>
              </a:rPr>
              <a:t>This</a:t>
            </a:r>
            <a:r>
              <a:rPr lang="en-GB" sz="2800" dirty="0"/>
              <a:t> morning, </a:t>
            </a:r>
            <a:r>
              <a:rPr lang="en-GB" sz="2800" dirty="0">
                <a:solidFill>
                  <a:srgbClr val="00B050"/>
                </a:solidFill>
              </a:rPr>
              <a:t>that</a:t>
            </a:r>
            <a:r>
              <a:rPr lang="en-GB" sz="2800" dirty="0"/>
              <a:t> elephant drank </a:t>
            </a:r>
            <a:r>
              <a:rPr lang="en-GB" sz="2800" dirty="0">
                <a:solidFill>
                  <a:srgbClr val="00B050"/>
                </a:solidFill>
              </a:rPr>
              <a:t>some</a:t>
            </a:r>
            <a:r>
              <a:rPr lang="en-GB" sz="2800" dirty="0"/>
              <a:t> milk.</a:t>
            </a:r>
          </a:p>
          <a:p>
            <a:pPr marL="0" indent="0">
              <a:buNone/>
            </a:pPr>
            <a:endParaRPr lang="en-GB" sz="2800" dirty="0"/>
          </a:p>
          <a:p>
            <a:pPr marL="0" indent="0">
              <a:buNone/>
            </a:pPr>
            <a:r>
              <a:rPr lang="en-GB" sz="2800" b="1" dirty="0">
                <a:solidFill>
                  <a:srgbClr val="00B050"/>
                </a:solidFill>
              </a:rPr>
              <a:t>Now you try…</a:t>
            </a:r>
          </a:p>
          <a:p>
            <a:pPr marL="0" indent="0">
              <a:buNone/>
            </a:pPr>
            <a:r>
              <a:rPr lang="en-GB" sz="2800" dirty="0">
                <a:solidFill>
                  <a:srgbClr val="00B050"/>
                </a:solidFill>
              </a:rPr>
              <a:t>…</a:t>
            </a:r>
            <a:r>
              <a:rPr lang="en-GB" sz="2800" dirty="0"/>
              <a:t>morning, </a:t>
            </a:r>
            <a:r>
              <a:rPr lang="en-GB" sz="2800" dirty="0">
                <a:solidFill>
                  <a:srgbClr val="00B050"/>
                </a:solidFill>
              </a:rPr>
              <a:t>…</a:t>
            </a:r>
            <a:r>
              <a:rPr lang="en-GB" sz="2800" dirty="0"/>
              <a:t>elephant drank </a:t>
            </a:r>
            <a:r>
              <a:rPr lang="en-GB" sz="2800" dirty="0">
                <a:solidFill>
                  <a:srgbClr val="00B050"/>
                </a:solidFill>
              </a:rPr>
              <a:t>…</a:t>
            </a:r>
            <a:r>
              <a:rPr lang="en-GB" sz="2800" dirty="0"/>
              <a:t>milk.</a:t>
            </a:r>
            <a:endParaRPr lang="en-GB" sz="2800" dirty="0">
              <a:solidFill>
                <a:srgbClr val="00B050"/>
              </a:solidFill>
            </a:endParaRPr>
          </a:p>
          <a:p>
            <a:pPr marL="0" indent="0">
              <a:buNone/>
            </a:pPr>
            <a:endParaRPr lang="en-GB" sz="2800" b="1" dirty="0">
              <a:solidFill>
                <a:srgbClr val="00B050"/>
              </a:solidFill>
            </a:endParaRP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35</a:t>
            </a:fld>
            <a:endParaRPr lang="en-GB" dirty="0"/>
          </a:p>
        </p:txBody>
      </p:sp>
      <p:sp>
        <p:nvSpPr>
          <p:cNvPr id="5" name="TextBox 4"/>
          <p:cNvSpPr txBox="1"/>
          <p:nvPr/>
        </p:nvSpPr>
        <p:spPr>
          <a:xfrm>
            <a:off x="2051720" y="4047987"/>
            <a:ext cx="6984776" cy="2308324"/>
          </a:xfrm>
          <a:prstGeom prst="rect">
            <a:avLst/>
          </a:prstGeom>
          <a:noFill/>
          <a:ln>
            <a:solidFill>
              <a:srgbClr val="00B050"/>
            </a:solidFill>
          </a:ln>
        </p:spPr>
        <p:txBody>
          <a:bodyPr wrap="square" rtlCol="0">
            <a:spAutoFit/>
          </a:bodyPr>
          <a:lstStyle/>
          <a:p>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witch cackled as she cast</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spells. </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spell was placed in</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bottle. </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spiders were hanging from</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roof.</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cats watched as</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spell bottles were stacked on</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shelves and</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spiders wrapped them with</a:t>
            </a:r>
            <a:r>
              <a:rPr lang="en-GB" sz="2400" dirty="0">
                <a:solidFill>
                  <a:srgbClr val="00B050"/>
                </a:solidFill>
                <a:latin typeface="Century Gothic" panose="020B0502020202020204" pitchFamily="34" charset="0"/>
              </a:rPr>
              <a:t>…</a:t>
            </a:r>
            <a:r>
              <a:rPr lang="en-GB" sz="2400" dirty="0">
                <a:latin typeface="Century Gothic" panose="020B0502020202020204" pitchFamily="34" charset="0"/>
              </a:rPr>
              <a:t>silken threads.</a:t>
            </a:r>
            <a:endParaRPr lang="en-GB" sz="2400" dirty="0">
              <a:solidFill>
                <a:srgbClr val="00B050"/>
              </a:solidFill>
              <a:latin typeface="Century Gothic" panose="020B0502020202020204" pitchFamily="34" charset="0"/>
            </a:endParaRPr>
          </a:p>
        </p:txBody>
      </p:sp>
      <p:pic>
        <p:nvPicPr>
          <p:cNvPr id="1229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37201" y="2229205"/>
            <a:ext cx="1755279" cy="11744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4007577"/>
            <a:ext cx="1343847" cy="1980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74336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68960"/>
            <a:ext cx="8229600" cy="3057204"/>
          </a:xfrm>
        </p:spPr>
        <p:txBody>
          <a:bodyPr>
            <a:normAutofit/>
          </a:bodyPr>
          <a:lstStyle/>
          <a:p>
            <a:pPr marL="0" indent="0">
              <a:buNone/>
            </a:pPr>
            <a:r>
              <a:rPr lang="en-GB" dirty="0"/>
              <a:t>Frodo put the ring back in its envelope.</a:t>
            </a:r>
          </a:p>
          <a:p>
            <a:pPr marL="0" indent="0">
              <a:buNone/>
            </a:pPr>
            <a:endParaRPr lang="en-GB" dirty="0"/>
          </a:p>
          <a:p>
            <a:pPr marL="0" indent="0">
              <a:buNone/>
            </a:pPr>
            <a:r>
              <a:rPr lang="en-GB" dirty="0"/>
              <a:t>It’s a beautiful morning.</a:t>
            </a:r>
          </a:p>
          <a:p>
            <a:pPr marL="0" indent="0">
              <a:buNone/>
            </a:pPr>
            <a:endParaRPr lang="en-GB" dirty="0"/>
          </a:p>
          <a:p>
            <a:pPr marL="0" indent="0">
              <a:buNone/>
            </a:pPr>
            <a:endParaRPr lang="en-GB" dirty="0"/>
          </a:p>
          <a:p>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36</a:t>
            </a:fld>
            <a:endParaRPr lang="en-US" dirty="0">
              <a:solidFill>
                <a:prstClr val="black"/>
              </a:solidFill>
            </a:endParaRPr>
          </a:p>
        </p:txBody>
      </p:sp>
      <p:pic>
        <p:nvPicPr>
          <p:cNvPr id="5122" name="Picture 2" descr="Its and It's"/>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04800" y="305339"/>
            <a:ext cx="4599318" cy="1827517"/>
          </a:xfrm>
          <a:prstGeom prst="rect">
            <a:avLst/>
          </a:prstGeom>
          <a:noFill/>
          <a:extLst>
            <a:ext uri="{909E8E84-426E-40DD-AFC4-6F175D3DCCD1}">
              <a14:hiddenFill xmlns:a14="http://schemas.microsoft.com/office/drawing/2010/main">
                <a:solidFill>
                  <a:srgbClr val="FFFFFF"/>
                </a:solidFill>
              </a14:hiddenFill>
            </a:ext>
          </a:extLst>
        </p:spPr>
      </p:pic>
      <p:sp>
        <p:nvSpPr>
          <p:cNvPr id="2" name="Oval Callout 1"/>
          <p:cNvSpPr/>
          <p:nvPr/>
        </p:nvSpPr>
        <p:spPr>
          <a:xfrm>
            <a:off x="5148064" y="305339"/>
            <a:ext cx="3672408" cy="2187557"/>
          </a:xfrm>
          <a:prstGeom prst="wedgeEllipseCallou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Only use an apostrophe in its when you mean it is!</a:t>
            </a:r>
          </a:p>
        </p:txBody>
      </p:sp>
    </p:spTree>
    <p:extLst>
      <p:ext uri="{BB962C8B-B14F-4D97-AF65-F5344CB8AC3E}">
        <p14:creationId xmlns:p14="http://schemas.microsoft.com/office/powerpoint/2010/main" val="2259955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GB" dirty="0"/>
          </a:p>
          <a:p>
            <a:pPr marL="0" indent="0">
              <a:buNone/>
            </a:pPr>
            <a:r>
              <a:rPr lang="en-GB" dirty="0"/>
              <a:t>When I asked about the delivery of the parcel, the office told me its on its way.</a:t>
            </a:r>
          </a:p>
          <a:p>
            <a:pPr marL="0" indent="0">
              <a:buNone/>
            </a:pPr>
            <a:endParaRPr lang="en-GB" dirty="0"/>
          </a:p>
          <a:p>
            <a:pPr marL="0" indent="0">
              <a:buNone/>
            </a:pPr>
            <a:r>
              <a:rPr lang="en-GB" dirty="0"/>
              <a:t>Although its not yet Autumn, the tree is beginning to lose its leaves.</a:t>
            </a:r>
          </a:p>
          <a:p>
            <a:pPr marL="0" indent="0">
              <a:buNone/>
            </a:pPr>
            <a:endParaRPr lang="en-GB" dirty="0"/>
          </a:p>
          <a:p>
            <a:pPr marL="0" indent="0">
              <a:buNone/>
            </a:pPr>
            <a:endParaRPr lang="en-GB" dirty="0"/>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37</a:t>
            </a:fld>
            <a:endParaRPr lang="en-US" dirty="0">
              <a:solidFill>
                <a:prstClr val="black"/>
              </a:solidFill>
            </a:endParaRPr>
          </a:p>
        </p:txBody>
      </p:sp>
      <p:pic>
        <p:nvPicPr>
          <p:cNvPr id="6146" name="Picture 2" descr="http://t3.gstatic.com/images?q=tbn:ANd9GcRjwD1nf7wcenKkZzp58wQIhoxuvmWzIMS9y7lL5U47un8I11ww"/>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81000" y="77718"/>
            <a:ext cx="2514600" cy="181927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t2.gstatic.com/images?q=tbn:ANd9GcRhEAkfsIwjZkUdeiWCuxL6K9PPwChBq9c6EMSSrk_av1zoKEvd"/>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477000" y="4191000"/>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54678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 to verbs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38</a:t>
            </a:fld>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251520" y="1052736"/>
            <a:ext cx="2943225" cy="381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3491880" y="2957736"/>
            <a:ext cx="4975606" cy="26957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4918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251520" y="620688"/>
            <a:ext cx="2952328" cy="33123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rPr>
              <a:t>Past</a:t>
            </a:r>
          </a:p>
        </p:txBody>
      </p:sp>
      <p:sp>
        <p:nvSpPr>
          <p:cNvPr id="3" name="Oval 2"/>
          <p:cNvSpPr/>
          <p:nvPr/>
        </p:nvSpPr>
        <p:spPr>
          <a:xfrm>
            <a:off x="3059832" y="2708920"/>
            <a:ext cx="2952328" cy="33123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rPr>
              <a:t>Present</a:t>
            </a:r>
          </a:p>
        </p:txBody>
      </p:sp>
      <p:sp>
        <p:nvSpPr>
          <p:cNvPr id="4" name="Oval 3"/>
          <p:cNvSpPr/>
          <p:nvPr/>
        </p:nvSpPr>
        <p:spPr>
          <a:xfrm>
            <a:off x="5940152" y="764704"/>
            <a:ext cx="2952328" cy="331236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800" dirty="0">
                <a:solidFill>
                  <a:prstClr val="white"/>
                </a:solidFill>
              </a:rPr>
              <a:t>Future</a:t>
            </a:r>
          </a:p>
        </p:txBody>
      </p:sp>
      <p:sp>
        <p:nvSpPr>
          <p:cNvPr id="8" name="TextBox 7"/>
          <p:cNvSpPr txBox="1"/>
          <p:nvPr/>
        </p:nvSpPr>
        <p:spPr>
          <a:xfrm>
            <a:off x="3097231" y="328300"/>
            <a:ext cx="2882520" cy="584775"/>
          </a:xfrm>
          <a:prstGeom prst="rect">
            <a:avLst/>
          </a:prstGeom>
          <a:noFill/>
        </p:spPr>
        <p:txBody>
          <a:bodyPr wrap="none" rtlCol="0">
            <a:spAutoFit/>
          </a:bodyPr>
          <a:lstStyle/>
          <a:p>
            <a:r>
              <a:rPr lang="en-GB" sz="3200" b="1" dirty="0">
                <a:latin typeface="Century Gothic" panose="020B0502020202020204" pitchFamily="34" charset="0"/>
              </a:rPr>
              <a:t>Sorting tenses</a:t>
            </a:r>
          </a:p>
        </p:txBody>
      </p:sp>
      <p:sp>
        <p:nvSpPr>
          <p:cNvPr id="9" name="TextBox 8"/>
          <p:cNvSpPr txBox="1"/>
          <p:nvPr/>
        </p:nvSpPr>
        <p:spPr>
          <a:xfrm>
            <a:off x="7506275" y="5467290"/>
            <a:ext cx="1526380"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had walked</a:t>
            </a:r>
          </a:p>
        </p:txBody>
      </p:sp>
      <p:sp>
        <p:nvSpPr>
          <p:cNvPr id="10" name="TextBox 9"/>
          <p:cNvSpPr txBox="1"/>
          <p:nvPr/>
        </p:nvSpPr>
        <p:spPr>
          <a:xfrm>
            <a:off x="6414563" y="4734436"/>
            <a:ext cx="696024"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walk</a:t>
            </a:r>
          </a:p>
        </p:txBody>
      </p:sp>
      <p:sp>
        <p:nvSpPr>
          <p:cNvPr id="11" name="TextBox 10"/>
          <p:cNvSpPr txBox="1"/>
          <p:nvPr/>
        </p:nvSpPr>
        <p:spPr>
          <a:xfrm>
            <a:off x="7445360" y="4919102"/>
            <a:ext cx="1479892"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are walking</a:t>
            </a:r>
          </a:p>
        </p:txBody>
      </p:sp>
      <p:sp>
        <p:nvSpPr>
          <p:cNvPr id="12" name="TextBox 11"/>
          <p:cNvSpPr txBox="1"/>
          <p:nvPr/>
        </p:nvSpPr>
        <p:spPr>
          <a:xfrm>
            <a:off x="1445101" y="4755757"/>
            <a:ext cx="1303562"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had gone</a:t>
            </a:r>
          </a:p>
        </p:txBody>
      </p:sp>
      <p:sp>
        <p:nvSpPr>
          <p:cNvPr id="13" name="TextBox 12"/>
          <p:cNvSpPr txBox="1"/>
          <p:nvPr/>
        </p:nvSpPr>
        <p:spPr>
          <a:xfrm>
            <a:off x="6018621" y="5516976"/>
            <a:ext cx="1091966"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will walk</a:t>
            </a:r>
          </a:p>
        </p:txBody>
      </p:sp>
      <p:sp>
        <p:nvSpPr>
          <p:cNvPr id="14" name="TextBox 13"/>
          <p:cNvSpPr txBox="1"/>
          <p:nvPr/>
        </p:nvSpPr>
        <p:spPr>
          <a:xfrm>
            <a:off x="1818761" y="5351298"/>
            <a:ext cx="747320"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went</a:t>
            </a:r>
          </a:p>
        </p:txBody>
      </p:sp>
      <p:sp>
        <p:nvSpPr>
          <p:cNvPr id="15" name="TextBox 14"/>
          <p:cNvSpPr txBox="1"/>
          <p:nvPr/>
        </p:nvSpPr>
        <p:spPr>
          <a:xfrm>
            <a:off x="391226" y="5467290"/>
            <a:ext cx="886781"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will go</a:t>
            </a:r>
          </a:p>
        </p:txBody>
      </p:sp>
      <p:sp>
        <p:nvSpPr>
          <p:cNvPr id="16" name="TextBox 15"/>
          <p:cNvSpPr txBox="1"/>
          <p:nvPr/>
        </p:nvSpPr>
        <p:spPr>
          <a:xfrm>
            <a:off x="236063" y="4827324"/>
            <a:ext cx="731290"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goes</a:t>
            </a:r>
          </a:p>
        </p:txBody>
      </p:sp>
      <p:sp>
        <p:nvSpPr>
          <p:cNvPr id="17" name="TextBox 16"/>
          <p:cNvSpPr txBox="1"/>
          <p:nvPr/>
        </p:nvSpPr>
        <p:spPr>
          <a:xfrm>
            <a:off x="410844" y="4180438"/>
            <a:ext cx="1034257"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is going</a:t>
            </a:r>
          </a:p>
        </p:txBody>
      </p:sp>
      <p:sp>
        <p:nvSpPr>
          <p:cNvPr id="18" name="TextBox 17"/>
          <p:cNvSpPr txBox="1"/>
          <p:nvPr/>
        </p:nvSpPr>
        <p:spPr>
          <a:xfrm>
            <a:off x="1384988" y="6001252"/>
            <a:ext cx="1423788"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have gone</a:t>
            </a:r>
          </a:p>
        </p:txBody>
      </p:sp>
      <p:sp>
        <p:nvSpPr>
          <p:cNvPr id="19" name="TextBox 18"/>
          <p:cNvSpPr txBox="1"/>
          <p:nvPr/>
        </p:nvSpPr>
        <p:spPr>
          <a:xfrm>
            <a:off x="6414563" y="6021288"/>
            <a:ext cx="1646605"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have walked</a:t>
            </a:r>
          </a:p>
        </p:txBody>
      </p:sp>
      <p:sp>
        <p:nvSpPr>
          <p:cNvPr id="20" name="TextBox 19"/>
          <p:cNvSpPr txBox="1"/>
          <p:nvPr/>
        </p:nvSpPr>
        <p:spPr>
          <a:xfrm>
            <a:off x="7635384" y="4365104"/>
            <a:ext cx="1005403" cy="369332"/>
          </a:xfrm>
          <a:prstGeom prst="rect">
            <a:avLst/>
          </a:prstGeom>
          <a:noFill/>
          <a:ln>
            <a:solidFill>
              <a:schemeClr val="tx1"/>
            </a:solidFill>
          </a:ln>
        </p:spPr>
        <p:txBody>
          <a:bodyPr wrap="none" rtlCol="0">
            <a:spAutoFit/>
          </a:bodyPr>
          <a:lstStyle/>
          <a:p>
            <a:r>
              <a:rPr lang="en-GB" dirty="0">
                <a:latin typeface="Century Gothic" panose="020B0502020202020204" pitchFamily="34" charset="0"/>
              </a:rPr>
              <a:t>walked</a:t>
            </a:r>
          </a:p>
        </p:txBody>
      </p:sp>
      <p:sp>
        <p:nvSpPr>
          <p:cNvPr id="5" name="Date Placeholder 4"/>
          <p:cNvSpPr>
            <a:spLocks noGrp="1"/>
          </p:cNvSpPr>
          <p:nvPr>
            <p:ph type="dt" sz="half" idx="10"/>
          </p:nvPr>
        </p:nvSpPr>
        <p:spPr/>
        <p:txBody>
          <a:bodyPr/>
          <a:lstStyle/>
          <a:p>
            <a:r>
              <a:rPr lang="en-US"/>
              <a:t>© Focus Education UK Ltd</a:t>
            </a:r>
            <a:endParaRPr lang="en-US" dirty="0"/>
          </a:p>
        </p:txBody>
      </p:sp>
      <p:sp>
        <p:nvSpPr>
          <p:cNvPr id="6" name="Slide Number Placeholder 5"/>
          <p:cNvSpPr>
            <a:spLocks noGrp="1"/>
          </p:cNvSpPr>
          <p:nvPr>
            <p:ph type="sldNum" sz="quarter" idx="12"/>
          </p:nvPr>
        </p:nvSpPr>
        <p:spPr>
          <a:xfrm>
            <a:off x="7528485" y="6390620"/>
            <a:ext cx="1219200" cy="365125"/>
          </a:xfrm>
        </p:spPr>
        <p:txBody>
          <a:bodyPr/>
          <a:lstStyle/>
          <a:p>
            <a:fld id="{B6F15528-21DE-4FAA-801E-634DDDAF4B2B}" type="slidenum">
              <a:rPr lang="en-US" smtClean="0"/>
              <a:pPr/>
              <a:t>39</a:t>
            </a:fld>
            <a:endParaRPr lang="en-US"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1179" y="269262"/>
            <a:ext cx="7440416" cy="780740"/>
          </a:xfrm>
        </p:spPr>
        <p:txBody>
          <a:bodyPr>
            <a:normAutofit/>
          </a:bodyPr>
          <a:lstStyle/>
          <a:p>
            <a:r>
              <a:rPr lang="en-GB" dirty="0"/>
              <a:t>Past perfect tense</a:t>
            </a:r>
          </a:p>
        </p:txBody>
      </p:sp>
      <p:sp>
        <p:nvSpPr>
          <p:cNvPr id="9" name="Content Placeholder 8"/>
          <p:cNvSpPr>
            <a:spLocks noGrp="1"/>
          </p:cNvSpPr>
          <p:nvPr>
            <p:ph idx="1"/>
          </p:nvPr>
        </p:nvSpPr>
        <p:spPr>
          <a:xfrm>
            <a:off x="330287" y="4322091"/>
            <a:ext cx="8546624" cy="1279893"/>
          </a:xfrm>
        </p:spPr>
        <p:txBody>
          <a:bodyPr>
            <a:normAutofit/>
          </a:bodyPr>
          <a:lstStyle/>
          <a:p>
            <a:pPr marL="0" indent="0">
              <a:buNone/>
            </a:pPr>
            <a:r>
              <a:rPr lang="en-GB" sz="1711" dirty="0"/>
              <a:t>Once Briggs … enough dust, he planted the seeds. (find)</a:t>
            </a:r>
          </a:p>
          <a:p>
            <a:pPr marL="0" indent="0">
              <a:buNone/>
            </a:pPr>
            <a:r>
              <a:rPr lang="en-GB" sz="1711" dirty="0"/>
              <a:t>After he … the plants, Briggs sat and stared at them. (discover)</a:t>
            </a:r>
          </a:p>
          <a:p>
            <a:pPr marL="0" indent="0">
              <a:buNone/>
            </a:pPr>
            <a:r>
              <a:rPr lang="en-GB" sz="1711" dirty="0"/>
              <a:t>When he …  the book home, he read it in secret. (took)</a:t>
            </a:r>
          </a:p>
        </p:txBody>
      </p:sp>
      <p:sp>
        <p:nvSpPr>
          <p:cNvPr id="6" name="Date Placeholder 5">
            <a:extLst>
              <a:ext uri="{FF2B5EF4-FFF2-40B4-BE49-F238E27FC236}">
                <a16:creationId xmlns:a16="http://schemas.microsoft.com/office/drawing/2014/main" id="{B1C890CD-C003-49E9-842C-CEA815E50474}"/>
              </a:ext>
            </a:extLst>
          </p:cNvPr>
          <p:cNvSpPr>
            <a:spLocks noGrp="1"/>
          </p:cNvSpPr>
          <p:nvPr>
            <p:ph type="dt" sz="half" idx="10"/>
          </p:nvPr>
        </p:nvSpPr>
        <p:spPr>
          <a:xfrm>
            <a:off x="3388008" y="6317996"/>
            <a:ext cx="2431182" cy="365125"/>
          </a:xfrm>
        </p:spPr>
        <p:txBody>
          <a:bodyPr/>
          <a:lstStyle/>
          <a:p>
            <a:pPr defTabSz="445072" eaLnBrk="0" fontAlgn="base" hangingPunct="0">
              <a:spcBef>
                <a:spcPct val="0"/>
              </a:spcBef>
              <a:spcAft>
                <a:spcPct val="0"/>
              </a:spcAft>
            </a:pPr>
            <a:r>
              <a:rPr lang="en-US" dirty="0">
                <a:solidFill>
                  <a:schemeClr val="tx1"/>
                </a:solidFill>
                <a:ea typeface="MS PGothic" pitchFamily="34" charset="-128"/>
              </a:rPr>
              <a:t>© Focus Education UK Ltd</a:t>
            </a:r>
            <a:endParaRPr lang="en-GB" dirty="0">
              <a:solidFill>
                <a:schemeClr val="tx1"/>
              </a:solidFill>
              <a:ea typeface="MS PGothic" pitchFamily="34" charset="-128"/>
            </a:endParaRPr>
          </a:p>
        </p:txBody>
      </p:sp>
      <p:sp>
        <p:nvSpPr>
          <p:cNvPr id="5" name="Slide Number Placeholder 4"/>
          <p:cNvSpPr>
            <a:spLocks noGrp="1"/>
          </p:cNvSpPr>
          <p:nvPr>
            <p:ph type="sldNum" sz="quarter" idx="12"/>
          </p:nvPr>
        </p:nvSpPr>
        <p:spPr/>
        <p:txBody>
          <a:bodyPr/>
          <a:lstStyle/>
          <a:p>
            <a:pPr defTabSz="862686">
              <a:defRPr/>
            </a:pPr>
            <a:fld id="{D371AD7F-E6BE-4AE9-89B5-41C389C6EE0B}" type="slidenum">
              <a:rPr lang="en-GB">
                <a:solidFill>
                  <a:schemeClr val="tx1"/>
                </a:solidFill>
                <a:ea typeface="MS PGothic" pitchFamily="34" charset="-128"/>
              </a:rPr>
              <a:pPr defTabSz="862686">
                <a:defRPr/>
              </a:pPr>
              <a:t>40</a:t>
            </a:fld>
            <a:endParaRPr lang="en-GB" dirty="0">
              <a:solidFill>
                <a:schemeClr val="tx1"/>
              </a:solidFill>
              <a:ea typeface="MS PGothic" pitchFamily="34" charset="-128"/>
            </a:endParaRPr>
          </a:p>
        </p:txBody>
      </p:sp>
      <p:sp>
        <p:nvSpPr>
          <p:cNvPr id="3" name="Arrow: Right 2"/>
          <p:cNvSpPr/>
          <p:nvPr/>
        </p:nvSpPr>
        <p:spPr>
          <a:xfrm>
            <a:off x="541858" y="3008919"/>
            <a:ext cx="7413310" cy="41459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45072" eaLnBrk="0" fontAlgn="base" hangingPunct="0">
              <a:spcBef>
                <a:spcPct val="0"/>
              </a:spcBef>
              <a:spcAft>
                <a:spcPct val="0"/>
              </a:spcAft>
              <a:defRPr/>
            </a:pPr>
            <a:endParaRPr lang="en-GB" sz="1797" dirty="0">
              <a:solidFill>
                <a:prstClr val="white"/>
              </a:solidFill>
              <a:latin typeface="Century Gothic" panose="020B0502020202020204" pitchFamily="34" charset="0"/>
            </a:endParaRPr>
          </a:p>
        </p:txBody>
      </p:sp>
      <p:sp>
        <p:nvSpPr>
          <p:cNvPr id="10" name="Content Placeholder 8"/>
          <p:cNvSpPr txBox="1">
            <a:spLocks/>
          </p:cNvSpPr>
          <p:nvPr/>
        </p:nvSpPr>
        <p:spPr>
          <a:xfrm>
            <a:off x="541857" y="3515500"/>
            <a:ext cx="837038" cy="400740"/>
          </a:xfrm>
          <a:prstGeom prst="rect">
            <a:avLst/>
          </a:prstGeom>
        </p:spPr>
        <p:txBody>
          <a:bodyPr vert="horz" lIns="78226" tIns="39113" rIns="78226" bIns="39113" rtlCol="0">
            <a:normAutofit/>
          </a:bodyPr>
          <a:lstStyle>
            <a:lvl1pPr marL="252100" indent="-252100" algn="l" defTabSz="1008400" rtl="0" eaLnBrk="1" latinLnBrk="0" hangingPunct="1">
              <a:lnSpc>
                <a:spcPct val="90000"/>
              </a:lnSpc>
              <a:spcBef>
                <a:spcPts val="1103"/>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1pPr>
            <a:lvl2pPr marL="7563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2pPr>
            <a:lvl3pPr marL="12605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3pPr>
            <a:lvl4pPr marL="1764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4pPr>
            <a:lvl5pPr marL="22689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5pPr>
            <a:lvl6pPr marL="27731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6pPr>
            <a:lvl7pPr marL="32773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7pPr>
            <a:lvl8pPr marL="37815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8pPr>
            <a:lvl9pPr marL="4285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9pPr>
          </a:lstStyle>
          <a:p>
            <a:pPr marL="0" indent="0" defTabSz="862686">
              <a:spcBef>
                <a:spcPts val="944"/>
              </a:spcBef>
              <a:buNone/>
              <a:defRPr/>
            </a:pPr>
            <a:r>
              <a:rPr lang="en-GB" sz="2053" b="1" dirty="0">
                <a:solidFill>
                  <a:prstClr val="black"/>
                </a:solidFill>
              </a:rPr>
              <a:t>Past</a:t>
            </a:r>
          </a:p>
        </p:txBody>
      </p:sp>
      <p:sp>
        <p:nvSpPr>
          <p:cNvPr id="11" name="Content Placeholder 8"/>
          <p:cNvSpPr txBox="1">
            <a:spLocks/>
          </p:cNvSpPr>
          <p:nvPr/>
        </p:nvSpPr>
        <p:spPr>
          <a:xfrm>
            <a:off x="7069592" y="3460791"/>
            <a:ext cx="1164006" cy="455449"/>
          </a:xfrm>
          <a:prstGeom prst="rect">
            <a:avLst/>
          </a:prstGeom>
        </p:spPr>
        <p:txBody>
          <a:bodyPr vert="horz" lIns="78226" tIns="39113" rIns="78226" bIns="39113" rtlCol="0">
            <a:normAutofit/>
          </a:bodyPr>
          <a:lstStyle>
            <a:lvl1pPr marL="252100" indent="-252100" algn="l" defTabSz="1008400" rtl="0" eaLnBrk="1" latinLnBrk="0" hangingPunct="1">
              <a:lnSpc>
                <a:spcPct val="90000"/>
              </a:lnSpc>
              <a:spcBef>
                <a:spcPts val="1103"/>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1pPr>
            <a:lvl2pPr marL="7563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2pPr>
            <a:lvl3pPr marL="1260500"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3pPr>
            <a:lvl4pPr marL="1764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4pPr>
            <a:lvl5pPr marL="22689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Century Gothic" panose="020B0502020202020204" pitchFamily="34" charset="0"/>
                <a:ea typeface="+mn-ea"/>
                <a:cs typeface="+mn-cs"/>
              </a:defRPr>
            </a:lvl5pPr>
            <a:lvl6pPr marL="27731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6pPr>
            <a:lvl7pPr marL="32773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7pPr>
            <a:lvl8pPr marL="37815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8pPr>
            <a:lvl9pPr marL="4285701" indent="-252100" algn="l" defTabSz="1008400" rtl="0" eaLnBrk="1" latinLnBrk="0" hangingPunct="1">
              <a:lnSpc>
                <a:spcPct val="90000"/>
              </a:lnSpc>
              <a:spcBef>
                <a:spcPts val="551"/>
              </a:spcBef>
              <a:buFont typeface="Arial" panose="020B0604020202020204" pitchFamily="34" charset="0"/>
              <a:buChar char="•"/>
              <a:defRPr sz="1985" kern="1200">
                <a:solidFill>
                  <a:schemeClr val="tx1"/>
                </a:solidFill>
                <a:latin typeface="+mn-lt"/>
                <a:ea typeface="+mn-ea"/>
                <a:cs typeface="+mn-cs"/>
              </a:defRPr>
            </a:lvl9pPr>
          </a:lstStyle>
          <a:p>
            <a:pPr marL="0" indent="0" defTabSz="862686">
              <a:spcBef>
                <a:spcPts val="944"/>
              </a:spcBef>
              <a:buNone/>
              <a:defRPr/>
            </a:pPr>
            <a:r>
              <a:rPr lang="en-GB" sz="2053" b="1" dirty="0">
                <a:solidFill>
                  <a:prstClr val="black"/>
                </a:solidFill>
              </a:rPr>
              <a:t>Present</a:t>
            </a:r>
          </a:p>
        </p:txBody>
      </p:sp>
      <p:sp>
        <p:nvSpPr>
          <p:cNvPr id="8" name="Arrow: Down 7"/>
          <p:cNvSpPr/>
          <p:nvPr/>
        </p:nvSpPr>
        <p:spPr>
          <a:xfrm>
            <a:off x="995569" y="1252927"/>
            <a:ext cx="2558912" cy="1664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540" dirty="0">
                <a:solidFill>
                  <a:prstClr val="white"/>
                </a:solidFill>
                <a:latin typeface="Century Gothic" panose="020B0502020202020204" pitchFamily="34" charset="0"/>
              </a:rPr>
              <a:t>Past Perfect</a:t>
            </a:r>
          </a:p>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198" dirty="0">
                <a:solidFill>
                  <a:prstClr val="white"/>
                </a:solidFill>
                <a:latin typeface="Century Gothic" panose="020B0502020202020204" pitchFamily="34" charset="0"/>
              </a:rPr>
              <a:t>After Briggs </a:t>
            </a:r>
            <a:r>
              <a:rPr lang="en-GB" sz="1198" b="1" dirty="0">
                <a:solidFill>
                  <a:prstClr val="white"/>
                </a:solidFill>
                <a:latin typeface="Century Gothic" panose="020B0502020202020204" pitchFamily="34" charset="0"/>
              </a:rPr>
              <a:t>had</a:t>
            </a:r>
          </a:p>
          <a:p>
            <a:pPr algn="ctr" defTabSz="445072" eaLnBrk="0" fontAlgn="base" hangingPunct="0">
              <a:spcBef>
                <a:spcPct val="0"/>
              </a:spcBef>
              <a:spcAft>
                <a:spcPct val="0"/>
              </a:spcAft>
              <a:defRPr/>
            </a:pPr>
            <a:r>
              <a:rPr lang="en-GB" sz="1198" b="1" dirty="0">
                <a:solidFill>
                  <a:prstClr val="white"/>
                </a:solidFill>
                <a:latin typeface="Century Gothic" panose="020B0502020202020204" pitchFamily="34" charset="0"/>
              </a:rPr>
              <a:t>searched </a:t>
            </a:r>
            <a:r>
              <a:rPr lang="en-GB" sz="1198" dirty="0">
                <a:solidFill>
                  <a:prstClr val="white"/>
                </a:solidFill>
                <a:latin typeface="Century Gothic" panose="020B0502020202020204" pitchFamily="34" charset="0"/>
              </a:rPr>
              <a:t>the city</a:t>
            </a:r>
          </a:p>
        </p:txBody>
      </p:sp>
      <p:sp>
        <p:nvSpPr>
          <p:cNvPr id="12" name="Arrow: Down 11"/>
          <p:cNvSpPr/>
          <p:nvPr/>
        </p:nvSpPr>
        <p:spPr>
          <a:xfrm>
            <a:off x="4248512" y="1252927"/>
            <a:ext cx="2558912" cy="1664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540" dirty="0">
                <a:solidFill>
                  <a:prstClr val="white"/>
                </a:solidFill>
                <a:latin typeface="Century Gothic" panose="020B0502020202020204" pitchFamily="34" charset="0"/>
              </a:rPr>
              <a:t>Simple Past</a:t>
            </a:r>
          </a:p>
          <a:p>
            <a:pPr algn="ctr" defTabSz="445072" eaLnBrk="0" fontAlgn="base" hangingPunct="0">
              <a:spcBef>
                <a:spcPct val="0"/>
              </a:spcBef>
              <a:spcAft>
                <a:spcPct val="0"/>
              </a:spcAft>
              <a:defRPr/>
            </a:pPr>
            <a:endParaRPr lang="en-GB" sz="1540" dirty="0">
              <a:solidFill>
                <a:prstClr val="white"/>
              </a:solidFill>
              <a:latin typeface="Century Gothic" panose="020B0502020202020204" pitchFamily="34" charset="0"/>
            </a:endParaRPr>
          </a:p>
          <a:p>
            <a:pPr algn="ctr" defTabSz="445072" eaLnBrk="0" fontAlgn="base" hangingPunct="0">
              <a:spcBef>
                <a:spcPct val="0"/>
              </a:spcBef>
              <a:spcAft>
                <a:spcPct val="0"/>
              </a:spcAft>
              <a:defRPr/>
            </a:pPr>
            <a:r>
              <a:rPr lang="en-GB" sz="1540" dirty="0">
                <a:solidFill>
                  <a:prstClr val="white"/>
                </a:solidFill>
                <a:latin typeface="Century Gothic" panose="020B0502020202020204" pitchFamily="34" charset="0"/>
              </a:rPr>
              <a:t>he </a:t>
            </a:r>
            <a:r>
              <a:rPr lang="en-GB" sz="1540" b="1" dirty="0">
                <a:solidFill>
                  <a:prstClr val="white"/>
                </a:solidFill>
                <a:latin typeface="Century Gothic" panose="020B0502020202020204" pitchFamily="34" charset="0"/>
              </a:rPr>
              <a:t>reached</a:t>
            </a:r>
            <a:r>
              <a:rPr lang="en-GB" sz="1540" dirty="0">
                <a:solidFill>
                  <a:prstClr val="white"/>
                </a:solidFill>
                <a:latin typeface="Century Gothic" panose="020B0502020202020204" pitchFamily="34" charset="0"/>
              </a:rPr>
              <a:t> the dust heaps.</a:t>
            </a:r>
          </a:p>
        </p:txBody>
      </p:sp>
    </p:spTree>
    <p:extLst>
      <p:ext uri="{BB962C8B-B14F-4D97-AF65-F5344CB8AC3E}">
        <p14:creationId xmlns:p14="http://schemas.microsoft.com/office/powerpoint/2010/main" val="2702484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2"/>
          <p:cNvSpPr>
            <a:spLocks noGrp="1" noChangeArrowheads="1"/>
          </p:cNvSpPr>
          <p:nvPr>
            <p:ph type="title"/>
          </p:nvPr>
        </p:nvSpPr>
        <p:spPr>
          <a:xfrm>
            <a:off x="179512" y="332656"/>
            <a:ext cx="7236296" cy="1008063"/>
          </a:xfrm>
        </p:spPr>
        <p:txBody>
          <a:bodyPr>
            <a:normAutofit/>
          </a:bodyPr>
          <a:lstStyle/>
          <a:p>
            <a:r>
              <a:rPr lang="en-GB" altLang="en-US" dirty="0"/>
              <a:t>Clines – shades of meaning</a:t>
            </a:r>
          </a:p>
        </p:txBody>
      </p:sp>
      <p:sp>
        <p:nvSpPr>
          <p:cNvPr id="2" name="Date Placeholder 1"/>
          <p:cNvSpPr>
            <a:spLocks noGrp="1"/>
          </p:cNvSpPr>
          <p:nvPr>
            <p:ph type="dt" sz="half" idx="10"/>
          </p:nvPr>
        </p:nvSpPr>
        <p:spPr/>
        <p:txBody>
          <a:bodyPr/>
          <a:lstStyle/>
          <a:p>
            <a:r>
              <a:rPr lang="en-US" dirty="0">
                <a:solidFill>
                  <a:prstClr val="black"/>
                </a:solidFill>
              </a:rPr>
              <a:t>© Focus Education UK Ltd</a:t>
            </a: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41</a:t>
            </a:fld>
            <a:endParaRPr lang="en-US" dirty="0">
              <a:solidFill>
                <a:prstClr val="black"/>
              </a:solidFill>
            </a:endParaRPr>
          </a:p>
        </p:txBody>
      </p:sp>
      <p:grpSp>
        <p:nvGrpSpPr>
          <p:cNvPr id="425986" name="Group 3"/>
          <p:cNvGrpSpPr>
            <a:grpSpLocks/>
          </p:cNvGrpSpPr>
          <p:nvPr/>
        </p:nvGrpSpPr>
        <p:grpSpPr bwMode="auto">
          <a:xfrm>
            <a:off x="539750" y="2581275"/>
            <a:ext cx="8135938" cy="3368675"/>
            <a:chOff x="106587000" y="106524000"/>
            <a:chExt cx="6984000" cy="4284000"/>
          </a:xfrm>
        </p:grpSpPr>
        <p:sp>
          <p:nvSpPr>
            <p:cNvPr id="425987" name="Line 4"/>
            <p:cNvSpPr>
              <a:spLocks noChangeShapeType="1"/>
            </p:cNvSpPr>
            <p:nvPr/>
          </p:nvSpPr>
          <p:spPr bwMode="auto">
            <a:xfrm flipV="1">
              <a:off x="106587000" y="110772000"/>
              <a:ext cx="6984000" cy="3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8" name="Line 5"/>
            <p:cNvSpPr>
              <a:spLocks noChangeShapeType="1"/>
            </p:cNvSpPr>
            <p:nvPr/>
          </p:nvSpPr>
          <p:spPr bwMode="auto">
            <a:xfrm flipH="1" flipV="1">
              <a:off x="113571000" y="106596000"/>
              <a:ext cx="0" cy="417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9" name="Text Box 6"/>
            <p:cNvSpPr txBox="1">
              <a:spLocks noChangeArrowheads="1"/>
            </p:cNvSpPr>
            <p:nvPr/>
          </p:nvSpPr>
          <p:spPr bwMode="auto">
            <a:xfrm>
              <a:off x="106587000" y="110052000"/>
              <a:ext cx="1044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amble</a:t>
              </a:r>
              <a:endParaRPr lang="en-GB" altLang="en-US" b="1" dirty="0"/>
            </a:p>
          </p:txBody>
        </p:sp>
        <p:sp>
          <p:nvSpPr>
            <p:cNvPr id="425990" name="Text Box 7"/>
            <p:cNvSpPr txBox="1">
              <a:spLocks noChangeArrowheads="1"/>
            </p:cNvSpPr>
            <p:nvPr/>
          </p:nvSpPr>
          <p:spPr bwMode="auto">
            <a:xfrm>
              <a:off x="107595000" y="109476000"/>
              <a:ext cx="1152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stroll</a:t>
              </a:r>
              <a:endParaRPr lang="en-GB" altLang="en-US" b="1" dirty="0"/>
            </a:p>
          </p:txBody>
        </p:sp>
        <p:sp>
          <p:nvSpPr>
            <p:cNvPr id="425991" name="Text Box 8"/>
            <p:cNvSpPr txBox="1">
              <a:spLocks noChangeArrowheads="1"/>
            </p:cNvSpPr>
            <p:nvPr/>
          </p:nvSpPr>
          <p:spPr bwMode="auto">
            <a:xfrm>
              <a:off x="108675000" y="108900000"/>
              <a:ext cx="1008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walk</a:t>
              </a:r>
              <a:endParaRPr lang="en-GB" altLang="en-US" b="1" dirty="0"/>
            </a:p>
          </p:txBody>
        </p:sp>
        <p:sp>
          <p:nvSpPr>
            <p:cNvPr id="425992" name="Text Box 9"/>
            <p:cNvSpPr txBox="1">
              <a:spLocks noChangeArrowheads="1"/>
            </p:cNvSpPr>
            <p:nvPr/>
          </p:nvSpPr>
          <p:spPr bwMode="auto">
            <a:xfrm>
              <a:off x="109539000" y="108324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stride</a:t>
              </a:r>
              <a:endParaRPr lang="en-GB" altLang="en-US" b="1" dirty="0"/>
            </a:p>
          </p:txBody>
        </p:sp>
        <p:sp>
          <p:nvSpPr>
            <p:cNvPr id="425993" name="Text Box 10"/>
            <p:cNvSpPr txBox="1">
              <a:spLocks noChangeArrowheads="1"/>
            </p:cNvSpPr>
            <p:nvPr/>
          </p:nvSpPr>
          <p:spPr bwMode="auto">
            <a:xfrm>
              <a:off x="110403000" y="107676000"/>
              <a:ext cx="936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jog</a:t>
              </a:r>
              <a:endParaRPr lang="en-GB" altLang="en-US" b="1" dirty="0"/>
            </a:p>
          </p:txBody>
        </p:sp>
        <p:sp>
          <p:nvSpPr>
            <p:cNvPr id="425994" name="Text Box 11"/>
            <p:cNvSpPr txBox="1">
              <a:spLocks noChangeArrowheads="1"/>
            </p:cNvSpPr>
            <p:nvPr/>
          </p:nvSpPr>
          <p:spPr bwMode="auto">
            <a:xfrm>
              <a:off x="111267000" y="107100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run</a:t>
              </a:r>
              <a:endParaRPr lang="en-GB" altLang="en-US" b="1" dirty="0"/>
            </a:p>
          </p:txBody>
        </p:sp>
        <p:sp>
          <p:nvSpPr>
            <p:cNvPr id="425995" name="Text Box 12"/>
            <p:cNvSpPr txBox="1">
              <a:spLocks noChangeArrowheads="1"/>
            </p:cNvSpPr>
            <p:nvPr/>
          </p:nvSpPr>
          <p:spPr bwMode="auto">
            <a:xfrm>
              <a:off x="112113000" y="106524000"/>
              <a:ext cx="10584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sprint</a:t>
              </a:r>
              <a:endParaRPr lang="en-GB" altLang="en-US" b="1" dirty="0"/>
            </a:p>
          </p:txBody>
        </p:sp>
      </p:grpSp>
      <p:pic>
        <p:nvPicPr>
          <p:cNvPr id="18434" name="Picture 2" descr="https://encrypted-tbn3.gstatic.com/images?q=tbn:ANd9GcTLeaWjrDwBrITx_oSMbcFkVnZRUA1i6T8bPUa_ITRr0rxbfzbU7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755576" y="1657349"/>
            <a:ext cx="2466975" cy="1847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71971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5" name="Rectangle 2"/>
          <p:cNvSpPr>
            <a:spLocks noGrp="1" noChangeArrowheads="1"/>
          </p:cNvSpPr>
          <p:nvPr>
            <p:ph type="title"/>
          </p:nvPr>
        </p:nvSpPr>
        <p:spPr>
          <a:xfrm>
            <a:off x="179512" y="332656"/>
            <a:ext cx="7236296" cy="1008063"/>
          </a:xfrm>
        </p:spPr>
        <p:txBody>
          <a:bodyPr>
            <a:normAutofit/>
          </a:bodyPr>
          <a:lstStyle/>
          <a:p>
            <a:r>
              <a:rPr lang="en-GB" altLang="en-US" dirty="0"/>
              <a:t>Clines – shades of meaning</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42</a:t>
            </a:fld>
            <a:endParaRPr lang="en-US" dirty="0">
              <a:solidFill>
                <a:prstClr val="black"/>
              </a:solidFill>
            </a:endParaRPr>
          </a:p>
        </p:txBody>
      </p:sp>
      <p:grpSp>
        <p:nvGrpSpPr>
          <p:cNvPr id="425986" name="Group 3"/>
          <p:cNvGrpSpPr>
            <a:grpSpLocks/>
          </p:cNvGrpSpPr>
          <p:nvPr/>
        </p:nvGrpSpPr>
        <p:grpSpPr bwMode="auto">
          <a:xfrm>
            <a:off x="539750" y="2581275"/>
            <a:ext cx="8135938" cy="3368675"/>
            <a:chOff x="106587000" y="106524000"/>
            <a:chExt cx="6984000" cy="4284000"/>
          </a:xfrm>
        </p:grpSpPr>
        <p:sp>
          <p:nvSpPr>
            <p:cNvPr id="425987" name="Line 4"/>
            <p:cNvSpPr>
              <a:spLocks noChangeShapeType="1"/>
            </p:cNvSpPr>
            <p:nvPr/>
          </p:nvSpPr>
          <p:spPr bwMode="auto">
            <a:xfrm flipV="1">
              <a:off x="106587000" y="110772000"/>
              <a:ext cx="6984000" cy="3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8" name="Line 5"/>
            <p:cNvSpPr>
              <a:spLocks noChangeShapeType="1"/>
            </p:cNvSpPr>
            <p:nvPr/>
          </p:nvSpPr>
          <p:spPr bwMode="auto">
            <a:xfrm flipH="1" flipV="1">
              <a:off x="113571000" y="106596000"/>
              <a:ext cx="0" cy="4176000"/>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txBody>
            <a:bodyPr lIns="36576" tIns="36576" rIns="36576" bIns="36576"/>
            <a:lstStyle/>
            <a:p>
              <a:endParaRPr lang="en-GB" dirty="0"/>
            </a:p>
          </p:txBody>
        </p:sp>
        <p:sp>
          <p:nvSpPr>
            <p:cNvPr id="425989" name="Text Box 6"/>
            <p:cNvSpPr txBox="1">
              <a:spLocks noChangeArrowheads="1"/>
            </p:cNvSpPr>
            <p:nvPr/>
          </p:nvSpPr>
          <p:spPr bwMode="auto">
            <a:xfrm>
              <a:off x="106587000" y="110052000"/>
              <a:ext cx="1044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whisper</a:t>
              </a:r>
              <a:endParaRPr lang="en-GB" altLang="en-US" b="1" dirty="0"/>
            </a:p>
          </p:txBody>
        </p:sp>
        <p:sp>
          <p:nvSpPr>
            <p:cNvPr id="425990" name="Text Box 7"/>
            <p:cNvSpPr txBox="1">
              <a:spLocks noChangeArrowheads="1"/>
            </p:cNvSpPr>
            <p:nvPr/>
          </p:nvSpPr>
          <p:spPr bwMode="auto">
            <a:xfrm>
              <a:off x="107595000" y="109476000"/>
              <a:ext cx="1152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1" name="Text Box 8"/>
            <p:cNvSpPr txBox="1">
              <a:spLocks noChangeArrowheads="1"/>
            </p:cNvSpPr>
            <p:nvPr/>
          </p:nvSpPr>
          <p:spPr bwMode="auto">
            <a:xfrm>
              <a:off x="108675000" y="108900000"/>
              <a:ext cx="1008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2" name="Text Box 9"/>
            <p:cNvSpPr txBox="1">
              <a:spLocks noChangeArrowheads="1"/>
            </p:cNvSpPr>
            <p:nvPr/>
          </p:nvSpPr>
          <p:spPr bwMode="auto">
            <a:xfrm>
              <a:off x="109539000" y="108324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3" name="Text Box 10"/>
            <p:cNvSpPr txBox="1">
              <a:spLocks noChangeArrowheads="1"/>
            </p:cNvSpPr>
            <p:nvPr/>
          </p:nvSpPr>
          <p:spPr bwMode="auto">
            <a:xfrm>
              <a:off x="110403000" y="107676000"/>
              <a:ext cx="936000" cy="612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4" name="Text Box 11"/>
            <p:cNvSpPr txBox="1">
              <a:spLocks noChangeArrowheads="1"/>
            </p:cNvSpPr>
            <p:nvPr/>
          </p:nvSpPr>
          <p:spPr bwMode="auto">
            <a:xfrm>
              <a:off x="111267000" y="107100000"/>
              <a:ext cx="9360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endParaRPr lang="en-GB" altLang="en-US" b="1" dirty="0"/>
            </a:p>
          </p:txBody>
        </p:sp>
        <p:sp>
          <p:nvSpPr>
            <p:cNvPr id="425995" name="Text Box 12"/>
            <p:cNvSpPr txBox="1">
              <a:spLocks noChangeArrowheads="1"/>
            </p:cNvSpPr>
            <p:nvPr/>
          </p:nvSpPr>
          <p:spPr bwMode="auto">
            <a:xfrm>
              <a:off x="112113000" y="106524000"/>
              <a:ext cx="1058400" cy="576000"/>
            </a:xfrm>
            <a:prstGeom prst="rect">
              <a:avLst/>
            </a:prstGeom>
            <a:noFill/>
            <a:ln w="9525" algn="in">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36576" tIns="36576" rIns="36576" bIns="36576"/>
            <a:lstStyle>
              <a:lvl1pPr>
                <a:defRPr sz="4400" baseline="-25000">
                  <a:solidFill>
                    <a:schemeClr val="bg1"/>
                  </a:solidFill>
                  <a:latin typeface="Arial" pitchFamily="34" charset="0"/>
                  <a:cs typeface="Arial" pitchFamily="34" charset="0"/>
                </a:defRPr>
              </a:lvl1pPr>
              <a:lvl2pPr marL="742950" indent="-285750">
                <a:defRPr sz="4400" baseline="-25000">
                  <a:solidFill>
                    <a:schemeClr val="bg1"/>
                  </a:solidFill>
                  <a:latin typeface="Arial" pitchFamily="34" charset="0"/>
                  <a:cs typeface="Arial" pitchFamily="34" charset="0"/>
                </a:defRPr>
              </a:lvl2pPr>
              <a:lvl3pPr marL="1143000" indent="-228600">
                <a:defRPr sz="4400" baseline="-25000">
                  <a:solidFill>
                    <a:schemeClr val="bg1"/>
                  </a:solidFill>
                  <a:latin typeface="Arial" pitchFamily="34" charset="0"/>
                  <a:cs typeface="Arial" pitchFamily="34" charset="0"/>
                </a:defRPr>
              </a:lvl3pPr>
              <a:lvl4pPr marL="1600200" indent="-228600">
                <a:defRPr sz="4400" baseline="-25000">
                  <a:solidFill>
                    <a:schemeClr val="bg1"/>
                  </a:solidFill>
                  <a:latin typeface="Arial" pitchFamily="34" charset="0"/>
                  <a:cs typeface="Arial" pitchFamily="34" charset="0"/>
                </a:defRPr>
              </a:lvl4pPr>
              <a:lvl5pPr marL="2057400" indent="-228600">
                <a:defRPr sz="4400" baseline="-25000">
                  <a:solidFill>
                    <a:schemeClr val="bg1"/>
                  </a:solidFill>
                  <a:latin typeface="Arial" pitchFamily="34" charset="0"/>
                  <a:cs typeface="Arial" pitchFamily="34" charset="0"/>
                </a:defRPr>
              </a:lvl5pPr>
              <a:lvl6pPr marL="2514600" indent="-228600" fontAlgn="base">
                <a:spcBef>
                  <a:spcPct val="0"/>
                </a:spcBef>
                <a:spcAft>
                  <a:spcPct val="0"/>
                </a:spcAft>
                <a:defRPr sz="4400" baseline="-25000">
                  <a:solidFill>
                    <a:schemeClr val="bg1"/>
                  </a:solidFill>
                  <a:latin typeface="Arial" pitchFamily="34" charset="0"/>
                  <a:cs typeface="Arial" pitchFamily="34" charset="0"/>
                </a:defRPr>
              </a:lvl6pPr>
              <a:lvl7pPr marL="2971800" indent="-228600" fontAlgn="base">
                <a:spcBef>
                  <a:spcPct val="0"/>
                </a:spcBef>
                <a:spcAft>
                  <a:spcPct val="0"/>
                </a:spcAft>
                <a:defRPr sz="4400" baseline="-25000">
                  <a:solidFill>
                    <a:schemeClr val="bg1"/>
                  </a:solidFill>
                  <a:latin typeface="Arial" pitchFamily="34" charset="0"/>
                  <a:cs typeface="Arial" pitchFamily="34" charset="0"/>
                </a:defRPr>
              </a:lvl7pPr>
              <a:lvl8pPr marL="3429000" indent="-228600" fontAlgn="base">
                <a:spcBef>
                  <a:spcPct val="0"/>
                </a:spcBef>
                <a:spcAft>
                  <a:spcPct val="0"/>
                </a:spcAft>
                <a:defRPr sz="4400" baseline="-25000">
                  <a:solidFill>
                    <a:schemeClr val="bg1"/>
                  </a:solidFill>
                  <a:latin typeface="Arial" pitchFamily="34" charset="0"/>
                  <a:cs typeface="Arial" pitchFamily="34" charset="0"/>
                </a:defRPr>
              </a:lvl8pPr>
              <a:lvl9pPr marL="3886200" indent="-228600" fontAlgn="base">
                <a:spcBef>
                  <a:spcPct val="0"/>
                </a:spcBef>
                <a:spcAft>
                  <a:spcPct val="0"/>
                </a:spcAft>
                <a:defRPr sz="4400" baseline="-25000">
                  <a:solidFill>
                    <a:schemeClr val="bg1"/>
                  </a:solidFill>
                  <a:latin typeface="Arial" pitchFamily="34" charset="0"/>
                  <a:cs typeface="Arial" pitchFamily="34" charset="0"/>
                </a:defRPr>
              </a:lvl9pPr>
            </a:lstStyle>
            <a:p>
              <a:pPr algn="ctr"/>
              <a:r>
                <a:rPr lang="en-GB" altLang="en-US" sz="1600" baseline="0" dirty="0">
                  <a:solidFill>
                    <a:srgbClr val="000000"/>
                  </a:solidFill>
                </a:rPr>
                <a:t>yell</a:t>
              </a:r>
              <a:endParaRPr lang="en-GB" altLang="en-US" b="1" dirty="0"/>
            </a:p>
          </p:txBody>
        </p:sp>
      </p:grpSp>
      <p:pic>
        <p:nvPicPr>
          <p:cNvPr id="20482" name="Picture 2" descr="http://voicesforchildren.com/wp-content/uploads/2013/05/Shout-Out-Megaphone-square.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13966" y="1361053"/>
            <a:ext cx="2945307" cy="2945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8628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Messing about with modals</a:t>
            </a:r>
          </a:p>
        </p:txBody>
      </p:sp>
      <p:sp>
        <p:nvSpPr>
          <p:cNvPr id="3" name="Content Placeholder 2"/>
          <p:cNvSpPr>
            <a:spLocks noGrp="1"/>
          </p:cNvSpPr>
          <p:nvPr>
            <p:ph idx="1"/>
          </p:nvPr>
        </p:nvSpPr>
        <p:spPr>
          <a:xfrm>
            <a:off x="467544" y="1412776"/>
            <a:ext cx="8229600" cy="3888432"/>
          </a:xfrm>
        </p:spPr>
        <p:txBody>
          <a:bodyPr>
            <a:normAutofit lnSpcReduction="10000"/>
          </a:bodyPr>
          <a:lstStyle/>
          <a:p>
            <a:pPr marL="0" indent="0">
              <a:buNone/>
            </a:pPr>
            <a:r>
              <a:rPr lang="en-GB" sz="1800" dirty="0"/>
              <a:t>Modals express possibility or obligation.  These auxiliary verbs have different shades of meaning, showing how likely, necessary or possible an action is. Children need opportunities to explore discuss and rank meanings.</a:t>
            </a:r>
          </a:p>
          <a:p>
            <a:pPr marL="0" indent="0">
              <a:buNone/>
            </a:pPr>
            <a:endParaRPr lang="en-GB" sz="1800" dirty="0"/>
          </a:p>
          <a:p>
            <a:pPr marL="0" indent="0">
              <a:buNone/>
            </a:pPr>
            <a:r>
              <a:rPr lang="en-GB" sz="1800" dirty="0"/>
              <a:t>The following game uses a basic sentence with a range of modals to discuss and rank.</a:t>
            </a:r>
          </a:p>
          <a:p>
            <a:pPr marL="0" indent="0">
              <a:buNone/>
            </a:pPr>
            <a:endParaRPr lang="en-GB" sz="1800" dirty="0"/>
          </a:p>
          <a:p>
            <a:pPr marL="0" indent="0">
              <a:buNone/>
            </a:pPr>
            <a:r>
              <a:rPr lang="en-GB" sz="1800" dirty="0"/>
              <a:t>Conscience alley is a drama activity which offers good opportunities to use modal auxiliaries.</a:t>
            </a:r>
          </a:p>
          <a:p>
            <a:pPr marL="0" indent="0">
              <a:buNone/>
            </a:pPr>
            <a:r>
              <a:rPr lang="en-GB" sz="1800" dirty="0"/>
              <a:t>Children create two lines facing each other. Each line takes an opposing viewpoint. One child walks between the two lines as each side voice their thoughts. This child then has to decide what their decision will be. </a:t>
            </a:r>
          </a:p>
          <a:p>
            <a:pPr marL="0" indent="0">
              <a:buNone/>
            </a:pPr>
            <a:endParaRPr lang="en-GB" sz="1800" dirty="0"/>
          </a:p>
          <a:p>
            <a:pPr marL="0" indent="0">
              <a:buNone/>
            </a:pPr>
            <a:endParaRPr lang="en-GB" sz="1800" dirty="0"/>
          </a:p>
          <a:p>
            <a:pPr marL="0" indent="0">
              <a:buNone/>
            </a:pPr>
            <a:endParaRPr lang="en-GB" sz="1800" dirty="0"/>
          </a:p>
          <a:p>
            <a:pPr marL="0" indent="0">
              <a:buNone/>
            </a:pPr>
            <a:endParaRPr lang="en-GB" sz="1800"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43</a:t>
            </a:fld>
            <a:endParaRPr lang="en-US" dirty="0">
              <a:solidFill>
                <a:prstClr val="black"/>
              </a:solidFill>
            </a:endParaRPr>
          </a:p>
        </p:txBody>
      </p:sp>
    </p:spTree>
    <p:extLst>
      <p:ext uri="{BB962C8B-B14F-4D97-AF65-F5344CB8AC3E}">
        <p14:creationId xmlns:p14="http://schemas.microsoft.com/office/powerpoint/2010/main" val="148649391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778098"/>
          </a:xfrm>
        </p:spPr>
        <p:txBody>
          <a:bodyPr/>
          <a:lstStyle/>
          <a:p>
            <a:r>
              <a:rPr lang="en-GB" dirty="0"/>
              <a:t>Messing about with modals</a:t>
            </a:r>
          </a:p>
        </p:txBody>
      </p:sp>
      <p:sp>
        <p:nvSpPr>
          <p:cNvPr id="3" name="Content Placeholder 2"/>
          <p:cNvSpPr>
            <a:spLocks noGrp="1"/>
          </p:cNvSpPr>
          <p:nvPr>
            <p:ph idx="1"/>
          </p:nvPr>
        </p:nvSpPr>
        <p:spPr>
          <a:xfrm>
            <a:off x="323528" y="1124744"/>
            <a:ext cx="6120680" cy="5544616"/>
          </a:xfrm>
        </p:spPr>
        <p:txBody>
          <a:bodyPr>
            <a:normAutofit lnSpcReduction="10000"/>
          </a:bodyPr>
          <a:lstStyle/>
          <a:p>
            <a:pPr marL="0" indent="0">
              <a:buNone/>
            </a:pPr>
            <a:r>
              <a:rPr lang="en-GB" sz="2400" b="1" dirty="0"/>
              <a:t>Find the difference</a:t>
            </a:r>
          </a:p>
          <a:p>
            <a:pPr marL="0" indent="0">
              <a:buNone/>
            </a:pPr>
            <a:r>
              <a:rPr lang="en-GB" sz="2400" dirty="0"/>
              <a:t>The cat can clean her paws.</a:t>
            </a:r>
          </a:p>
          <a:p>
            <a:pPr marL="0" indent="0">
              <a:buNone/>
            </a:pPr>
            <a:r>
              <a:rPr lang="en-GB" sz="2400" dirty="0"/>
              <a:t>The cat may clean her paws.</a:t>
            </a:r>
          </a:p>
          <a:p>
            <a:pPr marL="0" indent="0">
              <a:buNone/>
            </a:pPr>
            <a:r>
              <a:rPr lang="en-GB" sz="2400" dirty="0"/>
              <a:t>The cat might clean her paws.</a:t>
            </a:r>
          </a:p>
          <a:p>
            <a:pPr marL="0" indent="0">
              <a:buNone/>
            </a:pPr>
            <a:r>
              <a:rPr lang="en-GB" sz="2400" dirty="0"/>
              <a:t>The cat should clean her paws.</a:t>
            </a:r>
          </a:p>
          <a:p>
            <a:pPr marL="0" indent="0">
              <a:buNone/>
            </a:pPr>
            <a:r>
              <a:rPr lang="en-GB" sz="2400" dirty="0"/>
              <a:t>The cat ought to clean her paws.</a:t>
            </a:r>
          </a:p>
          <a:p>
            <a:pPr marL="0" indent="0">
              <a:buNone/>
            </a:pPr>
            <a:r>
              <a:rPr lang="en-GB" sz="2400" dirty="0"/>
              <a:t>The cat must clean her paws.</a:t>
            </a:r>
          </a:p>
          <a:p>
            <a:pPr marL="0" indent="0">
              <a:buNone/>
            </a:pPr>
            <a:r>
              <a:rPr lang="en-GB" sz="2400" dirty="0"/>
              <a:t>The cat could clean her paws.</a:t>
            </a:r>
          </a:p>
          <a:p>
            <a:pPr marL="0" indent="0">
              <a:buNone/>
            </a:pPr>
            <a:r>
              <a:rPr lang="en-GB" sz="2400" dirty="0"/>
              <a:t>The cat might have cleaned her paws.</a:t>
            </a:r>
          </a:p>
          <a:p>
            <a:pPr marL="0" indent="0">
              <a:buNone/>
            </a:pPr>
            <a:r>
              <a:rPr lang="en-GB" sz="2400" dirty="0"/>
              <a:t>The cat should have cleaned her paws.</a:t>
            </a:r>
          </a:p>
          <a:p>
            <a:pPr marL="0" indent="0">
              <a:buNone/>
            </a:pPr>
            <a:r>
              <a:rPr lang="en-GB" sz="2400" b="1" dirty="0"/>
              <a:t>Sort </a:t>
            </a:r>
          </a:p>
          <a:p>
            <a:pPr marL="0" indent="0">
              <a:buNone/>
            </a:pPr>
            <a:r>
              <a:rPr lang="en-GB" sz="2400" b="1" dirty="0"/>
              <a:t>- which is most likely?</a:t>
            </a:r>
          </a:p>
          <a:p>
            <a:pPr marL="0" indent="0">
              <a:buNone/>
            </a:pPr>
            <a:r>
              <a:rPr lang="en-GB" sz="2400" b="1" dirty="0"/>
              <a:t>- which is least likely?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44</a:t>
            </a:fld>
            <a:endParaRPr lang="en-GB" dirty="0"/>
          </a:p>
        </p:txBody>
      </p:sp>
      <p:pic>
        <p:nvPicPr>
          <p:cNvPr id="21506" name="Picture 2" descr="http://edrevets.files.wordpress.com/2012/05/cat-licking-paw.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12160" y="1196752"/>
            <a:ext cx="2702073" cy="2617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774103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3672" y="1196752"/>
            <a:ext cx="6860816" cy="1143000"/>
          </a:xfrm>
        </p:spPr>
        <p:txBody>
          <a:bodyPr>
            <a:noAutofit/>
          </a:bodyPr>
          <a:lstStyle/>
          <a:p>
            <a:r>
              <a:rPr lang="en-GB" sz="2800" dirty="0"/>
              <a:t>Should Scaredy Squirrel leave his tree?</a:t>
            </a:r>
          </a:p>
        </p:txBody>
      </p:sp>
      <p:sp>
        <p:nvSpPr>
          <p:cNvPr id="3" name="Content Placeholder 2"/>
          <p:cNvSpPr>
            <a:spLocks noGrp="1"/>
          </p:cNvSpPr>
          <p:nvPr>
            <p:ph sz="half" idx="1"/>
          </p:nvPr>
        </p:nvSpPr>
        <p:spPr>
          <a:xfrm>
            <a:off x="74612" y="3140968"/>
            <a:ext cx="4191000" cy="3276599"/>
          </a:xfrm>
          <a:ln>
            <a:solidFill>
              <a:schemeClr val="tx1"/>
            </a:solidFill>
          </a:ln>
        </p:spPr>
        <p:txBody>
          <a:bodyPr/>
          <a:lstStyle/>
          <a:p>
            <a:pPr marL="0" indent="0">
              <a:buNone/>
            </a:pPr>
            <a:r>
              <a:rPr lang="en-GB" dirty="0"/>
              <a:t>You should leave your tree because…</a:t>
            </a:r>
          </a:p>
          <a:p>
            <a:pPr marL="0" indent="0">
              <a:buNone/>
            </a:pPr>
            <a:endParaRPr lang="en-GB" dirty="0"/>
          </a:p>
          <a:p>
            <a:pPr marL="0" indent="0">
              <a:buNone/>
            </a:pPr>
            <a:r>
              <a:rPr lang="en-GB" dirty="0"/>
              <a:t>If you leave your tree…</a:t>
            </a:r>
          </a:p>
          <a:p>
            <a:pPr marL="0" indent="0">
              <a:buNone/>
            </a:pPr>
            <a:endParaRPr lang="en-GB" dirty="0"/>
          </a:p>
          <a:p>
            <a:pPr marL="0" indent="0">
              <a:buNone/>
            </a:pPr>
            <a:r>
              <a:rPr lang="en-GB" dirty="0"/>
              <a:t>You could…</a:t>
            </a:r>
          </a:p>
          <a:p>
            <a:pPr marL="0" indent="0">
              <a:buNone/>
            </a:pPr>
            <a:endParaRPr lang="en-GB" dirty="0"/>
          </a:p>
          <a:p>
            <a:pPr marL="0" indent="0">
              <a:buNone/>
            </a:pPr>
            <a:endParaRPr lang="en-GB" dirty="0"/>
          </a:p>
        </p:txBody>
      </p:sp>
      <p:sp>
        <p:nvSpPr>
          <p:cNvPr id="4" name="Content Placeholder 3"/>
          <p:cNvSpPr>
            <a:spLocks noGrp="1"/>
          </p:cNvSpPr>
          <p:nvPr>
            <p:ph sz="half" idx="2"/>
          </p:nvPr>
        </p:nvSpPr>
        <p:spPr>
          <a:xfrm>
            <a:off x="4644008" y="2348880"/>
            <a:ext cx="4343400" cy="3124199"/>
          </a:xfrm>
          <a:ln>
            <a:solidFill>
              <a:schemeClr val="tx1"/>
            </a:solidFill>
          </a:ln>
        </p:spPr>
        <p:txBody>
          <a:bodyPr/>
          <a:lstStyle/>
          <a:p>
            <a:pPr marL="0" indent="0">
              <a:buNone/>
            </a:pPr>
            <a:r>
              <a:rPr lang="en-GB" dirty="0"/>
              <a:t>You should stay in your tree because…</a:t>
            </a:r>
          </a:p>
          <a:p>
            <a:pPr marL="0" indent="0">
              <a:buNone/>
            </a:pPr>
            <a:endParaRPr lang="en-GB" dirty="0"/>
          </a:p>
          <a:p>
            <a:pPr marL="0" indent="0">
              <a:buNone/>
            </a:pPr>
            <a:r>
              <a:rPr lang="en-GB" dirty="0"/>
              <a:t>If you stay in your tree…</a:t>
            </a:r>
          </a:p>
          <a:p>
            <a:pPr marL="0" indent="0">
              <a:buNone/>
            </a:pPr>
            <a:endParaRPr lang="en-GB" dirty="0"/>
          </a:p>
          <a:p>
            <a:pPr marL="0" indent="0">
              <a:buNone/>
            </a:pPr>
            <a:r>
              <a:rPr lang="en-GB" dirty="0"/>
              <a:t>You could…</a:t>
            </a:r>
          </a:p>
        </p:txBody>
      </p:sp>
      <p:sp>
        <p:nvSpPr>
          <p:cNvPr id="5" name="Date Placeholder 4"/>
          <p:cNvSpPr>
            <a:spLocks noGrp="1"/>
          </p:cNvSpPr>
          <p:nvPr>
            <p:ph type="dt" sz="half" idx="10"/>
          </p:nvPr>
        </p:nvSpPr>
        <p:spPr>
          <a:xfrm>
            <a:off x="3303204" y="6417567"/>
            <a:ext cx="2362200" cy="365125"/>
          </a:xfrm>
        </p:spPr>
        <p:txBody>
          <a:bodyPr/>
          <a:lstStyle/>
          <a:p>
            <a:r>
              <a:rPr lang="en-US" dirty="0"/>
              <a:t>© Focus Education UK Ltd</a:t>
            </a:r>
            <a:endParaRPr lang="en-GB" dirty="0"/>
          </a:p>
        </p:txBody>
      </p:sp>
      <p:sp>
        <p:nvSpPr>
          <p:cNvPr id="6" name="Slide Number Placeholder 5"/>
          <p:cNvSpPr>
            <a:spLocks noGrp="1"/>
          </p:cNvSpPr>
          <p:nvPr>
            <p:ph type="sldNum" sz="quarter" idx="12"/>
          </p:nvPr>
        </p:nvSpPr>
        <p:spPr>
          <a:xfrm>
            <a:off x="7494204" y="6392975"/>
            <a:ext cx="1219200" cy="365125"/>
          </a:xfrm>
        </p:spPr>
        <p:txBody>
          <a:bodyPr/>
          <a:lstStyle/>
          <a:p>
            <a:fld id="{1846B546-D5AF-48F3-AE7E-6EBE9F16C366}" type="slidenum">
              <a:rPr lang="en-GB" smtClean="0"/>
              <a:pPr/>
              <a:t>45</a:t>
            </a:fld>
            <a:endParaRPr lang="en-GB" dirty="0"/>
          </a:p>
        </p:txBody>
      </p:sp>
      <p:pic>
        <p:nvPicPr>
          <p:cNvPr id="1026" name="Picture 2" descr="http://library.austintexas.gov/sites/default/files/u13/Melanie_Squirrel.gif"/>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1124744"/>
            <a:ext cx="1749425" cy="157448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83568" y="147990"/>
            <a:ext cx="3708066" cy="584775"/>
          </a:xfrm>
          <a:prstGeom prst="rect">
            <a:avLst/>
          </a:prstGeom>
          <a:noFill/>
        </p:spPr>
        <p:txBody>
          <a:bodyPr wrap="none" rtlCol="0">
            <a:spAutoFit/>
          </a:bodyPr>
          <a:lstStyle/>
          <a:p>
            <a:r>
              <a:rPr lang="en-GB" sz="3200" b="1" dirty="0">
                <a:latin typeface="Century Gothic" panose="020B0502020202020204" pitchFamily="34" charset="0"/>
              </a:rPr>
              <a:t>Conscience Alley</a:t>
            </a:r>
          </a:p>
        </p:txBody>
      </p:sp>
    </p:spTree>
    <p:extLst>
      <p:ext uri="{BB962C8B-B14F-4D97-AF65-F5344CB8AC3E}">
        <p14:creationId xmlns:p14="http://schemas.microsoft.com/office/powerpoint/2010/main" val="317881796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Using the passive voice</a:t>
            </a:r>
          </a:p>
        </p:txBody>
      </p:sp>
      <p:sp>
        <p:nvSpPr>
          <p:cNvPr id="3" name="Content Placeholder 2"/>
          <p:cNvSpPr>
            <a:spLocks noGrp="1"/>
          </p:cNvSpPr>
          <p:nvPr>
            <p:ph idx="1"/>
          </p:nvPr>
        </p:nvSpPr>
        <p:spPr>
          <a:xfrm>
            <a:off x="251520" y="1412776"/>
            <a:ext cx="8554144" cy="3096344"/>
          </a:xfrm>
        </p:spPr>
        <p:txBody>
          <a:bodyPr>
            <a:normAutofit lnSpcReduction="10000"/>
          </a:bodyPr>
          <a:lstStyle/>
          <a:p>
            <a:pPr marL="0" indent="0">
              <a:buNone/>
            </a:pPr>
            <a:r>
              <a:rPr lang="en-GB" sz="1800" dirty="0"/>
              <a:t>The passive voice is used often used in formal writing.</a:t>
            </a:r>
            <a:endParaRPr lang="en-GB" sz="1800" b="1" dirty="0"/>
          </a:p>
          <a:p>
            <a:pPr marL="0" indent="0">
              <a:buNone/>
            </a:pPr>
            <a:r>
              <a:rPr lang="en-GB" sz="1800" dirty="0"/>
              <a:t>A sentence is active when the subject is carrying out the action.</a:t>
            </a:r>
          </a:p>
          <a:p>
            <a:pPr marL="0" indent="0">
              <a:buNone/>
            </a:pPr>
            <a:r>
              <a:rPr lang="en-GB" sz="1800" dirty="0"/>
              <a:t>A sentence is passive when the subject of the sentence has an action done to it by someone or something else. It shifts the focus of the sentence or can be used when the cause of the action is unimportant.</a:t>
            </a:r>
          </a:p>
          <a:p>
            <a:pPr marL="0" indent="0">
              <a:buNone/>
            </a:pPr>
            <a:endParaRPr lang="en-GB" sz="1800" dirty="0"/>
          </a:p>
          <a:p>
            <a:pPr marL="0" indent="0">
              <a:buNone/>
            </a:pPr>
            <a:r>
              <a:rPr lang="en-GB" sz="1800" dirty="0"/>
              <a:t>Identify the subject, object and verb in an active sentence in which the subject carries out the action on to the object.</a:t>
            </a:r>
          </a:p>
          <a:p>
            <a:pPr marL="0" indent="0">
              <a:buNone/>
            </a:pPr>
            <a:r>
              <a:rPr lang="en-GB" sz="1800" dirty="0"/>
              <a:t>Change the object to become the subject. The verb is formed by the verb to be and the past participle. For example: was sent, is buried.</a:t>
            </a:r>
          </a:p>
          <a:p>
            <a:pPr marL="0" indent="0">
              <a:buNone/>
            </a:pPr>
            <a:endParaRPr lang="en-GB" sz="1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46</a:t>
            </a:fld>
            <a:endParaRPr lang="en-GB" dirty="0"/>
          </a:p>
        </p:txBody>
      </p:sp>
    </p:spTree>
    <p:extLst>
      <p:ext uri="{BB962C8B-B14F-4D97-AF65-F5344CB8AC3E}">
        <p14:creationId xmlns:p14="http://schemas.microsoft.com/office/powerpoint/2010/main" val="416766370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1157" y="475209"/>
            <a:ext cx="7440416" cy="780740"/>
          </a:xfrm>
        </p:spPr>
        <p:txBody>
          <a:bodyPr>
            <a:noAutofit/>
          </a:bodyPr>
          <a:lstStyle/>
          <a:p>
            <a:r>
              <a:rPr lang="en-GB" sz="2738" dirty="0"/>
              <a:t>     Using the passive voice</a:t>
            </a:r>
            <a:br>
              <a:rPr lang="en-GB" sz="2738" dirty="0"/>
            </a:br>
            <a:endParaRPr lang="en-GB" sz="2738" dirty="0"/>
          </a:p>
        </p:txBody>
      </p:sp>
      <p:sp>
        <p:nvSpPr>
          <p:cNvPr id="9" name="Content Placeholder 8"/>
          <p:cNvSpPr>
            <a:spLocks noGrp="1"/>
          </p:cNvSpPr>
          <p:nvPr>
            <p:ph idx="1"/>
          </p:nvPr>
        </p:nvSpPr>
        <p:spPr>
          <a:xfrm>
            <a:off x="592954" y="1907185"/>
            <a:ext cx="8058981" cy="1887723"/>
          </a:xfrm>
        </p:spPr>
        <p:txBody>
          <a:bodyPr>
            <a:normAutofit/>
          </a:bodyPr>
          <a:lstStyle/>
          <a:p>
            <a:pPr marL="0" indent="0">
              <a:buNone/>
            </a:pPr>
            <a:r>
              <a:rPr lang="en-GB" sz="1540" dirty="0">
                <a:solidFill>
                  <a:prstClr val="black"/>
                </a:solidFill>
              </a:rPr>
              <a:t>                   </a:t>
            </a:r>
            <a:r>
              <a:rPr lang="en-GB" sz="2053" dirty="0">
                <a:solidFill>
                  <a:srgbClr val="7030A0"/>
                </a:solidFill>
              </a:rPr>
              <a:t>Favelas </a:t>
            </a:r>
            <a:r>
              <a:rPr lang="en-GB" sz="2053" dirty="0">
                <a:solidFill>
                  <a:srgbClr val="00B050"/>
                </a:solidFill>
              </a:rPr>
              <a:t>cover </a:t>
            </a:r>
            <a:r>
              <a:rPr lang="en-GB" sz="2053" dirty="0">
                <a:solidFill>
                  <a:srgbClr val="FF0000"/>
                </a:solidFill>
              </a:rPr>
              <a:t>the steep slopes around the city.</a:t>
            </a:r>
            <a:endParaRPr lang="en-GB" sz="2053" dirty="0">
              <a:solidFill>
                <a:prstClr val="black"/>
              </a:solidFill>
            </a:endParaRPr>
          </a:p>
          <a:p>
            <a:pPr marL="0" indent="0">
              <a:buNone/>
            </a:pPr>
            <a:endParaRPr lang="en-GB" sz="2053" dirty="0">
              <a:solidFill>
                <a:prstClr val="black"/>
              </a:solidFill>
            </a:endParaRPr>
          </a:p>
          <a:p>
            <a:pPr marL="0" indent="0">
              <a:buNone/>
            </a:pPr>
            <a:endParaRPr lang="en-GB" sz="2053" dirty="0">
              <a:solidFill>
                <a:prstClr val="black"/>
              </a:solidFill>
            </a:endParaRPr>
          </a:p>
          <a:p>
            <a:pPr marL="0" indent="0">
              <a:buNone/>
            </a:pPr>
            <a:r>
              <a:rPr lang="en-GB" sz="2053" dirty="0">
                <a:solidFill>
                  <a:srgbClr val="7030A0"/>
                </a:solidFill>
              </a:rPr>
              <a:t>The steep slopes around the city </a:t>
            </a:r>
            <a:r>
              <a:rPr lang="en-GB" sz="2053" dirty="0">
                <a:solidFill>
                  <a:srgbClr val="00B050"/>
                </a:solidFill>
              </a:rPr>
              <a:t>are covered </a:t>
            </a:r>
            <a:r>
              <a:rPr lang="en-GB" sz="2053" dirty="0">
                <a:solidFill>
                  <a:prstClr val="black"/>
                </a:solidFill>
              </a:rPr>
              <a:t>by favelas.</a:t>
            </a:r>
          </a:p>
          <a:p>
            <a:pPr marL="0" indent="0">
              <a:buNone/>
            </a:pPr>
            <a:endParaRPr lang="en-GB" sz="2053" dirty="0">
              <a:solidFill>
                <a:prstClr val="black"/>
              </a:solidFill>
            </a:endParaRPr>
          </a:p>
          <a:p>
            <a:pPr marL="0" indent="0">
              <a:buNone/>
            </a:pPr>
            <a:endParaRPr lang="en-GB" sz="1540" dirty="0">
              <a:solidFill>
                <a:prstClr val="black"/>
              </a:solidFill>
            </a:endParaRPr>
          </a:p>
          <a:p>
            <a:pPr marL="0" indent="0">
              <a:buNone/>
            </a:pPr>
            <a:endParaRPr lang="en-GB" sz="1540" dirty="0">
              <a:solidFill>
                <a:prstClr val="black"/>
              </a:solidFill>
            </a:endParaRPr>
          </a:p>
          <a:p>
            <a:pPr marL="0" indent="0">
              <a:buNone/>
            </a:pPr>
            <a:endParaRPr lang="en-GB" sz="1540" dirty="0">
              <a:solidFill>
                <a:prstClr val="black"/>
              </a:solidFill>
            </a:endParaRPr>
          </a:p>
          <a:p>
            <a:pPr marL="0" indent="0">
              <a:buNone/>
            </a:pPr>
            <a:endParaRPr lang="en-GB" dirty="0"/>
          </a:p>
        </p:txBody>
      </p:sp>
      <p:sp>
        <p:nvSpPr>
          <p:cNvPr id="6" name="Date Placeholder 5">
            <a:extLst>
              <a:ext uri="{FF2B5EF4-FFF2-40B4-BE49-F238E27FC236}">
                <a16:creationId xmlns:a16="http://schemas.microsoft.com/office/drawing/2014/main" id="{C9D45FCF-9398-42D3-9D03-5EE890F3A2E4}"/>
              </a:ext>
            </a:extLst>
          </p:cNvPr>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pPr defTabSz="862686">
              <a:defRPr/>
            </a:pPr>
            <a:fld id="{D371AD7F-E6BE-4AE9-89B5-41C389C6EE0B}" type="slidenum">
              <a:rPr lang="en-GB">
                <a:ea typeface="MS PGothic" pitchFamily="34" charset="-128"/>
              </a:rPr>
              <a:pPr defTabSz="862686">
                <a:defRPr/>
              </a:pPr>
              <a:t>47</a:t>
            </a:fld>
            <a:endParaRPr lang="en-GB" dirty="0">
              <a:ea typeface="MS PGothic" pitchFamily="34" charset="-128"/>
            </a:endParaRPr>
          </a:p>
        </p:txBody>
      </p:sp>
      <p:sp>
        <p:nvSpPr>
          <p:cNvPr id="3" name="TextBox 2"/>
          <p:cNvSpPr txBox="1"/>
          <p:nvPr/>
        </p:nvSpPr>
        <p:spPr>
          <a:xfrm>
            <a:off x="4486234" y="1403502"/>
            <a:ext cx="378767"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O</a:t>
            </a:r>
          </a:p>
        </p:txBody>
      </p:sp>
      <p:sp>
        <p:nvSpPr>
          <p:cNvPr id="12" name="TextBox 11"/>
          <p:cNvSpPr txBox="1"/>
          <p:nvPr/>
        </p:nvSpPr>
        <p:spPr>
          <a:xfrm>
            <a:off x="2012017" y="1404733"/>
            <a:ext cx="320922" cy="408253"/>
          </a:xfrm>
          <a:prstGeom prst="rect">
            <a:avLst/>
          </a:prstGeom>
          <a:noFill/>
          <a:ln>
            <a:solidFill>
              <a:schemeClr val="tx1"/>
            </a:solidFill>
          </a:ln>
        </p:spPr>
        <p:txBody>
          <a:bodyPr wrap="non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S</a:t>
            </a:r>
          </a:p>
        </p:txBody>
      </p:sp>
      <p:sp>
        <p:nvSpPr>
          <p:cNvPr id="13" name="TextBox 12"/>
          <p:cNvSpPr txBox="1"/>
          <p:nvPr/>
        </p:nvSpPr>
        <p:spPr>
          <a:xfrm>
            <a:off x="2952730" y="1410883"/>
            <a:ext cx="341740"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V</a:t>
            </a:r>
          </a:p>
        </p:txBody>
      </p:sp>
      <p:sp>
        <p:nvSpPr>
          <p:cNvPr id="14" name="TextBox 13"/>
          <p:cNvSpPr txBox="1"/>
          <p:nvPr/>
        </p:nvSpPr>
        <p:spPr>
          <a:xfrm>
            <a:off x="2055995" y="2532135"/>
            <a:ext cx="320922" cy="408253"/>
          </a:xfrm>
          <a:prstGeom prst="rect">
            <a:avLst/>
          </a:prstGeom>
          <a:noFill/>
          <a:ln>
            <a:solidFill>
              <a:schemeClr val="tx1"/>
            </a:solidFill>
          </a:ln>
        </p:spPr>
        <p:txBody>
          <a:bodyPr wrap="non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S</a:t>
            </a:r>
          </a:p>
        </p:txBody>
      </p:sp>
      <p:sp>
        <p:nvSpPr>
          <p:cNvPr id="15" name="TextBox 14"/>
          <p:cNvSpPr txBox="1"/>
          <p:nvPr/>
        </p:nvSpPr>
        <p:spPr>
          <a:xfrm>
            <a:off x="5516854" y="2532135"/>
            <a:ext cx="341740"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V</a:t>
            </a:r>
          </a:p>
        </p:txBody>
      </p:sp>
      <p:sp>
        <p:nvSpPr>
          <p:cNvPr id="16" name="Content Placeholder 8"/>
          <p:cNvSpPr txBox="1">
            <a:spLocks/>
          </p:cNvSpPr>
          <p:nvPr/>
        </p:nvSpPr>
        <p:spPr>
          <a:xfrm>
            <a:off x="577240" y="4419858"/>
            <a:ext cx="8058981" cy="1218438"/>
          </a:xfrm>
          <a:prstGeom prst="rect">
            <a:avLst/>
          </a:prstGeom>
        </p:spPr>
        <p:txBody>
          <a:bodyPr vert="horz" lIns="78216" tIns="39109" rIns="78216" bIns="39109" rtlCol="0">
            <a:normAutofit/>
          </a:bodyPr>
          <a:lstStyle>
            <a:lvl1pPr marL="342857" indent="-342857" algn="l" defTabSz="914286"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858" indent="-285715" algn="l" defTabSz="914286" rtl="0" eaLnBrk="1" latinLnBrk="0" hangingPunct="1">
              <a:spcBef>
                <a:spcPct val="20000"/>
              </a:spcBef>
              <a:buFont typeface="Arial" panose="020B0604020202020204" pitchFamily="34" charset="0"/>
              <a:buChar char="–"/>
              <a:defRPr sz="2900" kern="1200">
                <a:solidFill>
                  <a:schemeClr val="tx1"/>
                </a:solidFill>
                <a:latin typeface="+mn-lt"/>
                <a:ea typeface="+mn-ea"/>
                <a:cs typeface="+mn-cs"/>
              </a:defRPr>
            </a:lvl2pPr>
            <a:lvl3pPr marL="1142859" indent="-228572" algn="l" defTabSz="914286"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002"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4pPr>
            <a:lvl5pPr marL="2057146"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5pPr>
            <a:lvl6pPr marL="2514289"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6pPr>
            <a:lvl7pPr marL="2971432"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7pPr>
            <a:lvl8pPr marL="3428576"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8pPr>
            <a:lvl9pPr marL="3885720" indent="-228572" algn="l" defTabSz="914286" rtl="0" eaLnBrk="1" latinLnBrk="0" hangingPunct="1">
              <a:spcBef>
                <a:spcPct val="20000"/>
              </a:spcBef>
              <a:buFont typeface="Arial" panose="020B0604020202020204" pitchFamily="34" charset="0"/>
              <a:buChar char="•"/>
              <a:defRPr sz="2100" kern="1200">
                <a:solidFill>
                  <a:schemeClr val="tx1"/>
                </a:solidFill>
                <a:latin typeface="+mn-lt"/>
                <a:ea typeface="+mn-ea"/>
                <a:cs typeface="+mn-cs"/>
              </a:defRPr>
            </a:lvl9pPr>
          </a:lstStyle>
          <a:p>
            <a:pPr marL="0" indent="0" defTabSz="782172">
              <a:buNone/>
              <a:defRPr/>
            </a:pPr>
            <a:r>
              <a:rPr lang="en-GB" sz="1540" dirty="0">
                <a:solidFill>
                  <a:prstClr val="black"/>
                </a:solidFill>
                <a:latin typeface="Century Gothic"/>
              </a:rPr>
              <a:t>          </a:t>
            </a:r>
            <a:r>
              <a:rPr lang="en-GB" sz="2053" dirty="0">
                <a:solidFill>
                  <a:srgbClr val="7030A0"/>
                </a:solidFill>
                <a:latin typeface="Century Gothic"/>
              </a:rPr>
              <a:t>Flooding and landslides </a:t>
            </a:r>
            <a:r>
              <a:rPr lang="en-GB" sz="2053" dirty="0">
                <a:solidFill>
                  <a:srgbClr val="00B050"/>
                </a:solidFill>
                <a:latin typeface="Century Gothic"/>
              </a:rPr>
              <a:t>can destroy </a:t>
            </a:r>
            <a:r>
              <a:rPr lang="en-GB" sz="2053" dirty="0">
                <a:solidFill>
                  <a:srgbClr val="FF0000"/>
                </a:solidFill>
                <a:latin typeface="Century Gothic"/>
              </a:rPr>
              <a:t>the favelas. </a:t>
            </a:r>
          </a:p>
          <a:p>
            <a:pPr marL="0" indent="0" defTabSz="782172">
              <a:buNone/>
              <a:defRPr/>
            </a:pPr>
            <a:endParaRPr lang="en-GB" sz="2053" dirty="0">
              <a:solidFill>
                <a:prstClr val="black"/>
              </a:solidFill>
              <a:latin typeface="Century Gothic"/>
            </a:endParaRPr>
          </a:p>
          <a:p>
            <a:pPr marL="0" indent="0" defTabSz="782172">
              <a:buNone/>
              <a:defRPr/>
            </a:pPr>
            <a:endParaRPr lang="en-GB" sz="1540" dirty="0">
              <a:solidFill>
                <a:prstClr val="black"/>
              </a:solidFill>
              <a:latin typeface="Century Gothic"/>
            </a:endParaRPr>
          </a:p>
          <a:p>
            <a:pPr marL="0" indent="0" defTabSz="782172">
              <a:buNone/>
              <a:defRPr/>
            </a:pPr>
            <a:endParaRPr lang="en-GB" sz="1540" dirty="0">
              <a:solidFill>
                <a:prstClr val="black"/>
              </a:solidFill>
              <a:latin typeface="Century Gothic"/>
            </a:endParaRPr>
          </a:p>
        </p:txBody>
      </p:sp>
      <p:sp>
        <p:nvSpPr>
          <p:cNvPr id="17" name="TextBox 16"/>
          <p:cNvSpPr txBox="1"/>
          <p:nvPr/>
        </p:nvSpPr>
        <p:spPr>
          <a:xfrm>
            <a:off x="2532598" y="3953014"/>
            <a:ext cx="320922" cy="408253"/>
          </a:xfrm>
          <a:prstGeom prst="rect">
            <a:avLst/>
          </a:prstGeom>
          <a:noFill/>
          <a:ln>
            <a:solidFill>
              <a:schemeClr val="tx1"/>
            </a:solidFill>
          </a:ln>
        </p:spPr>
        <p:txBody>
          <a:bodyPr wrap="non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S</a:t>
            </a:r>
          </a:p>
        </p:txBody>
      </p:sp>
      <p:sp>
        <p:nvSpPr>
          <p:cNvPr id="18" name="TextBox 17"/>
          <p:cNvSpPr txBox="1"/>
          <p:nvPr/>
        </p:nvSpPr>
        <p:spPr>
          <a:xfrm>
            <a:off x="4675618" y="3953014"/>
            <a:ext cx="341740"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V</a:t>
            </a:r>
          </a:p>
        </p:txBody>
      </p:sp>
      <p:sp>
        <p:nvSpPr>
          <p:cNvPr id="19" name="TextBox 18"/>
          <p:cNvSpPr txBox="1"/>
          <p:nvPr/>
        </p:nvSpPr>
        <p:spPr>
          <a:xfrm>
            <a:off x="6363387" y="3953013"/>
            <a:ext cx="378767" cy="408253"/>
          </a:xfrm>
          <a:prstGeom prst="rect">
            <a:avLst/>
          </a:prstGeom>
          <a:noFill/>
          <a:ln>
            <a:solidFill>
              <a:schemeClr val="tx1"/>
            </a:solidFill>
          </a:ln>
        </p:spPr>
        <p:txBody>
          <a:bodyPr wrap="square" rtlCol="0">
            <a:spAutoFit/>
          </a:bodyPr>
          <a:lstStyle/>
          <a:p>
            <a:pPr defTabSz="445404" eaLnBrk="0" fontAlgn="base" hangingPunct="0">
              <a:spcBef>
                <a:spcPct val="0"/>
              </a:spcBef>
              <a:spcAft>
                <a:spcPct val="0"/>
              </a:spcAft>
              <a:defRPr/>
            </a:pPr>
            <a:r>
              <a:rPr lang="en-GB" sz="2053" b="1" dirty="0">
                <a:solidFill>
                  <a:prstClr val="black"/>
                </a:solidFill>
                <a:latin typeface="Century Gothic"/>
                <a:ea typeface="MS PGothic" pitchFamily="34" charset="-128"/>
              </a:rPr>
              <a:t>O</a:t>
            </a:r>
          </a:p>
        </p:txBody>
      </p:sp>
    </p:spTree>
    <p:extLst>
      <p:ext uri="{BB962C8B-B14F-4D97-AF65-F5344CB8AC3E}">
        <p14:creationId xmlns:p14="http://schemas.microsoft.com/office/powerpoint/2010/main" val="221214466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84FDEF30-512E-48F7-A638-B4E2B156D83C}"/>
              </a:ext>
            </a:extLst>
          </p:cNvPr>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pPr defTabSz="445404" eaLnBrk="0" fontAlgn="base" hangingPunct="0">
              <a:spcBef>
                <a:spcPct val="0"/>
              </a:spcBef>
              <a:spcAft>
                <a:spcPct val="0"/>
              </a:spcAft>
              <a:defRPr/>
            </a:pPr>
            <a:fld id="{48D8F4CB-9FED-4C94-9687-62DAAC242435}" type="slidenum">
              <a:rPr lang="en-GB">
                <a:ea typeface="MS PGothic" pitchFamily="34" charset="-128"/>
              </a:rPr>
              <a:pPr defTabSz="445404" eaLnBrk="0" fontAlgn="base" hangingPunct="0">
                <a:spcBef>
                  <a:spcPct val="0"/>
                </a:spcBef>
                <a:spcAft>
                  <a:spcPct val="0"/>
                </a:spcAft>
                <a:defRPr/>
              </a:pPr>
              <a:t>48</a:t>
            </a:fld>
            <a:endParaRPr lang="en-GB" dirty="0">
              <a:ea typeface="MS PGothic" pitchFamily="34" charset="-128"/>
            </a:endParaRPr>
          </a:p>
        </p:txBody>
      </p:sp>
      <p:graphicFrame>
        <p:nvGraphicFramePr>
          <p:cNvPr id="4" name="Table 3"/>
          <p:cNvGraphicFramePr>
            <a:graphicFrameLocks noGrp="1"/>
          </p:cNvGraphicFramePr>
          <p:nvPr/>
        </p:nvGraphicFramePr>
        <p:xfrm>
          <a:off x="794674" y="1086580"/>
          <a:ext cx="7549412" cy="4446412"/>
        </p:xfrm>
        <a:graphic>
          <a:graphicData uri="http://schemas.openxmlformats.org/drawingml/2006/table">
            <a:tbl>
              <a:tblPr firstRow="1" bandRow="1">
                <a:tableStyleId>{5C22544A-7EE6-4342-B048-85BDC9FD1C3A}</a:tableStyleId>
              </a:tblPr>
              <a:tblGrid>
                <a:gridCol w="3774706">
                  <a:extLst>
                    <a:ext uri="{9D8B030D-6E8A-4147-A177-3AD203B41FA5}">
                      <a16:colId xmlns:a16="http://schemas.microsoft.com/office/drawing/2014/main" val="2242246809"/>
                    </a:ext>
                  </a:extLst>
                </a:gridCol>
                <a:gridCol w="3774706">
                  <a:extLst>
                    <a:ext uri="{9D8B030D-6E8A-4147-A177-3AD203B41FA5}">
                      <a16:colId xmlns:a16="http://schemas.microsoft.com/office/drawing/2014/main" val="3122728275"/>
                    </a:ext>
                  </a:extLst>
                </a:gridCol>
              </a:tblGrid>
              <a:tr h="349137">
                <a:tc>
                  <a:txBody>
                    <a:bodyPr/>
                    <a:lstStyle/>
                    <a:p>
                      <a:r>
                        <a:rPr lang="en-GB" sz="1300" dirty="0">
                          <a:solidFill>
                            <a:schemeClr val="tx1"/>
                          </a:solidFill>
                        </a:rPr>
                        <a:t>Active sentence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300" dirty="0">
                          <a:solidFill>
                            <a:schemeClr val="tx1"/>
                          </a:solidFill>
                        </a:rPr>
                        <a:t>Passive sentence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785616"/>
                  </a:ext>
                </a:extLst>
              </a:tr>
              <a:tr h="585325">
                <a:tc>
                  <a:txBody>
                    <a:bodyPr/>
                    <a:lstStyle/>
                    <a:p>
                      <a:r>
                        <a:rPr lang="en-GB" sz="1300" dirty="0">
                          <a:solidFill>
                            <a:schemeClr val="tx1"/>
                          </a:solidFill>
                        </a:rPr>
                        <a:t>Flooding and landslides can destroy the favelas.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11798837"/>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1029244"/>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54415383"/>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32359932"/>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63643428"/>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13906257"/>
                  </a:ext>
                </a:extLst>
              </a:tr>
              <a:tr h="585325">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sz="1300" dirty="0">
                        <a:solidFill>
                          <a:schemeClr val="tx1"/>
                        </a:solidFill>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7733087"/>
                  </a:ext>
                </a:extLst>
              </a:tr>
            </a:tbl>
          </a:graphicData>
        </a:graphic>
      </p:graphicFrame>
    </p:spTree>
    <p:extLst>
      <p:ext uri="{BB962C8B-B14F-4D97-AF65-F5344CB8AC3E}">
        <p14:creationId xmlns:p14="http://schemas.microsoft.com/office/powerpoint/2010/main" val="33881718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Sorting the subjunctive</a:t>
            </a:r>
          </a:p>
        </p:txBody>
      </p:sp>
      <p:sp>
        <p:nvSpPr>
          <p:cNvPr id="3" name="Content Placeholder 2"/>
          <p:cNvSpPr>
            <a:spLocks noGrp="1"/>
          </p:cNvSpPr>
          <p:nvPr>
            <p:ph idx="1"/>
          </p:nvPr>
        </p:nvSpPr>
        <p:spPr>
          <a:xfrm>
            <a:off x="251520" y="1412777"/>
            <a:ext cx="8554144" cy="1296144"/>
          </a:xfrm>
        </p:spPr>
        <p:txBody>
          <a:bodyPr>
            <a:normAutofit/>
          </a:bodyPr>
          <a:lstStyle/>
          <a:p>
            <a:pPr marL="0" indent="0">
              <a:buNone/>
            </a:pPr>
            <a:r>
              <a:rPr lang="en-GB" sz="1800" dirty="0"/>
              <a:t>The subjunctive mood expresses wishes or possibilities and more formal commands. The following activities are examples of giving children opportunities to experiment with sentences in the subjunctive mood and understand their function and formality.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49</a:t>
            </a:fld>
            <a:endParaRPr lang="en-GB" dirty="0"/>
          </a:p>
        </p:txBody>
      </p:sp>
    </p:spTree>
    <p:extLst>
      <p:ext uri="{BB962C8B-B14F-4D97-AF65-F5344CB8AC3E}">
        <p14:creationId xmlns:p14="http://schemas.microsoft.com/office/powerpoint/2010/main" val="157199423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0528" y="274553"/>
            <a:ext cx="7200800" cy="868362"/>
          </a:xfrm>
        </p:spPr>
        <p:txBody>
          <a:bodyPr/>
          <a:lstStyle/>
          <a:p>
            <a:r>
              <a:rPr lang="en-GB" dirty="0"/>
              <a:t>Sorting the subjunctive</a:t>
            </a:r>
          </a:p>
        </p:txBody>
      </p:sp>
      <p:sp>
        <p:nvSpPr>
          <p:cNvPr id="3" name="Content Placeholder 2"/>
          <p:cNvSpPr>
            <a:spLocks noGrp="1"/>
          </p:cNvSpPr>
          <p:nvPr>
            <p:ph idx="1"/>
          </p:nvPr>
        </p:nvSpPr>
        <p:spPr>
          <a:xfrm>
            <a:off x="251520" y="1412776"/>
            <a:ext cx="8554144" cy="4525963"/>
          </a:xfrm>
        </p:spPr>
        <p:txBody>
          <a:bodyPr>
            <a:normAutofit/>
          </a:bodyPr>
          <a:lstStyle/>
          <a:p>
            <a:pPr marL="0" indent="0">
              <a:buNone/>
            </a:pPr>
            <a:r>
              <a:rPr lang="en-GB" sz="2800" dirty="0"/>
              <a:t>Expressing wishes or possibilities:</a:t>
            </a:r>
          </a:p>
          <a:p>
            <a:pPr marL="0" indent="0">
              <a:buNone/>
            </a:pPr>
            <a:endParaRPr lang="en-GB" sz="2400" dirty="0"/>
          </a:p>
          <a:p>
            <a:pPr marL="0" indent="0">
              <a:buNone/>
            </a:pPr>
            <a:r>
              <a:rPr lang="en-GB" sz="2400" dirty="0"/>
              <a:t>If ……. were …….., …… would ……………………………</a:t>
            </a:r>
          </a:p>
          <a:p>
            <a:pPr marL="0" indent="0">
              <a:buNone/>
            </a:pPr>
            <a:endParaRPr lang="en-GB" sz="2400" dirty="0"/>
          </a:p>
          <a:p>
            <a:pPr marL="0" indent="0">
              <a:buNone/>
            </a:pPr>
            <a:r>
              <a:rPr lang="en-GB" sz="2400" dirty="0"/>
              <a:t>If he were Peter Rabbit, he would not have</a:t>
            </a:r>
          </a:p>
          <a:p>
            <a:pPr marL="0" indent="0">
              <a:buNone/>
            </a:pPr>
            <a:r>
              <a:rPr lang="en-GB" sz="2400" dirty="0"/>
              <a:t>eaten so many carrots.</a:t>
            </a:r>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t>                     If I were the Prime Minister, I would ……........</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50</a:t>
            </a:fld>
            <a:endParaRPr lang="en-GB" dirty="0"/>
          </a:p>
        </p:txBody>
      </p:sp>
      <p:pic>
        <p:nvPicPr>
          <p:cNvPr id="22530" name="Picture 2" descr="http://www.thailanguagehut.com/wp-content/uploads/2012/05/Possibility-and-Probability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596336" y="260648"/>
            <a:ext cx="1209328" cy="1612438"/>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http://upload.wikimedia.org/wikipedia/en/f/f7/TaleofPeterRabbit8.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76256" y="2924944"/>
            <a:ext cx="1656184" cy="1938015"/>
          </a:xfrm>
          <a:prstGeom prst="rect">
            <a:avLst/>
          </a:prstGeom>
          <a:noFill/>
          <a:extLst>
            <a:ext uri="{909E8E84-426E-40DD-AFC4-6F175D3DCCD1}">
              <a14:hiddenFill xmlns:a14="http://schemas.microsoft.com/office/drawing/2010/main">
                <a:solidFill>
                  <a:srgbClr val="FFFFFF"/>
                </a:solidFill>
              </a14:hiddenFill>
            </a:ext>
          </a:extLst>
        </p:spPr>
      </p:pic>
      <p:pic>
        <p:nvPicPr>
          <p:cNvPr id="22534" name="Picture 6" descr="http://upload.wikimedia.org/wikipedia/commons/2/21/David_Cameron_officia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5536" y="4581128"/>
            <a:ext cx="1152128" cy="1536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64765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29600" cy="1143000"/>
          </a:xfrm>
        </p:spPr>
        <p:txBody>
          <a:bodyPr>
            <a:normAutofit fontScale="90000"/>
          </a:bodyPr>
          <a:lstStyle/>
          <a:p>
            <a:r>
              <a:rPr lang="en-GB" dirty="0"/>
              <a:t>         Making commands more formal</a:t>
            </a:r>
          </a:p>
        </p:txBody>
      </p:sp>
      <p:sp>
        <p:nvSpPr>
          <p:cNvPr id="3" name="Content Placeholder 2"/>
          <p:cNvSpPr>
            <a:spLocks noGrp="1"/>
          </p:cNvSpPr>
          <p:nvPr>
            <p:ph idx="1"/>
          </p:nvPr>
        </p:nvSpPr>
        <p:spPr>
          <a:xfrm>
            <a:off x="235177" y="2204864"/>
            <a:ext cx="8657303" cy="3921299"/>
          </a:xfrm>
        </p:spPr>
        <p:txBody>
          <a:bodyPr>
            <a:normAutofit lnSpcReduction="10000"/>
          </a:bodyPr>
          <a:lstStyle/>
          <a:p>
            <a:pPr marL="0" indent="0">
              <a:buNone/>
            </a:pPr>
            <a:r>
              <a:rPr lang="en-GB" sz="2400" dirty="0"/>
              <a:t>Miss Trunchbull expects that all children be attentive.</a:t>
            </a:r>
          </a:p>
          <a:p>
            <a:pPr marL="0" indent="0">
              <a:buNone/>
            </a:pPr>
            <a:endParaRPr lang="en-GB" sz="2400" dirty="0"/>
          </a:p>
          <a:p>
            <a:pPr marL="0" indent="0">
              <a:buNone/>
            </a:pPr>
            <a:r>
              <a:rPr lang="en-GB" sz="2400" dirty="0"/>
              <a:t>Miss Trunchbull requires that …………… be ………....</a:t>
            </a:r>
          </a:p>
          <a:p>
            <a:pPr marL="0" indent="0">
              <a:buNone/>
            </a:pPr>
            <a:endParaRPr lang="en-GB" sz="2400" dirty="0"/>
          </a:p>
          <a:p>
            <a:pPr marL="0" indent="0">
              <a:buNone/>
            </a:pPr>
            <a:r>
              <a:rPr lang="en-GB" sz="2400" dirty="0"/>
              <a:t>Miss Trunchbull insists that ………………. be ………….</a:t>
            </a:r>
          </a:p>
          <a:p>
            <a:pPr marL="0" indent="0">
              <a:buNone/>
            </a:pPr>
            <a:endParaRPr lang="en-GB" sz="2400" dirty="0"/>
          </a:p>
          <a:p>
            <a:pPr marL="0" indent="0">
              <a:buNone/>
            </a:pPr>
            <a:r>
              <a:rPr lang="en-GB" sz="2400" dirty="0"/>
              <a:t>Miss Trunchbull demands that …………. be ………….</a:t>
            </a:r>
          </a:p>
          <a:p>
            <a:pPr marL="0" indent="0">
              <a:buNone/>
            </a:pPr>
            <a:endParaRPr lang="en-GB" sz="2400" dirty="0"/>
          </a:p>
          <a:p>
            <a:pPr marL="0" indent="0">
              <a:buNone/>
            </a:pPr>
            <a:r>
              <a:rPr lang="en-GB" sz="2400" dirty="0"/>
              <a:t>Miss Trunchbull desires that ……………... be ………….</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51</a:t>
            </a:fld>
            <a:endParaRPr lang="en-GB" dirty="0"/>
          </a:p>
        </p:txBody>
      </p:sp>
      <p:pic>
        <p:nvPicPr>
          <p:cNvPr id="23554" name="Picture 2" descr="https://redoable.files.wordpress.com/2011/11/trunchbul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35177" y="260649"/>
            <a:ext cx="1456503" cy="1843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74569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Adverbs/adverbials</a:t>
            </a:r>
          </a:p>
        </p:txBody>
      </p:sp>
      <p:sp>
        <p:nvSpPr>
          <p:cNvPr id="3" name="Content Placeholder 2"/>
          <p:cNvSpPr>
            <a:spLocks noGrp="1"/>
          </p:cNvSpPr>
          <p:nvPr>
            <p:ph idx="1"/>
          </p:nvPr>
        </p:nvSpPr>
        <p:spPr>
          <a:xfrm>
            <a:off x="395536" y="2348880"/>
            <a:ext cx="8496944" cy="2952328"/>
          </a:xfrm>
        </p:spPr>
        <p:txBody>
          <a:bodyPr>
            <a:normAutofit/>
          </a:bodyPr>
          <a:lstStyle/>
          <a:p>
            <a:pPr>
              <a:buNone/>
            </a:pPr>
            <a:r>
              <a:rPr lang="en-GB" sz="1800" dirty="0"/>
              <a:t>Tell you about how, when and where something was done.</a:t>
            </a:r>
          </a:p>
          <a:p>
            <a:pPr>
              <a:buNone/>
            </a:pPr>
            <a:r>
              <a:rPr lang="en-GB" sz="1800" dirty="0"/>
              <a:t>• Often end in -ly - e.g.. ‘quickly’ – But not always - e.g. fast, then, away</a:t>
            </a:r>
          </a:p>
          <a:p>
            <a:pPr>
              <a:buNone/>
            </a:pPr>
            <a:r>
              <a:rPr lang="en-GB" sz="1800" dirty="0"/>
              <a:t>• You can put them in all sort of different places in a sentence!</a:t>
            </a:r>
          </a:p>
          <a:p>
            <a:pPr>
              <a:buNone/>
            </a:pPr>
            <a:endParaRPr lang="en-GB" sz="1800" dirty="0"/>
          </a:p>
          <a:p>
            <a:pPr>
              <a:buNone/>
            </a:pPr>
            <a:r>
              <a:rPr lang="en-GB" sz="1800" dirty="0"/>
              <a:t>The following games offer a range of opportunities to use adverbs and </a:t>
            </a:r>
          </a:p>
          <a:p>
            <a:pPr>
              <a:buNone/>
            </a:pPr>
            <a:r>
              <a:rPr lang="en-GB" sz="1800" dirty="0"/>
              <a:t>explore their use and position in sentences and longer stretches of text.</a:t>
            </a:r>
          </a:p>
          <a:p>
            <a:pPr>
              <a:buNone/>
            </a:pPr>
            <a:endParaRPr lang="en-GB" sz="1800"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52</a:t>
            </a:fld>
            <a:endParaRPr lang="en-US" dirty="0">
              <a:solidFill>
                <a:prstClr val="black"/>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1720" y="-54655"/>
            <a:ext cx="7092280" cy="1143000"/>
          </a:xfrm>
        </p:spPr>
        <p:txBody>
          <a:bodyPr>
            <a:normAutofit/>
          </a:bodyPr>
          <a:lstStyle/>
          <a:p>
            <a:r>
              <a:rPr lang="en-GB" sz="2400" dirty="0"/>
              <a:t>One cold, snowy day a boy was walking through the snow.</a:t>
            </a:r>
          </a:p>
        </p:txBody>
      </p:sp>
      <p:pic>
        <p:nvPicPr>
          <p:cNvPr id="4" name="Content Placeholder 3" descr="http://www.northpolepenguin.com/images/logos/aurorapeng.jpg"/>
          <p:cNvPicPr>
            <a:picLocks noGrp="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683568" y="1700808"/>
            <a:ext cx="1152128" cy="1296144"/>
          </a:xfrm>
          <a:prstGeom prst="rect">
            <a:avLst/>
          </a:prstGeom>
          <a:noFill/>
          <a:ln w="9525">
            <a:noFill/>
            <a:miter lim="800000"/>
            <a:headEnd/>
            <a:tailEnd/>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16" name="Slide Number Placeholder 15"/>
          <p:cNvSpPr>
            <a:spLocks noGrp="1"/>
          </p:cNvSpPr>
          <p:nvPr>
            <p:ph type="sldNum" sz="quarter" idx="12"/>
          </p:nvPr>
        </p:nvSpPr>
        <p:spPr/>
        <p:txBody>
          <a:bodyPr/>
          <a:lstStyle/>
          <a:p>
            <a:fld id="{12100C0E-1788-4A63-9571-481C82D2EE8D}" type="slidenum">
              <a:rPr lang="en-US" smtClean="0">
                <a:solidFill>
                  <a:prstClr val="black"/>
                </a:solidFill>
              </a:rPr>
              <a:pPr/>
              <a:t>53</a:t>
            </a:fld>
            <a:endParaRPr lang="en-US" dirty="0">
              <a:solidFill>
                <a:prstClr val="black"/>
              </a:solidFill>
            </a:endParaRPr>
          </a:p>
        </p:txBody>
      </p:sp>
      <p:pic>
        <p:nvPicPr>
          <p:cNvPr id="5" name="Picture 4" descr="http://1.bp.blogspot.com/-yW2boTUUrP4/Thg-PzNrCoI/AAAAAAAAGig/ZppVDydIrXY/s1600/cute_polar_bear.jpg"/>
          <p:cNvPicPr/>
          <p:nvPr/>
        </p:nvPicPr>
        <p:blipFill>
          <a:blip r:embed="rId3" cstate="email">
            <a:extLst>
              <a:ext uri="{28A0092B-C50C-407E-A947-70E740481C1C}">
                <a14:useLocalDpi xmlns:a14="http://schemas.microsoft.com/office/drawing/2010/main"/>
              </a:ext>
            </a:extLst>
          </a:blip>
          <a:srcRect/>
          <a:stretch>
            <a:fillRect/>
          </a:stretch>
        </p:blipFill>
        <p:spPr bwMode="auto">
          <a:xfrm>
            <a:off x="6228184" y="1412776"/>
            <a:ext cx="2165226" cy="1767458"/>
          </a:xfrm>
          <a:prstGeom prst="rect">
            <a:avLst/>
          </a:prstGeom>
          <a:noFill/>
          <a:ln w="9525">
            <a:noFill/>
            <a:miter lim="800000"/>
            <a:headEnd/>
            <a:tailEnd/>
          </a:ln>
        </p:spPr>
      </p:pic>
      <p:pic>
        <p:nvPicPr>
          <p:cNvPr id="6" name="Picture 5" descr="http://theicebergfestival.ca/wp-content/gallery/iceberg-photos-2009/iceberg2.jpg"/>
          <p:cNvPicPr/>
          <p:nvPr/>
        </p:nvPicPr>
        <p:blipFill>
          <a:blip r:embed="rId4" cstate="email">
            <a:extLst>
              <a:ext uri="{28A0092B-C50C-407E-A947-70E740481C1C}">
                <a14:useLocalDpi xmlns:a14="http://schemas.microsoft.com/office/drawing/2010/main"/>
              </a:ext>
            </a:extLst>
          </a:blip>
          <a:srcRect/>
          <a:stretch>
            <a:fillRect/>
          </a:stretch>
        </p:blipFill>
        <p:spPr bwMode="auto">
          <a:xfrm>
            <a:off x="3059832" y="1700808"/>
            <a:ext cx="1857643" cy="1403072"/>
          </a:xfrm>
          <a:prstGeom prst="rect">
            <a:avLst/>
          </a:prstGeom>
          <a:noFill/>
          <a:ln w="9525">
            <a:noFill/>
            <a:miter lim="800000"/>
            <a:headEnd/>
            <a:tailEnd/>
          </a:ln>
        </p:spPr>
      </p:pic>
      <p:pic>
        <p:nvPicPr>
          <p:cNvPr id="7" name="Picture 6" descr="http://www.istockphoto.com/file_thumbview/1100725/2/"/>
          <p:cNvPicPr/>
          <p:nvPr/>
        </p:nvPicPr>
        <p:blipFill>
          <a:blip r:embed="rId5" cstate="email">
            <a:extLst>
              <a:ext uri="{28A0092B-C50C-407E-A947-70E740481C1C}">
                <a14:useLocalDpi xmlns:a14="http://schemas.microsoft.com/office/drawing/2010/main"/>
              </a:ext>
            </a:extLst>
          </a:blip>
          <a:srcRect/>
          <a:stretch>
            <a:fillRect/>
          </a:stretch>
        </p:blipFill>
        <p:spPr bwMode="auto">
          <a:xfrm>
            <a:off x="7164288" y="3356992"/>
            <a:ext cx="1728192" cy="3023314"/>
          </a:xfrm>
          <a:prstGeom prst="rect">
            <a:avLst/>
          </a:prstGeom>
          <a:noFill/>
          <a:ln w="9525">
            <a:noFill/>
            <a:miter lim="800000"/>
            <a:headEnd/>
            <a:tailEnd/>
          </a:ln>
        </p:spPr>
      </p:pic>
      <p:pic>
        <p:nvPicPr>
          <p:cNvPr id="8" name="Picture 7" descr="http://farm4.static.flickr.com/3449/3261707444_c90575127d.jpg"/>
          <p:cNvPicPr/>
          <p:nvPr/>
        </p:nvPicPr>
        <p:blipFill>
          <a:blip r:embed="rId6" cstate="email">
            <a:extLst>
              <a:ext uri="{28A0092B-C50C-407E-A947-70E740481C1C}">
                <a14:useLocalDpi xmlns:a14="http://schemas.microsoft.com/office/drawing/2010/main"/>
              </a:ext>
            </a:extLst>
          </a:blip>
          <a:srcRect/>
          <a:stretch>
            <a:fillRect/>
          </a:stretch>
        </p:blipFill>
        <p:spPr bwMode="auto">
          <a:xfrm>
            <a:off x="683568" y="3356992"/>
            <a:ext cx="1517154" cy="1512168"/>
          </a:xfrm>
          <a:prstGeom prst="rect">
            <a:avLst/>
          </a:prstGeom>
          <a:noFill/>
          <a:ln w="9525">
            <a:noFill/>
            <a:miter lim="800000"/>
            <a:headEnd/>
            <a:tailEnd/>
          </a:ln>
        </p:spPr>
      </p:pic>
      <p:pic>
        <p:nvPicPr>
          <p:cNvPr id="9" name="Picture 8" descr="http://www.facts-about.org.uk/images/walrus.jpg"/>
          <p:cNvPicPr/>
          <p:nvPr/>
        </p:nvPicPr>
        <p:blipFill>
          <a:blip r:embed="rId7" cstate="email">
            <a:extLst>
              <a:ext uri="{28A0092B-C50C-407E-A947-70E740481C1C}">
                <a14:useLocalDpi xmlns:a14="http://schemas.microsoft.com/office/drawing/2010/main"/>
              </a:ext>
            </a:extLst>
          </a:blip>
          <a:srcRect/>
          <a:stretch>
            <a:fillRect/>
          </a:stretch>
        </p:blipFill>
        <p:spPr bwMode="auto">
          <a:xfrm>
            <a:off x="539552" y="5085184"/>
            <a:ext cx="2376264" cy="1512168"/>
          </a:xfrm>
          <a:prstGeom prst="rect">
            <a:avLst/>
          </a:prstGeom>
          <a:noFill/>
          <a:ln w="9525">
            <a:noFill/>
            <a:miter lim="800000"/>
            <a:headEnd/>
            <a:tailEnd/>
          </a:ln>
        </p:spPr>
      </p:pic>
      <p:pic>
        <p:nvPicPr>
          <p:cNvPr id="10" name="Picture 9" descr="http://www.outboardmotoroilblog.com/wp-content/uploads/2008/10/ses_snow_mobile.jpg"/>
          <p:cNvPicPr/>
          <p:nvPr/>
        </p:nvPicPr>
        <p:blipFill>
          <a:blip r:embed="rId8" cstate="email">
            <a:extLst>
              <a:ext uri="{28A0092B-C50C-407E-A947-70E740481C1C}">
                <a14:useLocalDpi xmlns:a14="http://schemas.microsoft.com/office/drawing/2010/main"/>
              </a:ext>
            </a:extLst>
          </a:blip>
          <a:srcRect/>
          <a:stretch>
            <a:fillRect/>
          </a:stretch>
        </p:blipFill>
        <p:spPr bwMode="auto">
          <a:xfrm>
            <a:off x="4716016" y="4797152"/>
            <a:ext cx="2361699" cy="1440160"/>
          </a:xfrm>
          <a:prstGeom prst="rect">
            <a:avLst/>
          </a:prstGeom>
          <a:noFill/>
          <a:ln w="9525">
            <a:noFill/>
            <a:miter lim="800000"/>
            <a:headEnd/>
            <a:tailEnd/>
          </a:ln>
        </p:spPr>
      </p:pic>
      <p:pic>
        <p:nvPicPr>
          <p:cNvPr id="11" name="Picture 10" descr="http://www.citystore.ltd.uk/blog/wp-content/uploads/2011/01/ski_equipment.jpg"/>
          <p:cNvPicPr/>
          <p:nvPr/>
        </p:nvPicPr>
        <p:blipFill>
          <a:blip r:embed="rId9" cstate="email">
            <a:extLst>
              <a:ext uri="{28A0092B-C50C-407E-A947-70E740481C1C}">
                <a14:useLocalDpi xmlns:a14="http://schemas.microsoft.com/office/drawing/2010/main"/>
              </a:ext>
            </a:extLst>
          </a:blip>
          <a:srcRect/>
          <a:stretch>
            <a:fillRect/>
          </a:stretch>
        </p:blipFill>
        <p:spPr bwMode="auto">
          <a:xfrm>
            <a:off x="3059832" y="3573016"/>
            <a:ext cx="1454844" cy="2077963"/>
          </a:xfrm>
          <a:prstGeom prst="rect">
            <a:avLst/>
          </a:prstGeom>
          <a:noFill/>
          <a:ln w="9525">
            <a:noFill/>
            <a:miter lim="800000"/>
            <a:headEnd/>
            <a:tailEnd/>
          </a:ln>
        </p:spPr>
      </p:pic>
      <p:pic>
        <p:nvPicPr>
          <p:cNvPr id="12" name="Picture 11" descr="http://www.atpm.com/9.03/california/images/seagull.jpg"/>
          <p:cNvPicPr/>
          <p:nvPr/>
        </p:nvPicPr>
        <p:blipFill>
          <a:blip r:embed="rId10" cstate="email">
            <a:extLst>
              <a:ext uri="{28A0092B-C50C-407E-A947-70E740481C1C}">
                <a14:useLocalDpi xmlns:a14="http://schemas.microsoft.com/office/drawing/2010/main"/>
              </a:ext>
            </a:extLst>
          </a:blip>
          <a:srcRect/>
          <a:stretch>
            <a:fillRect/>
          </a:stretch>
        </p:blipFill>
        <p:spPr bwMode="auto">
          <a:xfrm>
            <a:off x="4499992" y="3356992"/>
            <a:ext cx="3297802" cy="1080120"/>
          </a:xfrm>
          <a:prstGeom prst="rect">
            <a:avLst/>
          </a:prstGeom>
          <a:noFill/>
          <a:ln w="9525">
            <a:noFill/>
            <a:miter lim="800000"/>
            <a:headEnd/>
            <a:tailEnd/>
          </a:ln>
        </p:spPr>
      </p:pic>
      <p:pic>
        <p:nvPicPr>
          <p:cNvPr id="13" name="Content Placeholder 3" descr="http://babyology.com.au/wp-content/uploads/2011/06/unfortunately-by-alan-durant-01.jpg"/>
          <p:cNvPicPr>
            <a:picLocks/>
          </p:cNvPicPr>
          <p:nvPr/>
        </p:nvPicPr>
        <p:blipFill>
          <a:blip r:embed="rId11" cstate="email">
            <a:extLst>
              <a:ext uri="{28A0092B-C50C-407E-A947-70E740481C1C}">
                <a14:useLocalDpi xmlns:a14="http://schemas.microsoft.com/office/drawing/2010/main"/>
              </a:ext>
            </a:extLst>
          </a:blip>
          <a:srcRect/>
          <a:stretch>
            <a:fillRect/>
          </a:stretch>
        </p:blipFill>
        <p:spPr bwMode="auto">
          <a:xfrm>
            <a:off x="340776" y="188640"/>
            <a:ext cx="1278896" cy="936104"/>
          </a:xfrm>
          <a:prstGeom prst="rect">
            <a:avLst/>
          </a:prstGeom>
          <a:noFill/>
          <a:ln w="9525">
            <a:noFill/>
            <a:miter lim="800000"/>
            <a:headEnd/>
            <a:tailEnd/>
          </a:ln>
        </p:spPr>
      </p:pic>
      <p:sp>
        <p:nvSpPr>
          <p:cNvPr id="14" name="Wave 13"/>
          <p:cNvSpPr/>
          <p:nvPr/>
        </p:nvSpPr>
        <p:spPr>
          <a:xfrm rot="20660446">
            <a:off x="1868673" y="767976"/>
            <a:ext cx="1418456" cy="713534"/>
          </a:xfrm>
          <a:prstGeom prst="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1"/>
                </a:solidFill>
              </a:rPr>
              <a:t>Fortunately</a:t>
            </a:r>
          </a:p>
        </p:txBody>
      </p:sp>
      <p:sp>
        <p:nvSpPr>
          <p:cNvPr id="15" name="Wave 14"/>
          <p:cNvSpPr/>
          <p:nvPr/>
        </p:nvSpPr>
        <p:spPr>
          <a:xfrm rot="757887">
            <a:off x="4342746" y="822086"/>
            <a:ext cx="1589755" cy="713534"/>
          </a:xfrm>
          <a:prstGeom prst="wav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accent1"/>
                </a:solidFill>
              </a:rPr>
              <a:t>Unfortunately</a:t>
            </a:r>
          </a:p>
        </p:txBody>
      </p:sp>
    </p:spTree>
    <p:extLst>
      <p:ext uri="{BB962C8B-B14F-4D97-AF65-F5344CB8AC3E}">
        <p14:creationId xmlns:p14="http://schemas.microsoft.com/office/powerpoint/2010/main" val="52094288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adverbials</a:t>
            </a:r>
          </a:p>
        </p:txBody>
      </p:sp>
      <p:sp>
        <p:nvSpPr>
          <p:cNvPr id="3" name="Content Placeholder 2"/>
          <p:cNvSpPr>
            <a:spLocks noGrp="1"/>
          </p:cNvSpPr>
          <p:nvPr>
            <p:ph idx="1"/>
          </p:nvPr>
        </p:nvSpPr>
        <p:spPr>
          <a:xfrm>
            <a:off x="323528" y="1340768"/>
            <a:ext cx="8568952" cy="5040560"/>
          </a:xfrm>
        </p:spPr>
        <p:txBody>
          <a:bodyPr>
            <a:normAutofit lnSpcReduction="10000"/>
          </a:bodyPr>
          <a:lstStyle/>
          <a:p>
            <a:pPr marL="0" indent="0">
              <a:buNone/>
            </a:pPr>
            <a:r>
              <a:rPr lang="en-GB" b="1" dirty="0"/>
              <a:t>In the manner of…</a:t>
            </a:r>
          </a:p>
          <a:p>
            <a:pPr marL="0" indent="0">
              <a:buNone/>
            </a:pPr>
            <a:endParaRPr lang="en-GB" b="1" dirty="0"/>
          </a:p>
          <a:p>
            <a:pPr marL="0" indent="0">
              <a:buNone/>
            </a:pPr>
            <a:r>
              <a:rPr lang="en-GB" sz="2400" dirty="0"/>
              <a:t>Use a selection of adverbs on cards turned face down. Children sit in a circle and one, having picked a card, moves round the circle in the manner of the adverb. For example: bravely, fearfully, joyfully, slowly, lazily…</a:t>
            </a:r>
          </a:p>
          <a:p>
            <a:pPr marL="0" indent="0">
              <a:buNone/>
            </a:pPr>
            <a:endParaRPr lang="en-GB" sz="2400" dirty="0"/>
          </a:p>
          <a:p>
            <a:pPr marL="0" indent="0">
              <a:buNone/>
            </a:pPr>
            <a:r>
              <a:rPr lang="en-GB" sz="2400" dirty="0"/>
              <a:t>An alternative to this is to have a simple sentence:</a:t>
            </a:r>
          </a:p>
          <a:p>
            <a:pPr marL="0" indent="0">
              <a:buNone/>
            </a:pPr>
            <a:r>
              <a:rPr lang="en-GB" sz="2400" b="1" dirty="0"/>
              <a:t>It is raining today. </a:t>
            </a:r>
          </a:p>
          <a:p>
            <a:pPr marL="0" indent="0">
              <a:buNone/>
            </a:pPr>
            <a:r>
              <a:rPr lang="en-GB" sz="2400" dirty="0"/>
              <a:t>Children pick a card and say the sentence in the manner of the adverb. For example: softly, deafeningly, uncertainly, confidently, menacingly…</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54</a:t>
            </a:fld>
            <a:endParaRPr lang="en-GB" dirty="0"/>
          </a:p>
        </p:txBody>
      </p:sp>
    </p:spTree>
    <p:extLst>
      <p:ext uri="{BB962C8B-B14F-4D97-AF65-F5344CB8AC3E}">
        <p14:creationId xmlns:p14="http://schemas.microsoft.com/office/powerpoint/2010/main" val="232503813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67944" y="188640"/>
            <a:ext cx="4680520" cy="1143000"/>
          </a:xfrm>
        </p:spPr>
        <p:txBody>
          <a:bodyPr/>
          <a:lstStyle/>
          <a:p>
            <a:r>
              <a:rPr lang="en-GB" dirty="0"/>
              <a:t>When adverbials</a:t>
            </a:r>
          </a:p>
        </p:txBody>
      </p:sp>
      <p:pic>
        <p:nvPicPr>
          <p:cNvPr id="4" name="Content Placeholder 3" descr="[DSC03843.JPG]"/>
          <p:cNvPicPr>
            <a:picLocks noGrp="1"/>
          </p:cNvPicPr>
          <p:nvPr>
            <p:ph idx="1"/>
          </p:nvPr>
        </p:nvPicPr>
        <p:blipFill>
          <a:blip r:embed="rId3" cstate="email">
            <a:extLst>
              <a:ext uri="{28A0092B-C50C-407E-A947-70E740481C1C}">
                <a14:useLocalDpi xmlns:a14="http://schemas.microsoft.com/office/drawing/2010/main"/>
              </a:ext>
            </a:extLst>
          </a:blip>
          <a:srcRect/>
          <a:stretch>
            <a:fillRect/>
          </a:stretch>
        </p:blipFill>
        <p:spPr bwMode="auto">
          <a:xfrm>
            <a:off x="1845625" y="5418553"/>
            <a:ext cx="1134580" cy="881887"/>
          </a:xfrm>
          <a:prstGeom prst="rect">
            <a:avLst/>
          </a:prstGeom>
          <a:noFill/>
          <a:ln w="9525">
            <a:noFill/>
            <a:miter lim="800000"/>
            <a:headEnd/>
            <a:tailEnd/>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55</a:t>
            </a:fld>
            <a:endParaRPr lang="en-US" dirty="0">
              <a:solidFill>
                <a:prstClr val="black"/>
              </a:solidFill>
            </a:endParaRPr>
          </a:p>
        </p:txBody>
      </p:sp>
      <p:sp>
        <p:nvSpPr>
          <p:cNvPr id="6" name="Cloud Callout 5"/>
          <p:cNvSpPr/>
          <p:nvPr/>
        </p:nvSpPr>
        <p:spPr>
          <a:xfrm>
            <a:off x="2051720" y="1412776"/>
            <a:ext cx="6624736" cy="4608512"/>
          </a:xfrm>
          <a:prstGeom prst="cloudCallout">
            <a:avLst>
              <a:gd name="adj1" fmla="val -34901"/>
              <a:gd name="adj2" fmla="val 63263"/>
            </a:avLst>
          </a:prstGeom>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200" dirty="0"/>
          </a:p>
          <a:p>
            <a:pPr algn="ctr"/>
            <a:endParaRPr lang="en-GB" sz="3200" dirty="0"/>
          </a:p>
        </p:txBody>
      </p:sp>
      <p:sp>
        <p:nvSpPr>
          <p:cNvPr id="8" name="TextBox 7"/>
          <p:cNvSpPr txBox="1"/>
          <p:nvPr/>
        </p:nvSpPr>
        <p:spPr>
          <a:xfrm>
            <a:off x="3599892" y="2193538"/>
            <a:ext cx="3528392" cy="3046988"/>
          </a:xfrm>
          <a:prstGeom prst="rect">
            <a:avLst/>
          </a:prstGeom>
          <a:noFill/>
          <a:ln>
            <a:noFill/>
          </a:ln>
        </p:spPr>
        <p:txBody>
          <a:bodyPr wrap="square" rtlCol="0">
            <a:spAutoFit/>
          </a:bodyPr>
          <a:lstStyle/>
          <a:p>
            <a:r>
              <a:rPr lang="en-GB" sz="2400" b="1" dirty="0">
                <a:solidFill>
                  <a:schemeClr val="bg1"/>
                </a:solidFill>
                <a:latin typeface="Century Gothic" panose="020B0502020202020204" pitchFamily="34" charset="0"/>
              </a:rPr>
              <a:t>In Winter</a:t>
            </a:r>
          </a:p>
          <a:p>
            <a:r>
              <a:rPr lang="en-GB" sz="2400" b="1" dirty="0">
                <a:solidFill>
                  <a:schemeClr val="bg1"/>
                </a:solidFill>
                <a:latin typeface="Century Gothic" panose="020B0502020202020204" pitchFamily="34" charset="0"/>
              </a:rPr>
              <a:t>At night</a:t>
            </a:r>
          </a:p>
          <a:p>
            <a:r>
              <a:rPr lang="en-GB" sz="2400" b="1" dirty="0">
                <a:solidFill>
                  <a:schemeClr val="bg1"/>
                </a:solidFill>
                <a:latin typeface="Century Gothic" panose="020B0502020202020204" pitchFamily="34" charset="0"/>
              </a:rPr>
              <a:t>When it is hot</a:t>
            </a:r>
          </a:p>
          <a:p>
            <a:r>
              <a:rPr lang="en-GB" sz="2400" b="1" dirty="0">
                <a:solidFill>
                  <a:schemeClr val="bg1"/>
                </a:solidFill>
                <a:latin typeface="Century Gothic" panose="020B0502020202020204" pitchFamily="34" charset="0"/>
              </a:rPr>
              <a:t>During Spring</a:t>
            </a:r>
          </a:p>
          <a:p>
            <a:r>
              <a:rPr lang="en-GB" sz="2400" b="1" dirty="0">
                <a:solidFill>
                  <a:schemeClr val="bg1"/>
                </a:solidFill>
                <a:latin typeface="Century Gothic" panose="020B0502020202020204" pitchFamily="34" charset="0"/>
              </a:rPr>
              <a:t>In the daytime</a:t>
            </a:r>
          </a:p>
          <a:p>
            <a:r>
              <a:rPr lang="en-GB" sz="2400" b="1" dirty="0">
                <a:solidFill>
                  <a:schemeClr val="bg1"/>
                </a:solidFill>
                <a:latin typeface="Century Gothic" panose="020B0502020202020204" pitchFamily="34" charset="0"/>
              </a:rPr>
              <a:t>Late at night</a:t>
            </a:r>
          </a:p>
          <a:p>
            <a:r>
              <a:rPr lang="en-GB" sz="2400" b="1" dirty="0">
                <a:solidFill>
                  <a:schemeClr val="bg1"/>
                </a:solidFill>
                <a:latin typeface="Century Gothic" panose="020B0502020202020204" pitchFamily="34" charset="0"/>
              </a:rPr>
              <a:t>In April</a:t>
            </a:r>
          </a:p>
          <a:p>
            <a:r>
              <a:rPr lang="en-GB" sz="2400" b="1" dirty="0">
                <a:solidFill>
                  <a:schemeClr val="bg1"/>
                </a:solidFill>
                <a:latin typeface="Century Gothic" panose="020B0502020202020204" pitchFamily="34" charset="0"/>
              </a:rPr>
              <a:t>After the thunderstorm</a:t>
            </a:r>
          </a:p>
        </p:txBody>
      </p:sp>
      <p:pic>
        <p:nvPicPr>
          <p:cNvPr id="24578" name="Picture 2" descr="http://www.holliyeoh.com/blog/wp-content/uploads/TheRabbitProblem3.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411760" y="377986"/>
            <a:ext cx="1584176" cy="1196054"/>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http://3.bp.blogspot.com/_dLSVgS5AxBI/TCRSETb_FqI/AAAAAAAAuUM/8m5d-bPkbbM/s1600/RabbitProblem_Gravett3.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33958" y="2636912"/>
            <a:ext cx="1568937" cy="1372369"/>
          </a:xfrm>
          <a:prstGeom prst="rect">
            <a:avLst/>
          </a:prstGeom>
          <a:noFill/>
          <a:extLst>
            <a:ext uri="{909E8E84-426E-40DD-AFC4-6F175D3DCCD1}">
              <a14:hiddenFill xmlns:a14="http://schemas.microsoft.com/office/drawing/2010/main">
                <a:solidFill>
                  <a:srgbClr val="FFFFFF"/>
                </a:solidFill>
              </a14:hiddenFill>
            </a:ext>
          </a:extLst>
        </p:spPr>
      </p:pic>
      <p:pic>
        <p:nvPicPr>
          <p:cNvPr id="24582" name="Picture 6" descr="http://www.holliyeoh.com/blog/wp-content/uploads/TheRabbitProblem4.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33958" y="4842489"/>
            <a:ext cx="1480250" cy="115212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descr="http://babyology.com.au/wp-content/uploads/2012/03/the_rabbit_problem_Emily_gravett_03.jpg"/>
          <p:cNvPicPr>
            <a:picLocks noChangeAspect="1" noChangeArrowheads="1"/>
          </p:cNvPicPr>
          <p:nvPr/>
        </p:nvPicPr>
        <p:blipFill>
          <a:blip r:embed="rId7" cstate="email">
            <a:extLst>
              <a:ext uri="{28A0092B-C50C-407E-A947-70E740481C1C}">
                <a14:useLocalDpi xmlns:a14="http://schemas.microsoft.com/office/drawing/2010/main"/>
              </a:ext>
            </a:extLst>
          </a:blip>
          <a:srcRect/>
          <a:stretch>
            <a:fillRect/>
          </a:stretch>
        </p:blipFill>
        <p:spPr bwMode="auto">
          <a:xfrm>
            <a:off x="7668344" y="5240526"/>
            <a:ext cx="1152128" cy="854494"/>
          </a:xfrm>
          <a:prstGeom prst="rect">
            <a:avLst/>
          </a:prstGeom>
          <a:noFill/>
          <a:extLst>
            <a:ext uri="{909E8E84-426E-40DD-AFC4-6F175D3DCCD1}">
              <a14:hiddenFill xmlns:a14="http://schemas.microsoft.com/office/drawing/2010/main">
                <a:solidFill>
                  <a:srgbClr val="FFFFFF"/>
                </a:solidFill>
              </a14:hiddenFill>
            </a:ext>
          </a:extLst>
        </p:spPr>
      </p:pic>
      <p:pic>
        <p:nvPicPr>
          <p:cNvPr id="24588" name="Picture 12" descr="http://bookmouse.files.wordpress.com/2011/06/rabbit-problem.jp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35496" y="187097"/>
            <a:ext cx="1810129" cy="18101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28325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395536" y="1065447"/>
            <a:ext cx="2664296" cy="1774120"/>
          </a:xfrm>
          <a:prstGeom prst="rect">
            <a:avLst/>
          </a:prstGeom>
          <a:noFill/>
          <a:ln w="9525">
            <a:noFill/>
            <a:miter lim="800000"/>
            <a:headEnd/>
            <a:tailEnd/>
          </a:ln>
        </p:spPr>
      </p:pic>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56</a:t>
            </a:fld>
            <a:endParaRPr lang="en-US" dirty="0">
              <a:solidFill>
                <a:prstClr val="black"/>
              </a:solidFill>
            </a:endParaRPr>
          </a:p>
        </p:txBody>
      </p:sp>
      <p:sp>
        <p:nvSpPr>
          <p:cNvPr id="3" name="TextBox 2"/>
          <p:cNvSpPr txBox="1"/>
          <p:nvPr/>
        </p:nvSpPr>
        <p:spPr>
          <a:xfrm>
            <a:off x="1473882" y="332656"/>
            <a:ext cx="5992346" cy="707886"/>
          </a:xfrm>
          <a:prstGeom prst="rect">
            <a:avLst/>
          </a:prstGeom>
          <a:noFill/>
        </p:spPr>
        <p:txBody>
          <a:bodyPr wrap="none" rtlCol="0">
            <a:spAutoFit/>
          </a:bodyPr>
          <a:lstStyle/>
          <a:p>
            <a:r>
              <a:rPr lang="en-GB" sz="4000" b="1" dirty="0">
                <a:effectLst>
                  <a:outerShdw blurRad="38100" dist="38100" dir="2700000" algn="tl">
                    <a:srgbClr val="000000">
                      <a:alpha val="43137"/>
                    </a:srgbClr>
                  </a:outerShdw>
                </a:effectLst>
              </a:rPr>
              <a:t> </a:t>
            </a:r>
            <a:r>
              <a:rPr lang="en-GB" sz="3200" b="1" dirty="0">
                <a:latin typeface="Century Gothic" pitchFamily="34" charset="0"/>
              </a:rPr>
              <a:t>When and where adverbials </a:t>
            </a:r>
          </a:p>
        </p:txBody>
      </p:sp>
      <p:sp>
        <p:nvSpPr>
          <p:cNvPr id="4" name="TextBox 3"/>
          <p:cNvSpPr txBox="1"/>
          <p:nvPr/>
        </p:nvSpPr>
        <p:spPr>
          <a:xfrm rot="652522">
            <a:off x="4126961" y="1676584"/>
            <a:ext cx="3708066"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retell the story </a:t>
            </a:r>
          </a:p>
          <a:p>
            <a:r>
              <a:rPr lang="en-GB" sz="2400" dirty="0">
                <a:latin typeface="Century Gothic" panose="020B0502020202020204" pitchFamily="34" charset="0"/>
              </a:rPr>
              <a:t>with when adverbials?</a:t>
            </a:r>
          </a:p>
        </p:txBody>
      </p:sp>
      <p:sp>
        <p:nvSpPr>
          <p:cNvPr id="6" name="TextBox 5"/>
          <p:cNvSpPr txBox="1"/>
          <p:nvPr/>
        </p:nvSpPr>
        <p:spPr>
          <a:xfrm rot="20940696">
            <a:off x="710429" y="3343344"/>
            <a:ext cx="3714478"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retell the story </a:t>
            </a:r>
          </a:p>
          <a:p>
            <a:r>
              <a:rPr lang="en-GB" sz="2400" dirty="0">
                <a:latin typeface="Century Gothic" panose="020B0502020202020204" pitchFamily="34" charset="0"/>
              </a:rPr>
              <a:t>with where adverbials?</a:t>
            </a:r>
          </a:p>
        </p:txBody>
      </p:sp>
      <p:sp>
        <p:nvSpPr>
          <p:cNvPr id="7" name="TextBox 6"/>
          <p:cNvSpPr txBox="1"/>
          <p:nvPr/>
        </p:nvSpPr>
        <p:spPr>
          <a:xfrm rot="21332977">
            <a:off x="4937179" y="3829971"/>
            <a:ext cx="3708066" cy="1200329"/>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retell the story </a:t>
            </a:r>
          </a:p>
          <a:p>
            <a:r>
              <a:rPr lang="en-GB" sz="2400" dirty="0">
                <a:latin typeface="Century Gothic" panose="020B0502020202020204" pitchFamily="34" charset="0"/>
              </a:rPr>
              <a:t>with when and where </a:t>
            </a:r>
          </a:p>
          <a:p>
            <a:r>
              <a:rPr lang="en-GB" sz="2400" dirty="0">
                <a:latin typeface="Century Gothic" panose="020B0502020202020204" pitchFamily="34" charset="0"/>
              </a:rPr>
              <a:t>adverbials?</a:t>
            </a:r>
          </a:p>
        </p:txBody>
      </p:sp>
      <p:sp>
        <p:nvSpPr>
          <p:cNvPr id="8" name="TextBox 7"/>
          <p:cNvSpPr txBox="1"/>
          <p:nvPr/>
        </p:nvSpPr>
        <p:spPr>
          <a:xfrm rot="249372">
            <a:off x="406926" y="5181041"/>
            <a:ext cx="4411785"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Can you decide on the best</a:t>
            </a:r>
          </a:p>
          <a:p>
            <a:r>
              <a:rPr lang="en-GB" sz="2400" dirty="0">
                <a:latin typeface="Century Gothic" panose="020B0502020202020204" pitchFamily="34" charset="0"/>
              </a:rPr>
              <a:t>choices and explain why?</a:t>
            </a:r>
          </a:p>
        </p:txBody>
      </p:sp>
    </p:spTree>
    <p:extLst>
      <p:ext uri="{BB962C8B-B14F-4D97-AF65-F5344CB8AC3E}">
        <p14:creationId xmlns:p14="http://schemas.microsoft.com/office/powerpoint/2010/main" val="27050378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1560" y="692696"/>
            <a:ext cx="2469729" cy="1584176"/>
          </a:xfrm>
          <a:prstGeom prst="rect">
            <a:avLst/>
          </a:prstGeom>
          <a:noFill/>
          <a:ln w="9525">
            <a:noFill/>
            <a:miter lim="800000"/>
            <a:headEnd/>
            <a:tailEnd/>
          </a:ln>
          <a:effectLst/>
        </p:spPr>
      </p:pic>
      <p:pic>
        <p:nvPicPr>
          <p:cNvPr id="3"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347864" y="1"/>
            <a:ext cx="1642939" cy="2337434"/>
          </a:xfrm>
          <a:prstGeom prst="rect">
            <a:avLst/>
          </a:prstGeom>
          <a:noFill/>
          <a:ln w="9525">
            <a:noFill/>
            <a:miter lim="800000"/>
            <a:headEnd/>
            <a:tailEnd/>
          </a:ln>
          <a:effectLst/>
        </p:spPr>
      </p:pic>
      <p:pic>
        <p:nvPicPr>
          <p:cNvPr id="4"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40152" y="188640"/>
            <a:ext cx="2482129" cy="1655972"/>
          </a:xfrm>
          <a:prstGeom prst="rect">
            <a:avLst/>
          </a:prstGeom>
          <a:noFill/>
          <a:ln w="9525">
            <a:noFill/>
            <a:miter lim="800000"/>
            <a:headEnd/>
            <a:tailEnd/>
          </a:ln>
          <a:effectLst/>
        </p:spPr>
      </p:pic>
      <p:pic>
        <p:nvPicPr>
          <p:cNvPr id="5"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2348880"/>
            <a:ext cx="2092166" cy="1296144"/>
          </a:xfrm>
          <a:prstGeom prst="rect">
            <a:avLst/>
          </a:prstGeom>
          <a:noFill/>
          <a:ln w="9525">
            <a:noFill/>
            <a:miter lim="800000"/>
            <a:headEnd/>
            <a:tailEnd/>
          </a:ln>
          <a:effectLst/>
        </p:spPr>
      </p:pic>
      <p:pic>
        <p:nvPicPr>
          <p:cNvPr id="6"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5856" y="2492896"/>
            <a:ext cx="2228108" cy="1296144"/>
          </a:xfrm>
          <a:prstGeom prst="rect">
            <a:avLst/>
          </a:prstGeom>
          <a:noFill/>
          <a:ln w="9525">
            <a:noFill/>
            <a:miter lim="800000"/>
            <a:headEnd/>
            <a:tailEnd/>
          </a:ln>
          <a:effectLst/>
        </p:spPr>
      </p:pic>
      <p:pic>
        <p:nvPicPr>
          <p:cNvPr id="7"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28184" y="2348880"/>
            <a:ext cx="2736304" cy="1296144"/>
          </a:xfrm>
          <a:prstGeom prst="rect">
            <a:avLst/>
          </a:prstGeom>
          <a:noFill/>
          <a:ln w="9525">
            <a:noFill/>
            <a:miter lim="800000"/>
            <a:headEnd/>
            <a:tailEnd/>
          </a:ln>
          <a:effectLst/>
        </p:spPr>
      </p:pic>
      <p:pic>
        <p:nvPicPr>
          <p:cNvPr id="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0" y="4509120"/>
            <a:ext cx="2807097" cy="1296144"/>
          </a:xfrm>
          <a:prstGeom prst="rect">
            <a:avLst/>
          </a:prstGeom>
          <a:noFill/>
          <a:ln w="9525">
            <a:noFill/>
            <a:miter lim="800000"/>
            <a:headEnd/>
            <a:tailEnd/>
          </a:ln>
          <a:effectLst/>
        </p:spPr>
      </p:pic>
      <p:pic>
        <p:nvPicPr>
          <p:cNvPr id="9"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63688" y="5849888"/>
            <a:ext cx="3240981" cy="1008112"/>
          </a:xfrm>
          <a:prstGeom prst="rect">
            <a:avLst/>
          </a:prstGeom>
          <a:noFill/>
          <a:ln w="9525">
            <a:noFill/>
            <a:miter lim="800000"/>
            <a:headEnd/>
            <a:tailEnd/>
          </a:ln>
          <a:effectLst/>
        </p:spPr>
      </p:pic>
      <p:pic>
        <p:nvPicPr>
          <p:cNvPr id="10"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19872" y="4437112"/>
            <a:ext cx="2052549" cy="1308695"/>
          </a:xfrm>
          <a:prstGeom prst="rect">
            <a:avLst/>
          </a:prstGeom>
          <a:noFill/>
          <a:ln w="9525">
            <a:noFill/>
            <a:miter lim="800000"/>
            <a:headEnd/>
            <a:tailEnd/>
          </a:ln>
          <a:effectLst/>
        </p:spPr>
      </p:pic>
      <p:pic>
        <p:nvPicPr>
          <p:cNvPr id="11"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64324" y="4725144"/>
            <a:ext cx="2628156" cy="1285786"/>
          </a:xfrm>
          <a:prstGeom prst="rect">
            <a:avLst/>
          </a:prstGeom>
          <a:noFill/>
          <a:ln w="9525">
            <a:noFill/>
            <a:miter lim="800000"/>
            <a:headEnd/>
            <a:tailEnd/>
          </a:ln>
          <a:effectLst/>
        </p:spPr>
      </p:pic>
      <p:sp>
        <p:nvSpPr>
          <p:cNvPr id="12" name="TextBox 11"/>
          <p:cNvSpPr txBox="1"/>
          <p:nvPr/>
        </p:nvSpPr>
        <p:spPr>
          <a:xfrm rot="21264138">
            <a:off x="179512" y="188640"/>
            <a:ext cx="2592288"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At that moment</a:t>
            </a:r>
          </a:p>
        </p:txBody>
      </p:sp>
      <p:sp>
        <p:nvSpPr>
          <p:cNvPr id="13" name="TextBox 12"/>
          <p:cNvSpPr txBox="1"/>
          <p:nvPr/>
        </p:nvSpPr>
        <p:spPr>
          <a:xfrm rot="462036">
            <a:off x="2079669" y="2308079"/>
            <a:ext cx="1575792"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Suddenly</a:t>
            </a:r>
          </a:p>
        </p:txBody>
      </p:sp>
      <p:sp>
        <p:nvSpPr>
          <p:cNvPr id="14" name="TextBox 13"/>
          <p:cNvSpPr txBox="1"/>
          <p:nvPr/>
        </p:nvSpPr>
        <p:spPr>
          <a:xfrm>
            <a:off x="5128320" y="6165304"/>
            <a:ext cx="4015680"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Earlier that same evening</a:t>
            </a:r>
          </a:p>
        </p:txBody>
      </p:sp>
      <p:sp>
        <p:nvSpPr>
          <p:cNvPr id="16" name="TextBox 15"/>
          <p:cNvSpPr txBox="1"/>
          <p:nvPr/>
        </p:nvSpPr>
        <p:spPr>
          <a:xfrm rot="20963711">
            <a:off x="4458295" y="1816484"/>
            <a:ext cx="2088232"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One evening</a:t>
            </a:r>
          </a:p>
        </p:txBody>
      </p:sp>
      <p:sp>
        <p:nvSpPr>
          <p:cNvPr id="17" name="TextBox 16"/>
          <p:cNvSpPr txBox="1"/>
          <p:nvPr/>
        </p:nvSpPr>
        <p:spPr>
          <a:xfrm>
            <a:off x="251520" y="3789040"/>
            <a:ext cx="3384376"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 As dawn approached</a:t>
            </a:r>
          </a:p>
        </p:txBody>
      </p:sp>
      <p:sp>
        <p:nvSpPr>
          <p:cNvPr id="18" name="TextBox 17"/>
          <p:cNvSpPr txBox="1"/>
          <p:nvPr/>
        </p:nvSpPr>
        <p:spPr>
          <a:xfrm rot="800860">
            <a:off x="4355976" y="404664"/>
            <a:ext cx="1944216"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Before long</a:t>
            </a:r>
          </a:p>
        </p:txBody>
      </p:sp>
      <p:sp>
        <p:nvSpPr>
          <p:cNvPr id="19" name="TextBox 18"/>
          <p:cNvSpPr txBox="1"/>
          <p:nvPr/>
        </p:nvSpPr>
        <p:spPr>
          <a:xfrm rot="630462">
            <a:off x="577907" y="5902604"/>
            <a:ext cx="1115616"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While</a:t>
            </a:r>
          </a:p>
        </p:txBody>
      </p:sp>
      <p:sp>
        <p:nvSpPr>
          <p:cNvPr id="20" name="TextBox 19"/>
          <p:cNvSpPr txBox="1"/>
          <p:nvPr/>
        </p:nvSpPr>
        <p:spPr>
          <a:xfrm rot="160492">
            <a:off x="7896008" y="284727"/>
            <a:ext cx="1044120"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 Soon</a:t>
            </a:r>
          </a:p>
        </p:txBody>
      </p:sp>
      <p:sp>
        <p:nvSpPr>
          <p:cNvPr id="21" name="TextBox 20"/>
          <p:cNvSpPr txBox="1"/>
          <p:nvPr/>
        </p:nvSpPr>
        <p:spPr>
          <a:xfrm rot="694062">
            <a:off x="4944899" y="3958657"/>
            <a:ext cx="3899298" cy="523220"/>
          </a:xfrm>
          <a:prstGeom prst="rect">
            <a:avLst/>
          </a:prstGeom>
          <a:solidFill>
            <a:schemeClr val="tx2">
              <a:lumMod val="40000"/>
              <a:lumOff val="60000"/>
            </a:schemeClr>
          </a:solidFill>
          <a:ln w="38100">
            <a:solidFill>
              <a:schemeClr val="tx1"/>
            </a:solidFill>
          </a:ln>
        </p:spPr>
        <p:txBody>
          <a:bodyPr wrap="square" rtlCol="0">
            <a:spAutoFit/>
          </a:bodyPr>
          <a:lstStyle/>
          <a:p>
            <a:r>
              <a:rPr lang="en-GB" sz="2800" b="1" dirty="0"/>
              <a:t>Just before eight o’ clock</a:t>
            </a:r>
          </a:p>
        </p:txBody>
      </p:sp>
    </p:spTree>
    <p:extLst>
      <p:ext uri="{BB962C8B-B14F-4D97-AF65-F5344CB8AC3E}">
        <p14:creationId xmlns:p14="http://schemas.microsoft.com/office/powerpoint/2010/main" val="41575250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1560" y="692696"/>
            <a:ext cx="2469729" cy="1584176"/>
          </a:xfrm>
          <a:prstGeom prst="rect">
            <a:avLst/>
          </a:prstGeom>
          <a:noFill/>
          <a:ln w="9525">
            <a:noFill/>
            <a:miter lim="800000"/>
            <a:headEnd/>
            <a:tailEnd/>
          </a:ln>
          <a:effectLst/>
        </p:spPr>
      </p:pic>
      <p:pic>
        <p:nvPicPr>
          <p:cNvPr id="3"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347864" y="1"/>
            <a:ext cx="1642939" cy="2337434"/>
          </a:xfrm>
          <a:prstGeom prst="rect">
            <a:avLst/>
          </a:prstGeom>
          <a:noFill/>
          <a:ln w="9525">
            <a:noFill/>
            <a:miter lim="800000"/>
            <a:headEnd/>
            <a:tailEnd/>
          </a:ln>
          <a:effectLst/>
        </p:spPr>
      </p:pic>
      <p:pic>
        <p:nvPicPr>
          <p:cNvPr id="4"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40152" y="188640"/>
            <a:ext cx="2482129" cy="1655972"/>
          </a:xfrm>
          <a:prstGeom prst="rect">
            <a:avLst/>
          </a:prstGeom>
          <a:noFill/>
          <a:ln w="9525">
            <a:noFill/>
            <a:miter lim="800000"/>
            <a:headEnd/>
            <a:tailEnd/>
          </a:ln>
          <a:effectLst/>
        </p:spPr>
      </p:pic>
      <p:pic>
        <p:nvPicPr>
          <p:cNvPr id="5"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2996952"/>
            <a:ext cx="2092166" cy="1296144"/>
          </a:xfrm>
          <a:prstGeom prst="rect">
            <a:avLst/>
          </a:prstGeom>
          <a:noFill/>
          <a:ln w="9525">
            <a:noFill/>
            <a:miter lim="800000"/>
            <a:headEnd/>
            <a:tailEnd/>
          </a:ln>
          <a:effectLst/>
        </p:spPr>
      </p:pic>
      <p:pic>
        <p:nvPicPr>
          <p:cNvPr id="6"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0589" y="2472229"/>
            <a:ext cx="2228108" cy="1296144"/>
          </a:xfrm>
          <a:prstGeom prst="rect">
            <a:avLst/>
          </a:prstGeom>
          <a:noFill/>
          <a:ln w="9525">
            <a:noFill/>
            <a:miter lim="800000"/>
            <a:headEnd/>
            <a:tailEnd/>
          </a:ln>
          <a:effectLst/>
        </p:spPr>
      </p:pic>
      <p:pic>
        <p:nvPicPr>
          <p:cNvPr id="7"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28184" y="2536865"/>
            <a:ext cx="2736304" cy="1296144"/>
          </a:xfrm>
          <a:prstGeom prst="rect">
            <a:avLst/>
          </a:prstGeom>
          <a:noFill/>
          <a:ln w="9525">
            <a:noFill/>
            <a:miter lim="800000"/>
            <a:headEnd/>
            <a:tailEnd/>
          </a:ln>
          <a:effectLst/>
        </p:spPr>
      </p:pic>
      <p:pic>
        <p:nvPicPr>
          <p:cNvPr id="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0" y="4509120"/>
            <a:ext cx="2807097" cy="1296144"/>
          </a:xfrm>
          <a:prstGeom prst="rect">
            <a:avLst/>
          </a:prstGeom>
          <a:noFill/>
          <a:ln w="9525">
            <a:noFill/>
            <a:miter lim="800000"/>
            <a:headEnd/>
            <a:tailEnd/>
          </a:ln>
          <a:effectLst/>
        </p:spPr>
      </p:pic>
      <p:pic>
        <p:nvPicPr>
          <p:cNvPr id="9"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63688" y="5849888"/>
            <a:ext cx="3240981" cy="1008112"/>
          </a:xfrm>
          <a:prstGeom prst="rect">
            <a:avLst/>
          </a:prstGeom>
          <a:noFill/>
          <a:ln w="9525">
            <a:noFill/>
            <a:miter lim="800000"/>
            <a:headEnd/>
            <a:tailEnd/>
          </a:ln>
          <a:effectLst/>
        </p:spPr>
      </p:pic>
      <p:pic>
        <p:nvPicPr>
          <p:cNvPr id="10"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19872" y="4293096"/>
            <a:ext cx="2052549" cy="1308695"/>
          </a:xfrm>
          <a:prstGeom prst="rect">
            <a:avLst/>
          </a:prstGeom>
          <a:noFill/>
          <a:ln w="9525">
            <a:noFill/>
            <a:miter lim="800000"/>
            <a:headEnd/>
            <a:tailEnd/>
          </a:ln>
          <a:effectLst/>
        </p:spPr>
      </p:pic>
      <p:pic>
        <p:nvPicPr>
          <p:cNvPr id="11"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264324" y="4725144"/>
            <a:ext cx="2628156" cy="1285786"/>
          </a:xfrm>
          <a:prstGeom prst="rect">
            <a:avLst/>
          </a:prstGeom>
          <a:noFill/>
          <a:ln w="9525">
            <a:noFill/>
            <a:miter lim="800000"/>
            <a:headEnd/>
            <a:tailEnd/>
          </a:ln>
          <a:effectLst/>
        </p:spPr>
      </p:pic>
      <p:sp>
        <p:nvSpPr>
          <p:cNvPr id="12" name="TextBox 11"/>
          <p:cNvSpPr txBox="1"/>
          <p:nvPr/>
        </p:nvSpPr>
        <p:spPr>
          <a:xfrm rot="21264138">
            <a:off x="179007" y="178332"/>
            <a:ext cx="2803649" cy="523220"/>
          </a:xfrm>
          <a:prstGeom prst="rect">
            <a:avLst/>
          </a:prstGeom>
          <a:solidFill>
            <a:srgbClr val="00B050"/>
          </a:solidFill>
          <a:ln w="38100">
            <a:solidFill>
              <a:schemeClr val="tx1"/>
            </a:solidFill>
          </a:ln>
        </p:spPr>
        <p:txBody>
          <a:bodyPr wrap="square" rtlCol="0">
            <a:spAutoFit/>
          </a:bodyPr>
          <a:lstStyle/>
          <a:p>
            <a:r>
              <a:rPr lang="en-GB" sz="2800" b="1" dirty="0"/>
              <a:t>Among the reeds</a:t>
            </a:r>
          </a:p>
        </p:txBody>
      </p:sp>
      <p:sp>
        <p:nvSpPr>
          <p:cNvPr id="13" name="TextBox 12"/>
          <p:cNvSpPr txBox="1"/>
          <p:nvPr/>
        </p:nvSpPr>
        <p:spPr>
          <a:xfrm rot="21303958">
            <a:off x="2314335" y="3720530"/>
            <a:ext cx="3425893" cy="523220"/>
          </a:xfrm>
          <a:prstGeom prst="rect">
            <a:avLst/>
          </a:prstGeom>
          <a:solidFill>
            <a:srgbClr val="00B050"/>
          </a:solidFill>
          <a:ln w="38100">
            <a:solidFill>
              <a:schemeClr val="tx1"/>
            </a:solidFill>
          </a:ln>
        </p:spPr>
        <p:txBody>
          <a:bodyPr wrap="square" rtlCol="0">
            <a:spAutoFit/>
          </a:bodyPr>
          <a:lstStyle/>
          <a:p>
            <a:r>
              <a:rPr lang="en-GB" sz="2800" b="1" dirty="0"/>
              <a:t>From out of nowhere</a:t>
            </a:r>
          </a:p>
        </p:txBody>
      </p:sp>
      <p:sp>
        <p:nvSpPr>
          <p:cNvPr id="14" name="TextBox 13"/>
          <p:cNvSpPr txBox="1"/>
          <p:nvPr/>
        </p:nvSpPr>
        <p:spPr>
          <a:xfrm>
            <a:off x="5257800" y="6128591"/>
            <a:ext cx="3634680" cy="523220"/>
          </a:xfrm>
          <a:prstGeom prst="rect">
            <a:avLst/>
          </a:prstGeom>
          <a:solidFill>
            <a:srgbClr val="00B050"/>
          </a:solidFill>
          <a:ln w="38100">
            <a:solidFill>
              <a:schemeClr val="tx1"/>
            </a:solidFill>
          </a:ln>
        </p:spPr>
        <p:txBody>
          <a:bodyPr wrap="square" rtlCol="0">
            <a:spAutoFit/>
          </a:bodyPr>
          <a:lstStyle/>
          <a:p>
            <a:r>
              <a:rPr lang="en-GB" sz="2800" b="1" dirty="0"/>
              <a:t>Just around the corner</a:t>
            </a:r>
          </a:p>
        </p:txBody>
      </p:sp>
      <p:sp>
        <p:nvSpPr>
          <p:cNvPr id="16" name="TextBox 15"/>
          <p:cNvSpPr txBox="1"/>
          <p:nvPr/>
        </p:nvSpPr>
        <p:spPr>
          <a:xfrm rot="20963711">
            <a:off x="3817322" y="5272101"/>
            <a:ext cx="2419520" cy="523220"/>
          </a:xfrm>
          <a:prstGeom prst="rect">
            <a:avLst/>
          </a:prstGeom>
          <a:solidFill>
            <a:srgbClr val="00B050"/>
          </a:solidFill>
          <a:ln w="38100">
            <a:solidFill>
              <a:schemeClr val="tx1"/>
            </a:solidFill>
          </a:ln>
        </p:spPr>
        <p:txBody>
          <a:bodyPr wrap="square" rtlCol="0">
            <a:spAutoFit/>
          </a:bodyPr>
          <a:lstStyle/>
          <a:p>
            <a:r>
              <a:rPr lang="en-GB" sz="2800" b="1" dirty="0"/>
              <a:t>A long way off</a:t>
            </a:r>
          </a:p>
        </p:txBody>
      </p:sp>
      <p:sp>
        <p:nvSpPr>
          <p:cNvPr id="17" name="TextBox 16"/>
          <p:cNvSpPr txBox="1"/>
          <p:nvPr/>
        </p:nvSpPr>
        <p:spPr>
          <a:xfrm rot="437619">
            <a:off x="445914" y="2436976"/>
            <a:ext cx="2555577" cy="523220"/>
          </a:xfrm>
          <a:prstGeom prst="rect">
            <a:avLst/>
          </a:prstGeom>
          <a:solidFill>
            <a:srgbClr val="00B050"/>
          </a:solidFill>
          <a:ln w="38100">
            <a:solidFill>
              <a:schemeClr val="tx1"/>
            </a:solidFill>
          </a:ln>
        </p:spPr>
        <p:txBody>
          <a:bodyPr wrap="square" rtlCol="0">
            <a:spAutoFit/>
          </a:bodyPr>
          <a:lstStyle/>
          <a:p>
            <a:r>
              <a:rPr lang="en-GB" sz="2800" b="1" dirty="0"/>
              <a:t> In the distance</a:t>
            </a:r>
          </a:p>
        </p:txBody>
      </p:sp>
      <p:sp>
        <p:nvSpPr>
          <p:cNvPr id="18" name="TextBox 17"/>
          <p:cNvSpPr txBox="1"/>
          <p:nvPr/>
        </p:nvSpPr>
        <p:spPr>
          <a:xfrm rot="800860">
            <a:off x="4475532" y="303198"/>
            <a:ext cx="1814659" cy="954107"/>
          </a:xfrm>
          <a:prstGeom prst="rect">
            <a:avLst/>
          </a:prstGeom>
          <a:solidFill>
            <a:srgbClr val="00B050"/>
          </a:solidFill>
          <a:ln w="38100">
            <a:solidFill>
              <a:schemeClr val="tx1"/>
            </a:solidFill>
          </a:ln>
        </p:spPr>
        <p:txBody>
          <a:bodyPr wrap="square" rtlCol="0">
            <a:spAutoFit/>
          </a:bodyPr>
          <a:lstStyle/>
          <a:p>
            <a:r>
              <a:rPr lang="en-GB" sz="2800" b="1" dirty="0"/>
              <a:t>Down in </a:t>
            </a:r>
          </a:p>
          <a:p>
            <a:r>
              <a:rPr lang="en-GB" sz="2800" b="1" dirty="0"/>
              <a:t>the street</a:t>
            </a:r>
          </a:p>
        </p:txBody>
      </p:sp>
      <p:sp>
        <p:nvSpPr>
          <p:cNvPr id="19" name="TextBox 18"/>
          <p:cNvSpPr txBox="1"/>
          <p:nvPr/>
        </p:nvSpPr>
        <p:spPr>
          <a:xfrm rot="630462">
            <a:off x="240449" y="5664796"/>
            <a:ext cx="1549366" cy="954107"/>
          </a:xfrm>
          <a:prstGeom prst="rect">
            <a:avLst/>
          </a:prstGeom>
          <a:solidFill>
            <a:srgbClr val="00B050"/>
          </a:solidFill>
          <a:ln w="38100">
            <a:solidFill>
              <a:schemeClr val="tx1"/>
            </a:solidFill>
          </a:ln>
        </p:spPr>
        <p:txBody>
          <a:bodyPr wrap="square" rtlCol="0">
            <a:spAutoFit/>
          </a:bodyPr>
          <a:lstStyle/>
          <a:p>
            <a:r>
              <a:rPr lang="en-GB" sz="2800" b="1" dirty="0"/>
              <a:t>Back at </a:t>
            </a:r>
          </a:p>
          <a:p>
            <a:r>
              <a:rPr lang="en-GB" sz="2800" b="1" dirty="0"/>
              <a:t>the pond</a:t>
            </a:r>
          </a:p>
        </p:txBody>
      </p:sp>
      <p:sp>
        <p:nvSpPr>
          <p:cNvPr id="20" name="TextBox 19"/>
          <p:cNvSpPr txBox="1"/>
          <p:nvPr/>
        </p:nvSpPr>
        <p:spPr>
          <a:xfrm rot="160492">
            <a:off x="5942147" y="1866644"/>
            <a:ext cx="2818298" cy="523220"/>
          </a:xfrm>
          <a:prstGeom prst="rect">
            <a:avLst/>
          </a:prstGeom>
          <a:solidFill>
            <a:srgbClr val="00B050"/>
          </a:solidFill>
          <a:ln w="38100">
            <a:solidFill>
              <a:schemeClr val="tx1"/>
            </a:solidFill>
          </a:ln>
        </p:spPr>
        <p:txBody>
          <a:bodyPr wrap="square" rtlCol="0">
            <a:spAutoFit/>
          </a:bodyPr>
          <a:lstStyle/>
          <a:p>
            <a:r>
              <a:rPr lang="en-GB" sz="2800" b="1" dirty="0"/>
              <a:t> From high above</a:t>
            </a:r>
          </a:p>
        </p:txBody>
      </p:sp>
      <p:sp>
        <p:nvSpPr>
          <p:cNvPr id="21" name="TextBox 20"/>
          <p:cNvSpPr txBox="1"/>
          <p:nvPr/>
        </p:nvSpPr>
        <p:spPr>
          <a:xfrm rot="694062">
            <a:off x="6024594" y="4069792"/>
            <a:ext cx="2853153" cy="523220"/>
          </a:xfrm>
          <a:prstGeom prst="rect">
            <a:avLst/>
          </a:prstGeom>
          <a:solidFill>
            <a:srgbClr val="00B050"/>
          </a:solidFill>
          <a:ln w="38100">
            <a:solidFill>
              <a:schemeClr val="tx1"/>
            </a:solidFill>
          </a:ln>
        </p:spPr>
        <p:txBody>
          <a:bodyPr wrap="square" rtlCol="0">
            <a:spAutoFit/>
          </a:bodyPr>
          <a:lstStyle/>
          <a:p>
            <a:r>
              <a:rPr lang="en-GB" sz="2800" b="1" dirty="0"/>
              <a:t>Over the rooftops</a:t>
            </a:r>
          </a:p>
        </p:txBody>
      </p:sp>
    </p:spTree>
    <p:extLst>
      <p:ext uri="{BB962C8B-B14F-4D97-AF65-F5344CB8AC3E}">
        <p14:creationId xmlns:p14="http://schemas.microsoft.com/office/powerpoint/2010/main" val="299978944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Adverbs on the move</a:t>
            </a:r>
          </a:p>
        </p:txBody>
      </p:sp>
      <p:sp>
        <p:nvSpPr>
          <p:cNvPr id="3" name="Content Placeholder 2"/>
          <p:cNvSpPr>
            <a:spLocks noGrp="1"/>
          </p:cNvSpPr>
          <p:nvPr>
            <p:ph idx="1"/>
          </p:nvPr>
        </p:nvSpPr>
        <p:spPr>
          <a:xfrm>
            <a:off x="534092" y="2924944"/>
            <a:ext cx="8229600" cy="1324744"/>
          </a:xfrm>
        </p:spPr>
        <p:txBody>
          <a:bodyPr>
            <a:normAutofit/>
          </a:bodyPr>
          <a:lstStyle/>
          <a:p>
            <a:pPr marL="0" indent="0">
              <a:buNone/>
            </a:pPr>
            <a:r>
              <a:rPr lang="en-GB" sz="2800" dirty="0"/>
              <a:t>The meerkat stared while the jackal pawed the sandy ground.</a:t>
            </a:r>
          </a:p>
          <a:p>
            <a:pPr marL="0" indent="0">
              <a:buNone/>
            </a:pPr>
            <a:endParaRPr lang="en-GB" sz="2800" dirty="0"/>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59</a:t>
            </a:fld>
            <a:endParaRPr lang="en-GB" dirty="0"/>
          </a:p>
        </p:txBody>
      </p:sp>
      <p:pic>
        <p:nvPicPr>
          <p:cNvPr id="13314" name="Picture 2" descr="http://wwwcdn.channel5.com/assets/images/000/014/491/large_size_Meerkat_Manor1_D5.jpg?131221537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1257858"/>
            <a:ext cx="1509981" cy="84793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a-z-animals.com/media/animals/images/original/jackal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732240" y="4785731"/>
            <a:ext cx="2031452" cy="152358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779912" y="1725799"/>
            <a:ext cx="2299027" cy="646331"/>
          </a:xfrm>
          <a:prstGeom prst="rect">
            <a:avLst/>
          </a:prstGeom>
        </p:spPr>
        <p:txBody>
          <a:bodyPr wrap="none">
            <a:spAutoFit/>
          </a:bodyPr>
          <a:lstStyle/>
          <a:p>
            <a:r>
              <a:rPr lang="en-GB" sz="3600" b="1" dirty="0">
                <a:solidFill>
                  <a:srgbClr val="FFC000"/>
                </a:solidFill>
                <a:latin typeface="Century Gothic" panose="020B0502020202020204" pitchFamily="34" charset="0"/>
              </a:rPr>
              <a:t>curiously </a:t>
            </a:r>
          </a:p>
        </p:txBody>
      </p:sp>
      <p:sp>
        <p:nvSpPr>
          <p:cNvPr id="5" name="TextBox 4"/>
          <p:cNvSpPr txBox="1"/>
          <p:nvPr/>
        </p:nvSpPr>
        <p:spPr>
          <a:xfrm>
            <a:off x="349311" y="5241297"/>
            <a:ext cx="4128053"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Try the adverb in different positions.</a:t>
            </a:r>
          </a:p>
          <a:p>
            <a:r>
              <a:rPr lang="en-GB" dirty="0">
                <a:latin typeface="Century Gothic" panose="020B0502020202020204" pitchFamily="34" charset="0"/>
              </a:rPr>
              <a:t>What difference does it make?</a:t>
            </a:r>
          </a:p>
          <a:p>
            <a:r>
              <a:rPr lang="en-GB" dirty="0">
                <a:latin typeface="Century Gothic" panose="020B0502020202020204" pitchFamily="34" charset="0"/>
              </a:rPr>
              <a:t>What effect does it create? </a:t>
            </a:r>
          </a:p>
        </p:txBody>
      </p:sp>
    </p:spTree>
    <p:extLst>
      <p:ext uri="{BB962C8B-B14F-4D97-AF65-F5344CB8AC3E}">
        <p14:creationId xmlns:p14="http://schemas.microsoft.com/office/powerpoint/2010/main" val="2034290148"/>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Adverbials and the Power of 3</a:t>
            </a:r>
          </a:p>
        </p:txBody>
      </p:sp>
      <p:sp>
        <p:nvSpPr>
          <p:cNvPr id="3" name="Content Placeholder 2"/>
          <p:cNvSpPr>
            <a:spLocks noGrp="1"/>
          </p:cNvSpPr>
          <p:nvPr>
            <p:ph idx="1"/>
          </p:nvPr>
        </p:nvSpPr>
        <p:spPr>
          <a:xfrm>
            <a:off x="190935" y="1124744"/>
            <a:ext cx="8953065" cy="5029200"/>
          </a:xfrm>
        </p:spPr>
        <p:txBody>
          <a:bodyPr>
            <a:normAutofit fontScale="92500" lnSpcReduction="10000"/>
          </a:bodyPr>
          <a:lstStyle/>
          <a:p>
            <a:pPr>
              <a:buNone/>
            </a:pPr>
            <a:r>
              <a:rPr lang="en-GB" sz="2800" b="1" dirty="0"/>
              <a:t>When</a:t>
            </a:r>
          </a:p>
          <a:p>
            <a:pPr>
              <a:buNone/>
            </a:pPr>
            <a:r>
              <a:rPr lang="en-GB" sz="2800" b="1" dirty="0">
                <a:solidFill>
                  <a:schemeClr val="accent1"/>
                </a:solidFill>
              </a:rPr>
              <a:t>Long, long ago, after the dawn of time </a:t>
            </a:r>
          </a:p>
          <a:p>
            <a:pPr>
              <a:buNone/>
            </a:pPr>
            <a:r>
              <a:rPr lang="en-GB" sz="2800" b="1" dirty="0">
                <a:solidFill>
                  <a:schemeClr val="accent1"/>
                </a:solidFill>
              </a:rPr>
              <a:t>and before the rule of the great Kings</a:t>
            </a:r>
            <a:r>
              <a:rPr lang="en-GB" b="1" dirty="0">
                <a:solidFill>
                  <a:schemeClr val="accent1"/>
                </a:solidFill>
              </a:rPr>
              <a:t>,</a:t>
            </a:r>
          </a:p>
          <a:p>
            <a:pPr>
              <a:buNone/>
            </a:pPr>
            <a:endParaRPr lang="en-GB" dirty="0"/>
          </a:p>
          <a:p>
            <a:pPr>
              <a:buNone/>
            </a:pPr>
            <a:r>
              <a:rPr lang="en-GB" sz="2600" b="1" dirty="0"/>
              <a:t>Where</a:t>
            </a:r>
          </a:p>
          <a:p>
            <a:pPr>
              <a:buNone/>
            </a:pPr>
            <a:r>
              <a:rPr lang="en-GB" sz="2600" b="1" i="1" dirty="0">
                <a:solidFill>
                  <a:schemeClr val="accent1"/>
                </a:solidFill>
              </a:rPr>
              <a:t>                              </a:t>
            </a:r>
            <a:r>
              <a:rPr lang="en-GB" sz="2600" b="1" dirty="0">
                <a:solidFill>
                  <a:schemeClr val="accent1"/>
                </a:solidFill>
              </a:rPr>
              <a:t>In the distant land of Golon, over the </a:t>
            </a:r>
          </a:p>
          <a:p>
            <a:pPr>
              <a:buNone/>
            </a:pPr>
            <a:r>
              <a:rPr lang="en-GB" sz="2600" b="1" dirty="0">
                <a:solidFill>
                  <a:schemeClr val="accent1"/>
                </a:solidFill>
              </a:rPr>
              <a:t>                              jagged peaks of the Misty Mountains and                   </a:t>
            </a:r>
          </a:p>
          <a:p>
            <a:pPr>
              <a:buNone/>
            </a:pPr>
            <a:r>
              <a:rPr lang="en-GB" sz="2600" b="1" dirty="0">
                <a:solidFill>
                  <a:schemeClr val="accent1"/>
                </a:solidFill>
              </a:rPr>
              <a:t>                              many leagues away,</a:t>
            </a:r>
          </a:p>
          <a:p>
            <a:pPr>
              <a:buNone/>
            </a:pPr>
            <a:endParaRPr lang="en-GB" dirty="0"/>
          </a:p>
          <a:p>
            <a:pPr>
              <a:buNone/>
            </a:pPr>
            <a:r>
              <a:rPr lang="en-GB" sz="2600" b="1" dirty="0"/>
              <a:t>How</a:t>
            </a:r>
          </a:p>
          <a:p>
            <a:pPr>
              <a:buNone/>
            </a:pPr>
            <a:r>
              <a:rPr lang="en-GB" sz="2600" b="1" dirty="0">
                <a:solidFill>
                  <a:schemeClr val="accent1"/>
                </a:solidFill>
              </a:rPr>
              <a:t>Silently, calmly, yet forcefully</a:t>
            </a:r>
            <a:r>
              <a:rPr lang="en-GB" b="1" dirty="0">
                <a:solidFill>
                  <a:schemeClr val="accent1"/>
                </a:solidFill>
              </a:rPr>
              <a:t>,</a:t>
            </a:r>
          </a:p>
          <a:p>
            <a:pPr marL="0" indent="0">
              <a:buNone/>
            </a:pPr>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a:xfrm>
            <a:off x="7524328" y="6307579"/>
            <a:ext cx="1219200" cy="365125"/>
          </a:xfrm>
        </p:spPr>
        <p:txBody>
          <a:bodyPr/>
          <a:lstStyle/>
          <a:p>
            <a:fld id="{12100C0E-1788-4A63-9571-481C82D2EE8D}" type="slidenum">
              <a:rPr lang="en-US" smtClean="0">
                <a:solidFill>
                  <a:prstClr val="black"/>
                </a:solidFill>
              </a:rPr>
              <a:pPr/>
              <a:t>60</a:t>
            </a:fld>
            <a:endParaRPr lang="en-US" dirty="0">
              <a:solidFill>
                <a:prstClr val="black"/>
              </a:solidFill>
            </a:endParaRPr>
          </a:p>
        </p:txBody>
      </p:sp>
      <p:pic>
        <p:nvPicPr>
          <p:cNvPr id="25602" name="Picture 2" descr="http://th09.deviantart.net/fs71/PRE/i/2013/239/5/a/misty_mountains_by_tavenerscholar-d5opl3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655" y="3501008"/>
            <a:ext cx="2304526" cy="1365319"/>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http://th00.deviantart.net/fs70/200H/i/2012/023/1/2/dawn_of_time_by_jbak-d4ne5z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732240" y="1268760"/>
            <a:ext cx="2173021" cy="122413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738736" y="5661248"/>
            <a:ext cx="4166525" cy="646331"/>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Try using three adverbials together.</a:t>
            </a:r>
          </a:p>
          <a:p>
            <a:r>
              <a:rPr lang="en-GB" dirty="0">
                <a:latin typeface="Century Gothic" panose="020B0502020202020204" pitchFamily="34" charset="0"/>
              </a:rPr>
              <a:t>What effect does it create? </a:t>
            </a:r>
          </a:p>
        </p:txBody>
      </p:sp>
    </p:spTree>
    <p:extLst>
      <p:ext uri="{BB962C8B-B14F-4D97-AF65-F5344CB8AC3E}">
        <p14:creationId xmlns:p14="http://schemas.microsoft.com/office/powerpoint/2010/main" val="123465984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634082"/>
          </a:xfrm>
        </p:spPr>
        <p:txBody>
          <a:bodyPr>
            <a:normAutofit fontScale="90000"/>
          </a:bodyPr>
          <a:lstStyle/>
          <a:p>
            <a:r>
              <a:rPr lang="en-GB" dirty="0"/>
              <a:t>Adverbials and the Power of 3 – you try!</a:t>
            </a:r>
          </a:p>
        </p:txBody>
      </p:sp>
      <p:sp>
        <p:nvSpPr>
          <p:cNvPr id="3" name="Content Placeholder 2"/>
          <p:cNvSpPr>
            <a:spLocks noGrp="1"/>
          </p:cNvSpPr>
          <p:nvPr>
            <p:ph idx="1"/>
          </p:nvPr>
        </p:nvSpPr>
        <p:spPr>
          <a:xfrm>
            <a:off x="190935" y="1124744"/>
            <a:ext cx="8953065" cy="5400600"/>
          </a:xfrm>
        </p:spPr>
        <p:txBody>
          <a:bodyPr>
            <a:normAutofit/>
          </a:bodyPr>
          <a:lstStyle/>
          <a:p>
            <a:pPr>
              <a:buNone/>
            </a:pPr>
            <a:r>
              <a:rPr lang="en-GB" b="1" dirty="0"/>
              <a:t>When</a:t>
            </a:r>
          </a:p>
          <a:p>
            <a:pPr>
              <a:buNone/>
            </a:pPr>
            <a:endParaRPr lang="en-GB" b="1" dirty="0">
              <a:solidFill>
                <a:schemeClr val="accent1"/>
              </a:solidFill>
            </a:endParaRPr>
          </a:p>
          <a:p>
            <a:pPr>
              <a:buNone/>
            </a:pPr>
            <a:endParaRPr lang="en-GB" dirty="0"/>
          </a:p>
          <a:p>
            <a:pPr>
              <a:buNone/>
            </a:pPr>
            <a:r>
              <a:rPr lang="en-GB" b="1" dirty="0"/>
              <a:t>Where</a:t>
            </a:r>
          </a:p>
          <a:p>
            <a:pPr>
              <a:buNone/>
            </a:pPr>
            <a:r>
              <a:rPr lang="en-GB" b="1" i="1" dirty="0">
                <a:solidFill>
                  <a:schemeClr val="accent1"/>
                </a:solidFill>
              </a:rPr>
              <a:t>                          </a:t>
            </a:r>
            <a:endParaRPr lang="en-GB" b="1" dirty="0">
              <a:solidFill>
                <a:schemeClr val="accent1"/>
              </a:solidFill>
            </a:endParaRPr>
          </a:p>
          <a:p>
            <a:pPr>
              <a:buNone/>
            </a:pPr>
            <a:endParaRPr lang="en-GB" dirty="0"/>
          </a:p>
          <a:p>
            <a:pPr>
              <a:buNone/>
            </a:pPr>
            <a:endParaRPr lang="en-GB" b="1" dirty="0"/>
          </a:p>
          <a:p>
            <a:pPr>
              <a:buNone/>
            </a:pPr>
            <a:r>
              <a:rPr lang="en-GB" b="1" dirty="0"/>
              <a:t>How</a:t>
            </a:r>
            <a:endParaRPr lang="en-GB" b="1" dirty="0">
              <a:solidFill>
                <a:schemeClr val="accent1"/>
              </a:solidFill>
            </a:endParaRPr>
          </a:p>
          <a:p>
            <a:pPr marL="0" indent="0">
              <a:buNone/>
            </a:pPr>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61</a:t>
            </a:fld>
            <a:endParaRPr lang="en-US" dirty="0">
              <a:solidFill>
                <a:prstClr val="black"/>
              </a:solidFill>
            </a:endParaRPr>
          </a:p>
        </p:txBody>
      </p:sp>
      <p:pic>
        <p:nvPicPr>
          <p:cNvPr id="2355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72200" y="1124744"/>
            <a:ext cx="2470768" cy="15465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5"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78532" y="2996952"/>
            <a:ext cx="2464435" cy="15641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6" name="Picture 4"/>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893209" y="4797152"/>
            <a:ext cx="1428750" cy="1428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612824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504056"/>
          </a:xfrm>
        </p:spPr>
        <p:txBody>
          <a:bodyPr>
            <a:normAutofit fontScale="90000"/>
          </a:bodyPr>
          <a:lstStyle/>
          <a:p>
            <a:r>
              <a:rPr lang="en-GB" dirty="0"/>
              <a:t>When, where or how?</a:t>
            </a:r>
          </a:p>
        </p:txBody>
      </p:sp>
      <p:sp>
        <p:nvSpPr>
          <p:cNvPr id="4" name="Content Placeholder 3"/>
          <p:cNvSpPr>
            <a:spLocks noGrp="1"/>
          </p:cNvSpPr>
          <p:nvPr>
            <p:ph sz="half" idx="1"/>
          </p:nvPr>
        </p:nvSpPr>
        <p:spPr>
          <a:xfrm>
            <a:off x="426390" y="3933056"/>
            <a:ext cx="8467554" cy="2376264"/>
          </a:xfrm>
          <a:ln>
            <a:solidFill>
              <a:schemeClr val="tx1"/>
            </a:solidFill>
          </a:ln>
        </p:spPr>
        <p:txBody>
          <a:bodyPr>
            <a:normAutofit/>
          </a:bodyPr>
          <a:lstStyle/>
          <a:p>
            <a:pPr marL="0" indent="0">
              <a:buNone/>
            </a:pPr>
            <a:r>
              <a:rPr lang="en-GB" sz="2000" dirty="0"/>
              <a:t>gently      at sunrise       with a smile       by the tree     at the beach </a:t>
            </a:r>
          </a:p>
          <a:p>
            <a:pPr marL="0" indent="0">
              <a:buNone/>
            </a:pPr>
            <a:r>
              <a:rPr lang="en-GB" sz="2000" dirty="0"/>
              <a:t>    over the hills      carefully      from the playground       tearfully  </a:t>
            </a:r>
          </a:p>
          <a:p>
            <a:pPr marL="0" indent="0">
              <a:buNone/>
            </a:pPr>
            <a:r>
              <a:rPr lang="en-GB" sz="2000" dirty="0"/>
              <a:t>      across the water      a few minutes later       in the distance        </a:t>
            </a:r>
          </a:p>
          <a:p>
            <a:pPr marL="0" indent="0">
              <a:buNone/>
            </a:pPr>
            <a:r>
              <a:rPr lang="en-GB" sz="2000" dirty="0"/>
              <a:t>  some time later      in the garden      furiously      expertly       soon</a:t>
            </a:r>
          </a:p>
          <a:p>
            <a:pPr marL="0" indent="0">
              <a:buNone/>
            </a:pPr>
            <a:r>
              <a:rPr lang="en-GB" sz="2000" dirty="0"/>
              <a:t>       down the path      among the flowers      one early morning  </a:t>
            </a:r>
          </a:p>
          <a:p>
            <a:pPr marL="0" indent="0">
              <a:buNone/>
            </a:pPr>
            <a:r>
              <a:rPr lang="en-GB" sz="2000" dirty="0"/>
              <a:t>just before dawn      interestingly      many years ago      outside</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62</a:t>
            </a:fld>
            <a:endParaRPr lang="en-GB" dirty="0"/>
          </a:p>
        </p:txBody>
      </p:sp>
      <p:sp>
        <p:nvSpPr>
          <p:cNvPr id="5" name="Content Placeholder 2"/>
          <p:cNvSpPr txBox="1">
            <a:spLocks/>
          </p:cNvSpPr>
          <p:nvPr/>
        </p:nvSpPr>
        <p:spPr>
          <a:xfrm>
            <a:off x="435270" y="944724"/>
            <a:ext cx="2624562" cy="2772308"/>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t>When         </a:t>
            </a:r>
            <a:endParaRPr lang="en-GB" sz="2000" b="1" dirty="0">
              <a:solidFill>
                <a:srgbClr val="FF0000"/>
              </a:solidFill>
            </a:endParaRPr>
          </a:p>
        </p:txBody>
      </p:sp>
      <p:sp>
        <p:nvSpPr>
          <p:cNvPr id="6" name="Content Placeholder 2"/>
          <p:cNvSpPr txBox="1">
            <a:spLocks/>
          </p:cNvSpPr>
          <p:nvPr/>
        </p:nvSpPr>
        <p:spPr>
          <a:xfrm>
            <a:off x="3347864" y="944724"/>
            <a:ext cx="2664296" cy="2772308"/>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t>Where</a:t>
            </a:r>
            <a:endParaRPr lang="en-GB" sz="2000" b="1" dirty="0">
              <a:solidFill>
                <a:srgbClr val="FF0000"/>
              </a:solidFill>
            </a:endParaRPr>
          </a:p>
        </p:txBody>
      </p:sp>
      <p:sp>
        <p:nvSpPr>
          <p:cNvPr id="8" name="Content Placeholder 2"/>
          <p:cNvSpPr txBox="1">
            <a:spLocks/>
          </p:cNvSpPr>
          <p:nvPr/>
        </p:nvSpPr>
        <p:spPr>
          <a:xfrm>
            <a:off x="6300192" y="944724"/>
            <a:ext cx="2376264" cy="2772308"/>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t>How</a:t>
            </a:r>
            <a:endParaRPr lang="en-GB" sz="2000" b="1" dirty="0">
              <a:solidFill>
                <a:srgbClr val="FF0000"/>
              </a:solidFill>
            </a:endParaRPr>
          </a:p>
        </p:txBody>
      </p:sp>
    </p:spTree>
    <p:extLst>
      <p:ext uri="{BB962C8B-B14F-4D97-AF65-F5344CB8AC3E}">
        <p14:creationId xmlns:p14="http://schemas.microsoft.com/office/powerpoint/2010/main" val="340578475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850106"/>
          </a:xfrm>
        </p:spPr>
        <p:txBody>
          <a:bodyPr/>
          <a:lstStyle/>
          <a:p>
            <a:r>
              <a:rPr lang="en-GB" dirty="0"/>
              <a:t>Prepositions and position</a:t>
            </a:r>
          </a:p>
        </p:txBody>
      </p:sp>
      <p:pic>
        <p:nvPicPr>
          <p:cNvPr id="4" name="Picture 2" descr="http://year8german.files.wordpress.com/2009/06/prepositions-of-place-pictures1.png"/>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440434" y="1124744"/>
            <a:ext cx="8424936" cy="4906535"/>
          </a:xfrm>
          <a:prstGeom prst="rect">
            <a:avLst/>
          </a:prstGeom>
          <a:noFill/>
          <a:extLst>
            <a:ext uri="{909E8E84-426E-40DD-AFC4-6F175D3DCCD1}">
              <a14:hiddenFill xmlns:a14="http://schemas.microsoft.com/office/drawing/2010/main">
                <a:solidFill>
                  <a:srgbClr val="FFFFFF"/>
                </a:solidFill>
              </a14:hiddenFill>
            </a:ext>
          </a:extLst>
        </p:spPr>
      </p:pic>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63</a:t>
            </a:fld>
            <a:endParaRPr lang="en-GB" dirty="0"/>
          </a:p>
        </p:txBody>
      </p:sp>
      <p:sp>
        <p:nvSpPr>
          <p:cNvPr id="6" name="TextBox 5"/>
          <p:cNvSpPr txBox="1"/>
          <p:nvPr/>
        </p:nvSpPr>
        <p:spPr>
          <a:xfrm>
            <a:off x="179512" y="476672"/>
            <a:ext cx="231154" cy="338554"/>
          </a:xfrm>
          <a:prstGeom prst="rect">
            <a:avLst/>
          </a:prstGeom>
          <a:solidFill>
            <a:schemeClr val="bg1"/>
          </a:solidFill>
        </p:spPr>
        <p:txBody>
          <a:bodyPr wrap="none" rtlCol="0">
            <a:spAutoFit/>
          </a:bodyPr>
          <a:lstStyle/>
          <a:p>
            <a:r>
              <a:rPr lang="en-GB" sz="1600" dirty="0"/>
              <a:t> </a:t>
            </a:r>
          </a:p>
        </p:txBody>
      </p:sp>
      <p:sp>
        <p:nvSpPr>
          <p:cNvPr id="7" name="TextBox 6"/>
          <p:cNvSpPr txBox="1"/>
          <p:nvPr/>
        </p:nvSpPr>
        <p:spPr>
          <a:xfrm>
            <a:off x="331912" y="629072"/>
            <a:ext cx="231154" cy="338554"/>
          </a:xfrm>
          <a:prstGeom prst="rect">
            <a:avLst/>
          </a:prstGeom>
          <a:solidFill>
            <a:schemeClr val="bg1"/>
          </a:solidFill>
        </p:spPr>
        <p:txBody>
          <a:bodyPr wrap="none" rtlCol="0">
            <a:spAutoFit/>
          </a:bodyPr>
          <a:lstStyle/>
          <a:p>
            <a:r>
              <a:rPr lang="en-GB" sz="1600" dirty="0"/>
              <a:t> </a:t>
            </a:r>
          </a:p>
        </p:txBody>
      </p:sp>
      <p:sp>
        <p:nvSpPr>
          <p:cNvPr id="8" name="TextBox 7"/>
          <p:cNvSpPr txBox="1"/>
          <p:nvPr/>
        </p:nvSpPr>
        <p:spPr>
          <a:xfrm>
            <a:off x="564341" y="2522766"/>
            <a:ext cx="231154" cy="338554"/>
          </a:xfrm>
          <a:prstGeom prst="rect">
            <a:avLst/>
          </a:prstGeom>
          <a:solidFill>
            <a:schemeClr val="bg1"/>
          </a:solidFill>
        </p:spPr>
        <p:txBody>
          <a:bodyPr wrap="none" rtlCol="0">
            <a:spAutoFit/>
          </a:bodyPr>
          <a:lstStyle/>
          <a:p>
            <a:r>
              <a:rPr lang="en-GB" sz="1600" dirty="0"/>
              <a:t> </a:t>
            </a:r>
          </a:p>
        </p:txBody>
      </p:sp>
      <p:sp>
        <p:nvSpPr>
          <p:cNvPr id="9" name="TextBox 8"/>
          <p:cNvSpPr txBox="1"/>
          <p:nvPr/>
        </p:nvSpPr>
        <p:spPr>
          <a:xfrm>
            <a:off x="691241" y="2692043"/>
            <a:ext cx="231154" cy="338554"/>
          </a:xfrm>
          <a:prstGeom prst="rect">
            <a:avLst/>
          </a:prstGeom>
          <a:solidFill>
            <a:schemeClr val="bg1"/>
          </a:solidFill>
        </p:spPr>
        <p:txBody>
          <a:bodyPr wrap="none" rtlCol="0">
            <a:spAutoFit/>
          </a:bodyPr>
          <a:lstStyle/>
          <a:p>
            <a:r>
              <a:rPr lang="en-GB" sz="1600" dirty="0"/>
              <a:t> </a:t>
            </a:r>
          </a:p>
        </p:txBody>
      </p:sp>
      <p:sp>
        <p:nvSpPr>
          <p:cNvPr id="10" name="TextBox 9"/>
          <p:cNvSpPr txBox="1"/>
          <p:nvPr/>
        </p:nvSpPr>
        <p:spPr>
          <a:xfrm>
            <a:off x="2856793" y="2708920"/>
            <a:ext cx="231154" cy="338554"/>
          </a:xfrm>
          <a:prstGeom prst="rect">
            <a:avLst/>
          </a:prstGeom>
          <a:solidFill>
            <a:schemeClr val="bg1"/>
          </a:solidFill>
        </p:spPr>
        <p:txBody>
          <a:bodyPr wrap="none" rtlCol="0">
            <a:spAutoFit/>
          </a:bodyPr>
          <a:lstStyle/>
          <a:p>
            <a:r>
              <a:rPr lang="en-GB" sz="1600" dirty="0"/>
              <a:t> </a:t>
            </a:r>
          </a:p>
        </p:txBody>
      </p:sp>
      <p:sp>
        <p:nvSpPr>
          <p:cNvPr id="11" name="TextBox 10"/>
          <p:cNvSpPr txBox="1"/>
          <p:nvPr/>
        </p:nvSpPr>
        <p:spPr>
          <a:xfrm>
            <a:off x="4860032" y="2522409"/>
            <a:ext cx="231154" cy="338554"/>
          </a:xfrm>
          <a:prstGeom prst="rect">
            <a:avLst/>
          </a:prstGeom>
          <a:solidFill>
            <a:schemeClr val="bg1"/>
          </a:solidFill>
        </p:spPr>
        <p:txBody>
          <a:bodyPr wrap="none" rtlCol="0">
            <a:spAutoFit/>
          </a:bodyPr>
          <a:lstStyle/>
          <a:p>
            <a:r>
              <a:rPr lang="en-GB" sz="1600" dirty="0"/>
              <a:t> </a:t>
            </a:r>
          </a:p>
        </p:txBody>
      </p:sp>
      <p:sp>
        <p:nvSpPr>
          <p:cNvPr id="12" name="TextBox 11"/>
          <p:cNvSpPr txBox="1"/>
          <p:nvPr/>
        </p:nvSpPr>
        <p:spPr>
          <a:xfrm>
            <a:off x="6514980" y="2532029"/>
            <a:ext cx="231154" cy="338554"/>
          </a:xfrm>
          <a:prstGeom prst="rect">
            <a:avLst/>
          </a:prstGeom>
          <a:solidFill>
            <a:schemeClr val="bg1"/>
          </a:solidFill>
        </p:spPr>
        <p:txBody>
          <a:bodyPr wrap="none" rtlCol="0">
            <a:spAutoFit/>
          </a:bodyPr>
          <a:lstStyle/>
          <a:p>
            <a:r>
              <a:rPr lang="en-GB" sz="1600" dirty="0"/>
              <a:t> </a:t>
            </a:r>
          </a:p>
        </p:txBody>
      </p:sp>
      <p:sp>
        <p:nvSpPr>
          <p:cNvPr id="13" name="TextBox 12"/>
          <p:cNvSpPr txBox="1"/>
          <p:nvPr/>
        </p:nvSpPr>
        <p:spPr>
          <a:xfrm>
            <a:off x="557621" y="3691771"/>
            <a:ext cx="231154" cy="338554"/>
          </a:xfrm>
          <a:prstGeom prst="rect">
            <a:avLst/>
          </a:prstGeom>
          <a:solidFill>
            <a:schemeClr val="bg1"/>
          </a:solidFill>
        </p:spPr>
        <p:txBody>
          <a:bodyPr wrap="none" rtlCol="0">
            <a:spAutoFit/>
          </a:bodyPr>
          <a:lstStyle/>
          <a:p>
            <a:r>
              <a:rPr lang="en-GB" sz="1600" dirty="0"/>
              <a:t> </a:t>
            </a:r>
          </a:p>
        </p:txBody>
      </p:sp>
      <p:sp>
        <p:nvSpPr>
          <p:cNvPr id="14" name="TextBox 13"/>
          <p:cNvSpPr txBox="1"/>
          <p:nvPr/>
        </p:nvSpPr>
        <p:spPr>
          <a:xfrm>
            <a:off x="2670457" y="4058618"/>
            <a:ext cx="231154" cy="338554"/>
          </a:xfrm>
          <a:prstGeom prst="rect">
            <a:avLst/>
          </a:prstGeom>
          <a:solidFill>
            <a:schemeClr val="bg1"/>
          </a:solidFill>
        </p:spPr>
        <p:txBody>
          <a:bodyPr wrap="none" rtlCol="0">
            <a:spAutoFit/>
          </a:bodyPr>
          <a:lstStyle/>
          <a:p>
            <a:r>
              <a:rPr lang="en-GB" sz="1600" dirty="0"/>
              <a:t> </a:t>
            </a:r>
          </a:p>
        </p:txBody>
      </p:sp>
      <p:sp>
        <p:nvSpPr>
          <p:cNvPr id="15" name="TextBox 14"/>
          <p:cNvSpPr txBox="1"/>
          <p:nvPr/>
        </p:nvSpPr>
        <p:spPr>
          <a:xfrm>
            <a:off x="5299833" y="4098428"/>
            <a:ext cx="231154" cy="338554"/>
          </a:xfrm>
          <a:prstGeom prst="rect">
            <a:avLst/>
          </a:prstGeom>
          <a:solidFill>
            <a:schemeClr val="bg1"/>
          </a:solidFill>
        </p:spPr>
        <p:txBody>
          <a:bodyPr wrap="none" rtlCol="0">
            <a:spAutoFit/>
          </a:bodyPr>
          <a:lstStyle/>
          <a:p>
            <a:r>
              <a:rPr lang="en-GB" sz="1600" dirty="0"/>
              <a:t> </a:t>
            </a:r>
          </a:p>
        </p:txBody>
      </p:sp>
      <p:sp>
        <p:nvSpPr>
          <p:cNvPr id="16" name="TextBox 15"/>
          <p:cNvSpPr txBox="1"/>
          <p:nvPr/>
        </p:nvSpPr>
        <p:spPr>
          <a:xfrm>
            <a:off x="7020272" y="4098428"/>
            <a:ext cx="231154" cy="338554"/>
          </a:xfrm>
          <a:prstGeom prst="rect">
            <a:avLst/>
          </a:prstGeom>
          <a:solidFill>
            <a:schemeClr val="bg1"/>
          </a:solidFill>
        </p:spPr>
        <p:txBody>
          <a:bodyPr wrap="none" rtlCol="0">
            <a:spAutoFit/>
          </a:bodyPr>
          <a:lstStyle/>
          <a:p>
            <a:r>
              <a:rPr lang="en-GB" sz="1600" dirty="0"/>
              <a:t> </a:t>
            </a:r>
          </a:p>
        </p:txBody>
      </p:sp>
      <p:sp>
        <p:nvSpPr>
          <p:cNvPr id="17" name="TextBox 16"/>
          <p:cNvSpPr txBox="1"/>
          <p:nvPr/>
        </p:nvSpPr>
        <p:spPr>
          <a:xfrm>
            <a:off x="1547664" y="4581128"/>
            <a:ext cx="231154" cy="338554"/>
          </a:xfrm>
          <a:prstGeom prst="rect">
            <a:avLst/>
          </a:prstGeom>
          <a:solidFill>
            <a:schemeClr val="bg1"/>
          </a:solidFill>
        </p:spPr>
        <p:txBody>
          <a:bodyPr wrap="none" rtlCol="0">
            <a:spAutoFit/>
          </a:bodyPr>
          <a:lstStyle/>
          <a:p>
            <a:r>
              <a:rPr lang="en-GB" sz="1600" dirty="0"/>
              <a:t> </a:t>
            </a:r>
          </a:p>
        </p:txBody>
      </p:sp>
      <p:sp>
        <p:nvSpPr>
          <p:cNvPr id="18" name="TextBox 17"/>
          <p:cNvSpPr txBox="1"/>
          <p:nvPr/>
        </p:nvSpPr>
        <p:spPr>
          <a:xfrm>
            <a:off x="3299385" y="5563979"/>
            <a:ext cx="231154" cy="338554"/>
          </a:xfrm>
          <a:prstGeom prst="rect">
            <a:avLst/>
          </a:prstGeom>
          <a:solidFill>
            <a:schemeClr val="bg1"/>
          </a:solidFill>
        </p:spPr>
        <p:txBody>
          <a:bodyPr wrap="none" rtlCol="0">
            <a:spAutoFit/>
          </a:bodyPr>
          <a:lstStyle/>
          <a:p>
            <a:r>
              <a:rPr lang="en-GB" sz="1600" dirty="0"/>
              <a:t> </a:t>
            </a:r>
          </a:p>
        </p:txBody>
      </p:sp>
      <p:sp>
        <p:nvSpPr>
          <p:cNvPr id="19" name="TextBox 18"/>
          <p:cNvSpPr txBox="1"/>
          <p:nvPr/>
        </p:nvSpPr>
        <p:spPr>
          <a:xfrm>
            <a:off x="538841" y="2539643"/>
            <a:ext cx="231154" cy="338554"/>
          </a:xfrm>
          <a:prstGeom prst="rect">
            <a:avLst/>
          </a:prstGeom>
          <a:solidFill>
            <a:schemeClr val="bg1"/>
          </a:solidFill>
        </p:spPr>
        <p:txBody>
          <a:bodyPr wrap="none" rtlCol="0">
            <a:spAutoFit/>
          </a:bodyPr>
          <a:lstStyle/>
          <a:p>
            <a:r>
              <a:rPr lang="en-GB" sz="1600" dirty="0"/>
              <a:t> </a:t>
            </a:r>
          </a:p>
        </p:txBody>
      </p:sp>
      <p:sp>
        <p:nvSpPr>
          <p:cNvPr id="20" name="TextBox 19"/>
          <p:cNvSpPr txBox="1"/>
          <p:nvPr/>
        </p:nvSpPr>
        <p:spPr>
          <a:xfrm>
            <a:off x="7452320" y="5728475"/>
            <a:ext cx="231154" cy="338554"/>
          </a:xfrm>
          <a:prstGeom prst="rect">
            <a:avLst/>
          </a:prstGeom>
          <a:solidFill>
            <a:schemeClr val="bg1"/>
          </a:solidFill>
        </p:spPr>
        <p:txBody>
          <a:bodyPr wrap="none" rtlCol="0">
            <a:spAutoFit/>
          </a:bodyPr>
          <a:lstStyle/>
          <a:p>
            <a:r>
              <a:rPr lang="en-GB" sz="1600" dirty="0"/>
              <a:t> </a:t>
            </a:r>
          </a:p>
        </p:txBody>
      </p:sp>
    </p:spTree>
    <p:extLst>
      <p:ext uri="{BB962C8B-B14F-4D97-AF65-F5344CB8AC3E}">
        <p14:creationId xmlns:p14="http://schemas.microsoft.com/office/powerpoint/2010/main" val="6460264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4"/>
          <p:cNvSpPr>
            <a:spLocks noGrp="1"/>
          </p:cNvSpPr>
          <p:nvPr>
            <p:ph type="title"/>
          </p:nvPr>
        </p:nvSpPr>
        <p:spPr>
          <a:xfrm>
            <a:off x="457200" y="274638"/>
            <a:ext cx="8686800" cy="1143000"/>
          </a:xfrm>
        </p:spPr>
        <p:txBody>
          <a:bodyPr/>
          <a:lstStyle/>
          <a:p>
            <a:pPr eaLnBrk="1" hangingPunct="1">
              <a:defRPr/>
            </a:pPr>
            <a:r>
              <a:rPr lang="en-GB" dirty="0"/>
              <a:t>         </a:t>
            </a:r>
            <a:r>
              <a:rPr lang="en-GB" sz="3600" b="1" dirty="0">
                <a:latin typeface="Century Gothic" panose="020B0502020202020204" pitchFamily="34" charset="0"/>
              </a:rPr>
              <a:t>Jack and Jill went …  </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64</a:t>
            </a:fld>
            <a:endParaRPr lang="en-GB" dirty="0"/>
          </a:p>
        </p:txBody>
      </p:sp>
      <p:pic>
        <p:nvPicPr>
          <p:cNvPr id="24579" name="Picture 4"/>
          <p:cNvPicPr>
            <a:picLocks noChangeAspect="1" noChangeArrowheads="1"/>
          </p:cNvPicPr>
          <p:nvPr/>
        </p:nvPicPr>
        <p:blipFill>
          <a:blip cstate="print"/>
          <a:srcRect/>
          <a:stretch>
            <a:fillRect/>
          </a:stretch>
        </p:blipFill>
        <p:spPr bwMode="auto">
          <a:xfrm>
            <a:off x="2984500" y="1577975"/>
            <a:ext cx="1828800" cy="1828800"/>
          </a:xfrm>
          <a:prstGeom prst="rect">
            <a:avLst/>
          </a:prstGeom>
          <a:noFill/>
          <a:ln w="9525">
            <a:noFill/>
            <a:miter lim="800000"/>
            <a:headEnd/>
            <a:tailEnd/>
          </a:ln>
        </p:spPr>
      </p:pic>
      <p:pic>
        <p:nvPicPr>
          <p:cNvPr id="24580" name="Picture 5"/>
          <p:cNvPicPr>
            <a:picLocks noChangeAspect="1" noChangeArrowheads="1"/>
          </p:cNvPicPr>
          <p:nvPr/>
        </p:nvPicPr>
        <p:blipFill>
          <a:blip cstate="print"/>
          <a:srcRect/>
          <a:stretch>
            <a:fillRect/>
          </a:stretch>
        </p:blipFill>
        <p:spPr bwMode="auto">
          <a:xfrm>
            <a:off x="5867400" y="1574800"/>
            <a:ext cx="1828800" cy="1828800"/>
          </a:xfrm>
          <a:prstGeom prst="rect">
            <a:avLst/>
          </a:prstGeom>
          <a:noFill/>
          <a:ln w="9525">
            <a:noFill/>
            <a:miter lim="800000"/>
            <a:headEnd/>
            <a:tailEnd/>
          </a:ln>
        </p:spPr>
      </p:pic>
      <p:pic>
        <p:nvPicPr>
          <p:cNvPr id="24582" name="Picture 7"/>
          <p:cNvPicPr>
            <a:picLocks noChangeAspect="1" noChangeArrowheads="1"/>
          </p:cNvPicPr>
          <p:nvPr/>
        </p:nvPicPr>
        <p:blipFill>
          <a:blip cstate="print"/>
          <a:srcRect/>
          <a:stretch>
            <a:fillRect/>
          </a:stretch>
        </p:blipFill>
        <p:spPr bwMode="auto">
          <a:xfrm>
            <a:off x="128588" y="2924175"/>
            <a:ext cx="1828800" cy="1828800"/>
          </a:xfrm>
          <a:prstGeom prst="rect">
            <a:avLst/>
          </a:prstGeom>
          <a:noFill/>
          <a:ln w="9525">
            <a:noFill/>
            <a:miter lim="800000"/>
            <a:headEnd/>
            <a:tailEnd/>
          </a:ln>
        </p:spPr>
      </p:pic>
      <p:pic>
        <p:nvPicPr>
          <p:cNvPr id="24583"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547664" y="4745038"/>
            <a:ext cx="1546374" cy="1546374"/>
          </a:xfrm>
          <a:prstGeom prst="rect">
            <a:avLst/>
          </a:prstGeom>
          <a:noFill/>
          <a:ln w="9525">
            <a:noFill/>
            <a:miter lim="800000"/>
            <a:headEnd/>
            <a:tailEnd/>
          </a:ln>
        </p:spPr>
      </p:pic>
      <p:pic>
        <p:nvPicPr>
          <p:cNvPr id="24584" name="Picture 9"/>
          <p:cNvPicPr>
            <a:picLocks noChangeAspect="1" noChangeArrowheads="1"/>
          </p:cNvPicPr>
          <p:nvPr/>
        </p:nvPicPr>
        <p:blipFill>
          <a:blip cstate="print"/>
          <a:srcRect/>
          <a:stretch>
            <a:fillRect/>
          </a:stretch>
        </p:blipFill>
        <p:spPr bwMode="auto">
          <a:xfrm>
            <a:off x="7186613" y="3838575"/>
            <a:ext cx="1828800" cy="1828800"/>
          </a:xfrm>
          <a:prstGeom prst="rect">
            <a:avLst/>
          </a:prstGeom>
          <a:noFill/>
          <a:ln w="9525">
            <a:noFill/>
            <a:miter lim="800000"/>
            <a:headEnd/>
            <a:tailEnd/>
          </a:ln>
        </p:spPr>
      </p:pic>
      <p:pic>
        <p:nvPicPr>
          <p:cNvPr id="24585" name="Picture 10"/>
          <p:cNvPicPr>
            <a:picLocks noChangeAspect="1" noChangeArrowheads="1"/>
          </p:cNvPicPr>
          <p:nvPr/>
        </p:nvPicPr>
        <p:blipFill>
          <a:blip cstate="print"/>
          <a:srcRect/>
          <a:stretch>
            <a:fillRect/>
          </a:stretch>
        </p:blipFill>
        <p:spPr bwMode="auto">
          <a:xfrm>
            <a:off x="3898900" y="4221163"/>
            <a:ext cx="2466975" cy="1847850"/>
          </a:xfrm>
          <a:prstGeom prst="rect">
            <a:avLst/>
          </a:prstGeom>
          <a:noFill/>
          <a:ln w="9525">
            <a:noFill/>
            <a:miter lim="800000"/>
            <a:headEnd/>
            <a:tailEnd/>
          </a:ln>
        </p:spPr>
      </p:pic>
      <p:pic>
        <p:nvPicPr>
          <p:cNvPr id="1026" name="Picture 2" descr="http://www.vam.ac.uk/b/sites/default/files/imagecache/vam_colorbox/villa/submissions/Jack%20and%20jill%20version%202.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304800"/>
            <a:ext cx="2285999" cy="2116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7488169"/>
      </p:ext>
    </p:extLst>
  </p:cSld>
  <p:clrMapOvr>
    <a:masterClrMapping/>
  </p:clrMapOvr>
  <p:transition spd="slow"/>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davidhigham.co.uk/sitecontent/images/1219914930890.jpeg"/>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2837161" y="620688"/>
            <a:ext cx="5839295" cy="352839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23528" y="2211456"/>
            <a:ext cx="2088232" cy="4031873"/>
          </a:xfrm>
          <a:prstGeom prst="rect">
            <a:avLst/>
          </a:prstGeom>
          <a:noFill/>
          <a:ln>
            <a:solidFill>
              <a:schemeClr val="accent1"/>
            </a:solidFill>
          </a:ln>
        </p:spPr>
        <p:txBody>
          <a:bodyPr wrap="square" rtlCol="0">
            <a:spAutoFit/>
          </a:bodyPr>
          <a:lstStyle/>
          <a:p>
            <a:r>
              <a:rPr lang="en-GB" sz="3200" dirty="0">
                <a:solidFill>
                  <a:prstClr val="black"/>
                </a:solidFill>
                <a:latin typeface="Century Gothic" pitchFamily="34" charset="0"/>
              </a:rPr>
              <a:t>behind</a:t>
            </a:r>
          </a:p>
          <a:p>
            <a:r>
              <a:rPr lang="en-GB" sz="3200" dirty="0">
                <a:solidFill>
                  <a:prstClr val="black"/>
                </a:solidFill>
                <a:latin typeface="Century Gothic" pitchFamily="34" charset="0"/>
              </a:rPr>
              <a:t>under</a:t>
            </a:r>
          </a:p>
          <a:p>
            <a:r>
              <a:rPr lang="en-GB" sz="3200" dirty="0">
                <a:solidFill>
                  <a:prstClr val="black"/>
                </a:solidFill>
                <a:latin typeface="Century Gothic" pitchFamily="34" charset="0"/>
              </a:rPr>
              <a:t>next to</a:t>
            </a:r>
          </a:p>
          <a:p>
            <a:r>
              <a:rPr lang="en-GB" sz="3200" dirty="0">
                <a:solidFill>
                  <a:prstClr val="black"/>
                </a:solidFill>
                <a:latin typeface="Century Gothic" pitchFamily="34" charset="0"/>
              </a:rPr>
              <a:t>beside</a:t>
            </a:r>
          </a:p>
          <a:p>
            <a:r>
              <a:rPr lang="en-GB" sz="3200" dirty="0">
                <a:solidFill>
                  <a:prstClr val="black"/>
                </a:solidFill>
                <a:latin typeface="Century Gothic" pitchFamily="34" charset="0"/>
              </a:rPr>
              <a:t>above</a:t>
            </a:r>
          </a:p>
          <a:p>
            <a:r>
              <a:rPr lang="en-GB" sz="3200" dirty="0">
                <a:solidFill>
                  <a:prstClr val="black"/>
                </a:solidFill>
                <a:latin typeface="Century Gothic" pitchFamily="34" charset="0"/>
              </a:rPr>
              <a:t>near</a:t>
            </a:r>
          </a:p>
          <a:p>
            <a:r>
              <a:rPr lang="en-GB" sz="3200" dirty="0">
                <a:solidFill>
                  <a:prstClr val="black"/>
                </a:solidFill>
                <a:latin typeface="Century Gothic" pitchFamily="34" charset="0"/>
              </a:rPr>
              <a:t>over</a:t>
            </a:r>
          </a:p>
          <a:p>
            <a:r>
              <a:rPr lang="en-GB" sz="3200" dirty="0">
                <a:solidFill>
                  <a:prstClr val="black"/>
                </a:solidFill>
                <a:latin typeface="Century Gothic" pitchFamily="34" charset="0"/>
              </a:rPr>
              <a:t>around</a:t>
            </a:r>
          </a:p>
        </p:txBody>
      </p:sp>
      <p:pic>
        <p:nvPicPr>
          <p:cNvPr id="10" name="Picture 2" descr="http://www.jeannewillis.com/Book%20Covers/BogBaby.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92832" y="260648"/>
            <a:ext cx="2018928" cy="167167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852802" y="4536370"/>
            <a:ext cx="5875326" cy="1200329"/>
          </a:xfrm>
          <a:prstGeom prst="rect">
            <a:avLst/>
          </a:prstGeom>
          <a:noFill/>
        </p:spPr>
        <p:txBody>
          <a:bodyPr wrap="none" rtlCol="0">
            <a:spAutoFit/>
          </a:bodyPr>
          <a:lstStyle/>
          <a:p>
            <a:r>
              <a:rPr lang="en-GB" sz="2400" dirty="0">
                <a:latin typeface="Century Gothic" panose="020B0502020202020204" pitchFamily="34" charset="0"/>
              </a:rPr>
              <a:t>The Bog Baby swam under the bridge.</a:t>
            </a:r>
          </a:p>
          <a:p>
            <a:endParaRPr lang="en-GB" sz="2400" dirty="0">
              <a:latin typeface="Century Gothic" panose="020B0502020202020204" pitchFamily="34" charset="0"/>
            </a:endParaRPr>
          </a:p>
          <a:p>
            <a:r>
              <a:rPr lang="en-GB" sz="2400" dirty="0">
                <a:latin typeface="Century Gothic" panose="020B0502020202020204" pitchFamily="34" charset="0"/>
              </a:rPr>
              <a:t>The Bog Baby ……………………………..</a:t>
            </a:r>
          </a:p>
        </p:txBody>
      </p:sp>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65</a:t>
            </a:fld>
            <a:endParaRPr lang="en-US" dirty="0">
              <a:solidFill>
                <a:prstClr val="black"/>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67249" y="580002"/>
            <a:ext cx="1210588"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Under</a:t>
            </a:r>
          </a:p>
        </p:txBody>
      </p:sp>
      <p:sp>
        <p:nvSpPr>
          <p:cNvPr id="8" name="TextBox 7"/>
          <p:cNvSpPr txBox="1"/>
          <p:nvPr/>
        </p:nvSpPr>
        <p:spPr>
          <a:xfrm>
            <a:off x="248692" y="326194"/>
            <a:ext cx="1212191"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Inside</a:t>
            </a:r>
          </a:p>
        </p:txBody>
      </p:sp>
      <p:sp>
        <p:nvSpPr>
          <p:cNvPr id="9" name="TextBox 8"/>
          <p:cNvSpPr txBox="1"/>
          <p:nvPr/>
        </p:nvSpPr>
        <p:spPr>
          <a:xfrm>
            <a:off x="1819619" y="1330425"/>
            <a:ext cx="700833"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On</a:t>
            </a:r>
          </a:p>
        </p:txBody>
      </p:sp>
      <p:sp>
        <p:nvSpPr>
          <p:cNvPr id="10" name="TextBox 9"/>
          <p:cNvSpPr txBox="1"/>
          <p:nvPr/>
        </p:nvSpPr>
        <p:spPr>
          <a:xfrm>
            <a:off x="151901" y="3937453"/>
            <a:ext cx="1800493"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In front of</a:t>
            </a:r>
          </a:p>
        </p:txBody>
      </p:sp>
      <p:sp>
        <p:nvSpPr>
          <p:cNvPr id="11" name="TextBox 10"/>
          <p:cNvSpPr txBox="1"/>
          <p:nvPr/>
        </p:nvSpPr>
        <p:spPr>
          <a:xfrm>
            <a:off x="232634" y="1183114"/>
            <a:ext cx="1031051"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Over</a:t>
            </a:r>
          </a:p>
        </p:txBody>
      </p:sp>
      <p:sp>
        <p:nvSpPr>
          <p:cNvPr id="12" name="TextBox 11"/>
          <p:cNvSpPr txBox="1"/>
          <p:nvPr/>
        </p:nvSpPr>
        <p:spPr>
          <a:xfrm>
            <a:off x="189079" y="2943178"/>
            <a:ext cx="1334020"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Beside</a:t>
            </a:r>
          </a:p>
        </p:txBody>
      </p:sp>
      <p:sp>
        <p:nvSpPr>
          <p:cNvPr id="13" name="TextBox 12"/>
          <p:cNvSpPr txBox="1"/>
          <p:nvPr/>
        </p:nvSpPr>
        <p:spPr>
          <a:xfrm>
            <a:off x="1771042" y="3198789"/>
            <a:ext cx="1346844"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Above</a:t>
            </a:r>
          </a:p>
        </p:txBody>
      </p:sp>
      <p:sp>
        <p:nvSpPr>
          <p:cNvPr id="14" name="TextBox 13"/>
          <p:cNvSpPr txBox="1"/>
          <p:nvPr/>
        </p:nvSpPr>
        <p:spPr>
          <a:xfrm>
            <a:off x="1653707" y="2233697"/>
            <a:ext cx="1032655"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Near</a:t>
            </a:r>
          </a:p>
        </p:txBody>
      </p:sp>
      <p:sp>
        <p:nvSpPr>
          <p:cNvPr id="15" name="TextBox 14"/>
          <p:cNvSpPr txBox="1"/>
          <p:nvPr/>
        </p:nvSpPr>
        <p:spPr>
          <a:xfrm>
            <a:off x="166137" y="1972087"/>
            <a:ext cx="1225015" cy="523220"/>
          </a:xfrm>
          <a:prstGeom prst="rect">
            <a:avLst/>
          </a:prstGeom>
          <a:solidFill>
            <a:srgbClr val="FFCC66"/>
          </a:solidFill>
          <a:ln>
            <a:solidFill>
              <a:schemeClr val="accent6">
                <a:lumMod val="75000"/>
              </a:schemeClr>
            </a:solidFill>
          </a:ln>
        </p:spPr>
        <p:txBody>
          <a:bodyPr wrap="none" rtlCol="0">
            <a:spAutoFit/>
          </a:bodyPr>
          <a:lstStyle/>
          <a:p>
            <a:r>
              <a:rPr lang="en-GB" sz="2800" b="1" dirty="0">
                <a:solidFill>
                  <a:srgbClr val="F79646">
                    <a:lumMod val="75000"/>
                  </a:srgbClr>
                </a:solidFill>
                <a:latin typeface="Century Gothic" pitchFamily="34" charset="0"/>
              </a:rPr>
              <a:t>Below</a:t>
            </a:r>
          </a:p>
        </p:txBody>
      </p:sp>
      <p:pic>
        <p:nvPicPr>
          <p:cNvPr id="1026" name="Picture 2" descr="http://cache.desktopnexus.com/thumbnails/1085636-bigthumbnail.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167383" y="442750"/>
            <a:ext cx="3057550" cy="1909270"/>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6591742" y="524570"/>
            <a:ext cx="2048271" cy="1446550"/>
          </a:xfrm>
          <a:prstGeom prst="rect">
            <a:avLst/>
          </a:prstGeom>
          <a:noFill/>
        </p:spPr>
        <p:txBody>
          <a:bodyPr wrap="square" rtlCol="0">
            <a:spAutoFit/>
          </a:bodyPr>
          <a:lstStyle/>
          <a:p>
            <a:r>
              <a:rPr lang="en-GB" sz="4400" b="1" dirty="0">
                <a:solidFill>
                  <a:prstClr val="black"/>
                </a:solidFill>
                <a:latin typeface="Chiller" pitchFamily="82" charset="0"/>
              </a:rPr>
              <a:t>the castle  of ice</a:t>
            </a:r>
          </a:p>
        </p:txBody>
      </p:sp>
      <p:sp>
        <p:nvSpPr>
          <p:cNvPr id="17" name="AutoShape 4" descr="data:image/jpeg;base64,/9j/4AAQSkZJRgABAQAAAQABAAD/2wCEAAkGBxQTEhUUExQWFRUXGRwbFxgYGR0bHBwcGhwbGB4eHBsiHSggHRolHBwYITEhJyksLi4uFx8zODMsNygtLisBCgoKDg0OGxAQGywkICQsLCwsLCwsNCw0LCwsLCwsLCwsLCwsLCwsLCwsLCwsLCwsLCwsLCwsLCwsLCwsLCwsLP/AABEIAMIBAwMBIgACEQEDEQH/xAAcAAACAgMBAQAAAAAAAAAAAAAEBQMGAAECBwj/xAA/EAACAQIEBAQDBgUEAQMFAAABAhEDIQAEEjEFIkFRBhNhcTKBkRQjQqGx8AdSwdHhM2Jy8RWCosMkQ1OSsv/EABkBAAMBAQEAAAAAAAAAAAAAAAECAwAEBf/EAC0RAAICAgIBAwIFBAMAAAAAAAABAhEDIRIxQQQiURMyQmFxofAUI4GRM7HR/9oADAMBAAIRAxEAPwDxhCVIKkiP3PvjqP8AvHeXpFtgZ/vtPTHYoTIvqB2Am36gg22xjE6VqugqdTUhzGemygg7yIA36emIKtSREmP3fbBuSraVIYtBB62Ei42NydKnpEjrOCc1kaEO1N3OlQQsTcwSQbwoB2Pb4sL5ML6WZBZPMGoIduhFjHoPbvjsqs6WIAPbSIO03IBm1pAEnbcB1F6i/tiWAVkE6gT7RA+hF79vlOoKNOhBKkXUwQRB6gg3sQREYx9+UQL/AL98Tu4qJqLRUSAdRADL8Ii1yLCO1+hwCrGYwUYlpqAZYEgG/f8AQx9MO6nF2iLaZhVMMFFzvfeYImIkXmAla8H0+mMvHb9/v64WUU+wDBs4VappJMiC0kNuDq3kkGCBPUYdcHrZiotZi4pU0Veh3YAotO8XAHWAGED4RisVViJBDEBgTIkdI7++HXDM/NGolRoDLG240hOUbEkKBP8Atk9cTyx9ujPYZlnSoANWry21MZkTBMjYaWINhfc9MOMtoaGcBdJABK6lgzExG9xe9hBBiK6cvWy+ohdenSQSQWNM8irF7mVsNtJj4QRZOD5nzKpFNySAu6wwkao/3eo6FQfXHNl9qvwL5F1eoFzLNrAMKSUAjcG1osAD0uL4ceEsnqWvWLQq1efaTykhte8XYaQROsHpavcUprraHEgx3JiRKkTN5Ez84wVkcy/lCjrjzecEmAS0Kdt9PUeptirVw/VD2NvB2VLU6ssCRp0lQLKwrAGAJ1Ayb6uknbHXEqvlSDr1sCqwx5WarOsACJZRNjeQD1wHwWvmab6fJLUCvlsQIlSSjsG3YQzegmYwL4izCu6kMGFNQCBIkoWO7Cb6gPkeuCk1O/AC+EBcvlAVAby1HKYksJMHdTBAnpIvvNZ47wao1bNVaLKvk09NVZ+Mc1jN9XllNJIMlSJkGJa3iAaKdJnRlCAFRq/DBEyQGgKI6T74lpcSUZXNCodD1kE6WEKagYw191M2gQIm5nC4lT5SMT8MI+z5SorDUzBDpA0rqeuSCCLOQo3k3nC7x0ujLVBrktWC6TMwpcjSZIgbHrYDAfAuI1Dl6dMSBQrIdQBOmS5EkbXYxtgHxFxlatMItQOFZmlQYklo+IAxzf1vgcW8n+TXoE4FT5cwOnlSJ9QRIBuYmbdsV3NqZPcQPoAMd/aWQnTYwRP9u2BqNXfHTGLTbMT5b4gArGbQNySIEesxgyWWxUhhuIuTuZ7GYwEKpXY74f8Ah7h1NnptmH0Ui3PBFgASbGTJ0xt+IYMml2ZsY+HeC1q9Zaj03WiyhiqfjVRYTFtRuJiQZHQ4sHFFpU0XSoDgspp2dRAFjcw8DeZAJj4jPPFOP+VlUShoCsW8pdJJPTVFytpAlp2kb4ptHgecrPDcvxbmWhZ1QJtcmxI69jjz+M8s3K6S6A0xRxKq+pmLM03LGxIJsSLxMg/MYgp020atUAnp1IEx77Dbr0xa6GUoUVNNytfSGLspJWBo0kSotq0r1EfMYQ53MK4VVGkDYCygbWFzMBLzJOo9bd0JeKMmK2QbYwjrjqoIxGAWI9cVCZo9DjMHK8WAPyGMwvJmBqVchusjqLH3xOrabgXGxuI+npaOxwdV4QW5gsKTuOVVvF9QlR/yI7zGFiU4aHkQbiYNtxMGD8iLzfBTsZqjojYaTsYMm/8A1iell3glQwUxMyNWoiALQe/yw2qcFB8tqDPVSpy6VOpg9oUgCFYnYT1F8Nq/Da2TQ66gUFWCvoqXiDoi+lt4uLk/y2F/ArKfXy8dIBEgwbiYkHY3tPpiGkSsxPUW3uI+kYsy1Kdc6dCjlmVEaYAEsEEEkRqYAXFxOFXEuHGmTbbUbHUIBgEx0Pc+2ApJujA+RQESTpJt8NjtsehjUbjp641xPLj4lACnaNpEjvPQm99/fBWWpFHUOHpMsMQVOoWBHKYIm3yM3w0yVNalIeYqpzb7SLAQIIsZG23WwGA5Ux6Vdlb8okC/TEpclfXuP+8d18nWpqNdMrtzRYhgGF7g95G2qOwxDRqqbnfY3gW6/p/jD3YpvXykGCBssncmDHQHr0264nyVdNQlSRtFrgQYO3Xr6C2JMojga1SEa0MupWANxeQYIHtGB/8Axrlvu1LLaGHwzAMajABvF/0vgaCosu/DMwlWiS4BDEJog6nFNSdLXBEh5BXcBogiRJxHgq5ZkqUaq0yuoVNbCDzEAy2/wizDdgY6YqmXLKpV6ZDckup5goJZhYFSCApuLQJJw9pcR1GmHqecgCsRoCaWU7AAgzHSb2MXMcmSLj9vXkDVdoGzOVpvHlsEgXEaoEtsdU2PXcXkWxqp4bdGVmClYvfeJHa3595w1zXCKLgEQCDOondogaj0ggHSOsmDMYlzKmjRpqHUuqGNZhIEGAbbkgAHcnfEf6l6Uf3FRWHqNTZlll6EE73nb9MQAllqMZmV/OZx1xDMvVaaliLABYjuPecN/CGTSozeYJQQWtYAepEAb77nHerUd9jsS5elUdfu6bt7KW+kYmr5eup+8V6anoVKiNusTfHsPA+PUtXl06SskqupbrddXOzRKi0HvaBEm806K1VVJimVbVoiC3wwSBaOY/u5tMx8+jM1qDlKaCl51PSVJFwGMMw/mg7E3/LCvi3DadOmhDEMSdUxAgW6XkzHse2PaPGv8O6dRQ9CVcEljyqJgnU0Lf2Ef38u8XcMqUqSUdDKtGWO7eYXu1WfhgDQukQQLkXbTDhKMk/9/mCiiu5JxPRyxm+O6KRfr0xILb46hW/g7zNBUJXUGE2YDf2EWxEoJBOw/L/OIxUk2HzP9sd1KhPtgAGlHOBFpNolVJiepAE7QYJtv0w9zfiMVKOnStM9SABAAI5QOl49pxTdRiJMDYdpx09WVIPofp0j6fs4554E6Md1G1SZ+uAKjxMYlqty/piBLmCcdCVBSJGUyQQRHpf0t62+XfE2XQBS25mAOoMSLet/pgU1LRaxNwL9t94/viRao6zM9/SP6fljNWMg6u1MMQDq9QIBPWAbxM9p9MZjQywNy2+MwOP5GpB/DOKFBca5IPNcjSRBB3DQAJ6DDfxRmKFWsM1TomqrgedTA0qrFTqiOZG1A1NUMPvPTSUfEuDVqBJYB6bSFqoQUYjpM2YGxU3BxJwGiXqGk50LUsrHo14gwYJBZdryRIJBGHWxnQo/Z2avlqfmUQrF/vAGRguvS4VmECBBOoMSt1YgBl4/Bq1Uq0zqFShdCSxZQFIqKJhoXyzO/LJFjpSZbjH2anUyuaoeajatBMSh5p0vE/FvEgGTBiMQ08kTWUCsalJFCq4YKVpmaqC+zBibbA9QIIzpbYvFt0iHgFRNY82oaaqb6VJJBtBZQSFnSYNj7xifjLF3ZqTLBnUUYzcn4gTqMhok92F4OIM1li7Mai+XVETMaalrmRYP6jlb0IlzeG5VjTPls/noQQit8aX1aLXdbct5UvvFlaV2BcltC+hmo0rWd1WAARB0rAUFVJAsB0I69zh1lSo0CmabgSX0ArUOlQfha5J73FwJiTgPiC+Y0ec6OJJDahfYmIkybHsW7CMD1Mmy1vKq0g7GwVLEkiwv1GoWgiQAQdMBePIfTVnY4gyUWosrKOYpOrro0pBI5YmRGzsQJxGvEFDiddoKtIqaGhbDaFBBjqBG+Jqudd0WSjJJ06qRkCbC5YL1svUbnfENfMJY+WnII3023BIWJe/xdfSAAUlugpcdsIy9UaGVGJUtq+GBMRIHQxAtv12GIeIVV1gqvNFwoEkQADqUSTvMzedugNLPIvwgLN/hn/3NJ+U4YnhFR0dwzK6gMyMrBXUkKCrAROpgOYKObexwVHY0paCuH0jUZ0fU2qDBYFiV5oE+n1BEdsdDJreFfmEeUhfXBGonSQTFpImZMwABgX/xQp8tblIhSAyEarMZuTZSBFr9ReC6vCvLK1F01aYIIlagUzBXV8JFuYFS143nAfdGrQvzlNU+BmnUQdVo7gi8wZE78uwNsN6VZzUo06is1OiwaoQZLwTJBIkqJawuYJHTGn4/Wc6mKMWElm0MCFEXkEH4Yg4m4jn3emhU0QBZqdElUJBlW0jkBgX0xEDpiM61a2D6abs4q5Ggz+USdZgqx0qb9GkBS2wkd7WBlTwgGpWGiVUX32Hc/v0w8q1FYKtRFqVDvUU+WVA0gnUo5gQIJIJIJiDED0shl6ULRzFUu3V6aqJF1AYM1+xgSwEhbYfFki1oRxvovPgeuoYqKcSqtqPxNr1H4Y0jlAPxGAw6Xx6ZwmETU7CCWYAlSF3LQQB/u6bDHivAM4iJJEiw0jeo5A0oCT0XSJNtQO+xup4gqUlXN85qGEy9OArTd2M8zqkyztAmIBOCtSszLnkeI5eqdVCnr1SC6pHwEgSxA6kx7ki2FvizK1zlzTpZanVBaArOAArTNiVBM2gEWYbxGOsxmtGXp1ahdVUqy0qBa82CsxKl9xy8t4sYu8WhTqqjNTDaTqUuJIPcE3B/PFuxT5pfgy08waObR8sVknQdVoYiFYljsLgtIU9TIA8RcNp02+7cspuJ7G+43t+hx9EeMOB0M3SValYUjJCwUYEqrAqAwmw1ToKtygyNII8O8W8C0VxRpuKhLlB5fKFgwAVNyBaXmLMebpOUJck0/wDAKKnTYLuJ98aLSOgnthjU4DWFQUm8tWib1FAi9/8AFzfC50Ecsnf2+ux6fXFFZqOqj2WIBAH1xxMLeO4HU45WnE9+3X/rERuSWP6YIKZyzE4iBvic0yY9dvXG2oECSLe+/pgjELx+9saXfbG2Ht8rY7FKACCL/M/TGMbdyT1+R/xjMdrQf+X/ANp/tjMYxcM7xVtNNCXanVBJFYF2VVhl01Aw1yxMBiVEiRhZUyanTTo1n1hQfKqiVJPRHBuzTZdE80STjXB8/S0O1UoulktAuIaNK7wDMwD8d46snzmWr6WCU1VTzO5prI9Eud9tUY4XlljfFxbXz/Oy+u7O1INEq9Om2YWPuiGPmrpBB0alZaoEdAYFhecVqrWqOzsW0PYaIK2AiIAgaYUHVBkyTMnDPjOfQ6kpNSgqAxCqTCkQA0fDMCCbAADlsOFBIDNV1tENTPPpi4uZRlIItJAnYdOiMlJXQvW0wDJV9GoVleHXltu1oNzERIn1FjEYsXDM/STTUFMU1V1BLyWU7ySIIiOu4DdjgetmqTUCgpDzSSwayxsD8JiCAx06RBjpuI2TQFWSoQSkjoVdYBBOrZviDA9xpsMLOCn5a/QaMmnvf6lj49xetXpr92tQK0rUpyy6fiEqxKzOw3uR7o8pTSvdyiBlKsShN4KjSApIYWvYSJmZwPXrAALZWAEmSdUkE3JOm8tI0m574GGZOqAB2sSRfa5k41NR7Nq9ljXw5Vr6zSrpmGCCU5kqkU1hSoZQKgA3AMxYdIq1BgqlaoVSdmg6wR3tABncj8I9cHPXZCvNpMzq5oUbAnSCd52B2xLn6bVYeqA1Qhh92moMysb6qbBG3F5Y3GHhJvsScVehbQqANyFxaNSMFk9CLWAMG0T6YZZTjtaNIZyAZILsVLCCW63JUG3QR1M7rcKSnTMkk9AEZRO93NQiTcQO1vWWjVpqqryEX6CR7H/PvNyTKaQFCwbhiFzLU3qkCysGcAD07flbDVePU0pny08hiGKVKBdATEQy6tLKYCyACN5tBW+QzNqWpIA3gyPmDiLMKAAS1N9P4J0uo3kSIdfQGbmw3wi2+x3pdBlLMvmajOwVtIHMFCatN5IAVibAEwTzAbbAvX0BGXR2KhxeCdwrGBN7gT6741TShpZ1qhOaArKZNzsRqBju2n3w3zfBw9MMtYITfQsFZ/5apiP164E5Qj9/QYQnP7RSnEHOqAxqsVCsPS7KL/LrNrTGOM3mXkOwhtyBa5uIHT29MG5Aik4OsKBqBC1SjXAgzF13tcHSQQLHAOcr04cAio7X1X5TqUmPWFIAvAY36YaMEuhG60WTws9WrUD0qYKUQSVXSt3GwZhC6iHvMgW/DOLnwniAptrzNI+bVaCejLo1LTVCTyA8qxAJLE3MnyJAaoWmiamJMBV1E2EAACSdz627DHovhCmPM1LzMA60g11C6hTLRvPIJMgtrbc7GSEPWkzw8hWrN5fmCAFmTqNgp3Jg7jre2F+X4+a1Z6WlqSKosy8x1qXVixI8vkR5BEgjcnEmUQTLrrcMOZgDLQCCAYgDodhPQYU8a4oadZ0E5fWaYzGYZWtyxT0DVJMtEREm56ERfhBo58VccyuSQtWQecin7Osw7AALCkgsqklgWjYGxm9W4fxXhrPUzFPJZuoXUfDQd1JHY/DrBAmZHLvMnGuNcGy9Wo/I7VnKcpCqwuRrrOYYFzYgSSSABtFgyeRp5SmZqSA/mH4VWnZVGleYIgi25ubyZwzaQCrv4gy9YrXTI1moDUHY0asEDTzB6ZKQNLggyJ0mxBIi4xl6FVR5GQ4jRBcs4fLOaZBAGqRLBoVDa0kyDMiy+GOJ5vMU2Kf/AEmWAjUylqpUC0F/u1XT1iL2mcA5nj2QoZmoa+cXNU4UU111K7hhOvWQpTSZXTfuPXDAPKeLZRFepztKmINOorSdtQZQF+vaxwDl6CTJYEdvXsJjHqHHvG/CKg0U6eYAJOoqkKbW5fNB3jpssRtihcZOSqNNA1af/JJB67C4sD1Pz6FGFxB1Wj0F7f4xxWoEfETI9P67Y1mVAJ0MBHYm/wAjcbHGsvm3+EG0YxguhRVTqElumqDHsO/riOoFP4ip9rfIdPliJWIIE/X8sT+QoHMT7C2NZiA5Z/8A8lP6/wBxjWJwF6EAfP8AvjeCY4y/A2ePvKakxCOXDGYiF0GZkREziepwgBSwNOoq7lHAItJ5WhiPYem+D6bU1vqZxeUqCNNgQEaTN/QG2ISWqSqAA3O8GIk+rbE6Re53xLm7oekhfVhHlV8sEysEmxkjcn9jEn2vShWQ17NN/wBdv7++JqFAqGbXIAhyBMgsqgLJEyTIIgwp+Y4qUqlQ/aDUpk/jULHuyhZJ9iZncROGRmaFYkRI6Sb/APUbHbpaLztKs73xOKOVJK0/OZzamamlFMC9gZLE7C24B7nmrw6pSKMQuhpK6llGECYn/kOsixtY4HEHI4XMIDcA7iCJAm0xsT/bBGSoqzcrAC0nTZIJsu5IjYSPWY1FeMiQLsvsR+/yxZeE5yhSQAU6Ldy+okne/MPaMCb4oMVbG2V4XlqoSW11FNlqI4VhzEoop1RLS0ySDa0zAxfD+fQOmXyVRaZnWQPjWNkZofTvHMTf6xVeM035svR8toIc02OmRsVDElTG8NBgWGFdfjNVJ1axG1zc+l8RU5LSKunsA4j9qo1PKzIqqbx5yFWYCwPMLjbqemIsxWLb6ZF+m47YYZnjtfM5fyi+pFYPFQklCLAoTtIMbwQThDQEHmIntvi63tokM6OZOnQo0HowmQe/+MKfszz8JEGBaL9owcMsSA91U9Rt7Tt8sZU4U6syNJZQpCwCCrXkFWMjSZkT2nGSo3YPUyflkCor3E3BWZEiCRf/ABifJ5moFNJWBpt0IEi82MSPkcMk4QxD06r1AtMOKUKSmtZF1YqUQtyzEgttviOrlTQqNSZArq5GpjYhRMFg0QZBn2g4zqX5hSa/IL/8TUan/pv8Nj5bkMATLWHwr13j0Gyt+GEU+zJeqf5VeNOobzf8wLRievx56hpyzqlLTpU1G0KwnmEEaS21rgQJ64K4lmaOaFXMeXTovCiELkuxiX5tUCAZ5lm1mMnDAqxJl4tq26/L8sX3wZn00lmeDKqdRsQCrMbySSOUx31Rck0fh+WaowpqBrMgSwUEi/xGALTckC24GHnD8hVq20eY51crDTTp6SUZnYEAMSAgYkbXJhYDViHoPE/EKvSraVD5emPvS15LQoVRsW1E9bcu0EhJwXib1KdFIbL+Y6IjhlrO0HQSQ9MhVjzIhRcG4AVWM8VU3Th6KU+I0xVZXWoNSiSWdSQNThYnvaeknC8jSy9GjnszU0EA6FnddOlERInUBJn/AHEn+bE/tGvwP821KgrgEUFiaj6YZgqsLncCCCCLwu42x5p4i8Xms8U+akptJKhmEw+kXgdFJ6SZuMQeKvENTNs19NK2mmDexJBcxLHrEwOl7mvSsG1+174MddmoI4hxOpVOqtUZwDOktChjNwoGkG52j6YEOZBYEKLbbziEUxa2OnYDDAo6psCTIFr3H9Nv2PnGa5W6tC+huffHDqGU6t167W+mBXAnlmPXfDIxLm6gJBUR3Pc98cUqkG+OHb3xrDACUzOnoDPf9/uMSjMlgZt2wNTpSJxKs7CSb/MYxidQ8fEPz/tjMDHMfuf84zBtgG5qA0kqU3VWpwtWmxAkyYemT8QIsQLggmCDIgoqa7KKaO9QghgqggncRAFuhmY9rD0BOFZGiFmkpfSPjipcDueXe0iASfUYWZvji0DOXpUgWmWVbgSIBHQd1tfqbYhrwijk2xdnuAVKFOmzkOzOoNMC0kH8ere4FhbVeLSCCIYQU9BMreIBN7bX3i84k4pxmrWXS9QvJljbqZ2Fjf8ATEFJE0glrEjWACSgkCfXr+XcYlK/BeFfiOeL8Er0AtWsvK8+XVp1FKlh2ZZClTfQYNjtvgbhGazLMAlTUqmYqc6CZ/CQR1Ow6zbfFlzGaemuhHD0SwdCV1KStpGofEplZievUYZMxrZd3qUubSxSpSphnDILa9PN5RupDTG4Iw7ySSqhPpxe0xBxrLlIYeSQVGvydQAIkbOixudidx2xXXADTFjuJxdOC5iikGtQFcxcO0KPZQIP/qn2GHdTiHD8wnlV8jTpgiBVoBVqIejCFGqP5TIOAsq6kB4/KKFQ4oQCFUAAYPyejMUmFWr5cbgqDboyGeaDEqYMTExhDmSKbugYOFYgMuzBSQCPQ7/PHFfMAgq0neLwPTpJ+Y+mD9O3aNy1s1l84yE6Wj1HXp16Yxag2sQBtHX06jptjaVARC6L95n+1+847bKhQGYi5izC8AEwO9x+eLaJbCqStTsIK1AOuoMP5flIJBuCFNrEtkzsMGCJyklV/CsmeXTA0g/I9jjMpmEFIKikAmWT41BMIWQEFhaBcnb4toJ4jQ8ytFADSTaYQQFkm1uh6deuIvIuVfudCx8Y2yTLZpkb7SzqxBhlZzrbVKkqCDKgGDJ6n5Er4uy0eWMnSDg8jOiVQIEALyalYkCPiAMdJircapVkd0KkKkKWAOkBgGWWjqGsLfFsJOJ24CatNHoHWGChgSkq+m4aTKg30z8UGJgE6MYr332CWRyVIep4hdEerlmeizE+YgVQtm6jTpZgTIeARcWjA2b44K6MuYoLUqROtKa03AnUGZ1W5jUokbO3s0HCeB11di4RwQZEh5K7SAboPQ3CwDMDBn/hXqMaFbNgMOd0RNUMWCku9tbRtqNpAFolXkjDt6EcW90VN6oZvhgTsLx6DFxp8Vc0hSRj5IC8tubSAAzn8T2FzMRAgADCHO8HpU6pp0qrM2plVWS/KBdvwhWaYIJ+EyIuWPBadFKjKuYRuWDKm7XhUI1K0n8QI+EQSGMvP3RuLBF09na8UNJgwAPQhhKsDurDqp7f4OB+McabM1DUd4Rf9KmdkEWC9IB67tufRXxcw5iY/F7ydvSI/PCpzgY4tq2GbpktfMksSJ3n3xPTrBv64AJxyGjF+JOxhUwNVe98ceYQAcRGT0JxkgE6qGN9sazdJRGiYO83v9MTNlnVQWpuB6qR/TGZYamINhGBuw6oB042g74PbKaGkkad564hpqrmSG9ul/zwwDeSoEgt+EdO/wDjGZirNgP64yubenQAbdNsF06a6Pwkx2J/6xkAXtl4MGxxvBAzRFo29cZjBCcxxeowALtAJ0yZidwPT+5xlGgwIJ6j5ie43wJwhl89NY1IDLAdQOmG+ZqS7MBpBYnTJMA9JwjQyIHcE2Bn0wRlMj5kjUoI/CZBPS1oMe/Q43SQna2Lfw3JpTUpBOoAkkb6TPWyn6Y5vU+oWGO+30Ugk3cuitjgLA/EQh22Y+srI62m0xsMG5rhFBKLE1aiMVkVSZUGQsFAuoA6lM3tq7YfcXzXMgpKBbmtIA2v1j2GK/SqaGdnYKCRs0CJjTpBsQfy2vjl9P6rJkXKSVfudM8eKvY+xZksvmDOo09KxLKweZvYqxB9xbDPIcPpuStatVoqVID0+jXguNyncCLC2LLxGmsDSukNED5zv+/7oczUVXP3eqQBE7GRcCPit36++Dh9RHJLSIyde2xbwjwNXzB1pp8mWAfWBdR0VoYgNAkhZ9JkR5jwnWy8nMUswhViqsq8siIbXEEGdhv3ERj0rh/Fg9Py6NRKVVbBKhUK0CIKkC9gJBsBcyIKc8ar06/3k0GiHpEHynEQOUtyTbmB0nfvPdzZz3T2U9OCvUBdTKk/jJUtfc8xGr1B798MHydesqrRWjQGko4pM6LVAkDzaZgM8btB1T6DDbilRGqalRaEgSoYwxtfT8NtgQJ9ewuYrlRqIJjrFvfeI3xwZPVZYzcY1/oPNfArfgVbLjQNbysnQrMtzBECQQYHTbcdcOOFZVqgVTX+8WGgx92jq0cxhnZrALIjU07zgXLeJgrc6O6yCFV9Ha0QRe99x+WB83WZ6rKFp0nraGVHDMwUBo52UtLahBEAwRA5ZvCU5RfNLr+a+Bm/DLvxfw8jUPL1lahpsAWc6TqBABk6QpJItpjfFPy3A6dEOKzBKhCsKcaksTbzCIB0ljOoncdpZ8D5JWsS+s62eT0sBBmRM3kb7YstZqdT8IqJazgEdpFo+ePNj6uWK4y9yflar/H/AKCGTg7XyUmpxMIwenzETph1AlTy8mklxJ2HtHNhzw7xCK1SrVrUx5hXTrjSDtpDMkOKmrqC4gxB6SV+BUB5rF6tNdLaVpmnT0C7fFokibiWi56YDy/A6RptVTMVHemVWpRr0jzK5hJISWO7RpJKgxcTj0MGTFkSWPdfl/EV+spybfkq3iHJupnQlMaZBVydQaxZQzF9BsL9p64TZRNJBNiLj36fmMemGrldIXMLrqIjKhJcV6nmB10LRFMNpgk84ADMxBgk4D4dncjSapl8xTr5f4f9REZU0hdQekJYloN21m8EWk9qWib7KVVoVKpLIjOGsdI1GfUC433I79sL2y1iNit7yNrkARv1vG2L6uWN6g+y6RpVfOJDtJKBm8wBFsNRLIsQukCVbA2fo8UFm+06CdAYKNDQYsyrpKmAZn1N740VSo0tspFCgxuqM0dgTgo8MYiWXR31Mq+v4je3QThj4grZoVilTzV02Cs+q0ROqAG1b6gIM9owq8vuBPreMOIdfZkus6z0CTH/AOzAf/z88dkvT+Cmqje4DknvLTBHdQMQoCDbp19MMaUlZJgfr88HQBO+qZPMfW8e/pGCcpmUXdb9TjKmQZjKajJiOXUT6AGTPoMWngP8LM/mLmmKKnrWbSY76QC0+4GFbQaZX8yVYWvhRTa7dsetU/4NMoKvxCkvUgUi3/yDC3iX8J2X/SzuXY9mDJP5tfA5x+Q8H8HmyE9P2cMXS1m0TvH9R3/thnxXwpm8uGbyrdWpnWse4NvyxX6eWLAzY/7gQPrh00+hWmuzrXT7H6n++MwO1KLSPr/nGYxqMoiDOxFxh1w7Mms4QhQTEHpJIF+wvv6YWZTQXHmkhDYkCYHeOo9sM61ClSLKnmhwbF1WD8J0/wA1p+IbyLYVsZDuvkqmXSs1VfLNNfhcXYtZQvQ3IMg7Am4Bwb4fz9SrRDkS4OnYwQsXk9ehjthVwnxFUpvTfMFqtKmx00/MAhiphlSZEWIaIm0gnEPAc1WqIcuiu8q2nSJMsdRJi5Ez7ascfq8LyRqh1VFrp8YpUtRdk1EQ0XP0Wfp0wm4hXp1WZqA8xwVJCyIA3IUwW2AIG04r2Zp+XKmLEgx6WxqnxJ1qK83WIPoBAHtFvbEMfolBuUW7DGTiqLbnczmKdVKlb5Kt19hE3t1xDxOqlSXRhIsyzzA9CB74jz3iIZhWAXSAg5SQQIJkg2JEEdLY64Zw4eR5jANrOxuoA2MbEz32xCP9tKU1xa1SOjJFOCm3YHleM1lEK0SZkKuqfVo1HbacHcSzGYFIeYzEOeTzLwWuSJI0DraASbyBjjUArMyI0X+EfqIO2JeDcegGlVphqTSrAsWZQYkI097iQRcggi2OyOSeR+3Xyc6nGUXrYhy1eqaqBtVVvwoN4U6zpAEzveLYacU4vrpmmKQpEsAwaq7vygN8JIABkXImxESLbznhwOxbIVmrg38sxTrISCJA+GpF/gvB+EDCAVqiVIzQquyWKVCyuANlJbmUemLvHf6k7otfh/hVWnDeXTqpUpkgMR2DgEESDIAkAxJ3wPxfJVHqLVc0aT1AaioTTLQgkDzG0ztAAn52GFnHM9UenRSEAUagoVhoEFVlmMkxtCxeQTviuh4+eEwYZK5z7f8A0ax+eM1XpwaksrB1aFQgCQysB8UypuPwn2w74f4sDDSQdQHxKuqT/wAS6x03b5YqOUzjFkBXUohYCiYPL2kz2637nF18J5FfvKlaiGKMJVeUOOYEhiw7AbFZO0xLZPT45dxAopgVLK1UPn06Taojzc1VCu+rl+6AKajAdSAWa5gyIxaeE8HdkFWsGr02LBqdCutAgiU1SSHqQQywxF5ubjD3PeIKCUPuMvki73pMGWtL2JstOAwIWBO+n2wNlvBVOpRpVeIUACVDEqwptGrWXr66iqoIJBVBIncGALxjEboruRzlHJ1Na0QUkBsv5tJmkLK1GrI/mCTco1MLPU2iXOZRM1QqeRklTMV6yaiCD5SFS66JYQsKhZuX/Vi/w402cyAzTCgatHzGABoGnVA6gKsMlmjY6gZg7nAma8QeVrp0GZiWJetUOp6jbamJuewnbCZMijH2jxi5P3DngXgnK0Qn26t52gyKakrTuesm59oF+uLXmPGGVy6aKKhAPhRNIHyAGPIcxnHcy7Fj6nDTw9SyzNqzLwo/BeT8xiFtrbK0l0h0/wDEXN6jBUqehWcWzIZGlm6WrNZKlMT/AKYD366twfY4UNx7hNKHTLBnG1u35Y4zn8TFI0pSheoxt+DUKuOfw4WHOUqFZv5da4t0Di4HuD7489z3Dq1FxRq02R2MIJkMSY5Tsbx9cel1PHCv0I9O3scEvxKlXUfCzLzJIBKsBYidj64Kyyj9wrxxfRFwWvQ4fTTzSKmYVQC+5H+xTuFG3r+WIOI/xKqGyII9bn88UvPsZkmSd53nC+phYPltjNVpD3N+Jq7n/UIJ/drYWV8/UJlmYn3OFjsw639sX3hPjfMZahSSMuw0iAt2HYuIjV88XdLoRWxr4M8LZt6QrOzUlPwBwZI76TcD3wn8aeDKjAsEpl1k8jnm91KgA+oOGGe/iPmHELbFeqcdrueaocIrTtB1VMolbL1FYqUZSDtBtjMej0+MGBNz3xmH+q/gnwj8lS8PcH+0VBTOoL+JkRqmn3A74a0PAWZaroogOuxqGAoJ7qGLD6fLCCtm/vQatDRTIAimYI6ag11J63379cMeL5yl5rmhVzFGqHuFAVCBYHWH1TF7j09cPbslbFXFeHNTqtTcqWSxKEOtu0R9CJHWIwf4O40MrXaoRM03VSN1cqdJHWJ5f/Ue2IVqEsNbKxbl1OzCJM6jBnqTeRc2xxTy2ltGrQzcra40mYYQ0coJC3uCCDIG5atUxlraBiXedi0SSZF5398DHMWiIMQx3nm1fLYC3b1OLBnOGvlzprZdw0SSC6sQbghpamV9dJF98AZ/I0x5bLrJcAhZVwel3AW4MAgpbuZGCkjWxegkfPf+nbDfhVerTRgGs0WJNgCCYGwkWnfGqHhfNsgr06YqKw1QjAsFv+CQx2OwO3riWjAAOhwy2KAkHXO0aSwFrje+6nCTUZKmFWPswaZyjN8MiwJkzMAfMnFWOumZKOB3ZWAn3I3icXkZUtlpXKL5hHKKdGoWXY6g14cRaO+KV4iz7uQtTzdSk2qB7eg1kt1np0xDBh4Xu7Y0qu1oKy2bWpYWP8siZ9J39sNPEWTyzZOhWprV8ws1OorM3lBlgkoOjBSkAm4aebScUdaow54cwdVD1lUSbVHKqCBuQATtABG+046GmgWmqI6NNSCpW3YYkyvBGYyqs8G66G23g6TI64npNRXVofWyx94w0LcgctMyznc30wAffFgz7tkCyUs2NVUfCKaHVS0llbzIZIfbSpm49cHkBR1ZDw3hObcr5GXopMhIWiHLAauV6hNSymbN0Ag4OznFqNLVT4jQrM4PmCmGUFyU0JqcOPLQLFlTVYGTOKtwfI1M15rSFVFZ6jEHSq7X0gwSbAdb9jgCtldMxBibjr/X8sY1suGS/iDVpKjUqVCi6WGikpOkbLrfU+kX/ENzhRx7xFmMzV86pVhhGhUGlVAOoQB6gGTJMCTYYU0lWEJjm7mBOqL+mCs1wpxU8pUZqkwEUFiT/tAksOoI3GMDbI6WfdTqLkn+aeYXneZG5wbSafWb4YZ3+H9ajTR8xUp02Yx5Ql6i2nmAhQYItqm4wpq0HonQ3w/gYbEfv6YllV9FMeuwzHMYhFTGzVxCy1HbHEfmYieriF6uHAFeZGNfamUypIIwCcxgzhGQfM1VpU41MYk7DuT6AX+WM0Axs7rkneb4jrZpQJ649Tyn8J8oqy+aqux306EWfQFWP54rnG/4V1A00HaqnY6Qw/QH3xvan2DbRRMvWkmRI79sFUzB3xc8p/DLOCm33YQMIOt1nvNpjCDxB4LzWXUuSrKN9JmPyGH5JsWnQKlQd8decMV85gi0mfXGLnT64fgxeaH/ANqGMwg+0H1xmNwYOQyz+RhJFJ0I3LQkn/aDv8pOJ6HBcxXQ1UpCoDAMWIKqAdjNx3EfS2/D3DDVcGmoQzEsjVZ6ljYjeBEAc2LTmeKotF0W1XSAOUAQDvzSTAm3Q7bYaTdi8fJFwf8AhnV1U2rsqU6saAGLue/MAFH7thz4/wCA0qVFqNGjyoizWKyaQUy2pyJYEfhBnAfAeN5vIZdnqUkzWSYgkh0cJUY9byG1RIIsTOEPG/GlavVdgSlNtqcyABt7n1wrTbKe1IXcE8QvRZNNWodBhVYnTpvYLJABm47x2w4zXjSsRBcBQZMKGJ9dJgEievaemKmKy35RgV69zijSZKy7HxiJoq5LUQsFKWldM9IKm47n5YXcI8R1aKsKUJqkFgqhithcj0At0xWVYb4kaqPywOKC22WrM+NM28aq7kA98Ks9mWrsz1WZ2JJJYk3O/wC/TCdG+mJ1rY3Qp15a6gsWxaPDvF0yzA/Z6TjQUIZFMy+uWJUk25f+NsVdK2JUrgX72wGw0H5DKqaoMCFIJkG/0j9Rh34ryBzNRKlNQNfx9AGudbnZZWOY76TMkSVOXot5fmggCYF7nrYdQLX2vhxT4iwVCRYRtBBH9Jxy5Z5IyTirR14ceOUGm6YFSq5oZf7NSYVKTGTl1pKXBBsylBLtEFj274goeE8+5C/ZMwoP4nouoE23K4sfD+M1Hp+SBpGsHXSQ+YILmAVgt8TWJ6b74fU/GtPJ+QlKrXZFZmra9Ek7xZiDqYkm8j1O3RjbrZGcVdIJ8N+CfsFM1Mw9KnXgiiakFULddVwHmNtgDe5xcOE8FyvlIKeYprXUWrUTT1jUZeDF1bqCD06gHFPr/wAVa1S1FKSrMS51/WNIH54qvjTxpma5FOg58sLDOqhS7TJaQAVHSJ26kzh7FrRafEPgnNq7MpOZBPxBpf01AmZg9JHtg3LeAaTUiKzViSvwGlEPFmEE6tN7KST9RijcH442XRUBLA/6jMSWMj8O4VV6LsbkzICsPCmVy1RzUrSzg/d0aamXb3XmCgkbRtv0I0wkD/w9rI7M1WitBYmqzzY2GkIpLNYwNINjIGHdPwNlWpFqAfMKhIq5g1VpjYNqQAlYG0MB74F8eeGM/Vr6srQzApIqqoVjBN2Zgmqbknp0x5fnKVZGIqGojiZVyykCJ+E7bfWMS429lVSWrLR4n4JlabKMpXNXlmopKsVM9CAAVOKrUQjGuEVj5y6RP83/AB6z+94wy4tQ0uR9MTdxnxfke1KNoX5XmmxGHHDq7UTqQwYIn3wHTbb1wShwW9ib8htTi9c//cbBOW8U5pLLVIwrxphjWCxxW8V5tt6rYHq8brMCrtqB3nC6ccM+C6ZrYHnsoGv1wndCDB6YfO+A8xEg9cVhJ9EpIXeUx6HGYNYmen7+eMxYQKGbZBFNmX2MC3XB/CM8qF2qoXZhIaeZW3mZuDsRhNSYA82CHqThGMi253xE2ZyNWgtFFYlQApEkBg1lCiT6dpxQKiMhh1ZTvDAg/Q4aUq7JzLZuh7e2A88XqNqd2dtpYyYGBFUzSdgfmYx0tq742SB0JwRTl94A7DD9CgOrHYnthkuXT0nEj5a3rjWahTJ7YwkjBikdRfriN6BN4xjECuf+sWfhXDFS9ZNdQKGFNiNALDUpaDzDSQdMxJg7HCTLKoHUHoRv/jB+VzegGGMG1zeD09QcJO30PDj+IdIwzCO7sTUJh56EbQBAAAsI2iIjClaj0pEAg7Eix9sEZTO6dXSWm3tGBs5mDp0hjBMkHYH0OOSMZrI72rO2UoPGq068BNLj1ZaRp6U0MbkLDHcwWWNQvENIHSDhbxbOaiF6Df3xurmoWF+uFkX/AF9uuOxHFJjDLU6hQhATqt9MG5XMhUEmSu/QiOhG9tsLkMb2JjrYf0GBs3V1MxH4mLfUz/XC1y0G+Oy15QGpUQAgaup2AiST6AAnHovAPEtDKVVpJppqRBciXc/zMdkXsv5dT43l+JszIpgAWt1tGGervvjnyRaa2WhJNWfSeWy5qsKiVGYG+oPK/IYVePeC5fMUdGZKsw+FrCop7q249tj1x4bluMZiiIpVqiDsrED6YW5viNZm1NVcnuWJ/rgtNxpPZtJ2ywZ3hS5JWWdXXX/MBtHYT06X98JWzAr0g4ABBg/0/LEXGeMtWy6o55lbfupF/wAwMDeH693ToVke6/8AeE4PhyfaMpJT4rpk1NSdKgSS0fXb8/1xPXptTMMCp/e2I8vmhSqKWHLN8WbOZynWol1hlIO/p37HEsmSUGtaZSME7VlcWvjHrYW5HU5ImyiSf0HuT+hxI898dPGnRC12FPXxA9fAw1HYTsPr+98Osr4UzNVQ6ISp2Jt+v79sNQtiZq2IS87kDBvGuB1svp81QhYmF1AtA66QZj1OAhRRl+Iq3rdT/UfnisYiNhnnJ0UkdyQPyxmFn2V/+jjMPSFseZWgKghVlgCTNvz74W0Gi5BiQJIPXYe5wbVz5gopN9zjulxx0U06gL02EQdwI/C0Wgna4npiME0WySTIs4VhdDNN9cgADtB62+kfQGrmFPsO2JqjKVIEhek7/wDeACkYsRYzrOGpWFh+ntgJGxKlJmEDpiGpTIscA1Ega+JRmu23riHLICDEGMOMr4Wr1qZemFgdCwBaOw64GkMr8CxGDtafb92wXoO0YmyvD6iCGR1bqCpB/wAj1xrMBgdLKw/5CPpjN/AqVsCWjuTPt1n1xJkOIGg+tApaCsMqsIYQbMCNicd1Ba2As3SMWwF3spJJLQ9qZjL1qk09VEtpim8aJ2IV5mCdp7geuLKPANX7NUrVWWnFJ6iJuzaQGvaAIOxM4oHCqNJyyVX8okclQglAw/DUAEhT/MPh7Ho8yPifOrk3ywrEUAwEAjUJmQGB1BDBFrGY2OM4/Bk7Fr8MYLOpbk8vXpftF/yOOaGUixAAO+9/njKGfdTBYleoJJj1A6HEj5yj0sTvY4KsEkl0WbgPCspWy+Zp5iqtOoQGy5YGA6holxspLaSpEQZ3AigFTEkECYmOo6e/pi28I4N5r2rojEEhXYA+0WOLI/C2XJVcrXqZX7wqyFqsNScEcwGk6pAAIEY536nFCXFyVlf6fJJXTPK/bD/hdRWptrqKrqJUN+M/y6tgYm5t7b458U+F62RZBWF3EqRBVh3VgSD69RI74VU1sfS5Hpi8kpolFuLGSZpW+H6YnyHDamYJWlpLCOUmCR1ImxA3N/rhZlKFxpMf29flid64DSrFWBsRY+4OJuFdFFO+ybMZFqVZ1dCI+FXgkT1tY+4xxUqkNqi5EYO4pnxVNNgWJCAMGvBG8H+U3I7YX1xacBbeymlHRqpU1Ht3nEmVzPlhhNmHynAwGNVLjDPGmuJL6j7C8sQqGOpkz9B/X64iNTUQBckwPfA1VyR6YEZ+1sFY/LEc/CHDUKgFQKNarZnp86iLzqAsPUxiwcN8QrVQjMDSLAVFLCCAT3sLCY7m3ajjMECATB3E2t6Y6WvbSdv+8MoUbmxnxPW9RmY6z/MJIi0R/tgjAAAjY6uh9PbvhrwXiaiUqE6QOW5j2gEW3MEx9cQ5fJ+dVIVwJkgtb19b4bom5NsV374zDilwUkXkHtAOMxuSNYBlviOOUuTN741jMEJqodsZjMZjGGXDTyn3wyziDlMCdI/U41jMTX3FH9oNTQDXAAsPzIxbctUKZLUhKtAupg79xjeMwWGHZfPC2UpvQVnRGYruygnr1Ix5Z4xoqmdzCooVQ1lUAAWGwFsZjMJH7mF+BCw2xycaxmKoVgdXcYdeA6YbP0VYBlaQykSCCDII2I9MZjMERdnPGqSjM1wFAAaoAAIAgmIHSMC+H6YOaoAgEa+onYE/rjMZhfAfItZiTJMn1wx4V8XyxrGYlm+xnRgf9xHoP8ZnP2bJiTGqpb5U8UKhRX7AX0jX9pC6oE6fKY6Z3ibxjMZho/YieX/kYJlDcYGAv9cZjMUJE2UNxiVjY4zGYn+Ir+A5GMbGYzD+RPBDU2wI2+MxmHQhwcSILHGYzGAEZfbEhMERjMZgA8ly4efu19sbxmMxIx//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18" name="AutoShape 6" descr="data:image/jpeg;base64,/9j/4AAQSkZJRgABAQAAAQABAAD/2wCEAAkGBxQTEhUUExQWFRUXGRwbFxgYGR0bHBwcGhwbGB4eHBsiHSggHRolHBwYITEhJyksLi4uFx8zODMsNygtLisBCgoKDg0OGxAQGywkICQsLCwsLCwsNCw0LCwsLCwsLCwsLCwsLCwsLCwsLCwsLCwsLCwsLCwsLCwsLCwsLCwsLP/AABEIAMIBAwMBIgACEQEDEQH/xAAcAAACAgMBAQAAAAAAAAAAAAAEBQMGAAECBwj/xAA/EAACAQIEBAQDBgUEAQMFAAABAhEDIQAEEjEFIkFRBhNhcTKBkRQjQqGx8AdSwdHhM2Jy8RWCosMkQ1OSsv/EABkBAAMBAQEAAAAAAAAAAAAAAAECAwAEBf/EAC0RAAICAgIBAwIFBAMAAAAAAAABAhEDIRIxQQQiURMyQmFxofAUI4GRM7HR/9oADAMBAAIRAxEAPwDxhCVIKkiP3PvjqP8AvHeXpFtgZ/vtPTHYoTIvqB2Am36gg22xjE6VqugqdTUhzGemygg7yIA36emIKtSREmP3fbBuSraVIYtBB62Ei42NydKnpEjrOCc1kaEO1N3OlQQsTcwSQbwoB2Pb4sL5ML6WZBZPMGoIduhFjHoPbvjsqs6WIAPbSIO03IBm1pAEnbcB1F6i/tiWAVkE6gT7RA+hF79vlOoKNOhBKkXUwQRB6gg3sQREYx9+UQL/AL98Tu4qJqLRUSAdRADL8Ii1yLCO1+hwCrGYwUYlpqAZYEgG/f8AQx9MO6nF2iLaZhVMMFFzvfeYImIkXmAla8H0+mMvHb9/v64WUU+wDBs4VappJMiC0kNuDq3kkGCBPUYdcHrZiotZi4pU0Veh3YAotO8XAHWAGED4RisVViJBDEBgTIkdI7++HXDM/NGolRoDLG240hOUbEkKBP8Atk9cTyx9ujPYZlnSoANWry21MZkTBMjYaWINhfc9MOMtoaGcBdJABK6lgzExG9xe9hBBiK6cvWy+ohdenSQSQWNM8irF7mVsNtJj4QRZOD5nzKpFNySAu6wwkao/3eo6FQfXHNl9qvwL5F1eoFzLNrAMKSUAjcG1osAD0uL4ceEsnqWvWLQq1efaTykhte8XYaQROsHpavcUprraHEgx3JiRKkTN5Ez84wVkcy/lCjrjzecEmAS0Kdt9PUeptirVw/VD2NvB2VLU6ssCRp0lQLKwrAGAJ1Ayb6uknbHXEqvlSDr1sCqwx5WarOsACJZRNjeQD1wHwWvmab6fJLUCvlsQIlSSjsG3YQzegmYwL4izCu6kMGFNQCBIkoWO7Cb6gPkeuCk1O/AC+EBcvlAVAby1HKYksJMHdTBAnpIvvNZ47wao1bNVaLKvk09NVZ+Mc1jN9XllNJIMlSJkGJa3iAaKdJnRlCAFRq/DBEyQGgKI6T74lpcSUZXNCodD1kE6WEKagYw191M2gQIm5nC4lT5SMT8MI+z5SorDUzBDpA0rqeuSCCLOQo3k3nC7x0ujLVBrktWC6TMwpcjSZIgbHrYDAfAuI1Dl6dMSBQrIdQBOmS5EkbXYxtgHxFxlatMItQOFZmlQYklo+IAxzf1vgcW8n+TXoE4FT5cwOnlSJ9QRIBuYmbdsV3NqZPcQPoAMd/aWQnTYwRP9u2BqNXfHTGLTbMT5b4gArGbQNySIEesxgyWWxUhhuIuTuZ7GYwEKpXY74f8Ah7h1NnptmH0Ui3PBFgASbGTJ0xt+IYMml2ZsY+HeC1q9Zaj03WiyhiqfjVRYTFtRuJiQZHQ4sHFFpU0XSoDgspp2dRAFjcw8DeZAJj4jPPFOP+VlUShoCsW8pdJJPTVFytpAlp2kb4ptHgecrPDcvxbmWhZ1QJtcmxI69jjz+M8s3K6S6A0xRxKq+pmLM03LGxIJsSLxMg/MYgp020atUAnp1IEx77Dbr0xa6GUoUVNNytfSGLspJWBo0kSotq0r1EfMYQ53MK4VVGkDYCygbWFzMBLzJOo9bd0JeKMmK2QbYwjrjqoIxGAWI9cVCZo9DjMHK8WAPyGMwvJmBqVchusjqLH3xOrabgXGxuI+npaOxwdV4QW5gsKTuOVVvF9QlR/yI7zGFiU4aHkQbiYNtxMGD8iLzfBTsZqjojYaTsYMm/8A1iell3glQwUxMyNWoiALQe/yw2qcFB8tqDPVSpy6VOpg9oUgCFYnYT1F8Nq/Da2TQ66gUFWCvoqXiDoi+lt4uLk/y2F/ArKfXy8dIBEgwbiYkHY3tPpiGkSsxPUW3uI+kYsy1Kdc6dCjlmVEaYAEsEEEkRqYAXFxOFXEuHGmTbbUbHUIBgEx0Pc+2ApJujA+RQESTpJt8NjtsehjUbjp641xPLj4lACnaNpEjvPQm99/fBWWpFHUOHpMsMQVOoWBHKYIm3yM3w0yVNalIeYqpzb7SLAQIIsZG23WwGA5Ux6Vdlb8okC/TEpclfXuP+8d18nWpqNdMrtzRYhgGF7g95G2qOwxDRqqbnfY3gW6/p/jD3YpvXykGCBssncmDHQHr0264nyVdNQlSRtFrgQYO3Xr6C2JMojga1SEa0MupWANxeQYIHtGB/8Axrlvu1LLaGHwzAMajABvF/0vgaCosu/DMwlWiS4BDEJog6nFNSdLXBEh5BXcBogiRJxHgq5ZkqUaq0yuoVNbCDzEAy2/wizDdgY6YqmXLKpV6ZDckup5goJZhYFSCApuLQJJw9pcR1GmHqecgCsRoCaWU7AAgzHSb2MXMcmSLj9vXkDVdoGzOVpvHlsEgXEaoEtsdU2PXcXkWxqp4bdGVmClYvfeJHa3595w1zXCKLgEQCDOondogaj0ggHSOsmDMYlzKmjRpqHUuqGNZhIEGAbbkgAHcnfEf6l6Uf3FRWHqNTZlll6EE73nb9MQAllqMZmV/OZx1xDMvVaaliLABYjuPecN/CGTSozeYJQQWtYAepEAb77nHerUd9jsS5elUdfu6bt7KW+kYmr5eup+8V6anoVKiNusTfHsPA+PUtXl06SskqupbrddXOzRKi0HvaBEm806K1VVJimVbVoiC3wwSBaOY/u5tMx8+jM1qDlKaCl51PSVJFwGMMw/mg7E3/LCvi3DadOmhDEMSdUxAgW6XkzHse2PaPGv8O6dRQ9CVcEljyqJgnU0Lf2Ef38u8XcMqUqSUdDKtGWO7eYXu1WfhgDQukQQLkXbTDhKMk/9/mCiiu5JxPRyxm+O6KRfr0xILb46hW/g7zNBUJXUGE2YDf2EWxEoJBOw/L/OIxUk2HzP9sd1KhPtgAGlHOBFpNolVJiepAE7QYJtv0w9zfiMVKOnStM9SABAAI5QOl49pxTdRiJMDYdpx09WVIPofp0j6fs4554E6Md1G1SZ+uAKjxMYlqty/piBLmCcdCVBSJGUyQQRHpf0t62+XfE2XQBS25mAOoMSLet/pgU1LRaxNwL9t94/viRao6zM9/SP6fljNWMg6u1MMQDq9QIBPWAbxM9p9MZjQywNy2+MwOP5GpB/DOKFBca5IPNcjSRBB3DQAJ6DDfxRmKFWsM1TomqrgedTA0qrFTqiOZG1A1NUMPvPTSUfEuDVqBJYB6bSFqoQUYjpM2YGxU3BxJwGiXqGk50LUsrHo14gwYJBZdryRIJBGHWxnQo/Z2avlqfmUQrF/vAGRguvS4VmECBBOoMSt1YgBl4/Bq1Uq0zqFShdCSxZQFIqKJhoXyzO/LJFjpSZbjH2anUyuaoeajatBMSh5p0vE/FvEgGTBiMQ08kTWUCsalJFCq4YKVpmaqC+zBibbA9QIIzpbYvFt0iHgFRNY82oaaqb6VJJBtBZQSFnSYNj7xifjLF3ZqTLBnUUYzcn4gTqMhok92F4OIM1li7Mai+XVETMaalrmRYP6jlb0IlzeG5VjTPls/noQQit8aX1aLXdbct5UvvFlaV2BcltC+hmo0rWd1WAARB0rAUFVJAsB0I69zh1lSo0CmabgSX0ArUOlQfha5J73FwJiTgPiC+Y0ec6OJJDahfYmIkybHsW7CMD1Mmy1vKq0g7GwVLEkiwv1GoWgiQAQdMBePIfTVnY4gyUWosrKOYpOrro0pBI5YmRGzsQJxGvEFDiddoKtIqaGhbDaFBBjqBG+Jqudd0WSjJJ06qRkCbC5YL1svUbnfENfMJY+WnII3023BIWJe/xdfSAAUlugpcdsIy9UaGVGJUtq+GBMRIHQxAtv12GIeIVV1gqvNFwoEkQADqUSTvMzedugNLPIvwgLN/hn/3NJ+U4YnhFR0dwzK6gMyMrBXUkKCrAROpgOYKObexwVHY0paCuH0jUZ0fU2qDBYFiV5oE+n1BEdsdDJreFfmEeUhfXBGonSQTFpImZMwABgX/xQp8tblIhSAyEarMZuTZSBFr9ReC6vCvLK1F01aYIIlagUzBXV8JFuYFS143nAfdGrQvzlNU+BmnUQdVo7gi8wZE78uwNsN6VZzUo06is1OiwaoQZLwTJBIkqJawuYJHTGn4/Wc6mKMWElm0MCFEXkEH4Yg4m4jn3emhU0QBZqdElUJBlW0jkBgX0xEDpiM61a2D6abs4q5Ggz+USdZgqx0qb9GkBS2wkd7WBlTwgGpWGiVUX32Hc/v0w8q1FYKtRFqVDvUU+WVA0gnUo5gQIJIJIJiDED0shl6ULRzFUu3V6aqJF1AYM1+xgSwEhbYfFki1oRxvovPgeuoYqKcSqtqPxNr1H4Y0jlAPxGAw6Xx6ZwmETU7CCWYAlSF3LQQB/u6bDHivAM4iJJEiw0jeo5A0oCT0XSJNtQO+xup4gqUlXN85qGEy9OArTd2M8zqkyztAmIBOCtSszLnkeI5eqdVCnr1SC6pHwEgSxA6kx7ki2FvizK1zlzTpZanVBaArOAArTNiVBM2gEWYbxGOsxmtGXp1ahdVUqy0qBa82CsxKl9xy8t4sYu8WhTqqjNTDaTqUuJIPcE3B/PFuxT5pfgy08waObR8sVknQdVoYiFYljsLgtIU9TIA8RcNp02+7cspuJ7G+43t+hx9EeMOB0M3SValYUjJCwUYEqrAqAwmw1ToKtygyNII8O8W8C0VxRpuKhLlB5fKFgwAVNyBaXmLMebpOUJck0/wDAKKnTYLuJ98aLSOgnthjU4DWFQUm8tWib1FAi9/8AFzfC50Ecsnf2+ux6fXFFZqOqj2WIBAH1xxMLeO4HU45WnE9+3X/rERuSWP6YIKZyzE4iBvic0yY9dvXG2oECSLe+/pgjELx+9saXfbG2Ht8rY7FKACCL/M/TGMbdyT1+R/xjMdrQf+X/ANp/tjMYxcM7xVtNNCXanVBJFYF2VVhl01Aw1yxMBiVEiRhZUyanTTo1n1hQfKqiVJPRHBuzTZdE80STjXB8/S0O1UoulktAuIaNK7wDMwD8d46snzmWr6WCU1VTzO5prI9Eud9tUY4XlljfFxbXz/Oy+u7O1INEq9Om2YWPuiGPmrpBB0alZaoEdAYFhecVqrWqOzsW0PYaIK2AiIAgaYUHVBkyTMnDPjOfQ6kpNSgqAxCqTCkQA0fDMCCbAADlsOFBIDNV1tENTPPpi4uZRlIItJAnYdOiMlJXQvW0wDJV9GoVleHXltu1oNzERIn1FjEYsXDM/STTUFMU1V1BLyWU7ySIIiOu4DdjgetmqTUCgpDzSSwayxsD8JiCAx06RBjpuI2TQFWSoQSkjoVdYBBOrZviDA9xpsMLOCn5a/QaMmnvf6lj49xetXpr92tQK0rUpyy6fiEqxKzOw3uR7o8pTSvdyiBlKsShN4KjSApIYWvYSJmZwPXrAALZWAEmSdUkE3JOm8tI0m574GGZOqAB2sSRfa5k41NR7Nq9ljXw5Vr6zSrpmGCCU5kqkU1hSoZQKgA3AMxYdIq1BgqlaoVSdmg6wR3tABncj8I9cHPXZCvNpMzq5oUbAnSCd52B2xLn6bVYeqA1Qhh92moMysb6qbBG3F5Y3GHhJvsScVehbQqANyFxaNSMFk9CLWAMG0T6YZZTjtaNIZyAZILsVLCCW63JUG3QR1M7rcKSnTMkk9AEZRO93NQiTcQO1vWWjVpqqryEX6CR7H/PvNyTKaQFCwbhiFzLU3qkCysGcAD07flbDVePU0pny08hiGKVKBdATEQy6tLKYCyACN5tBW+QzNqWpIA3gyPmDiLMKAAS1N9P4J0uo3kSIdfQGbmw3wi2+x3pdBlLMvmajOwVtIHMFCatN5IAVibAEwTzAbbAvX0BGXR2KhxeCdwrGBN7gT6741TShpZ1qhOaArKZNzsRqBju2n3w3zfBw9MMtYITfQsFZ/5apiP164E5Qj9/QYQnP7RSnEHOqAxqsVCsPS7KL/LrNrTGOM3mXkOwhtyBa5uIHT29MG5Aik4OsKBqBC1SjXAgzF13tcHSQQLHAOcr04cAio7X1X5TqUmPWFIAvAY36YaMEuhG60WTws9WrUD0qYKUQSVXSt3GwZhC6iHvMgW/DOLnwniAptrzNI+bVaCejLo1LTVCTyA8qxAJLE3MnyJAaoWmiamJMBV1E2EAACSdz627DHovhCmPM1LzMA60g11C6hTLRvPIJMgtrbc7GSEPWkzw8hWrN5fmCAFmTqNgp3Jg7jre2F+X4+a1Z6WlqSKosy8x1qXVixI8vkR5BEgjcnEmUQTLrrcMOZgDLQCCAYgDodhPQYU8a4oadZ0E5fWaYzGYZWtyxT0DVJMtEREm56ERfhBo58VccyuSQtWQecin7Osw7AALCkgsqklgWjYGxm9W4fxXhrPUzFPJZuoXUfDQd1JHY/DrBAmZHLvMnGuNcGy9Wo/I7VnKcpCqwuRrrOYYFzYgSSSABtFgyeRp5SmZqSA/mH4VWnZVGleYIgi25ubyZwzaQCrv4gy9YrXTI1moDUHY0asEDTzB6ZKQNLggyJ0mxBIi4xl6FVR5GQ4jRBcs4fLOaZBAGqRLBoVDa0kyDMiy+GOJ5vMU2Kf/AEmWAjUylqpUC0F/u1XT1iL2mcA5nj2QoZmoa+cXNU4UU111K7hhOvWQpTSZXTfuPXDAPKeLZRFepztKmINOorSdtQZQF+vaxwDl6CTJYEdvXsJjHqHHvG/CKg0U6eYAJOoqkKbW5fNB3jpssRtihcZOSqNNA1af/JJB67C4sD1Pz6FGFxB1Wj0F7f4xxWoEfETI9P67Y1mVAJ0MBHYm/wAjcbHGsvm3+EG0YxguhRVTqElumqDHsO/riOoFP4ip9rfIdPliJWIIE/X8sT+QoHMT7C2NZiA5Z/8A8lP6/wBxjWJwF6EAfP8AvjeCY4y/A2ePvKakxCOXDGYiF0GZkREziepwgBSwNOoq7lHAItJ5WhiPYem+D6bU1vqZxeUqCNNgQEaTN/QG2ISWqSqAA3O8GIk+rbE6Re53xLm7oekhfVhHlV8sEysEmxkjcn9jEn2vShWQ17NN/wBdv7++JqFAqGbXIAhyBMgsqgLJEyTIIgwp+Y4qUqlQ/aDUpk/jULHuyhZJ9iZncROGRmaFYkRI6Sb/APUbHbpaLztKs73xOKOVJK0/OZzamamlFMC9gZLE7C24B7nmrw6pSKMQuhpK6llGECYn/kOsixtY4HEHI4XMIDcA7iCJAm0xsT/bBGSoqzcrAC0nTZIJsu5IjYSPWY1FeMiQLsvsR+/yxZeE5yhSQAU6Ldy+okne/MPaMCb4oMVbG2V4XlqoSW11FNlqI4VhzEoop1RLS0ySDa0zAxfD+fQOmXyVRaZnWQPjWNkZofTvHMTf6xVeM035svR8toIc02OmRsVDElTG8NBgWGFdfjNVJ1axG1zc+l8RU5LSKunsA4j9qo1PKzIqqbx5yFWYCwPMLjbqemIsxWLb6ZF+m47YYZnjtfM5fyi+pFYPFQklCLAoTtIMbwQThDQEHmIntvi63tokM6OZOnQo0HowmQe/+MKfszz8JEGBaL9owcMsSA91U9Rt7Tt8sZU4U6syNJZQpCwCCrXkFWMjSZkT2nGSo3YPUyflkCor3E3BWZEiCRf/ABifJ5moFNJWBpt0IEi82MSPkcMk4QxD06r1AtMOKUKSmtZF1YqUQtyzEgttviOrlTQqNSZArq5GpjYhRMFg0QZBn2g4zqX5hSa/IL/8TUan/pv8Nj5bkMATLWHwr13j0Gyt+GEU+zJeqf5VeNOobzf8wLRievx56hpyzqlLTpU1G0KwnmEEaS21rgQJ64K4lmaOaFXMeXTovCiELkuxiX5tUCAZ5lm1mMnDAqxJl4tq26/L8sX3wZn00lmeDKqdRsQCrMbySSOUx31Rck0fh+WaowpqBrMgSwUEi/xGALTckC24GHnD8hVq20eY51crDTTp6SUZnYEAMSAgYkbXJhYDViHoPE/EKvSraVD5emPvS15LQoVRsW1E9bcu0EhJwXib1KdFIbL+Y6IjhlrO0HQSQ9MhVjzIhRcG4AVWM8VU3Th6KU+I0xVZXWoNSiSWdSQNThYnvaeknC8jSy9GjnszU0EA6FnddOlERInUBJn/AHEn+bE/tGvwP821KgrgEUFiaj6YZgqsLncCCCCLwu42x5p4i8Xms8U+akptJKhmEw+kXgdFJ6SZuMQeKvENTNs19NK2mmDexJBcxLHrEwOl7mvSsG1+174MddmoI4hxOpVOqtUZwDOktChjNwoGkG52j6YEOZBYEKLbbziEUxa2OnYDDAo6psCTIFr3H9Nv2PnGa5W6tC+huffHDqGU6t167W+mBXAnlmPXfDIxLm6gJBUR3Pc98cUqkG+OHb3xrDACUzOnoDPf9/uMSjMlgZt2wNTpSJxKs7CSb/MYxidQ8fEPz/tjMDHMfuf84zBtgG5qA0kqU3VWpwtWmxAkyYemT8QIsQLggmCDIgoqa7KKaO9QghgqggncRAFuhmY9rD0BOFZGiFmkpfSPjipcDueXe0iASfUYWZvji0DOXpUgWmWVbgSIBHQd1tfqbYhrwijk2xdnuAVKFOmzkOzOoNMC0kH8ere4FhbVeLSCCIYQU9BMreIBN7bX3i84k4pxmrWXS9QvJljbqZ2Fjf8ATEFJE0glrEjWACSgkCfXr+XcYlK/BeFfiOeL8Er0AtWsvK8+XVp1FKlh2ZZClTfQYNjtvgbhGazLMAlTUqmYqc6CZ/CQR1Ow6zbfFlzGaemuhHD0SwdCV1KStpGofEplZievUYZMxrZd3qUubSxSpSphnDILa9PN5RupDTG4Iw7ySSqhPpxe0xBxrLlIYeSQVGvydQAIkbOixudidx2xXXADTFjuJxdOC5iikGtQFcxcO0KPZQIP/qn2GHdTiHD8wnlV8jTpgiBVoBVqIejCFGqP5TIOAsq6kB4/KKFQ4oQCFUAAYPyejMUmFWr5cbgqDboyGeaDEqYMTExhDmSKbugYOFYgMuzBSQCPQ7/PHFfMAgq0neLwPTpJ+Y+mD9O3aNy1s1l84yE6Wj1HXp16Yxag2sQBtHX06jptjaVARC6L95n+1+847bKhQGYi5izC8AEwO9x+eLaJbCqStTsIK1AOuoMP5flIJBuCFNrEtkzsMGCJyklV/CsmeXTA0g/I9jjMpmEFIKikAmWT41BMIWQEFhaBcnb4toJ4jQ8ytFADSTaYQQFkm1uh6deuIvIuVfudCx8Y2yTLZpkb7SzqxBhlZzrbVKkqCDKgGDJ6n5Er4uy0eWMnSDg8jOiVQIEALyalYkCPiAMdJircapVkd0KkKkKWAOkBgGWWjqGsLfFsJOJ24CatNHoHWGChgSkq+m4aTKg30z8UGJgE6MYr332CWRyVIep4hdEerlmeizE+YgVQtm6jTpZgTIeARcWjA2b44K6MuYoLUqROtKa03AnUGZ1W5jUokbO3s0HCeB11di4RwQZEh5K7SAboPQ3CwDMDBn/hXqMaFbNgMOd0RNUMWCku9tbRtqNpAFolXkjDt6EcW90VN6oZvhgTsLx6DFxp8Vc0hSRj5IC8tubSAAzn8T2FzMRAgADCHO8HpU6pp0qrM2plVWS/KBdvwhWaYIJ+EyIuWPBadFKjKuYRuWDKm7XhUI1K0n8QI+EQSGMvP3RuLBF09na8UNJgwAPQhhKsDurDqp7f4OB+McabM1DUd4Rf9KmdkEWC9IB67tufRXxcw5iY/F7ydvSI/PCpzgY4tq2GbpktfMksSJ3n3xPTrBv64AJxyGjF+JOxhUwNVe98ceYQAcRGT0JxkgE6qGN9sazdJRGiYO83v9MTNlnVQWpuB6qR/TGZYamINhGBuw6oB042g74PbKaGkkad564hpqrmSG9ul/zwwDeSoEgt+EdO/wDjGZirNgP64yubenQAbdNsF06a6Pwkx2J/6xkAXtl4MGxxvBAzRFo29cZjBCcxxeowALtAJ0yZidwPT+5xlGgwIJ6j5ie43wJwhl89NY1IDLAdQOmG+ZqS7MBpBYnTJMA9JwjQyIHcE2Bn0wRlMj5kjUoI/CZBPS1oMe/Q43SQna2Lfw3JpTUpBOoAkkb6TPWyn6Y5vU+oWGO+30Ugk3cuitjgLA/EQh22Y+srI62m0xsMG5rhFBKLE1aiMVkVSZUGQsFAuoA6lM3tq7YfcXzXMgpKBbmtIA2v1j2GK/SqaGdnYKCRs0CJjTpBsQfy2vjl9P6rJkXKSVfudM8eKvY+xZksvmDOo09KxLKweZvYqxB9xbDPIcPpuStatVoqVID0+jXguNyncCLC2LLxGmsDSukNED5zv+/7oczUVXP3eqQBE7GRcCPit36++Dh9RHJLSIyde2xbwjwNXzB1pp8mWAfWBdR0VoYgNAkhZ9JkR5jwnWy8nMUswhViqsq8siIbXEEGdhv3ERj0rh/Fg9Py6NRKVVbBKhUK0CIKkC9gJBsBcyIKc8ar06/3k0GiHpEHynEQOUtyTbmB0nfvPdzZz3T2U9OCvUBdTKk/jJUtfc8xGr1B798MHydesqrRWjQGko4pM6LVAkDzaZgM8btB1T6DDbilRGqalRaEgSoYwxtfT8NtgQJ9ewuYrlRqIJjrFvfeI3xwZPVZYzcY1/oPNfArfgVbLjQNbysnQrMtzBECQQYHTbcdcOOFZVqgVTX+8WGgx92jq0cxhnZrALIjU07zgXLeJgrc6O6yCFV9Ha0QRe99x+WB83WZ6rKFp0nraGVHDMwUBo52UtLahBEAwRA5ZvCU5RfNLr+a+Bm/DLvxfw8jUPL1lahpsAWc6TqBABk6QpJItpjfFPy3A6dEOKzBKhCsKcaksTbzCIB0ljOoncdpZ8D5JWsS+s62eT0sBBmRM3kb7YstZqdT8IqJazgEdpFo+ePNj6uWK4y9yflar/H/AKCGTg7XyUmpxMIwenzETph1AlTy8mklxJ2HtHNhzw7xCK1SrVrUx5hXTrjSDtpDMkOKmrqC4gxB6SV+BUB5rF6tNdLaVpmnT0C7fFokibiWi56YDy/A6RptVTMVHemVWpRr0jzK5hJISWO7RpJKgxcTj0MGTFkSWPdfl/EV+spybfkq3iHJupnQlMaZBVydQaxZQzF9BsL9p64TZRNJBNiLj36fmMemGrldIXMLrqIjKhJcV6nmB10LRFMNpgk84ADMxBgk4D4dncjSapl8xTr5f4f9REZU0hdQekJYloN21m8EWk9qWib7KVVoVKpLIjOGsdI1GfUC433I79sL2y1iNit7yNrkARv1vG2L6uWN6g+y6RpVfOJDtJKBm8wBFsNRLIsQukCVbA2fo8UFm+06CdAYKNDQYsyrpKmAZn1N740VSo0tspFCgxuqM0dgTgo8MYiWXR31Mq+v4je3QThj4grZoVilTzV02Cs+q0ROqAG1b6gIM9owq8vuBPreMOIdfZkus6z0CTH/AOzAf/z88dkvT+Cmqje4DknvLTBHdQMQoCDbp19MMaUlZJgfr88HQBO+qZPMfW8e/pGCcpmUXdb9TjKmQZjKajJiOXUT6AGTPoMWngP8LM/mLmmKKnrWbSY76QC0+4GFbQaZX8yVYWvhRTa7dsetU/4NMoKvxCkvUgUi3/yDC3iX8J2X/SzuXY9mDJP5tfA5x+Q8H8HmyE9P2cMXS1m0TvH9R3/thnxXwpm8uGbyrdWpnWse4NvyxX6eWLAzY/7gQPrh00+hWmuzrXT7H6n++MwO1KLSPr/nGYxqMoiDOxFxh1w7Mms4QhQTEHpJIF+wvv6YWZTQXHmkhDYkCYHeOo9sM61ClSLKnmhwbF1WD8J0/wA1p+IbyLYVsZDuvkqmXSs1VfLNNfhcXYtZQvQ3IMg7Am4Bwb4fz9SrRDkS4OnYwQsXk9ehjthVwnxFUpvTfMFqtKmx00/MAhiphlSZEWIaIm0gnEPAc1WqIcuiu8q2nSJMsdRJi5Ez7ascfq8LyRqh1VFrp8YpUtRdk1EQ0XP0Wfp0wm4hXp1WZqA8xwVJCyIA3IUwW2AIG04r2Zp+XKmLEgx6WxqnxJ1qK83WIPoBAHtFvbEMfolBuUW7DGTiqLbnczmKdVKlb5Kt19hE3t1xDxOqlSXRhIsyzzA9CB74jz3iIZhWAXSAg5SQQIJkg2JEEdLY64Zw4eR5jANrOxuoA2MbEz32xCP9tKU1xa1SOjJFOCm3YHleM1lEK0SZkKuqfVo1HbacHcSzGYFIeYzEOeTzLwWuSJI0DraASbyBjjUArMyI0X+EfqIO2JeDcegGlVphqTSrAsWZQYkI097iQRcggi2OyOSeR+3Xyc6nGUXrYhy1eqaqBtVVvwoN4U6zpAEzveLYacU4vrpmmKQpEsAwaq7vygN8JIABkXImxESLbznhwOxbIVmrg38sxTrISCJA+GpF/gvB+EDCAVqiVIzQquyWKVCyuANlJbmUemLvHf6k7otfh/hVWnDeXTqpUpkgMR2DgEESDIAkAxJ3wPxfJVHqLVc0aT1AaioTTLQgkDzG0ztAAn52GFnHM9UenRSEAUagoVhoEFVlmMkxtCxeQTviuh4+eEwYZK5z7f8A0ax+eM1XpwaksrB1aFQgCQysB8UypuPwn2w74f4sDDSQdQHxKuqT/wAS6x03b5YqOUzjFkBXUohYCiYPL2kz2637nF18J5FfvKlaiGKMJVeUOOYEhiw7AbFZO0xLZPT45dxAopgVLK1UPn06Taojzc1VCu+rl+6AKajAdSAWa5gyIxaeE8HdkFWsGr02LBqdCutAgiU1SSHqQQywxF5ubjD3PeIKCUPuMvki73pMGWtL2JstOAwIWBO+n2wNlvBVOpRpVeIUACVDEqwptGrWXr66iqoIJBVBIncGALxjEboruRzlHJ1Na0QUkBsv5tJmkLK1GrI/mCTco1MLPU2iXOZRM1QqeRklTMV6yaiCD5SFS66JYQsKhZuX/Vi/w402cyAzTCgatHzGABoGnVA6gKsMlmjY6gZg7nAma8QeVrp0GZiWJetUOp6jbamJuewnbCZMijH2jxi5P3DngXgnK0Qn26t52gyKakrTuesm59oF+uLXmPGGVy6aKKhAPhRNIHyAGPIcxnHcy7Fj6nDTw9SyzNqzLwo/BeT8xiFtrbK0l0h0/wDEXN6jBUqehWcWzIZGlm6WrNZKlMT/AKYD366twfY4UNx7hNKHTLBnG1u35Y4zn8TFI0pSheoxt+DUKuOfw4WHOUqFZv5da4t0Di4HuD7489z3Dq1FxRq02R2MIJkMSY5Tsbx9cel1PHCv0I9O3scEvxKlXUfCzLzJIBKsBYidj64Kyyj9wrxxfRFwWvQ4fTTzSKmYVQC+5H+xTuFG3r+WIOI/xKqGyII9bn88UvPsZkmSd53nC+phYPltjNVpD3N+Jq7n/UIJ/drYWV8/UJlmYn3OFjsw639sX3hPjfMZahSSMuw0iAt2HYuIjV88XdLoRWxr4M8LZt6QrOzUlPwBwZI76TcD3wn8aeDKjAsEpl1k8jnm91KgA+oOGGe/iPmHELbFeqcdrueaocIrTtB1VMolbL1FYqUZSDtBtjMej0+MGBNz3xmH+q/gnwj8lS8PcH+0VBTOoL+JkRqmn3A74a0PAWZaroogOuxqGAoJ7qGLD6fLCCtm/vQatDRTIAimYI6ag11J63379cMeL5yl5rmhVzFGqHuFAVCBYHWH1TF7j09cPbslbFXFeHNTqtTcqWSxKEOtu0R9CJHWIwf4O40MrXaoRM03VSN1cqdJHWJ5f/Ue2IVqEsNbKxbl1OzCJM6jBnqTeRc2xxTy2ltGrQzcra40mYYQ0coJC3uCCDIG5atUxlraBiXedi0SSZF5398DHMWiIMQx3nm1fLYC3b1OLBnOGvlzprZdw0SSC6sQbghpamV9dJF98AZ/I0x5bLrJcAhZVwel3AW4MAgpbuZGCkjWxegkfPf+nbDfhVerTRgGs0WJNgCCYGwkWnfGqHhfNsgr06YqKw1QjAsFv+CQx2OwO3riWjAAOhwy2KAkHXO0aSwFrje+6nCTUZKmFWPswaZyjN8MiwJkzMAfMnFWOumZKOB3ZWAn3I3icXkZUtlpXKL5hHKKdGoWXY6g14cRaO+KV4iz7uQtTzdSk2qB7eg1kt1np0xDBh4Xu7Y0qu1oKy2bWpYWP8siZ9J39sNPEWTyzZOhWprV8ws1OorM3lBlgkoOjBSkAm4aebScUdaow54cwdVD1lUSbVHKqCBuQATtABG+046GmgWmqI6NNSCpW3YYkyvBGYyqs8G66G23g6TI64npNRXVofWyx94w0LcgctMyznc30wAffFgz7tkCyUs2NVUfCKaHVS0llbzIZIfbSpm49cHkBR1ZDw3hObcr5GXopMhIWiHLAauV6hNSymbN0Ag4OznFqNLVT4jQrM4PmCmGUFyU0JqcOPLQLFlTVYGTOKtwfI1M15rSFVFZ6jEHSq7X0gwSbAdb9jgCtldMxBibjr/X8sY1suGS/iDVpKjUqVCi6WGikpOkbLrfU+kX/ENzhRx7xFmMzV86pVhhGhUGlVAOoQB6gGTJMCTYYU0lWEJjm7mBOqL+mCs1wpxU8pUZqkwEUFiT/tAksOoI3GMDbI6WfdTqLkn+aeYXneZG5wbSafWb4YZ3+H9ajTR8xUp02Yx5Ql6i2nmAhQYItqm4wpq0HonQ3w/gYbEfv6YllV9FMeuwzHMYhFTGzVxCy1HbHEfmYieriF6uHAFeZGNfamUypIIwCcxgzhGQfM1VpU41MYk7DuT6AX+WM0Axs7rkneb4jrZpQJ649Tyn8J8oqy+aqux306EWfQFWP54rnG/4V1A00HaqnY6Qw/QH3xvan2DbRRMvWkmRI79sFUzB3xc8p/DLOCm33YQMIOt1nvNpjCDxB4LzWXUuSrKN9JmPyGH5JsWnQKlQd8decMV85gi0mfXGLnT64fgxeaH/ANqGMwg+0H1xmNwYOQyz+RhJFJ0I3LQkn/aDv8pOJ6HBcxXQ1UpCoDAMWIKqAdjNx3EfS2/D3DDVcGmoQzEsjVZ6ljYjeBEAc2LTmeKotF0W1XSAOUAQDvzSTAm3Q7bYaTdi8fJFwf8AhnV1U2rsqU6saAGLue/MAFH7thz4/wCA0qVFqNGjyoizWKyaQUy2pyJYEfhBnAfAeN5vIZdnqUkzWSYgkh0cJUY9byG1RIIsTOEPG/GlavVdgSlNtqcyABt7n1wrTbKe1IXcE8QvRZNNWodBhVYnTpvYLJABm47x2w4zXjSsRBcBQZMKGJ9dJgEievaemKmKy35RgV69zijSZKy7HxiJoq5LUQsFKWldM9IKm47n5YXcI8R1aKsKUJqkFgqhithcj0At0xWVYb4kaqPywOKC22WrM+NM28aq7kA98Ks9mWrsz1WZ2JJJYk3O/wC/TCdG+mJ1rY3Qp15a6gsWxaPDvF0yzA/Z6TjQUIZFMy+uWJUk25f+NsVdK2JUrgX72wGw0H5DKqaoMCFIJkG/0j9Rh34ryBzNRKlNQNfx9AGudbnZZWOY76TMkSVOXot5fmggCYF7nrYdQLX2vhxT4iwVCRYRtBBH9Jxy5Z5IyTirR14ceOUGm6YFSq5oZf7NSYVKTGTl1pKXBBsylBLtEFj274goeE8+5C/ZMwoP4nouoE23K4sfD+M1Hp+SBpGsHXSQ+YILmAVgt8TWJ6b74fU/GtPJ+QlKrXZFZmra9Ek7xZiDqYkm8j1O3RjbrZGcVdIJ8N+CfsFM1Mw9KnXgiiakFULddVwHmNtgDe5xcOE8FyvlIKeYprXUWrUTT1jUZeDF1bqCD06gHFPr/wAVa1S1FKSrMS51/WNIH54qvjTxpma5FOg58sLDOqhS7TJaQAVHSJ26kzh7FrRafEPgnNq7MpOZBPxBpf01AmZg9JHtg3LeAaTUiKzViSvwGlEPFmEE6tN7KST9RijcH442XRUBLA/6jMSWMj8O4VV6LsbkzICsPCmVy1RzUrSzg/d0aamXb3XmCgkbRtv0I0wkD/w9rI7M1WitBYmqzzY2GkIpLNYwNINjIGHdPwNlWpFqAfMKhIq5g1VpjYNqQAlYG0MB74F8eeGM/Vr6srQzApIqqoVjBN2Zgmqbknp0x5fnKVZGIqGojiZVyykCJ+E7bfWMS429lVSWrLR4n4JlabKMpXNXlmopKsVM9CAAVOKrUQjGuEVj5y6RP83/AB6z+94wy4tQ0uR9MTdxnxfke1KNoX5XmmxGHHDq7UTqQwYIn3wHTbb1wShwW9ib8htTi9c//cbBOW8U5pLLVIwrxphjWCxxW8V5tt6rYHq8brMCrtqB3nC6ccM+C6ZrYHnsoGv1wndCDB6YfO+A8xEg9cVhJ9EpIXeUx6HGYNYmen7+eMxYQKGbZBFNmX2MC3XB/CM8qF2qoXZhIaeZW3mZuDsRhNSYA82CHqThGMi253xE2ZyNWgtFFYlQApEkBg1lCiT6dpxQKiMhh1ZTvDAg/Q4aUq7JzLZuh7e2A88XqNqd2dtpYyYGBFUzSdgfmYx0tq742SB0JwRTl94A7DD9CgOrHYnthkuXT0nEj5a3rjWahTJ7YwkjBikdRfriN6BN4xjECuf+sWfhXDFS9ZNdQKGFNiNALDUpaDzDSQdMxJg7HCTLKoHUHoRv/jB+VzegGGMG1zeD09QcJO30PDj+IdIwzCO7sTUJh56EbQBAAAsI2iIjClaj0pEAg7Eix9sEZTO6dXSWm3tGBs5mDp0hjBMkHYH0OOSMZrI72rO2UoPGq068BNLj1ZaRp6U0MbkLDHcwWWNQvENIHSDhbxbOaiF6Df3xurmoWF+uFkX/AF9uuOxHFJjDLU6hQhATqt9MG5XMhUEmSu/QiOhG9tsLkMb2JjrYf0GBs3V1MxH4mLfUz/XC1y0G+Oy15QGpUQAgaup2AiST6AAnHovAPEtDKVVpJppqRBciXc/zMdkXsv5dT43l+JszIpgAWt1tGGervvjnyRaa2WhJNWfSeWy5qsKiVGYG+oPK/IYVePeC5fMUdGZKsw+FrCop7q249tj1x4bluMZiiIpVqiDsrED6YW5viNZm1NVcnuWJ/rgtNxpPZtJ2ywZ3hS5JWWdXXX/MBtHYT06X98JWzAr0g4ABBg/0/LEXGeMtWy6o55lbfupF/wAwMDeH693ToVke6/8AeE4PhyfaMpJT4rpk1NSdKgSS0fXb8/1xPXptTMMCp/e2I8vmhSqKWHLN8WbOZynWol1hlIO/p37HEsmSUGtaZSME7VlcWvjHrYW5HU5ImyiSf0HuT+hxI898dPGnRC12FPXxA9fAw1HYTsPr+98Osr4UzNVQ6ISp2Jt+v79sNQtiZq2IS87kDBvGuB1svp81QhYmF1AtA66QZj1OAhRRl+Iq3rdT/UfnisYiNhnnJ0UkdyQPyxmFn2V/+jjMPSFseZWgKghVlgCTNvz74W0Gi5BiQJIPXYe5wbVz5gopN9zjulxx0U06gL02EQdwI/C0Wgna4npiME0WySTIs4VhdDNN9cgADtB62+kfQGrmFPsO2JqjKVIEhek7/wDeACkYsRYzrOGpWFh+ntgJGxKlJmEDpiGpTIscA1Ega+JRmu23riHLICDEGMOMr4Wr1qZemFgdCwBaOw64GkMr8CxGDtafb92wXoO0YmyvD6iCGR1bqCpB/wAj1xrMBgdLKw/5CPpjN/AqVsCWjuTPt1n1xJkOIGg+tApaCsMqsIYQbMCNicd1Ba2As3SMWwF3spJJLQ9qZjL1qk09VEtpim8aJ2IV5mCdp7geuLKPANX7NUrVWWnFJ6iJuzaQGvaAIOxM4oHCqNJyyVX8okclQglAw/DUAEhT/MPh7Ho8yPifOrk3ywrEUAwEAjUJmQGB1BDBFrGY2OM4/Bk7Fr8MYLOpbk8vXpftF/yOOaGUixAAO+9/njKGfdTBYleoJJj1A6HEj5yj0sTvY4KsEkl0WbgPCspWy+Zp5iqtOoQGy5YGA6holxspLaSpEQZ3AigFTEkECYmOo6e/pi28I4N5r2rojEEhXYA+0WOLI/C2XJVcrXqZX7wqyFqsNScEcwGk6pAAIEY536nFCXFyVlf6fJJXTPK/bD/hdRWptrqKrqJUN+M/y6tgYm5t7b458U+F62RZBWF3EqRBVh3VgSD69RI74VU1sfS5Hpi8kpolFuLGSZpW+H6YnyHDamYJWlpLCOUmCR1ImxA3N/rhZlKFxpMf29flid64DSrFWBsRY+4OJuFdFFO+ybMZFqVZ1dCI+FXgkT1tY+4xxUqkNqi5EYO4pnxVNNgWJCAMGvBG8H+U3I7YX1xacBbeymlHRqpU1Ht3nEmVzPlhhNmHynAwGNVLjDPGmuJL6j7C8sQqGOpkz9B/X64iNTUQBckwPfA1VyR6YEZ+1sFY/LEc/CHDUKgFQKNarZnp86iLzqAsPUxiwcN8QrVQjMDSLAVFLCCAT3sLCY7m3ajjMECATB3E2t6Y6WvbSdv+8MoUbmxnxPW9RmY6z/MJIi0R/tgjAAAjY6uh9PbvhrwXiaiUqE6QOW5j2gEW3MEx9cQ5fJ+dVIVwJkgtb19b4bom5NsV374zDilwUkXkHtAOMxuSNYBlviOOUuTN741jMEJqodsZjMZjGGXDTyn3wyziDlMCdI/U41jMTX3FH9oNTQDXAAsPzIxbctUKZLUhKtAupg79xjeMwWGHZfPC2UpvQVnRGYruygnr1Ix5Z4xoqmdzCooVQ1lUAAWGwFsZjMJH7mF+BCw2xycaxmKoVgdXcYdeA6YbP0VYBlaQykSCCDII2I9MZjMERdnPGqSjM1wFAAaoAAIAgmIHSMC+H6YOaoAgEa+onYE/rjMZhfAfItZiTJMn1wx4V8XyxrGYlm+xnRgf9xHoP8ZnP2bJiTGqpb5U8UKhRX7AX0jX9pC6oE6fKY6Z3ibxjMZho/YieX/kYJlDcYGAv9cZjMUJE2UNxiVjY4zGYn+Ir+A5GMbGYzD+RPBDU2wI2+MxmHQhwcSILHGYzGAEZfbEhMERjMZgA8ly4efu19sbxmMxIx//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21" name="TextBox 20"/>
          <p:cNvSpPr txBox="1"/>
          <p:nvPr/>
        </p:nvSpPr>
        <p:spPr>
          <a:xfrm>
            <a:off x="3654045" y="3244956"/>
            <a:ext cx="2084225" cy="954107"/>
          </a:xfrm>
          <a:prstGeom prst="rect">
            <a:avLst/>
          </a:prstGeom>
          <a:noFill/>
        </p:spPr>
        <p:txBody>
          <a:bodyPr wrap="none" rtlCol="0">
            <a:spAutoFit/>
          </a:bodyPr>
          <a:lstStyle/>
          <a:p>
            <a:r>
              <a:rPr lang="en-GB" sz="2800" b="1" dirty="0">
                <a:solidFill>
                  <a:prstClr val="black"/>
                </a:solidFill>
                <a:latin typeface="Kristen ITC" pitchFamily="66" charset="0"/>
              </a:rPr>
              <a:t>the forest </a:t>
            </a:r>
          </a:p>
          <a:p>
            <a:r>
              <a:rPr lang="en-GB" sz="2800" b="1" dirty="0">
                <a:solidFill>
                  <a:prstClr val="black"/>
                </a:solidFill>
                <a:latin typeface="Kristen ITC" pitchFamily="66" charset="0"/>
              </a:rPr>
              <a:t>     floor</a:t>
            </a:r>
          </a:p>
        </p:txBody>
      </p:sp>
      <p:sp>
        <p:nvSpPr>
          <p:cNvPr id="4" name="TextBox 3"/>
          <p:cNvSpPr txBox="1"/>
          <p:nvPr/>
        </p:nvSpPr>
        <p:spPr>
          <a:xfrm>
            <a:off x="151901" y="4876034"/>
            <a:ext cx="6885218" cy="1323439"/>
          </a:xfrm>
          <a:prstGeom prst="rect">
            <a:avLst/>
          </a:prstGeom>
          <a:noFill/>
        </p:spPr>
        <p:txBody>
          <a:bodyPr wrap="none" rtlCol="0">
            <a:spAutoFit/>
          </a:bodyPr>
          <a:lstStyle/>
          <a:p>
            <a:r>
              <a:rPr lang="en-GB" sz="2000" dirty="0">
                <a:latin typeface="Century Gothic" panose="020B0502020202020204" pitchFamily="34" charset="0"/>
              </a:rPr>
              <a:t>Inside the castle of ice stood a great, carved throne.</a:t>
            </a:r>
          </a:p>
          <a:p>
            <a:endParaRPr lang="en-GB" sz="2000" dirty="0">
              <a:latin typeface="Century Gothic" panose="020B0502020202020204" pitchFamily="34" charset="0"/>
            </a:endParaRPr>
          </a:p>
          <a:p>
            <a:r>
              <a:rPr lang="en-GB" sz="2000" dirty="0">
                <a:latin typeface="Century Gothic" panose="020B0502020202020204" pitchFamily="34" charset="0"/>
              </a:rPr>
              <a:t>Above the forest floor ………………………………………  </a:t>
            </a:r>
          </a:p>
          <a:p>
            <a:endParaRPr lang="en-GB" sz="2000" dirty="0">
              <a:latin typeface="Century Gothic" panose="020B0502020202020204" pitchFamily="34" charset="0"/>
            </a:endParaRP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66</a:t>
            </a:fld>
            <a:endParaRPr lang="en-US" dirty="0">
              <a:solidFill>
                <a:prstClr val="black"/>
              </a:solidFill>
            </a:endParaRPr>
          </a:p>
        </p:txBody>
      </p:sp>
    </p:spTree>
    <p:extLst>
      <p:ext uri="{BB962C8B-B14F-4D97-AF65-F5344CB8AC3E}">
        <p14:creationId xmlns:p14="http://schemas.microsoft.com/office/powerpoint/2010/main" val="68650197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Noun phrases</a:t>
            </a:r>
          </a:p>
        </p:txBody>
      </p:sp>
      <p:sp>
        <p:nvSpPr>
          <p:cNvPr id="3" name="Content Placeholder 2"/>
          <p:cNvSpPr>
            <a:spLocks noGrp="1"/>
          </p:cNvSpPr>
          <p:nvPr>
            <p:ph idx="1"/>
          </p:nvPr>
        </p:nvSpPr>
        <p:spPr/>
        <p:txBody>
          <a:bodyPr>
            <a:normAutofit/>
          </a:bodyPr>
          <a:lstStyle/>
          <a:p>
            <a:pPr marL="0" indent="0">
              <a:buNone/>
            </a:pPr>
            <a:r>
              <a:rPr lang="en-GB" sz="1800" dirty="0"/>
              <a:t>A noun phrase is a group of words which acts as a unit, but is not a complete clause or sentence. It helps to add detail to sentences.</a:t>
            </a:r>
          </a:p>
          <a:p>
            <a:pPr>
              <a:buNone/>
            </a:pPr>
            <a:r>
              <a:rPr lang="en-GB" sz="1800" dirty="0"/>
              <a:t>If you are in any doubt where a noun phrase begins and ends, try </a:t>
            </a:r>
          </a:p>
          <a:p>
            <a:pPr>
              <a:buNone/>
            </a:pPr>
            <a:r>
              <a:rPr lang="en-GB" sz="1800" dirty="0"/>
              <a:t>substituting a pronoun.</a:t>
            </a:r>
          </a:p>
          <a:p>
            <a:pPr marL="0" indent="0">
              <a:buNone/>
            </a:pPr>
            <a:endParaRPr lang="en-GB" sz="1800"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67</a:t>
            </a:fld>
            <a:endParaRPr lang="en-US" dirty="0">
              <a:solidFill>
                <a:prstClr val="black"/>
              </a:solidFill>
            </a:endParaRPr>
          </a:p>
        </p:txBody>
      </p:sp>
    </p:spTree>
    <p:extLst>
      <p:ext uri="{BB962C8B-B14F-4D97-AF65-F5344CB8AC3E}">
        <p14:creationId xmlns:p14="http://schemas.microsoft.com/office/powerpoint/2010/main" val="412065456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3429000" cy="868362"/>
          </a:xfrm>
        </p:spPr>
        <p:txBody>
          <a:bodyPr/>
          <a:lstStyle/>
          <a:p>
            <a:r>
              <a:rPr lang="en-GB" dirty="0"/>
              <a:t>Noun Phrases</a:t>
            </a:r>
          </a:p>
        </p:txBody>
      </p:sp>
      <p:sp>
        <p:nvSpPr>
          <p:cNvPr id="8" name="TextBox 7"/>
          <p:cNvSpPr txBox="1"/>
          <p:nvPr/>
        </p:nvSpPr>
        <p:spPr>
          <a:xfrm>
            <a:off x="6729025" y="3274367"/>
            <a:ext cx="1888659"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his meerkat</a:t>
            </a:r>
          </a:p>
        </p:txBody>
      </p:sp>
      <p:sp>
        <p:nvSpPr>
          <p:cNvPr id="9" name="TextBox 8"/>
          <p:cNvSpPr txBox="1"/>
          <p:nvPr/>
        </p:nvSpPr>
        <p:spPr>
          <a:xfrm>
            <a:off x="304800" y="3043535"/>
            <a:ext cx="1992853"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this meerkat</a:t>
            </a:r>
          </a:p>
        </p:txBody>
      </p:sp>
      <p:sp>
        <p:nvSpPr>
          <p:cNvPr id="10" name="TextBox 9"/>
          <p:cNvSpPr txBox="1"/>
          <p:nvPr/>
        </p:nvSpPr>
        <p:spPr>
          <a:xfrm>
            <a:off x="637228" y="1481852"/>
            <a:ext cx="2361544" cy="830997"/>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a mischievous </a:t>
            </a:r>
          </a:p>
          <a:p>
            <a:r>
              <a:rPr lang="en-GB" sz="2400" dirty="0">
                <a:latin typeface="Century Gothic" pitchFamily="34" charset="0"/>
              </a:rPr>
              <a:t>    meerkat</a:t>
            </a:r>
          </a:p>
        </p:txBody>
      </p:sp>
      <p:sp>
        <p:nvSpPr>
          <p:cNvPr id="11" name="TextBox 10"/>
          <p:cNvSpPr txBox="1"/>
          <p:nvPr/>
        </p:nvSpPr>
        <p:spPr>
          <a:xfrm>
            <a:off x="221787" y="5479937"/>
            <a:ext cx="4100803"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a meerkat with sharp eyes</a:t>
            </a:r>
          </a:p>
        </p:txBody>
      </p:sp>
      <p:sp>
        <p:nvSpPr>
          <p:cNvPr id="12" name="TextBox 11"/>
          <p:cNvSpPr txBox="1"/>
          <p:nvPr/>
        </p:nvSpPr>
        <p:spPr>
          <a:xfrm>
            <a:off x="3851920" y="1112433"/>
            <a:ext cx="4834978"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the meerkat on the sand dune </a:t>
            </a:r>
          </a:p>
        </p:txBody>
      </p:sp>
      <p:sp>
        <p:nvSpPr>
          <p:cNvPr id="13" name="TextBox 12"/>
          <p:cNvSpPr txBox="1"/>
          <p:nvPr/>
        </p:nvSpPr>
        <p:spPr>
          <a:xfrm>
            <a:off x="5796136" y="1950364"/>
            <a:ext cx="2451312"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some meerkats</a:t>
            </a:r>
          </a:p>
        </p:txBody>
      </p:sp>
      <p:pic>
        <p:nvPicPr>
          <p:cNvPr id="18434" name="Picture 2"/>
          <p:cNvPicPr>
            <a:picLocks noGrp="1" noChangeAspect="1" noChangeArrowheads="1"/>
          </p:cNvPicPr>
          <p:nvPr>
            <p:ph idx="1"/>
          </p:nvPr>
        </p:nvPicPr>
        <p:blipFill>
          <a:blip>
            <a:extLst>
              <a:ext uri="{28A0092B-C50C-407E-A947-70E740481C1C}">
                <a14:useLocalDpi xmlns:a14="http://schemas.microsoft.com/office/drawing/2010/main"/>
              </a:ext>
            </a:extLst>
          </a:blip>
          <a:srcRect/>
          <a:stretch>
            <a:fillRect/>
          </a:stretch>
        </p:blipFill>
        <p:spPr bwMode="auto">
          <a:xfrm>
            <a:off x="2998772" y="2665615"/>
            <a:ext cx="2995930" cy="16791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TextBox 13"/>
          <p:cNvSpPr txBox="1"/>
          <p:nvPr/>
        </p:nvSpPr>
        <p:spPr>
          <a:xfrm>
            <a:off x="3444204" y="4707222"/>
            <a:ext cx="5384807"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a meerkat from the Kalahari desert</a:t>
            </a:r>
          </a:p>
        </p:txBody>
      </p:sp>
      <p:sp>
        <p:nvSpPr>
          <p:cNvPr id="15" name="TextBox 14"/>
          <p:cNvSpPr txBox="1"/>
          <p:nvPr/>
        </p:nvSpPr>
        <p:spPr>
          <a:xfrm>
            <a:off x="304800" y="4437112"/>
            <a:ext cx="2411238" cy="461665"/>
          </a:xfrm>
          <a:prstGeom prst="rect">
            <a:avLst/>
          </a:prstGeom>
          <a:noFill/>
          <a:ln w="38100">
            <a:solidFill>
              <a:schemeClr val="accent6">
                <a:lumMod val="75000"/>
              </a:schemeClr>
            </a:solidFill>
          </a:ln>
        </p:spPr>
        <p:txBody>
          <a:bodyPr wrap="none" rtlCol="0">
            <a:spAutoFit/>
          </a:bodyPr>
          <a:lstStyle/>
          <a:p>
            <a:r>
              <a:rPr lang="en-GB" sz="2400" dirty="0">
                <a:latin typeface="Century Gothic" pitchFamily="34" charset="0"/>
              </a:rPr>
              <a:t>which meerkat</a:t>
            </a:r>
          </a:p>
        </p:txBody>
      </p:sp>
      <p:sp>
        <p:nvSpPr>
          <p:cNvPr id="16" name="TextBox 15"/>
          <p:cNvSpPr txBox="1"/>
          <p:nvPr/>
        </p:nvSpPr>
        <p:spPr>
          <a:xfrm>
            <a:off x="4572000" y="5607591"/>
            <a:ext cx="4124120" cy="646331"/>
          </a:xfrm>
          <a:prstGeom prst="rect">
            <a:avLst/>
          </a:prstGeom>
          <a:noFill/>
          <a:ln>
            <a:solidFill>
              <a:schemeClr val="accent1"/>
            </a:solidFill>
          </a:ln>
        </p:spPr>
        <p:txBody>
          <a:bodyPr wrap="square" rtlCol="0">
            <a:spAutoFit/>
          </a:bodyPr>
          <a:lstStyle/>
          <a:p>
            <a:r>
              <a:rPr lang="en-GB" dirty="0">
                <a:latin typeface="Century Gothic" panose="020B0502020202020204" pitchFamily="34" charset="0"/>
              </a:rPr>
              <a:t>Children are challenged to think of as many noun phrases as they can.</a:t>
            </a:r>
          </a:p>
        </p:txBody>
      </p:sp>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68</a:t>
            </a:fld>
            <a:endParaRPr lang="en-US" dirty="0">
              <a:solidFill>
                <a:prstClr val="black"/>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1880" y="116632"/>
            <a:ext cx="5194920" cy="778098"/>
          </a:xfrm>
        </p:spPr>
        <p:txBody>
          <a:bodyPr/>
          <a:lstStyle/>
          <a:p>
            <a:r>
              <a:rPr lang="en-GB" dirty="0"/>
              <a:t>Build a noun phrase</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94145719"/>
              </p:ext>
            </p:extLst>
          </p:nvPr>
        </p:nvGraphicFramePr>
        <p:xfrm>
          <a:off x="251520" y="1272826"/>
          <a:ext cx="8568952" cy="1752600"/>
        </p:xfrm>
        <a:graphic>
          <a:graphicData uri="http://schemas.openxmlformats.org/drawingml/2006/table">
            <a:tbl>
              <a:tblPr firstRow="1" bandRow="1">
                <a:tableStyleId>{5C22544A-7EE6-4342-B048-85BDC9FD1C3A}</a:tableStyleId>
              </a:tblPr>
              <a:tblGrid>
                <a:gridCol w="3735553">
                  <a:extLst>
                    <a:ext uri="{9D8B030D-6E8A-4147-A177-3AD203B41FA5}">
                      <a16:colId xmlns:a16="http://schemas.microsoft.com/office/drawing/2014/main" val="20000"/>
                    </a:ext>
                  </a:extLst>
                </a:gridCol>
                <a:gridCol w="4833399">
                  <a:extLst>
                    <a:ext uri="{9D8B030D-6E8A-4147-A177-3AD203B41FA5}">
                      <a16:colId xmlns:a16="http://schemas.microsoft.com/office/drawing/2014/main" val="20001"/>
                    </a:ext>
                  </a:extLst>
                </a:gridCol>
              </a:tblGrid>
              <a:tr h="370840">
                <a:tc>
                  <a:txBody>
                    <a:bodyPr/>
                    <a:lstStyle/>
                    <a:p>
                      <a:r>
                        <a:rPr lang="en-GB" b="0" dirty="0">
                          <a:solidFill>
                            <a:schemeClr val="tx1"/>
                          </a:solidFill>
                          <a:latin typeface="Century Gothic" panose="020B0502020202020204" pitchFamily="34" charset="0"/>
                        </a:rPr>
                        <a:t>a determiner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dirty="0">
                          <a:solidFill>
                            <a:schemeClr val="tx1"/>
                          </a:solidFill>
                          <a:latin typeface="Century Gothic" panose="020B0502020202020204" pitchFamily="34" charset="0"/>
                        </a:rPr>
                        <a:t>those boots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GB" dirty="0">
                          <a:solidFill>
                            <a:schemeClr val="tx1"/>
                          </a:solidFill>
                          <a:latin typeface="Century Gothic" panose="020B0502020202020204" pitchFamily="34" charset="0"/>
                        </a:rPr>
                        <a:t>adjective/s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1" dirty="0">
                          <a:solidFill>
                            <a:schemeClr val="tx1"/>
                          </a:solidFill>
                          <a:latin typeface="Century Gothic" panose="020B0502020202020204" pitchFamily="34" charset="0"/>
                        </a:rPr>
                        <a:t>those worn-out boots</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en-GB" dirty="0">
                          <a:solidFill>
                            <a:schemeClr val="tx1"/>
                          </a:solidFill>
                          <a:latin typeface="Century Gothic" panose="020B0502020202020204" pitchFamily="34" charset="0"/>
                        </a:rPr>
                        <a:t>prepositional</a:t>
                      </a:r>
                      <a:r>
                        <a:rPr lang="en-GB" baseline="0" dirty="0">
                          <a:solidFill>
                            <a:schemeClr val="tx1"/>
                          </a:solidFill>
                          <a:latin typeface="Century Gothic" panose="020B0502020202020204" pitchFamily="34" charset="0"/>
                        </a:rPr>
                        <a:t> phrase (with)</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1" dirty="0">
                          <a:solidFill>
                            <a:schemeClr val="tx1"/>
                          </a:solidFill>
                          <a:latin typeface="Century Gothic" panose="020B0502020202020204" pitchFamily="34" charset="0"/>
                        </a:rPr>
                        <a:t>those worn-out boots with broken laces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adverbial</a:t>
                      </a:r>
                      <a:r>
                        <a:rPr lang="en-GB" baseline="0" dirty="0">
                          <a:solidFill>
                            <a:schemeClr val="tx1"/>
                          </a:solidFill>
                          <a:latin typeface="Century Gothic" panose="020B0502020202020204" pitchFamily="34" charset="0"/>
                        </a:rPr>
                        <a:t> phrase (where?)</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b="1" dirty="0">
                          <a:solidFill>
                            <a:schemeClr val="tx1"/>
                          </a:solidFill>
                          <a:latin typeface="Century Gothic" panose="020B0502020202020204" pitchFamily="34" charset="0"/>
                        </a:rPr>
                        <a:t>those worn-out old boots with broken laces by the wooden</a:t>
                      </a:r>
                      <a:r>
                        <a:rPr lang="en-GB" b="1" baseline="0" dirty="0">
                          <a:solidFill>
                            <a:schemeClr val="tx1"/>
                          </a:solidFill>
                          <a:latin typeface="Century Gothic" panose="020B0502020202020204" pitchFamily="34" charset="0"/>
                        </a:rPr>
                        <a:t> gate</a:t>
                      </a:r>
                      <a:endParaRPr lang="en-GB" b="1"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3" name="Date Placeholder 2"/>
          <p:cNvSpPr>
            <a:spLocks noGrp="1"/>
          </p:cNvSpPr>
          <p:nvPr>
            <p:ph type="dt" sz="half" idx="10"/>
          </p:nvPr>
        </p:nvSpPr>
        <p:spPr>
          <a:xfrm>
            <a:off x="3469196" y="6462820"/>
            <a:ext cx="2133600" cy="320675"/>
          </a:xfrm>
        </p:spPr>
        <p:txBody>
          <a:bodyPr/>
          <a:lstStyle/>
          <a:p>
            <a:r>
              <a:rPr lang="en-US" dirty="0"/>
              <a:t>© Focus Education UK Ltd</a:t>
            </a:r>
            <a:endParaRPr lang="en-GB" dirty="0"/>
          </a:p>
        </p:txBody>
      </p:sp>
      <p:sp>
        <p:nvSpPr>
          <p:cNvPr id="5" name="Slide Number Placeholder 4"/>
          <p:cNvSpPr>
            <a:spLocks noGrp="1"/>
          </p:cNvSpPr>
          <p:nvPr>
            <p:ph type="sldNum" sz="quarter" idx="12"/>
          </p:nvPr>
        </p:nvSpPr>
        <p:spPr>
          <a:xfrm>
            <a:off x="7452320" y="6416495"/>
            <a:ext cx="1219200" cy="365125"/>
          </a:xfrm>
        </p:spPr>
        <p:txBody>
          <a:bodyPr/>
          <a:lstStyle/>
          <a:p>
            <a:fld id="{1846B546-D5AF-48F3-AE7E-6EBE9F16C366}" type="slidenum">
              <a:rPr lang="en-GB" smtClean="0"/>
              <a:pPr/>
              <a:t>69</a:t>
            </a:fld>
            <a:endParaRPr lang="en-GB" dirty="0"/>
          </a:p>
        </p:txBody>
      </p:sp>
      <p:pic>
        <p:nvPicPr>
          <p:cNvPr id="1945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24712" y="3284984"/>
            <a:ext cx="1605439" cy="1066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945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4273" y="0"/>
            <a:ext cx="1461423" cy="127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7" name="Content Placeholder 3"/>
          <p:cNvGraphicFramePr>
            <a:graphicFrameLocks/>
          </p:cNvGraphicFramePr>
          <p:nvPr>
            <p:extLst>
              <p:ext uri="{D42A27DB-BD31-4B8C-83A1-F6EECF244321}">
                <p14:modId xmlns:p14="http://schemas.microsoft.com/office/powerpoint/2010/main" val="3904934458"/>
              </p:ext>
            </p:extLst>
          </p:nvPr>
        </p:nvGraphicFramePr>
        <p:xfrm>
          <a:off x="374273" y="4509120"/>
          <a:ext cx="8461706" cy="1483360"/>
        </p:xfrm>
        <a:graphic>
          <a:graphicData uri="http://schemas.openxmlformats.org/drawingml/2006/table">
            <a:tbl>
              <a:tblPr firstRow="1" bandRow="1">
                <a:tableStyleId>{5C22544A-7EE6-4342-B048-85BDC9FD1C3A}</a:tableStyleId>
              </a:tblPr>
              <a:tblGrid>
                <a:gridCol w="3688801">
                  <a:extLst>
                    <a:ext uri="{9D8B030D-6E8A-4147-A177-3AD203B41FA5}">
                      <a16:colId xmlns:a16="http://schemas.microsoft.com/office/drawing/2014/main" val="20000"/>
                    </a:ext>
                  </a:extLst>
                </a:gridCol>
                <a:gridCol w="4772905">
                  <a:extLst>
                    <a:ext uri="{9D8B030D-6E8A-4147-A177-3AD203B41FA5}">
                      <a16:colId xmlns:a16="http://schemas.microsoft.com/office/drawing/2014/main" val="20001"/>
                    </a:ext>
                  </a:extLst>
                </a:gridCol>
              </a:tblGrid>
              <a:tr h="370840">
                <a:tc>
                  <a:txBody>
                    <a:bodyPr/>
                    <a:lstStyle/>
                    <a:p>
                      <a:r>
                        <a:rPr lang="en-GB" b="0" dirty="0">
                          <a:solidFill>
                            <a:schemeClr val="tx1"/>
                          </a:solidFill>
                          <a:latin typeface="Century Gothic" panose="020B0502020202020204" pitchFamily="34" charset="0"/>
                        </a:rPr>
                        <a:t>a determiner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r>
                        <a:rPr lang="en-GB" dirty="0">
                          <a:solidFill>
                            <a:schemeClr val="tx1"/>
                          </a:solidFill>
                          <a:latin typeface="Century Gothic" panose="020B0502020202020204" pitchFamily="34" charset="0"/>
                        </a:rPr>
                        <a:t>adjective/s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r>
                        <a:rPr lang="en-GB" dirty="0">
                          <a:solidFill>
                            <a:schemeClr val="tx1"/>
                          </a:solidFill>
                          <a:latin typeface="Century Gothic" panose="020B0502020202020204" pitchFamily="34" charset="0"/>
                        </a:rPr>
                        <a:t>prepositional</a:t>
                      </a:r>
                      <a:r>
                        <a:rPr lang="en-GB" baseline="0" dirty="0">
                          <a:solidFill>
                            <a:schemeClr val="tx1"/>
                          </a:solidFill>
                          <a:latin typeface="Century Gothic" panose="020B0502020202020204" pitchFamily="34" charset="0"/>
                        </a:rPr>
                        <a:t> phrase (with)</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latin typeface="Century Gothic" panose="020B0502020202020204" pitchFamily="34" charset="0"/>
                        </a:rPr>
                        <a:t>adverbial</a:t>
                      </a:r>
                      <a:r>
                        <a:rPr lang="en-GB" baseline="0" dirty="0">
                          <a:solidFill>
                            <a:schemeClr val="tx1"/>
                          </a:solidFill>
                          <a:latin typeface="Century Gothic" panose="020B0502020202020204" pitchFamily="34" charset="0"/>
                        </a:rPr>
                        <a:t> phrase (where?)</a:t>
                      </a:r>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solidFill>
                          <a:schemeClr val="tx1"/>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8" name="TextBox 7"/>
          <p:cNvSpPr txBox="1"/>
          <p:nvPr/>
        </p:nvSpPr>
        <p:spPr>
          <a:xfrm>
            <a:off x="424712" y="6095363"/>
            <a:ext cx="8381814" cy="369332"/>
          </a:xfrm>
          <a:prstGeom prst="rect">
            <a:avLst/>
          </a:prstGeom>
          <a:noFill/>
          <a:ln>
            <a:solidFill>
              <a:schemeClr val="accent1"/>
            </a:solidFill>
          </a:ln>
        </p:spPr>
        <p:txBody>
          <a:bodyPr wrap="square" rtlCol="0">
            <a:spAutoFit/>
          </a:bodyPr>
          <a:lstStyle/>
          <a:p>
            <a:r>
              <a:rPr lang="en-GB" dirty="0">
                <a:latin typeface="Century Gothic" panose="020B0502020202020204" pitchFamily="34" charset="0"/>
              </a:rPr>
              <a:t>Children build a noun phrase by adding detail to build a picture in words.</a:t>
            </a:r>
          </a:p>
        </p:txBody>
      </p:sp>
    </p:spTree>
    <p:extLst>
      <p:ext uri="{BB962C8B-B14F-4D97-AF65-F5344CB8AC3E}">
        <p14:creationId xmlns:p14="http://schemas.microsoft.com/office/powerpoint/2010/main" val="9199521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1800" dirty="0"/>
              <a:t>The following games give children opportunities to practise and consolidate their understanding of word classes and to understand that words can function differently according to the way they are used.</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70</a:t>
            </a:fld>
            <a:endParaRPr lang="en-GB" dirty="0"/>
          </a:p>
        </p:txBody>
      </p:sp>
    </p:spTree>
    <p:extLst>
      <p:ext uri="{BB962C8B-B14F-4D97-AF65-F5344CB8AC3E}">
        <p14:creationId xmlns:p14="http://schemas.microsoft.com/office/powerpoint/2010/main" val="207943775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eaLnBrk="1" hangingPunct="1">
              <a:defRPr/>
            </a:pPr>
            <a:r>
              <a:rPr lang="en-GB" sz="3600" b="1" dirty="0"/>
              <a:t>Car Number Plates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71</a:t>
            </a:fld>
            <a:endParaRPr lang="en-GB" dirty="0"/>
          </a:p>
        </p:txBody>
      </p:sp>
      <p:sp>
        <p:nvSpPr>
          <p:cNvPr id="16387" name="TextBox 2"/>
          <p:cNvSpPr txBox="1">
            <a:spLocks noChangeArrowheads="1"/>
          </p:cNvSpPr>
          <p:nvPr/>
        </p:nvSpPr>
        <p:spPr bwMode="auto">
          <a:xfrm>
            <a:off x="539552" y="1654175"/>
            <a:ext cx="7429500" cy="3108543"/>
          </a:xfrm>
          <a:prstGeom prst="rect">
            <a:avLst/>
          </a:prstGeom>
          <a:noFill/>
          <a:ln w="9525">
            <a:noFill/>
            <a:miter lim="800000"/>
            <a:headEnd/>
            <a:tailEnd/>
          </a:ln>
        </p:spPr>
        <p:txBody>
          <a:bodyPr>
            <a:spAutoFit/>
          </a:bodyPr>
          <a:lstStyle/>
          <a:p>
            <a:r>
              <a:rPr lang="en-GB" sz="2800" dirty="0">
                <a:latin typeface="Century Gothic" panose="020B0502020202020204" pitchFamily="34" charset="0"/>
              </a:rPr>
              <a:t>ATD – Ali tunnelled deep.</a:t>
            </a:r>
          </a:p>
          <a:p>
            <a:endParaRPr lang="en-GB" sz="2800" dirty="0">
              <a:latin typeface="Century Gothic" panose="020B0502020202020204" pitchFamily="34" charset="0"/>
            </a:endParaRPr>
          </a:p>
          <a:p>
            <a:r>
              <a:rPr lang="en-GB" sz="2800" dirty="0">
                <a:latin typeface="Century Gothic" panose="020B0502020202020204" pitchFamily="34" charset="0"/>
              </a:rPr>
              <a:t>CJR – Carol jumped rapidly.</a:t>
            </a:r>
          </a:p>
          <a:p>
            <a:endParaRPr lang="en-GB" sz="2800" dirty="0">
              <a:latin typeface="Century Gothic" panose="020B0502020202020204" pitchFamily="34" charset="0"/>
            </a:endParaRPr>
          </a:p>
          <a:p>
            <a:r>
              <a:rPr lang="en-GB" sz="2800" dirty="0">
                <a:latin typeface="Century Gothic" panose="020B0502020202020204" pitchFamily="34" charset="0"/>
              </a:rPr>
              <a:t>RBJ – Roger bravely jumped.</a:t>
            </a:r>
          </a:p>
          <a:p>
            <a:endParaRPr lang="en-GB" sz="2800" dirty="0">
              <a:latin typeface="Century Gothic" panose="020B0502020202020204" pitchFamily="34" charset="0"/>
            </a:endParaRPr>
          </a:p>
          <a:p>
            <a:r>
              <a:rPr lang="en-GB" sz="2800" dirty="0">
                <a:latin typeface="Century Gothic" panose="020B0502020202020204" pitchFamily="34" charset="0"/>
              </a:rPr>
              <a:t>WUY – Woeful undertakers yawned.</a:t>
            </a:r>
          </a:p>
        </p:txBody>
      </p:sp>
      <p:pic>
        <p:nvPicPr>
          <p:cNvPr id="16388" name="Picture 2" descr="http://upload.wikimedia.org/wikipedia/commons/thumb/d/d8/BritishNumberPlates_CopyrightKaihsuTai.jpg/116px-BritishNumberPlates_CopyrightKaihsuTai.jpg"/>
          <p:cNvPicPr>
            <a:picLocks noChangeAspect="1" noChangeArrowheads="1"/>
          </p:cNvPicPr>
          <p:nvPr/>
        </p:nvPicPr>
        <p:blipFill>
          <a:blip cstate="print"/>
          <a:srcRect/>
          <a:stretch>
            <a:fillRect/>
          </a:stretch>
        </p:blipFill>
        <p:spPr bwMode="auto">
          <a:xfrm>
            <a:off x="6786563" y="1428750"/>
            <a:ext cx="1928812" cy="1995488"/>
          </a:xfrm>
          <a:prstGeom prst="rect">
            <a:avLst/>
          </a:prstGeom>
          <a:noFill/>
          <a:ln w="9525">
            <a:noFill/>
            <a:miter lim="800000"/>
            <a:headEnd/>
            <a:tailEnd/>
          </a:ln>
        </p:spPr>
      </p:pic>
      <p:sp>
        <p:nvSpPr>
          <p:cNvPr id="3" name="TextBox 2"/>
          <p:cNvSpPr txBox="1"/>
          <p:nvPr/>
        </p:nvSpPr>
        <p:spPr>
          <a:xfrm>
            <a:off x="827584" y="5589240"/>
            <a:ext cx="6760184" cy="646331"/>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Children generate 3 word sentences from the letters given.</a:t>
            </a:r>
          </a:p>
          <a:p>
            <a:r>
              <a:rPr lang="en-GB" dirty="0">
                <a:latin typeface="Century Gothic" panose="020B0502020202020204" pitchFamily="34" charset="0"/>
              </a:rPr>
              <a:t>Word classes can also be discussed.</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7824" y="260648"/>
            <a:ext cx="5915000" cy="1143000"/>
          </a:xfrm>
        </p:spPr>
        <p:txBody>
          <a:bodyPr/>
          <a:lstStyle/>
          <a:p>
            <a:r>
              <a:rPr lang="en-GB" dirty="0"/>
              <a:t>Verb or noun?</a:t>
            </a:r>
          </a:p>
        </p:txBody>
      </p:sp>
      <p:sp>
        <p:nvSpPr>
          <p:cNvPr id="3" name="Content Placeholder 2"/>
          <p:cNvSpPr>
            <a:spLocks noGrp="1"/>
          </p:cNvSpPr>
          <p:nvPr>
            <p:ph idx="1"/>
          </p:nvPr>
        </p:nvSpPr>
        <p:spPr>
          <a:xfrm>
            <a:off x="467544" y="2996952"/>
            <a:ext cx="8229600" cy="3268960"/>
          </a:xfrm>
        </p:spPr>
        <p:txBody>
          <a:bodyPr>
            <a:normAutofit/>
          </a:bodyPr>
          <a:lstStyle/>
          <a:p>
            <a:pPr marL="0" indent="0">
              <a:buNone/>
            </a:pPr>
            <a:r>
              <a:rPr lang="en-GB" sz="2400" dirty="0"/>
              <a:t>The </a:t>
            </a:r>
            <a:r>
              <a:rPr lang="en-GB" sz="2400" b="1" dirty="0">
                <a:solidFill>
                  <a:srgbClr val="00B050"/>
                </a:solidFill>
              </a:rPr>
              <a:t>burning</a:t>
            </a:r>
            <a:r>
              <a:rPr lang="en-GB" sz="2400" dirty="0"/>
              <a:t> of the forest filled the animals with panic.</a:t>
            </a:r>
          </a:p>
          <a:p>
            <a:pPr marL="0" indent="0">
              <a:buNone/>
            </a:pPr>
            <a:endParaRPr lang="en-GB" sz="2400" dirty="0"/>
          </a:p>
          <a:p>
            <a:pPr marL="0" indent="0">
              <a:buNone/>
            </a:pPr>
            <a:r>
              <a:rPr lang="en-GB" sz="2400" dirty="0"/>
              <a:t>The dense forest was </a:t>
            </a:r>
            <a:r>
              <a:rPr lang="en-GB" sz="2400" b="1" dirty="0">
                <a:solidFill>
                  <a:srgbClr val="00B050"/>
                </a:solidFill>
              </a:rPr>
              <a:t>burning</a:t>
            </a:r>
            <a:r>
              <a:rPr lang="en-GB" sz="2400" dirty="0"/>
              <a:t> fiercely.</a:t>
            </a:r>
          </a:p>
          <a:p>
            <a:pPr marL="0" indent="0">
              <a:buNone/>
            </a:pPr>
            <a:endParaRPr lang="en-GB" sz="2400" dirty="0"/>
          </a:p>
          <a:p>
            <a:pPr marL="0" indent="0">
              <a:buNone/>
            </a:pPr>
            <a:r>
              <a:rPr lang="en-GB" sz="2400" dirty="0"/>
              <a:t>With one great </a:t>
            </a:r>
            <a:r>
              <a:rPr lang="en-GB" sz="2400" b="1" dirty="0">
                <a:solidFill>
                  <a:srgbClr val="00B050"/>
                </a:solidFill>
              </a:rPr>
              <a:t>leap</a:t>
            </a:r>
            <a:r>
              <a:rPr lang="en-GB" sz="2400" dirty="0"/>
              <a:t>, the deer crossed the ravine.</a:t>
            </a:r>
          </a:p>
          <a:p>
            <a:pPr marL="0" indent="0">
              <a:buNone/>
            </a:pPr>
            <a:endParaRPr lang="en-GB" sz="2400" dirty="0"/>
          </a:p>
          <a:p>
            <a:pPr marL="0" indent="0">
              <a:buNone/>
            </a:pPr>
            <a:r>
              <a:rPr lang="en-GB" sz="2400" dirty="0"/>
              <a:t>“Who can </a:t>
            </a:r>
            <a:r>
              <a:rPr lang="en-GB" sz="2400" b="1" dirty="0">
                <a:solidFill>
                  <a:srgbClr val="00B050"/>
                </a:solidFill>
              </a:rPr>
              <a:t>leap</a:t>
            </a:r>
            <a:r>
              <a:rPr lang="en-GB" sz="2400" dirty="0"/>
              <a:t> the furthest?” challenged Sam.</a:t>
            </a:r>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a:p>
            <a:pPr marL="0" indent="0">
              <a:buNone/>
            </a:pPr>
            <a:endParaRPr lang="en-GB" sz="24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72</a:t>
            </a:fld>
            <a:endParaRPr lang="en-GB" dirty="0"/>
          </a:p>
        </p:txBody>
      </p:sp>
      <p:pic>
        <p:nvPicPr>
          <p:cNvPr id="717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528" y="260648"/>
            <a:ext cx="3787621" cy="23672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461539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634082"/>
          </a:xfrm>
        </p:spPr>
        <p:txBody>
          <a:bodyPr>
            <a:normAutofit fontScale="90000"/>
          </a:bodyPr>
          <a:lstStyle/>
          <a:p>
            <a:r>
              <a:rPr lang="en-GB" dirty="0"/>
              <a:t>Preposition or conjunction? Sort it out.</a:t>
            </a:r>
          </a:p>
        </p:txBody>
      </p:sp>
      <p:sp>
        <p:nvSpPr>
          <p:cNvPr id="3" name="Content Placeholder 2"/>
          <p:cNvSpPr>
            <a:spLocks noGrp="1"/>
          </p:cNvSpPr>
          <p:nvPr>
            <p:ph idx="1"/>
          </p:nvPr>
        </p:nvSpPr>
        <p:spPr>
          <a:xfrm>
            <a:off x="424136" y="1484784"/>
            <a:ext cx="8424936" cy="4896544"/>
          </a:xfrm>
          <a:ln>
            <a:solidFill>
              <a:schemeClr val="tx1"/>
            </a:solidFill>
          </a:ln>
        </p:spPr>
        <p:txBody>
          <a:bodyPr>
            <a:normAutofit lnSpcReduction="10000"/>
          </a:bodyPr>
          <a:lstStyle/>
          <a:p>
            <a:pPr marL="0" indent="0">
              <a:buNone/>
            </a:pPr>
            <a:r>
              <a:rPr lang="en-GB" sz="1800" dirty="0"/>
              <a:t>I caught the ball </a:t>
            </a:r>
            <a:r>
              <a:rPr lang="en-GB" sz="1800" b="1" dirty="0"/>
              <a:t>after</a:t>
            </a:r>
            <a:r>
              <a:rPr lang="en-GB" sz="1800" dirty="0"/>
              <a:t> you.</a:t>
            </a:r>
          </a:p>
          <a:p>
            <a:pPr marL="0" indent="0">
              <a:buNone/>
            </a:pPr>
            <a:endParaRPr lang="en-GB" sz="1800" dirty="0"/>
          </a:p>
          <a:p>
            <a:pPr marL="0" indent="0">
              <a:buNone/>
            </a:pPr>
            <a:r>
              <a:rPr lang="en-GB" sz="1800" dirty="0"/>
              <a:t>Poppy went out </a:t>
            </a:r>
            <a:r>
              <a:rPr lang="en-GB" sz="1800" b="1" dirty="0"/>
              <a:t>after </a:t>
            </a:r>
            <a:r>
              <a:rPr lang="en-GB" sz="1800" dirty="0"/>
              <a:t>it had stopped raining.</a:t>
            </a:r>
          </a:p>
          <a:p>
            <a:pPr marL="0" indent="0">
              <a:buNone/>
            </a:pPr>
            <a:endParaRPr lang="en-GB" sz="1800" dirty="0"/>
          </a:p>
          <a:p>
            <a:pPr marL="0" indent="0">
              <a:buNone/>
            </a:pPr>
            <a:r>
              <a:rPr lang="en-GB" sz="1800" dirty="0"/>
              <a:t>Joe waited </a:t>
            </a:r>
            <a:r>
              <a:rPr lang="en-GB" sz="1800" b="1" dirty="0"/>
              <a:t>until</a:t>
            </a:r>
            <a:r>
              <a:rPr lang="en-GB" sz="1800" dirty="0"/>
              <a:t> the coast was clear.</a:t>
            </a:r>
          </a:p>
          <a:p>
            <a:pPr marL="0" indent="0">
              <a:buNone/>
            </a:pPr>
            <a:endParaRPr lang="en-GB" sz="1800" dirty="0"/>
          </a:p>
          <a:p>
            <a:pPr marL="0" indent="0">
              <a:buNone/>
            </a:pPr>
            <a:r>
              <a:rPr lang="en-GB" sz="1800" dirty="0"/>
              <a:t>Dinner will not be ready </a:t>
            </a:r>
            <a:r>
              <a:rPr lang="en-GB" sz="1800" b="1" dirty="0"/>
              <a:t>until</a:t>
            </a:r>
            <a:r>
              <a:rPr lang="en-GB" sz="1800" dirty="0"/>
              <a:t> seven o’clock.</a:t>
            </a:r>
          </a:p>
          <a:p>
            <a:pPr marL="0" indent="0">
              <a:buNone/>
            </a:pPr>
            <a:endParaRPr lang="en-GB" sz="1800" dirty="0"/>
          </a:p>
          <a:p>
            <a:pPr marL="0" indent="0">
              <a:buNone/>
            </a:pPr>
            <a:r>
              <a:rPr lang="en-GB" sz="1800" dirty="0"/>
              <a:t>The dolphins gathered </a:t>
            </a:r>
            <a:r>
              <a:rPr lang="en-GB" sz="1800" b="1" dirty="0"/>
              <a:t>before</a:t>
            </a:r>
            <a:r>
              <a:rPr lang="en-GB" sz="1800" dirty="0"/>
              <a:t> sunrise.</a:t>
            </a:r>
          </a:p>
          <a:p>
            <a:pPr marL="0" indent="0">
              <a:buNone/>
            </a:pPr>
            <a:endParaRPr lang="en-GB" sz="1800" dirty="0"/>
          </a:p>
          <a:p>
            <a:pPr marL="0" indent="0">
              <a:buNone/>
            </a:pPr>
            <a:r>
              <a:rPr lang="en-GB" sz="1800" b="1" dirty="0"/>
              <a:t>Before</a:t>
            </a:r>
            <a:r>
              <a:rPr lang="en-GB" sz="1800" dirty="0"/>
              <a:t> he could turn round, Bilbo was surrounded by goblins.</a:t>
            </a:r>
          </a:p>
          <a:p>
            <a:pPr marL="0" indent="0">
              <a:buNone/>
            </a:pPr>
            <a:endParaRPr lang="en-GB" sz="1800" dirty="0"/>
          </a:p>
          <a:p>
            <a:pPr marL="0" indent="0">
              <a:buNone/>
            </a:pPr>
            <a:r>
              <a:rPr lang="en-GB" sz="1800" dirty="0"/>
              <a:t>Vesuvius has not erupted </a:t>
            </a:r>
            <a:r>
              <a:rPr lang="en-GB" sz="1800" b="1" dirty="0"/>
              <a:t>since</a:t>
            </a:r>
            <a:r>
              <a:rPr lang="en-GB" sz="1800" dirty="0"/>
              <a:t> the nineteen fifties.</a:t>
            </a:r>
          </a:p>
          <a:p>
            <a:pPr marL="0" indent="0">
              <a:buNone/>
            </a:pPr>
            <a:endParaRPr lang="en-GB" sz="1800" dirty="0"/>
          </a:p>
          <a:p>
            <a:pPr marL="0" indent="0">
              <a:buNone/>
            </a:pPr>
            <a:r>
              <a:rPr lang="en-GB" sz="1800" b="1" dirty="0"/>
              <a:t>Since</a:t>
            </a:r>
            <a:r>
              <a:rPr lang="en-GB" sz="1800" dirty="0"/>
              <a:t> the house was flooded in January, we have been unable to live there.</a:t>
            </a:r>
          </a:p>
        </p:txBody>
      </p:sp>
      <p:sp>
        <p:nvSpPr>
          <p:cNvPr id="6" name="Date Placeholder 5"/>
          <p:cNvSpPr>
            <a:spLocks noGrp="1"/>
          </p:cNvSpPr>
          <p:nvPr>
            <p:ph type="dt" sz="half" idx="10"/>
          </p:nvPr>
        </p:nvSpPr>
        <p:spPr>
          <a:xfrm>
            <a:off x="3515544" y="6525344"/>
            <a:ext cx="2133600" cy="320675"/>
          </a:xfrm>
        </p:spPr>
        <p:txBody>
          <a:bodyPr/>
          <a:lstStyle/>
          <a:p>
            <a:r>
              <a:rPr lang="en-US" dirty="0"/>
              <a:t>© Focus Education UK Ltd</a:t>
            </a:r>
            <a:endParaRPr lang="en-GB" dirty="0"/>
          </a:p>
        </p:txBody>
      </p:sp>
      <p:sp>
        <p:nvSpPr>
          <p:cNvPr id="7" name="Slide Number Placeholder 6"/>
          <p:cNvSpPr>
            <a:spLocks noGrp="1"/>
          </p:cNvSpPr>
          <p:nvPr>
            <p:ph type="sldNum" sz="quarter" idx="12"/>
          </p:nvPr>
        </p:nvSpPr>
        <p:spPr>
          <a:xfrm>
            <a:off x="7452320" y="6488481"/>
            <a:ext cx="1219200" cy="365125"/>
          </a:xfrm>
        </p:spPr>
        <p:txBody>
          <a:bodyPr/>
          <a:lstStyle/>
          <a:p>
            <a:fld id="{1846B546-D5AF-48F3-AE7E-6EBE9F16C366}" type="slidenum">
              <a:rPr lang="en-GB" smtClean="0"/>
              <a:pPr/>
              <a:t>73</a:t>
            </a:fld>
            <a:endParaRPr lang="en-GB" dirty="0"/>
          </a:p>
        </p:txBody>
      </p:sp>
      <p:sp>
        <p:nvSpPr>
          <p:cNvPr id="4" name="Content Placeholder 2"/>
          <p:cNvSpPr txBox="1">
            <a:spLocks/>
          </p:cNvSpPr>
          <p:nvPr/>
        </p:nvSpPr>
        <p:spPr>
          <a:xfrm>
            <a:off x="435270" y="836712"/>
            <a:ext cx="3178696" cy="504056"/>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Preposition?</a:t>
            </a:r>
          </a:p>
        </p:txBody>
      </p:sp>
      <p:sp>
        <p:nvSpPr>
          <p:cNvPr id="5" name="Content Placeholder 2"/>
          <p:cNvSpPr txBox="1">
            <a:spLocks/>
          </p:cNvSpPr>
          <p:nvPr/>
        </p:nvSpPr>
        <p:spPr>
          <a:xfrm>
            <a:off x="5132288" y="836712"/>
            <a:ext cx="3178696" cy="504056"/>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b="1" dirty="0">
                <a:solidFill>
                  <a:srgbClr val="FF0000"/>
                </a:solidFill>
              </a:rPr>
              <a:t>          </a:t>
            </a:r>
            <a:r>
              <a:rPr lang="en-GB" sz="2000" b="1" dirty="0">
                <a:solidFill>
                  <a:srgbClr val="00B050"/>
                </a:solidFill>
              </a:rPr>
              <a:t>Conjunction?</a:t>
            </a:r>
            <a:endParaRPr lang="en-GB" sz="2000" b="1" dirty="0">
              <a:solidFill>
                <a:srgbClr val="FF0000"/>
              </a:solidFill>
            </a:endParaRPr>
          </a:p>
        </p:txBody>
      </p:sp>
    </p:spTree>
    <p:extLst>
      <p:ext uri="{BB962C8B-B14F-4D97-AF65-F5344CB8AC3E}">
        <p14:creationId xmlns:p14="http://schemas.microsoft.com/office/powerpoint/2010/main" val="333878264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8229600" cy="793640"/>
          </a:xfrm>
        </p:spPr>
        <p:txBody>
          <a:bodyPr/>
          <a:lstStyle/>
          <a:p>
            <a:r>
              <a:rPr lang="en-GB" dirty="0"/>
              <a:t>Using a picture</a:t>
            </a:r>
          </a:p>
        </p:txBody>
      </p:sp>
      <p:pic>
        <p:nvPicPr>
          <p:cNvPr id="7" name="Picture 3" descr="innocenti2[1]"/>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364435" y="274450"/>
            <a:ext cx="2362200" cy="1647635"/>
          </a:xfrm>
          <a:prstGeom prst="rect">
            <a:avLst/>
          </a:prstGeom>
          <a:noFill/>
          <a:ln w="9525" algn="in">
            <a:noFill/>
            <a:miter lim="800000"/>
            <a:headEnd/>
            <a:tailEnd/>
          </a:ln>
          <a:effectLst/>
        </p:spPr>
      </p:pic>
      <p:sp>
        <p:nvSpPr>
          <p:cNvPr id="4" name="Date Placeholder 3"/>
          <p:cNvSpPr>
            <a:spLocks noGrp="1"/>
          </p:cNvSpPr>
          <p:nvPr>
            <p:ph type="dt" sz="half" idx="10"/>
          </p:nvPr>
        </p:nvSpPr>
        <p:spPr>
          <a:xfrm>
            <a:off x="3555336" y="6479501"/>
            <a:ext cx="2133600" cy="320675"/>
          </a:xfrm>
        </p:spPr>
        <p:txBody>
          <a:bodyPr/>
          <a:lstStyle/>
          <a:p>
            <a:r>
              <a:rPr lang="en-US" dirty="0"/>
              <a:t>© Focus Education UK Ltd</a:t>
            </a:r>
            <a:endParaRPr lang="en-GB" dirty="0"/>
          </a:p>
        </p:txBody>
      </p:sp>
      <p:sp>
        <p:nvSpPr>
          <p:cNvPr id="5" name="Slide Number Placeholder 4"/>
          <p:cNvSpPr>
            <a:spLocks noGrp="1"/>
          </p:cNvSpPr>
          <p:nvPr>
            <p:ph type="sldNum" sz="quarter" idx="12"/>
          </p:nvPr>
        </p:nvSpPr>
        <p:spPr>
          <a:xfrm>
            <a:off x="7733457" y="6396717"/>
            <a:ext cx="1219200" cy="365125"/>
          </a:xfrm>
        </p:spPr>
        <p:txBody>
          <a:bodyPr/>
          <a:lstStyle/>
          <a:p>
            <a:fld id="{1846B546-D5AF-48F3-AE7E-6EBE9F16C366}" type="slidenum">
              <a:rPr lang="en-GB" smtClean="0"/>
              <a:pPr/>
              <a:t>74</a:t>
            </a:fld>
            <a:endParaRPr lang="en-GB" dirty="0"/>
          </a:p>
        </p:txBody>
      </p:sp>
      <p:pic>
        <p:nvPicPr>
          <p:cNvPr id="8" name="Picture 8" descr="Norman Rockwell - Going and Coming - Art Prints and Posters"/>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796136" y="1068278"/>
            <a:ext cx="3042329" cy="1969017"/>
          </a:xfrm>
          <a:prstGeom prst="rect">
            <a:avLst/>
          </a:prstGeom>
          <a:noFill/>
        </p:spPr>
      </p:pic>
      <p:pic>
        <p:nvPicPr>
          <p:cNvPr id="9" name="Picture 10" descr="http://upload.wikimedia.org/wikipedia/commons/b/bc/Georges_de_La_Tour,_The_Fortune_Teller.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9600" y="2173648"/>
            <a:ext cx="2558865" cy="2077798"/>
          </a:xfrm>
          <a:prstGeom prst="rect">
            <a:avLst/>
          </a:prstGeom>
          <a:noFill/>
        </p:spPr>
      </p:pic>
      <p:pic>
        <p:nvPicPr>
          <p:cNvPr id="10" name="Picture 2" descr="http://www.codart.nl/images/AvercampWinterScenewithSkatersNearCastleCa1618LondonNG.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453269" y="1082551"/>
            <a:ext cx="2011292" cy="1940470"/>
          </a:xfrm>
          <a:prstGeom prst="rect">
            <a:avLst/>
          </a:prstGeom>
          <a:noFill/>
        </p:spPr>
      </p:pic>
      <p:pic>
        <p:nvPicPr>
          <p:cNvPr id="11" name="Picture 2" descr="http://1.2.3.10/bmi/4.bp.blogspot.com/_wcQqAuTWa-4/R4ME7o_45pI/AAAAAAAAAcw/CeB3w1ZcaMY/s400/Wyeth+Cloud.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819532" y="3356992"/>
            <a:ext cx="2133125" cy="2570030"/>
          </a:xfrm>
          <a:prstGeom prst="rect">
            <a:avLst/>
          </a:prstGeom>
          <a:noFill/>
        </p:spPr>
      </p:pic>
      <p:pic>
        <p:nvPicPr>
          <p:cNvPr id="13"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476733" y="3550482"/>
            <a:ext cx="2145403" cy="163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descr="C:\Ros Work\Lambeth\Texts and Sequences\Meerkat Mail\Meerkat Mail\img004.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716016" y="3268952"/>
            <a:ext cx="1915757" cy="13861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209596" y="5263607"/>
            <a:ext cx="5254965" cy="1077218"/>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Use an illustration from the current text or a picture </a:t>
            </a:r>
          </a:p>
          <a:p>
            <a:r>
              <a:rPr lang="en-GB" sz="1600" dirty="0">
                <a:latin typeface="Century Gothic" panose="020B0502020202020204" pitchFamily="34" charset="0"/>
              </a:rPr>
              <a:t>related to a curriculum area or a painting. Choose </a:t>
            </a:r>
          </a:p>
          <a:p>
            <a:r>
              <a:rPr lang="en-GB" sz="1600" dirty="0">
                <a:latin typeface="Century Gothic" panose="020B0502020202020204" pitchFamily="34" charset="0"/>
              </a:rPr>
              <a:t>the word classes or sentence types relevant to the </a:t>
            </a:r>
          </a:p>
          <a:p>
            <a:r>
              <a:rPr lang="en-GB" sz="1600" dirty="0">
                <a:latin typeface="Century Gothic" panose="020B0502020202020204" pitchFamily="34" charset="0"/>
              </a:rPr>
              <a:t>children’s current learning.</a:t>
            </a:r>
          </a:p>
        </p:txBody>
      </p:sp>
    </p:spTree>
    <p:extLst>
      <p:ext uri="{BB962C8B-B14F-4D97-AF65-F5344CB8AC3E}">
        <p14:creationId xmlns:p14="http://schemas.microsoft.com/office/powerpoint/2010/main" val="361272271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868362"/>
          </a:xfrm>
        </p:spPr>
        <p:txBody>
          <a:bodyPr/>
          <a:lstStyle/>
          <a:p>
            <a:r>
              <a:rPr lang="en-GB" b="1" dirty="0"/>
              <a:t>Capture the picture</a:t>
            </a:r>
          </a:p>
        </p:txBody>
      </p:sp>
      <p:sp>
        <p:nvSpPr>
          <p:cNvPr id="3" name="Content Placeholder 2"/>
          <p:cNvSpPr>
            <a:spLocks noGrp="1"/>
          </p:cNvSpPr>
          <p:nvPr>
            <p:ph idx="1"/>
          </p:nvPr>
        </p:nvSpPr>
        <p:spPr>
          <a:xfrm>
            <a:off x="5508104" y="1556792"/>
            <a:ext cx="3276600" cy="3810000"/>
          </a:xfrm>
          <a:ln>
            <a:solidFill>
              <a:schemeClr val="tx1"/>
            </a:solidFill>
          </a:ln>
        </p:spPr>
        <p:txBody>
          <a:bodyPr/>
          <a:lstStyle/>
          <a:p>
            <a:pPr marL="0" indent="0">
              <a:buNone/>
            </a:pPr>
            <a:endParaRPr lang="en-GB" dirty="0"/>
          </a:p>
          <a:p>
            <a:pPr marL="0" indent="0">
              <a:buNone/>
            </a:pPr>
            <a:r>
              <a:rPr lang="en-GB" dirty="0"/>
              <a:t>In 2 adjectives</a:t>
            </a:r>
          </a:p>
          <a:p>
            <a:pPr marL="0" indent="0">
              <a:buNone/>
            </a:pPr>
            <a:endParaRPr lang="en-GB" dirty="0"/>
          </a:p>
          <a:p>
            <a:pPr marL="0" indent="0">
              <a:buNone/>
            </a:pPr>
            <a:r>
              <a:rPr lang="en-GB" dirty="0"/>
              <a:t>In 2 adverbs</a:t>
            </a:r>
          </a:p>
          <a:p>
            <a:pPr marL="0" indent="0">
              <a:buNone/>
            </a:pPr>
            <a:endParaRPr lang="en-GB" dirty="0"/>
          </a:p>
          <a:p>
            <a:pPr marL="0" indent="0">
              <a:buNone/>
            </a:pPr>
            <a:r>
              <a:rPr lang="en-GB" dirty="0"/>
              <a:t>In 2 verbs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75</a:t>
            </a:fld>
            <a:endParaRPr lang="en-GB" dirty="0"/>
          </a:p>
        </p:txBody>
      </p:sp>
      <p:pic>
        <p:nvPicPr>
          <p:cNvPr id="1026" name="Picture 2" descr="C:\Ros Work\Focus Education\Courses\Grammar\Rabbit Problem Pics\img01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1143000"/>
            <a:ext cx="4953000" cy="5181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0612062"/>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Grammar Dice</a:t>
            </a:r>
          </a:p>
        </p:txBody>
      </p:sp>
      <p:sp>
        <p:nvSpPr>
          <p:cNvPr id="4" name="Content Placeholder 2"/>
          <p:cNvSpPr>
            <a:spLocks noGrp="1"/>
          </p:cNvSpPr>
          <p:nvPr>
            <p:ph idx="1"/>
          </p:nvPr>
        </p:nvSpPr>
        <p:spPr>
          <a:xfrm>
            <a:off x="251520" y="2132856"/>
            <a:ext cx="4248472" cy="3096344"/>
          </a:xfrm>
          <a:ln>
            <a:solidFill>
              <a:schemeClr val="accent1"/>
            </a:solidFill>
          </a:ln>
        </p:spPr>
        <p:txBody>
          <a:bodyPr>
            <a:normAutofit lnSpcReduction="10000"/>
          </a:bodyPr>
          <a:lstStyle/>
          <a:p>
            <a:pPr>
              <a:buNone/>
            </a:pPr>
            <a:r>
              <a:rPr lang="en-GB" sz="2000" dirty="0">
                <a:latin typeface="Century Gothic" panose="020B0502020202020204" pitchFamily="34" charset="0"/>
              </a:rPr>
              <a:t>Children throw the dice and </a:t>
            </a:r>
          </a:p>
          <a:p>
            <a:pPr>
              <a:buNone/>
            </a:pPr>
            <a:r>
              <a:rPr lang="en-GB" sz="2000" dirty="0">
                <a:latin typeface="Century Gothic" panose="020B0502020202020204" pitchFamily="34" charset="0"/>
              </a:rPr>
              <a:t>choose a word from the word </a:t>
            </a:r>
          </a:p>
          <a:p>
            <a:pPr>
              <a:buNone/>
            </a:pPr>
            <a:r>
              <a:rPr lang="en-GB" sz="2000" dirty="0">
                <a:latin typeface="Century Gothic" panose="020B0502020202020204" pitchFamily="34" charset="0"/>
              </a:rPr>
              <a:t>class, recording them as they </a:t>
            </a:r>
          </a:p>
          <a:p>
            <a:pPr>
              <a:buNone/>
            </a:pPr>
            <a:r>
              <a:rPr lang="en-GB" sz="2000" dirty="0">
                <a:latin typeface="Century Gothic" panose="020B0502020202020204" pitchFamily="34" charset="0"/>
              </a:rPr>
              <a:t>go. When they have all the </a:t>
            </a:r>
          </a:p>
          <a:p>
            <a:pPr>
              <a:buNone/>
            </a:pPr>
            <a:r>
              <a:rPr lang="en-GB" sz="2000" dirty="0">
                <a:latin typeface="Century Gothic" panose="020B0502020202020204" pitchFamily="34" charset="0"/>
              </a:rPr>
              <a:t>words, each child works to </a:t>
            </a:r>
          </a:p>
          <a:p>
            <a:pPr>
              <a:buNone/>
            </a:pPr>
            <a:r>
              <a:rPr lang="en-GB" sz="2000" dirty="0">
                <a:latin typeface="Century Gothic" panose="020B0502020202020204" pitchFamily="34" charset="0"/>
              </a:rPr>
              <a:t>construct a sentence, using the </a:t>
            </a:r>
          </a:p>
          <a:p>
            <a:pPr>
              <a:buNone/>
            </a:pPr>
            <a:r>
              <a:rPr lang="en-GB" sz="2000" dirty="0">
                <a:latin typeface="Century Gothic" panose="020B0502020202020204" pitchFamily="34" charset="0"/>
              </a:rPr>
              <a:t>words generated.  </a:t>
            </a:r>
          </a:p>
          <a:p>
            <a:pPr>
              <a:buNone/>
            </a:pPr>
            <a:r>
              <a:rPr lang="en-GB" sz="2000" dirty="0">
                <a:latin typeface="Century Gothic" panose="020B0502020202020204" pitchFamily="34" charset="0"/>
              </a:rPr>
              <a:t>Determiners may be added as </a:t>
            </a:r>
          </a:p>
          <a:p>
            <a:pPr>
              <a:buNone/>
            </a:pPr>
            <a:r>
              <a:rPr lang="en-GB" sz="2000" dirty="0">
                <a:latin typeface="Century Gothic" panose="020B0502020202020204" pitchFamily="34" charset="0"/>
              </a:rPr>
              <a:t>required.</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6F4A5CA6-F0EB-452D-ABB0-E20FBF0E2B72}" type="slidenum">
              <a:rPr lang="en-GB" smtClean="0"/>
              <a:pPr/>
              <a:t>76</a:t>
            </a:fld>
            <a:endParaRPr lang="en-GB" dirty="0"/>
          </a:p>
        </p:txBody>
      </p:sp>
      <p:pic>
        <p:nvPicPr>
          <p:cNvPr id="18434"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995936" y="1206396"/>
            <a:ext cx="5029199" cy="471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487943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55776" y="404664"/>
            <a:ext cx="5328592" cy="1968760"/>
          </a:xfrm>
          <a:ln>
            <a:solidFill>
              <a:schemeClr val="tx1"/>
            </a:solidFill>
          </a:ln>
        </p:spPr>
        <p:txBody>
          <a:bodyPr>
            <a:normAutofit/>
          </a:bodyPr>
          <a:lstStyle/>
          <a:p>
            <a:pPr marL="0" indent="0">
              <a:buNone/>
            </a:pPr>
            <a:r>
              <a:rPr lang="en-GB" sz="2400" dirty="0"/>
              <a:t>Twas brillig, and the slithy toves</a:t>
            </a:r>
          </a:p>
          <a:p>
            <a:pPr marL="0" indent="0">
              <a:buNone/>
            </a:pPr>
            <a:r>
              <a:rPr lang="en-GB" sz="2400" dirty="0"/>
              <a:t>Did gyre and gimble in the wabe:</a:t>
            </a:r>
          </a:p>
          <a:p>
            <a:pPr marL="0" indent="0">
              <a:buNone/>
            </a:pPr>
            <a:r>
              <a:rPr lang="en-GB" sz="2400" dirty="0"/>
              <a:t>All mimsy were the borogoves,</a:t>
            </a:r>
          </a:p>
          <a:p>
            <a:pPr marL="0" indent="0">
              <a:buNone/>
            </a:pPr>
            <a:r>
              <a:rPr lang="en-GB" sz="2400" dirty="0"/>
              <a:t>And the mome raths outgrabe.</a:t>
            </a:r>
          </a:p>
        </p:txBody>
      </p:sp>
      <p:sp>
        <p:nvSpPr>
          <p:cNvPr id="2" name="Date Placeholder 1"/>
          <p:cNvSpPr>
            <a:spLocks noGrp="1"/>
          </p:cNvSpPr>
          <p:nvPr>
            <p:ph type="dt" sz="half" idx="10"/>
          </p:nvPr>
        </p:nvSpPr>
        <p:spPr/>
        <p:txBody>
          <a:bodyPr/>
          <a:lstStyle/>
          <a:p>
            <a:r>
              <a:rPr lang="en-US" dirty="0"/>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77</a:t>
            </a:fld>
            <a:endParaRPr lang="en-GB" dirty="0"/>
          </a:p>
        </p:txBody>
      </p:sp>
      <p:pic>
        <p:nvPicPr>
          <p:cNvPr id="2253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116632"/>
            <a:ext cx="1547172"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67544" y="2852936"/>
            <a:ext cx="5904656" cy="1569660"/>
          </a:xfrm>
          <a:prstGeom prst="rect">
            <a:avLst/>
          </a:prstGeom>
          <a:ln>
            <a:solidFill>
              <a:schemeClr val="tx1"/>
            </a:solidFill>
          </a:ln>
        </p:spPr>
        <p:txBody>
          <a:bodyPr wrap="square">
            <a:spAutoFit/>
          </a:bodyPr>
          <a:lstStyle/>
          <a:p>
            <a:r>
              <a:rPr lang="en-GB" sz="2400" dirty="0">
                <a:latin typeface="Century Gothic" panose="020B0502020202020204" pitchFamily="34" charset="0"/>
              </a:rPr>
              <a:t>A krinklejup was parling a tristlebin. A </a:t>
            </a:r>
          </a:p>
          <a:p>
            <a:r>
              <a:rPr lang="en-GB" sz="2400" dirty="0">
                <a:latin typeface="Century Gothic" panose="020B0502020202020204" pitchFamily="34" charset="0"/>
              </a:rPr>
              <a:t>barjam stipped. The barjam grupped, </a:t>
            </a:r>
          </a:p>
          <a:p>
            <a:r>
              <a:rPr lang="en-GB" sz="2400" dirty="0">
                <a:latin typeface="Century Gothic" panose="020B0502020202020204" pitchFamily="34" charset="0"/>
              </a:rPr>
              <a:t>“Minto” to the krinklejup. The krinklejup </a:t>
            </a:r>
          </a:p>
          <a:p>
            <a:r>
              <a:rPr lang="en-GB" sz="2400" dirty="0">
                <a:latin typeface="Century Gothic" panose="020B0502020202020204" pitchFamily="34" charset="0"/>
              </a:rPr>
              <a:t>zisked zoelly.</a:t>
            </a:r>
          </a:p>
        </p:txBody>
      </p:sp>
      <p:sp>
        <p:nvSpPr>
          <p:cNvPr id="6" name="Rectangle 5"/>
          <p:cNvSpPr/>
          <p:nvPr/>
        </p:nvSpPr>
        <p:spPr>
          <a:xfrm>
            <a:off x="467544" y="5638704"/>
            <a:ext cx="5904656" cy="646331"/>
          </a:xfrm>
          <a:prstGeom prst="rect">
            <a:avLst/>
          </a:prstGeom>
          <a:ln>
            <a:solidFill>
              <a:schemeClr val="accent1"/>
            </a:solidFill>
          </a:ln>
        </p:spPr>
        <p:txBody>
          <a:bodyPr wrap="square">
            <a:spAutoFit/>
          </a:bodyPr>
          <a:lstStyle/>
          <a:p>
            <a:r>
              <a:rPr lang="en-GB" dirty="0">
                <a:latin typeface="Century Gothic" panose="020B0502020202020204" pitchFamily="34" charset="0"/>
              </a:rPr>
              <a:t>Children identify the word classes in nonsense text and explain how thy have identified them.</a:t>
            </a:r>
          </a:p>
        </p:txBody>
      </p:sp>
    </p:spTree>
    <p:extLst>
      <p:ext uri="{BB962C8B-B14F-4D97-AF65-F5344CB8AC3E}">
        <p14:creationId xmlns:p14="http://schemas.microsoft.com/office/powerpoint/2010/main" val="374560597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924944"/>
            <a:ext cx="8229600" cy="868362"/>
          </a:xfrm>
        </p:spPr>
        <p:txBody>
          <a:bodyPr>
            <a:noAutofit/>
          </a:bodyPr>
          <a:lstStyle/>
          <a:p>
            <a:pPr algn="ctr"/>
            <a:r>
              <a:rPr lang="en-GB" sz="5400" b="1" dirty="0">
                <a:latin typeface="Century Gothic" panose="020B0502020202020204" pitchFamily="34" charset="0"/>
              </a:rPr>
              <a:t>Working with Sentences</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6F4A5CA6-F0EB-452D-ABB0-E20FBF0E2B72}" type="slidenum">
              <a:rPr lang="en-GB" smtClean="0"/>
              <a:pPr/>
              <a:t>78</a:t>
            </a:fld>
            <a:endParaRPr lang="en-GB" dirty="0"/>
          </a:p>
        </p:txBody>
      </p:sp>
    </p:spTree>
    <p:extLst>
      <p:ext uri="{BB962C8B-B14F-4D97-AF65-F5344CB8AC3E}">
        <p14:creationId xmlns:p14="http://schemas.microsoft.com/office/powerpoint/2010/main" val="3119049184"/>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r>
              <a:rPr lang="en-GB" sz="2400" dirty="0"/>
              <a:t>Games need to make sure that children understand the concept of a sentence:</a:t>
            </a:r>
          </a:p>
          <a:p>
            <a:r>
              <a:rPr lang="en-GB" sz="2400" dirty="0"/>
              <a:t>It makes sense</a:t>
            </a:r>
          </a:p>
          <a:p>
            <a:r>
              <a:rPr lang="en-GB" sz="2400" dirty="0"/>
              <a:t>It starts with a capital letter and ends with the right punctuation for the sentence type - a full stop, a question mark, ellipsis or an exclamation mark</a:t>
            </a:r>
          </a:p>
          <a:p>
            <a:r>
              <a:rPr lang="en-GB" sz="2400" dirty="0"/>
              <a:t>It contains a verb</a:t>
            </a:r>
          </a:p>
          <a:p>
            <a:r>
              <a:rPr lang="en-GB" sz="2400" dirty="0"/>
              <a:t>Remember that a sentence can sometimes be a single word used for impact</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79</a:t>
            </a:fld>
            <a:endParaRPr lang="en-GB" dirty="0"/>
          </a:p>
        </p:txBody>
      </p:sp>
    </p:spTree>
    <p:extLst>
      <p:ext uri="{BB962C8B-B14F-4D97-AF65-F5344CB8AC3E}">
        <p14:creationId xmlns:p14="http://schemas.microsoft.com/office/powerpoint/2010/main" val="35231187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Sentence... Not a Sentence...</a:t>
            </a:r>
          </a:p>
        </p:txBody>
      </p:sp>
      <p:sp>
        <p:nvSpPr>
          <p:cNvPr id="3" name="Content Placeholder 2"/>
          <p:cNvSpPr>
            <a:spLocks noGrp="1"/>
          </p:cNvSpPr>
          <p:nvPr>
            <p:ph idx="1"/>
          </p:nvPr>
        </p:nvSpPr>
        <p:spPr>
          <a:xfrm>
            <a:off x="251520" y="1556792"/>
            <a:ext cx="8424936" cy="4525963"/>
          </a:xfrm>
          <a:ln>
            <a:solidFill>
              <a:schemeClr val="accent1"/>
            </a:solidFill>
          </a:ln>
        </p:spPr>
        <p:txBody>
          <a:bodyPr>
            <a:normAutofit fontScale="92500" lnSpcReduction="20000"/>
          </a:bodyPr>
          <a:lstStyle/>
          <a:p>
            <a:pPr>
              <a:buNone/>
            </a:pPr>
            <a:r>
              <a:rPr lang="en-GB" sz="2000" dirty="0">
                <a:latin typeface="Century Gothic" panose="020B0502020202020204" pitchFamily="34" charset="0"/>
              </a:rPr>
              <a:t>Play this game frequently to secure understanding of a sentence.</a:t>
            </a:r>
          </a:p>
          <a:p>
            <a:pPr>
              <a:buNone/>
            </a:pPr>
            <a:endParaRPr lang="en-GB" sz="2000" dirty="0">
              <a:latin typeface="Century Gothic" panose="020B0502020202020204" pitchFamily="34" charset="0"/>
            </a:endParaRPr>
          </a:p>
          <a:p>
            <a:pPr>
              <a:buNone/>
            </a:pPr>
            <a:r>
              <a:rPr lang="en-GB" sz="2000" dirty="0">
                <a:latin typeface="Century Gothic" panose="020B0502020202020204" pitchFamily="34" charset="0"/>
              </a:rPr>
              <a:t>Sentences should contain particular areas of difficulty for the </a:t>
            </a:r>
          </a:p>
          <a:p>
            <a:pPr>
              <a:buNone/>
            </a:pPr>
            <a:r>
              <a:rPr lang="en-GB" sz="2000" dirty="0">
                <a:latin typeface="Century Gothic" panose="020B0502020202020204" pitchFamily="34" charset="0"/>
              </a:rPr>
              <a:t>children. For example, omitted words, incorrect tenses, incorrect </a:t>
            </a:r>
          </a:p>
          <a:p>
            <a:pPr>
              <a:buNone/>
            </a:pPr>
            <a:r>
              <a:rPr lang="en-GB" sz="2000" dirty="0">
                <a:latin typeface="Century Gothic" panose="020B0502020202020204" pitchFamily="34" charset="0"/>
              </a:rPr>
              <a:t>word order, omitted or incorrect punctuation. The context should </a:t>
            </a:r>
          </a:p>
          <a:p>
            <a:pPr>
              <a:buNone/>
            </a:pPr>
            <a:r>
              <a:rPr lang="en-GB" sz="2000" dirty="0">
                <a:latin typeface="Century Gothic" panose="020B0502020202020204" pitchFamily="34" charset="0"/>
              </a:rPr>
              <a:t>always be familiar to the children so that they can focus on the </a:t>
            </a:r>
          </a:p>
          <a:p>
            <a:pPr>
              <a:buNone/>
            </a:pPr>
            <a:r>
              <a:rPr lang="en-GB" sz="2000" dirty="0">
                <a:latin typeface="Century Gothic" panose="020B0502020202020204" pitchFamily="34" charset="0"/>
              </a:rPr>
              <a:t>identified learning rather than understanding the context. Use  </a:t>
            </a:r>
          </a:p>
          <a:p>
            <a:pPr>
              <a:buNone/>
            </a:pPr>
            <a:r>
              <a:rPr lang="en-GB" sz="2000" dirty="0">
                <a:latin typeface="Century Gothic" panose="020B0502020202020204" pitchFamily="34" charset="0"/>
              </a:rPr>
              <a:t>current English text or foundation curriculum context.</a:t>
            </a:r>
          </a:p>
          <a:p>
            <a:pPr>
              <a:buNone/>
            </a:pPr>
            <a:endParaRPr lang="en-GB" sz="2000" dirty="0">
              <a:latin typeface="Century Gothic" panose="020B0502020202020204" pitchFamily="34" charset="0"/>
            </a:endParaRPr>
          </a:p>
          <a:p>
            <a:pPr>
              <a:buNone/>
            </a:pPr>
            <a:r>
              <a:rPr lang="en-GB" sz="2000" dirty="0">
                <a:latin typeface="Century Gothic" panose="020B0502020202020204" pitchFamily="34" charset="0"/>
              </a:rPr>
              <a:t>Ask the children if each example is a sentence or not. Identify </a:t>
            </a:r>
          </a:p>
          <a:p>
            <a:pPr>
              <a:buNone/>
            </a:pPr>
            <a:r>
              <a:rPr lang="en-GB" sz="2000" dirty="0">
                <a:latin typeface="Century Gothic" panose="020B0502020202020204" pitchFamily="34" charset="0"/>
              </a:rPr>
              <a:t>what is incorrect, say the correct version and annotate on IWB or </a:t>
            </a:r>
          </a:p>
          <a:p>
            <a:pPr>
              <a:buNone/>
            </a:pPr>
            <a:r>
              <a:rPr lang="en-GB" sz="2000" dirty="0">
                <a:latin typeface="Century Gothic" panose="020B0502020202020204" pitchFamily="34" charset="0"/>
              </a:rPr>
              <a:t>whiteboard.</a:t>
            </a:r>
          </a:p>
          <a:p>
            <a:pPr>
              <a:buNone/>
            </a:pPr>
            <a:endParaRPr lang="en-GB" sz="2000" dirty="0">
              <a:latin typeface="Century Gothic" panose="020B0502020202020204" pitchFamily="34" charset="0"/>
            </a:endParaRPr>
          </a:p>
          <a:p>
            <a:pPr>
              <a:buNone/>
            </a:pPr>
            <a:r>
              <a:rPr lang="en-GB" sz="2000" dirty="0">
                <a:latin typeface="Century Gothic" panose="020B0502020202020204" pitchFamily="34" charset="0"/>
              </a:rPr>
              <a:t>This game can also be played, as in the second example, to focus on </a:t>
            </a:r>
          </a:p>
          <a:p>
            <a:pPr>
              <a:buNone/>
            </a:pPr>
            <a:r>
              <a:rPr lang="en-GB" sz="2000" dirty="0">
                <a:latin typeface="Century Gothic" panose="020B0502020202020204" pitchFamily="34" charset="0"/>
              </a:rPr>
              <a:t>Standard English and common misuse.</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6F4A5CA6-F0EB-452D-ABB0-E20FBF0E2B72}" type="slidenum">
              <a:rPr lang="en-GB" smtClean="0"/>
              <a:pPr/>
              <a:t>80</a:t>
            </a:fld>
            <a:endParaRPr lang="en-GB"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Sentence... Not a Sentence...</a:t>
            </a:r>
          </a:p>
        </p:txBody>
      </p:sp>
      <p:sp>
        <p:nvSpPr>
          <p:cNvPr id="3" name="Content Placeholder 2"/>
          <p:cNvSpPr>
            <a:spLocks noGrp="1"/>
          </p:cNvSpPr>
          <p:nvPr>
            <p:ph idx="1"/>
          </p:nvPr>
        </p:nvSpPr>
        <p:spPr>
          <a:xfrm>
            <a:off x="251520" y="1556792"/>
            <a:ext cx="8640960" cy="4525963"/>
          </a:xfrm>
        </p:spPr>
        <p:txBody>
          <a:bodyPr>
            <a:normAutofit/>
          </a:bodyPr>
          <a:lstStyle/>
          <a:p>
            <a:pPr>
              <a:buNone/>
            </a:pPr>
            <a:r>
              <a:rPr lang="en-GB" sz="2800" dirty="0">
                <a:latin typeface="Century Gothic" panose="020B0502020202020204" pitchFamily="34" charset="0"/>
              </a:rPr>
              <a:t>Osebo made a huge drum.</a:t>
            </a:r>
          </a:p>
          <a:p>
            <a:pPr>
              <a:buNone/>
            </a:pPr>
            <a:r>
              <a:rPr lang="en-GB" sz="2800" dirty="0">
                <a:latin typeface="Century Gothic" panose="020B0502020202020204" pitchFamily="34" charset="0"/>
              </a:rPr>
              <a:t>It was magnificent drum.</a:t>
            </a:r>
          </a:p>
          <a:p>
            <a:pPr>
              <a:buNone/>
            </a:pPr>
            <a:r>
              <a:rPr lang="en-GB" sz="2800" dirty="0">
                <a:latin typeface="Century Gothic" panose="020B0502020202020204" pitchFamily="34" charset="0"/>
              </a:rPr>
              <a:t>all the animals wished it belonged to them</a:t>
            </a:r>
          </a:p>
          <a:p>
            <a:pPr>
              <a:buNone/>
            </a:pPr>
            <a:r>
              <a:rPr lang="en-GB" sz="2800" dirty="0">
                <a:latin typeface="Century Gothic" panose="020B0502020202020204" pitchFamily="34" charset="0"/>
              </a:rPr>
              <a:t>Next day Esono went to drum.</a:t>
            </a:r>
          </a:p>
          <a:p>
            <a:pPr>
              <a:buNone/>
            </a:pPr>
            <a:r>
              <a:rPr lang="en-GB" sz="2800" dirty="0">
                <a:latin typeface="Century Gothic" panose="020B0502020202020204" pitchFamily="34" charset="0"/>
              </a:rPr>
              <a:t>Something strange moved through the forest.</a:t>
            </a:r>
          </a:p>
          <a:p>
            <a:pPr>
              <a:buNone/>
            </a:pPr>
            <a:r>
              <a:rPr lang="en-GB" sz="2800" dirty="0">
                <a:latin typeface="Century Gothic" panose="020B0502020202020204" pitchFamily="34" charset="0"/>
              </a:rPr>
              <a:t>The monkey had.</a:t>
            </a:r>
          </a:p>
          <a:p>
            <a:pPr>
              <a:buNone/>
            </a:pPr>
            <a:r>
              <a:rPr lang="en-GB" sz="2800" dirty="0">
                <a:latin typeface="Century Gothic" panose="020B0502020202020204" pitchFamily="34" charset="0"/>
              </a:rPr>
              <a:t>the tortoise had a soft shell</a:t>
            </a:r>
          </a:p>
          <a:p>
            <a:pPr>
              <a:buNone/>
            </a:pPr>
            <a:r>
              <a:rPr lang="en-GB" sz="2800" dirty="0">
                <a:latin typeface="Century Gothic" panose="020B0502020202020204" pitchFamily="34" charset="0"/>
              </a:rPr>
              <a:t>Nyame tortoise a reward</a:t>
            </a:r>
          </a:p>
          <a:p>
            <a:pPr>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6F4A5CA6-F0EB-452D-ABB0-E20FBF0E2B72}" type="slidenum">
              <a:rPr lang="en-GB" smtClean="0"/>
              <a:pPr/>
              <a:t>81</a:t>
            </a:fld>
            <a:endParaRPr lang="en-GB" dirty="0"/>
          </a:p>
        </p:txBody>
      </p:sp>
      <p:pic>
        <p:nvPicPr>
          <p:cNvPr id="5" name="Picture 4" descr="http://images.word-power.co.uk/images/product_images/9780711221475.jpg"/>
          <p:cNvPicPr/>
          <p:nvPr/>
        </p:nvPicPr>
        <p:blipFill>
          <a:blip cstate="email">
            <a:extLst>
              <a:ext uri="{28A0092B-C50C-407E-A947-70E740481C1C}">
                <a14:useLocalDpi xmlns:a14="http://schemas.microsoft.com/office/drawing/2010/main"/>
              </a:ext>
            </a:extLst>
          </a:blip>
          <a:srcRect/>
          <a:stretch>
            <a:fillRect/>
          </a:stretch>
        </p:blipFill>
        <p:spPr bwMode="auto">
          <a:xfrm>
            <a:off x="5940152" y="4437113"/>
            <a:ext cx="2801888" cy="1656184"/>
          </a:xfrm>
          <a:prstGeom prst="rect">
            <a:avLst/>
          </a:prstGeom>
          <a:noFill/>
          <a:ln w="9525">
            <a:noFill/>
            <a:miter lim="800000"/>
            <a:headEnd/>
            <a:tailEnd/>
          </a:ln>
        </p:spPr>
      </p:pic>
    </p:spTree>
    <p:extLst>
      <p:ext uri="{BB962C8B-B14F-4D97-AF65-F5344CB8AC3E}">
        <p14:creationId xmlns:p14="http://schemas.microsoft.com/office/powerpoint/2010/main" val="9560918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31010"/>
            <a:ext cx="8229600" cy="922114"/>
          </a:xfrm>
        </p:spPr>
        <p:txBody>
          <a:bodyPr>
            <a:normAutofit/>
          </a:bodyPr>
          <a:lstStyle/>
          <a:p>
            <a:r>
              <a:rPr lang="en-GB" sz="3600" b="1" dirty="0">
                <a:latin typeface="Century Gothic" panose="020B0502020202020204" pitchFamily="34" charset="0"/>
              </a:rPr>
              <a:t>Sentence... Not a Sentence...</a:t>
            </a:r>
          </a:p>
        </p:txBody>
      </p:sp>
      <p:sp>
        <p:nvSpPr>
          <p:cNvPr id="3" name="Content Placeholder 2"/>
          <p:cNvSpPr>
            <a:spLocks noGrp="1"/>
          </p:cNvSpPr>
          <p:nvPr>
            <p:ph idx="1"/>
          </p:nvPr>
        </p:nvSpPr>
        <p:spPr>
          <a:xfrm>
            <a:off x="126232" y="1628800"/>
            <a:ext cx="8770192" cy="4525963"/>
          </a:xfrm>
        </p:spPr>
        <p:txBody>
          <a:bodyPr>
            <a:noAutofit/>
          </a:bodyPr>
          <a:lstStyle/>
          <a:p>
            <a:pPr marL="0" lvl="0" indent="0">
              <a:buNone/>
            </a:pPr>
            <a:r>
              <a:rPr lang="en-GB" sz="2000" dirty="0">
                <a:solidFill>
                  <a:prstClr val="black"/>
                </a:solidFill>
                <a:latin typeface="Century Gothic" pitchFamily="34" charset="0"/>
              </a:rPr>
              <a:t>Dan and me went shopping in Cambridge.</a:t>
            </a:r>
          </a:p>
          <a:p>
            <a:pPr marL="0" lvl="0" indent="0">
              <a:buNone/>
            </a:pPr>
            <a:r>
              <a:rPr lang="en-GB" sz="2000" dirty="0">
                <a:solidFill>
                  <a:prstClr val="black"/>
                </a:solidFill>
                <a:latin typeface="Century Gothic" pitchFamily="34" charset="0"/>
              </a:rPr>
              <a:t>He gave a gift to you and I.</a:t>
            </a:r>
          </a:p>
          <a:p>
            <a:pPr>
              <a:buNone/>
            </a:pPr>
            <a:r>
              <a:rPr lang="en-GB" sz="2000" dirty="0">
                <a:latin typeface="Century Gothic" panose="020B0502020202020204" pitchFamily="34" charset="0"/>
              </a:rPr>
              <a:t>Give me them books.</a:t>
            </a:r>
          </a:p>
          <a:p>
            <a:pPr marL="0" lvl="0" indent="0">
              <a:buNone/>
            </a:pPr>
            <a:r>
              <a:rPr lang="en-GB" sz="2000" dirty="0">
                <a:solidFill>
                  <a:prstClr val="black"/>
                </a:solidFill>
                <a:latin typeface="Century Gothic" pitchFamily="34" charset="0"/>
              </a:rPr>
              <a:t>Your going to be late.</a:t>
            </a:r>
          </a:p>
          <a:p>
            <a:pPr marL="0" lvl="0" indent="0">
              <a:buNone/>
            </a:pPr>
            <a:r>
              <a:rPr lang="en-GB" sz="2000" dirty="0">
                <a:solidFill>
                  <a:prstClr val="black"/>
                </a:solidFill>
                <a:latin typeface="Century Gothic" pitchFamily="34" charset="0"/>
              </a:rPr>
              <a:t>Their getting there hair done.</a:t>
            </a:r>
          </a:p>
          <a:p>
            <a:pPr marL="0" lvl="0" indent="0">
              <a:buNone/>
            </a:pPr>
            <a:r>
              <a:rPr lang="en-GB" sz="2000" dirty="0">
                <a:solidFill>
                  <a:prstClr val="black"/>
                </a:solidFill>
                <a:latin typeface="Century Gothic" pitchFamily="34" charset="0"/>
              </a:rPr>
              <a:t>He was sat down.</a:t>
            </a:r>
          </a:p>
          <a:p>
            <a:pPr marL="0" lvl="0" indent="0">
              <a:buNone/>
            </a:pPr>
            <a:r>
              <a:rPr lang="en-GB" sz="2000" dirty="0">
                <a:solidFill>
                  <a:prstClr val="black"/>
                </a:solidFill>
                <a:latin typeface="Century Gothic" pitchFamily="34" charset="0"/>
              </a:rPr>
              <a:t>The teacher done lunch duty.</a:t>
            </a:r>
          </a:p>
          <a:p>
            <a:pPr marL="0" indent="0">
              <a:buNone/>
            </a:pPr>
            <a:r>
              <a:rPr lang="en-GB" sz="2000" dirty="0">
                <a:latin typeface="Century Gothic" panose="020B0502020202020204" pitchFamily="34" charset="0"/>
              </a:rPr>
              <a:t>We could of gone to the beach today.</a:t>
            </a:r>
          </a:p>
          <a:p>
            <a:pPr marL="0" lvl="0" indent="0">
              <a:buNone/>
            </a:pPr>
            <a:r>
              <a:rPr lang="en-GB" sz="2000" dirty="0">
                <a:solidFill>
                  <a:prstClr val="black"/>
                </a:solidFill>
                <a:latin typeface="Century Gothic" pitchFamily="34" charset="0"/>
              </a:rPr>
              <a:t>We went Manchester.</a:t>
            </a:r>
          </a:p>
          <a:p>
            <a:pPr marL="0" lvl="0" indent="0">
              <a:buNone/>
            </a:pPr>
            <a:r>
              <a:rPr lang="en-GB" sz="2000" dirty="0">
                <a:solidFill>
                  <a:prstClr val="black"/>
                </a:solidFill>
                <a:latin typeface="Century Gothic" pitchFamily="34" charset="0"/>
              </a:rPr>
              <a:t>Harry don’t need no help.</a:t>
            </a:r>
          </a:p>
          <a:p>
            <a:pPr marL="0" lvl="0" indent="0">
              <a:buNone/>
            </a:pPr>
            <a:r>
              <a:rPr lang="en-GB" sz="2000" dirty="0">
                <a:solidFill>
                  <a:prstClr val="black"/>
                </a:solidFill>
                <a:latin typeface="Century Gothic" pitchFamily="34" charset="0"/>
              </a:rPr>
              <a:t>Can I lend your scissors?</a:t>
            </a:r>
          </a:p>
          <a:p>
            <a:pPr marL="0" lvl="0" indent="0">
              <a:buNone/>
            </a:pPr>
            <a:r>
              <a:rPr lang="en-GB" sz="2000" dirty="0">
                <a:solidFill>
                  <a:prstClr val="black"/>
                </a:solidFill>
                <a:latin typeface="Century Gothic" pitchFamily="34" charset="0"/>
              </a:rPr>
              <a:t>I brought some fruit in the supermarket.</a:t>
            </a:r>
          </a:p>
          <a:p>
            <a:pPr>
              <a:buNone/>
            </a:pPr>
            <a:endParaRPr lang="en-GB" sz="2400" dirty="0">
              <a:latin typeface="Century Gothic" panose="020B0502020202020204" pitchFamily="34" charset="0"/>
            </a:endParaRP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6F4A5CA6-F0EB-452D-ABB0-E20FBF0E2B72}" type="slidenum">
              <a:rPr lang="en-GB" smtClean="0"/>
              <a:pPr/>
              <a:t>82</a:t>
            </a:fld>
            <a:endParaRPr lang="en-GB" dirty="0"/>
          </a:p>
        </p:txBody>
      </p:sp>
      <p:pic>
        <p:nvPicPr>
          <p:cNvPr id="6" name="Picture 2" descr="http://t3.gstatic.com/images?q=tbn:ANd9GcTyMkI6cOflAL3zohP8j_SrE4H8q73Eu2mgyyvc4_z7KJvqpkLucAFQluO9Hw"/>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22288" y="260649"/>
            <a:ext cx="856435" cy="936104"/>
          </a:xfrm>
          <a:prstGeom prst="rect">
            <a:avLst/>
          </a:prstGeom>
          <a:noFill/>
          <a:extLst>
            <a:ext uri="{909E8E84-426E-40DD-AFC4-6F175D3DCCD1}">
              <a14:hiddenFill xmlns:a14="http://schemas.microsoft.com/office/drawing/2010/main">
                <a:solidFill>
                  <a:srgbClr val="FFFFFF"/>
                </a:solidFill>
              </a14:hiddenFill>
            </a:ext>
          </a:extLst>
        </p:spPr>
      </p:pic>
      <p:pic>
        <p:nvPicPr>
          <p:cNvPr id="2662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619434" y="2132856"/>
            <a:ext cx="3166108" cy="21094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0681130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21" y="188640"/>
            <a:ext cx="5400600" cy="936104"/>
          </a:xfrm>
        </p:spPr>
        <p:txBody>
          <a:bodyPr>
            <a:normAutofit/>
          </a:bodyPr>
          <a:lstStyle/>
          <a:p>
            <a:r>
              <a:rPr lang="en-GB" sz="3600" b="1" dirty="0">
                <a:latin typeface="Century Gothic" panose="020B0502020202020204" pitchFamily="34" charset="0"/>
              </a:rPr>
              <a:t>Changing sentences</a:t>
            </a:r>
          </a:p>
        </p:txBody>
      </p:sp>
      <p:sp>
        <p:nvSpPr>
          <p:cNvPr id="6" name="Content Placeholder 5"/>
          <p:cNvSpPr>
            <a:spLocks noGrp="1"/>
          </p:cNvSpPr>
          <p:nvPr>
            <p:ph idx="1"/>
          </p:nvPr>
        </p:nvSpPr>
        <p:spPr>
          <a:xfrm>
            <a:off x="395536" y="2222364"/>
            <a:ext cx="8229600" cy="4353347"/>
          </a:xfrm>
        </p:spPr>
        <p:txBody>
          <a:bodyPr/>
          <a:lstStyle/>
          <a:p>
            <a:pPr>
              <a:buNone/>
            </a:pPr>
            <a:r>
              <a:rPr lang="en-GB" b="1" dirty="0">
                <a:latin typeface="Century Gothic" panose="020B0502020202020204" pitchFamily="34" charset="0"/>
              </a:rPr>
              <a:t>The rabbits grew carrots.</a:t>
            </a:r>
          </a:p>
          <a:p>
            <a:pPr>
              <a:buNone/>
            </a:pPr>
            <a:endParaRPr lang="en-GB" b="1" dirty="0">
              <a:latin typeface="Century Gothic" panose="020B0502020202020204" pitchFamily="34" charset="0"/>
            </a:endParaRPr>
          </a:p>
          <a:p>
            <a:pPr>
              <a:buNone/>
            </a:pPr>
            <a:r>
              <a:rPr lang="en-GB" dirty="0">
                <a:solidFill>
                  <a:srgbClr val="00B050"/>
                </a:solidFill>
                <a:latin typeface="Century Gothic" panose="020B0502020202020204" pitchFamily="34" charset="0"/>
              </a:rPr>
              <a:t>A question</a:t>
            </a:r>
          </a:p>
          <a:p>
            <a:pPr>
              <a:buNone/>
            </a:pPr>
            <a:endParaRPr lang="en-GB" dirty="0">
              <a:solidFill>
                <a:srgbClr val="00B050"/>
              </a:solidFill>
              <a:latin typeface="Century Gothic" panose="020B0502020202020204" pitchFamily="34" charset="0"/>
            </a:endParaRPr>
          </a:p>
          <a:p>
            <a:pPr>
              <a:buNone/>
            </a:pPr>
            <a:r>
              <a:rPr lang="en-GB" dirty="0">
                <a:solidFill>
                  <a:srgbClr val="00B050"/>
                </a:solidFill>
                <a:latin typeface="Century Gothic" panose="020B0502020202020204" pitchFamily="34" charset="0"/>
              </a:rPr>
              <a:t>An exclamation</a:t>
            </a:r>
          </a:p>
          <a:p>
            <a:pPr>
              <a:buNone/>
            </a:pPr>
            <a:endParaRPr lang="en-GB" dirty="0">
              <a:solidFill>
                <a:srgbClr val="00B050"/>
              </a:solidFill>
              <a:latin typeface="Century Gothic" panose="020B0502020202020204" pitchFamily="34" charset="0"/>
            </a:endParaRPr>
          </a:p>
          <a:p>
            <a:pPr>
              <a:buNone/>
            </a:pPr>
            <a:r>
              <a:rPr lang="en-GB" dirty="0">
                <a:solidFill>
                  <a:srgbClr val="00B050"/>
                </a:solidFill>
                <a:latin typeface="Century Gothic" panose="020B0502020202020204" pitchFamily="34" charset="0"/>
              </a:rPr>
              <a:t>A command</a:t>
            </a:r>
          </a:p>
          <a:p>
            <a:pPr>
              <a:buNone/>
            </a:pPr>
            <a:endParaRPr lang="en-GB" dirty="0"/>
          </a:p>
          <a:p>
            <a:pPr>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6F4A5CA6-F0EB-452D-ABB0-E20FBF0E2B72}" type="slidenum">
              <a:rPr lang="en-GB" smtClean="0"/>
              <a:pPr/>
              <a:t>83</a:t>
            </a:fld>
            <a:endParaRPr lang="en-GB" dirty="0"/>
          </a:p>
        </p:txBody>
      </p:sp>
      <p:pic>
        <p:nvPicPr>
          <p:cNvPr id="37893" name="Picture 5" descr="http://2.bp.blogspot.com/_dLSVgS5AxBI/TCRSoBdvSwI/AAAAAAAAuUc/zinuqimKa0s/s1600/RabbitProblem_Gravett5.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967494" y="2780928"/>
            <a:ext cx="3924985" cy="3096344"/>
          </a:xfrm>
          <a:prstGeom prst="rect">
            <a:avLst/>
          </a:prstGeom>
          <a:noFill/>
        </p:spPr>
      </p:pic>
      <p:sp>
        <p:nvSpPr>
          <p:cNvPr id="3" name="TextBox 2"/>
          <p:cNvSpPr txBox="1"/>
          <p:nvPr/>
        </p:nvSpPr>
        <p:spPr>
          <a:xfrm>
            <a:off x="5437434" y="316969"/>
            <a:ext cx="3455046" cy="1384995"/>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Start from a statement sentence and </a:t>
            </a:r>
          </a:p>
          <a:p>
            <a:r>
              <a:rPr lang="en-GB" sz="1400" dirty="0">
                <a:latin typeface="Century Gothic" panose="020B0502020202020204" pitchFamily="34" charset="0"/>
              </a:rPr>
              <a:t>change the sentence type. Words may need to be added and word order may need to be changed. Draw attention  to the punctuation for each sentence type.</a:t>
            </a:r>
          </a:p>
        </p:txBody>
      </p:sp>
    </p:spTree>
    <p:extLst>
      <p:ext uri="{BB962C8B-B14F-4D97-AF65-F5344CB8AC3E}">
        <p14:creationId xmlns:p14="http://schemas.microsoft.com/office/powerpoint/2010/main" val="3777406047"/>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b="1" dirty="0">
                <a:latin typeface="Century Gothic" panose="020B0502020202020204" pitchFamily="34" charset="0"/>
              </a:rPr>
              <a:t>Connecting Conjunctions</a:t>
            </a:r>
          </a:p>
        </p:txBody>
      </p:sp>
      <p:sp>
        <p:nvSpPr>
          <p:cNvPr id="3" name="Content Placeholder 2"/>
          <p:cNvSpPr>
            <a:spLocks noGrp="1"/>
          </p:cNvSpPr>
          <p:nvPr>
            <p:ph idx="1"/>
          </p:nvPr>
        </p:nvSpPr>
        <p:spPr>
          <a:xfrm>
            <a:off x="888681" y="1484784"/>
            <a:ext cx="2860561" cy="1180728"/>
          </a:xfrm>
          <a:ln>
            <a:solidFill>
              <a:schemeClr val="tx1"/>
            </a:solidFill>
          </a:ln>
        </p:spPr>
        <p:txBody>
          <a:bodyPr>
            <a:normAutofit fontScale="92500"/>
          </a:bodyPr>
          <a:lstStyle/>
          <a:p>
            <a:pPr marL="0" indent="0">
              <a:buNone/>
            </a:pPr>
            <a:r>
              <a:rPr lang="en-GB" dirty="0">
                <a:latin typeface="Century Gothic" panose="020B0502020202020204" pitchFamily="34" charset="0"/>
              </a:rPr>
              <a:t>Co-ordinating</a:t>
            </a:r>
            <a:r>
              <a:rPr lang="en-GB" sz="1800" dirty="0">
                <a:latin typeface="Century Gothic" panose="020B0502020202020204" pitchFamily="34" charset="0"/>
              </a:rPr>
              <a:t>    </a:t>
            </a:r>
          </a:p>
          <a:p>
            <a:pPr marL="0" indent="0">
              <a:buNone/>
            </a:pPr>
            <a:r>
              <a:rPr lang="en-GB" sz="1800" dirty="0">
                <a:latin typeface="Century Gothic" panose="020B0502020202020204" pitchFamily="34" charset="0"/>
              </a:rPr>
              <a:t> Compound Sentences</a:t>
            </a:r>
          </a:p>
        </p:txBody>
      </p:sp>
      <p:sp>
        <p:nvSpPr>
          <p:cNvPr id="10" name="Date Placeholder 9"/>
          <p:cNvSpPr>
            <a:spLocks noGrp="1"/>
          </p:cNvSpPr>
          <p:nvPr>
            <p:ph type="dt" sz="half" idx="10"/>
          </p:nvPr>
        </p:nvSpPr>
        <p:spPr/>
        <p:txBody>
          <a:bodyPr/>
          <a:lstStyle/>
          <a:p>
            <a:r>
              <a:rPr lang="en-US"/>
              <a:t>© Focus Education UK Ltd</a:t>
            </a:r>
            <a:endParaRPr lang="en-GB" dirty="0"/>
          </a:p>
        </p:txBody>
      </p:sp>
      <p:sp>
        <p:nvSpPr>
          <p:cNvPr id="12" name="Slide Number Placeholder 11"/>
          <p:cNvSpPr>
            <a:spLocks noGrp="1"/>
          </p:cNvSpPr>
          <p:nvPr>
            <p:ph type="sldNum" sz="quarter" idx="12"/>
          </p:nvPr>
        </p:nvSpPr>
        <p:spPr/>
        <p:txBody>
          <a:bodyPr/>
          <a:lstStyle/>
          <a:p>
            <a:fld id="{6F4A5CA6-F0EB-452D-ABB0-E20FBF0E2B72}" type="slidenum">
              <a:rPr lang="en-GB" smtClean="0"/>
              <a:pPr/>
              <a:t>84</a:t>
            </a:fld>
            <a:endParaRPr lang="en-GB" dirty="0"/>
          </a:p>
        </p:txBody>
      </p:sp>
      <p:sp>
        <p:nvSpPr>
          <p:cNvPr id="4" name="AutoShape 2" descr="data:image/jpeg;base64,/9j/4AAQSkZJRgABAQAAAQABAAD/2wCEAAkGBxMTEhUUEhQWFRUUFxcXGBUXFhUXFBYVFBQXFxUXFxUYHSggGBolHBQUITEhJSkrLi4uFx8zODMsNygtLisBCgoKDg0OFw8QFCwcFBwrLCwsLCwsKywsLCwsLCssLCwrLCwsLCwrKyw3KywsLCwsLCwsLCw3NywsLCwsLCwsLP/AABEIAMIBAwMBIgACEQEDEQH/xAAcAAEAAwADAQEAAAAAAAAAAAAABQYHAgMEAQj/xABCEAABAwIDBQUFBgMHBAMAAAABAAIDBBEFITEGEkFRYRMiMnGRQlKBobEHI3LB0fAUYrIWQ1OCksLhFSQz0mNz8f/EABcBAQEBAQAAAAAAAAAAAAAAAAABAgP/xAAeEQEBAQACAwEBAQAAAAAAAAAAARECIRIxUUFxA//aAAwDAQACEQMRAD8A7YtoobWNrcuHouuavpyCe2EfkLrrbsDB/iz/AOpn/ou9mw9I3xGV/nJb+kBc/FUR/wBVge4bh+9Z0sHt45DioWBrp5p6fdduOc50b90kRyN0ueDTmCpzEKGGHe7OCNjWg9/eLpCdBmeZyXzD617bd57Yg3eO5kNMw/mqIXZnGZKWcHMOjdYjyNiFou3ldDVQxzx6kWcOIVD2xoQbVMfPdkAN7H2XG3oVHUWKHc3b5HgpYNb+x3H99j6N570XejvxjJzb8CfQrSl+Ztm8YNNWwzNOjw13VjzZwK3f+1bdRGbfiatS57FiRV5u1bOMbvgWn6kL1QbRwO1cWfiBA9RcK+URLouEUrXC7SHA8QQR6hc1QREQEREBERAREQEREBERAREQEREBERAREQEREH5SrsdneT2LntB0s4iyiJsTrdHTSn/MtA2YoobgG11oWF7M0ju85oNvJBlGATS9lHIWucY3dnIN0kvjkPcfYaua428itFwDY90j3OfIGMIuW2ufMm9gu11RHLIWwNDIWmzbavOhcTy5BSe0Na2njYwOs5wyByvkLAeoXLle+lVLGcPgppOxju+OQCN1+OVm5n0Wb4vh7qaUsN90+F3Mcj1CvOL1AcLuO88+g/5XgrayWZm5JC2ZuVnEHfbyzGvxSUUyUmzTrfS3Ag6fT1WlVmNPY1kdmkhjXHS4Lrmx+FvVV7D9nzcEM3bEZOJNnHTM6FSdLhLmuLezklkJ8NjvHoOY66K3sG4s8+yfgf0XppsYdewOY1YT3gOdlzdg03tUVQ0cxGXfS6jnQxscXSMfdgJLS0h1uGtiL2GSmC54JiLz34SWka+55OByV3wvHmvFpdxjhxD2Fp8rG48isIG0LpHXJ7oPdb7LRwAAyVmwrFQbXTbBtDHgi4II5jMLks6oqsjONxYeYP1GhVkw7aIZNn7p98eE+fJanMxYUXxrgRcG4PEL6toIiICIiAiIgIiICIiAiIgIiICIiAiIg/MVPMY3XGn0VvptpCYJA05iN59GqCxHCJATZt15MFp3sqG77e4/eY7Pg8EX9bKC17OVo3QLqfxmjFU0SHvOYzdLel7h7RxtxHVZ2+N9HNuO8J8LuY/UK7YLiIdY3sQuVjSq4jG2MAl4BJtnk2x0IdpZd+z8fbSOZvAbvS+ht3eCtOMYY2Zju41zTe4vY568FWtmsO/hpmMDnuDt82c0AMHLeHiN7Z39M1Z2icxakjipXgG273wSbEv6+eik8AxeOXckjdfdc2/MG4uq9tPOJHxwcC4bw6L4KX+EqIhH4JbNI6k5fVbG1PcACToASfILFRUsqJJnyDvSucSTyPhb5AAD4LWcZlvTTW17N49WkLD6im3Se8Q0bxAFr2HEm2XBOQjdoNl3xXkh7zdS0ajqFF4fiZHFW/D8WcwDeBLD71tOeS6sb2YjnBlpyGv1I4HzH5qDnhWNaZq1UWIhwzWQ9pJC/ckBa4cD+XNT+GYxa2azYNYw7EZIv/Gbt4sPh+HulWnDcXjmyHdfxYdfhzCyvDcXvxU7FM11s8+BGo8ipLYrR0VWw7H3ss2W72++PEPMe19VZKeoa9ocxwcDxC6zlKy7URFQREQEREBERAREQEREBERAREQQU2z7HagLxTbKRe6Fal8IQZntls0DC64JABLSPE1wFx6rPcPqpIJOzkFnD0PUHiF+h6unD2kEXB1CynbTZgvGWUjL7jveHIrNivXhOI3sQc/kehUhiULHjfhG6+3fZ1HtN59VnGB4oWO3X3BabEHgRqrxQYiDYg2I4rl6VS6yrdBVl0zSb5ttmHDoVM0WKCaaOWUbjIjvNafE53AkcANfRT2K4dDUs3ZG24hzDYtdzby+Y6Km4psZUi5hqGu5B7XtPxLQQfPLyW5yn6mNAn2pjMb231a4eoNln+LRFsz2gk717X0DHXcLdM/koZ+yuJg6xnqJD+bQrlNg80sMBIaJo2hr8+6QBz/eqtsFZlcMragAeiksGqnAnd4Z5a28uK7J9m5syA09A5p/NR8VEe0DJCW8xztmB5LIm6yigrW7rgBIBcEa/iaeIVExbCJqR3eBLODxp8eS78SxZ9PUFtzYOu0jVudxbmLEZLQcLrIqyEFwad4ZjgTxWhnmH4mRxVqwzGNM1EbR7HviJkguW6lnEeX6Kv0lcQbclLBr9FiIcpOkqHMO9E7dPEeyfMcVmOG4t1VswvE72zWMVo+G7QMfZsn3b+vgPkeHkVMrPwzebpcL0YfjclOQHXfFy9pv4Ty6Lc5/UxeEXRR1bJWB8ZDmniu9dEEREBERAREQEREBERAREQERCg+Eqr7TStAJ4fQqdqKu11n21labHkgqO1WBmT/uabM27zR7VuI/mHJV6gxxzTY3BGoORHmFI4bjslPKb3fE495nEfzN6/VWOrwSkrm9o3U+2zuvHRw/VZsVG0e0vVS9PtE06lVes2DqGf8Ahka8cnXa71FwoyXAq9n9y49WkH81nxGpUWJRO1kDVNNNDa76gfA2WHfwVb/gS/6SuxmEV79IJPjYfUqeJrU8c2iw6Jv3Zc940IJ/ZVWrcaiqWCRgDXsI/fkq8NjqsjeldHE3iXPz9APzXOmw6KFriybfuQHHRvGxta+vl8VcEJtAH1NURExziLNsBxGvzVy2R2LliaXTSFjnDJjNGnUEnifJcMJrN2QRtO5cbxLWDfflvHPXRe+Ta4OcGxghvFx1P6LUEvHWOjIjqRbeyZL7D/joCobabY9k13x9yTnwd5q1UNbFUR9nI0Oa7gfqOR6rxT0stHmd6al4P1kh6P5s6oMimZJA/ckaWkeh6g8VMYZihBGavuNYLDVx52Nxdrxa46grLsTw+Wlk3JNPZdwcP1UsG37B4tHKNx9r2yupnHcDyL4/iFhWB4y6Jwc02st12T2qjqowHEB4Gd+KzkFWoMVfSybzc2E99nPqOq0bD65k0bZIzdrh6dCqHtfRCOQluhzUXsxtAaWazj9y894cGk+1+qcaVrKLjG8OAIzB0XJdUEREBERAREQEREBERAXGTRcl8cEFfxRxzWe7SOOa0rEoVTMcoLgoMymfnovThlcY3Aju9bkL5i1EWkqK0QalhlW6Ro7zSeot8x+ilGUsxFxFvfhez/eWrOsBxQtIBK0nA8U0z81MHA0s41p5fRp+jivn8LUHw0sp8zE3+t4V0pasEWJ8iu6SpaNSmDLccpakHdfA1pLC8BzmuJtqAG3BOnHiFnmH4oKt7oy3s7Dea0W7zhqHZa20HBbdtTO2RmR77DvMJ0voQehFx8eiw/a2gNPUMrIAezldvW9yQeNh5XN/jdSxXrrqB0rBJD3aiB28CNXWzAPXL8l4qqUPa2dg3WvJD2/4cw8bPI6jplwVriYHNbURZhwBI5g6/FcKrDWO3pomFzXjdnhGRkaMw5nKRpzCkuDw7OYkQRmtUwKr3hnmDqDoVjtNQGJ7XMd2kL/BIONtWuHsvHEFadsq42C2j2Yns26G81IC6M5yU44c3RfUt9OSr+LYZFVw2NiHC7XDUHmOq1Kk0Va2jwfsy6eId05ysHD/AOVo/qHx53lg/PWJ0ElLKY3/AOV3Bw5qTwXGHRuBabLQdpsDZVREHxatdyPBZLNC+GQxvFnNNv8AkdFmxWnP2h7ZgDjmomoluqvR1llJR1V1nBqv2Z7Rb7TTyHvM8JPFvD009FoC/OWG4mYJmSj2Tn1acj++i3mixyFzGl0jWkgHMgX65rcolEXVFUMd4XNd5EH6LtWkEREBERAREQEREBERB56qK4VdxGl1VqKjq6nQZbtBhl75KjVlPulbJilHcFUDHsNtc2QVOJ5ByVrwXFi21yq2yDvZ8FxMxbmEGsUOOC1icvovlfj9gM9LrKosdLcrrpqsfLuKCy45tYcxdQ+EbQRSOfT1GcM2t/ZdwcOR09FTcUrN4nNRYedbqDUqaV+Gv7GcdpTSG8cgz/fMj4hWJuIQttJHI3ddq0HXyHBVLYvH46mI0dX3gR3SdRyLTwIXhxnDJqKTdJJjd4H2ycORHBwWbFS1RiJgmc9rB2cru/CfC7k4cnakOC0bY6qilaHxOu3Sx8TT7rhz+qyqkrRM3spuGbJbZs6Hm39+Slq5qKa8bi11s+T235G4t8MklwfpWl0Xaeqp2ye2cNRCXl265njadWnyGt+BGvnkqntptvUVDnU9C08nOFsvM6X/AHmtaiar5IY6l0EcjSCN9rQRdovZzLchw6G3BVPbjZzt2dpGPvGafzDkVUI8BqoJRO593g3NiXOPO5Oq0vCcREzBfxW9eo/RZ1WLxSEGxyI4L3wzqf282d3HGeMZHxgf1KoRSoJZ0t1qH2fTfxNOxhI3mEsuembfkshEqu/2a1RHbtBsbBwPJwGR+QUwalLs48ZgA+RsV1D+Jh0e8Dk7vN+f5KnYf9pszHbsln2JBvrkbaq5YR9oFLNYP7hPPMKYPZTbSuGUzP8AMz/1P6qbo6+OUXjcDzHEeY1C8slBDMN5hGftNOXooSuwV8Z3m3y0c3Ij0V2wW5FVqDaF7O7ON5vvgd4fiaNfgrLTzte0OYQ4HiFucpUdiIioIiICIiAuEjLhc0QQdfSqrYth1wcloE0N1EVdDdBk9Vg5F7BV6qoSLiy2GfC89FE4js5fMBBilVTEEgheF1Mc1rtZstvC9s1FP2YHuoMrfQuJT/pruq1H+zQ5L47Z3ogygtdG4EXBBuCNQVq2yOPQ4hAaWqA7QDTS9tHsPAj5KJxfZbIkBUmpppKeQPYS0tN2uGoKgtGO4RJSPDHXLHX3X2ydY8baHouygq2vAimPd9h+rmE6ebeitez2PU+JwmCYASAC7Trf32HzUPTbLOgqHdqbxxgPY4e0C42uOFg13xss2Km9kdmzc8XHIu0G70OouPqr5/YxrYrMDRlctH68VWtn6pznC/gJyHK/HzWix1hYzPO2nNc9VkmPNe12405tvnrcBfdnqprnGJx3Xaxv0G+NQeQKsG17GOaXtABcbEjlqVn97G6ovxIlaWPHe0I59Qst2p2fdTvLmi8ZP+n/AIVmpMZIIDjmOPFTpqYp2Wfa9vgVqVGUYbB2r9y9iQ4jqQCQPkrj9nDCO1kOlregXXW7NxxuMkbrFt3AA8QOS50tfuQBrBYkHe6m5QdM+y0k2/NCbhz35ZZWcRooaelqIT3mnLkD9FoOzmBVD6ftY4y4hxBLJN2UEgO8Lu64WcOuq+zV+ZjqWb1sjdu5Kz8TD+Xorgq+z+2M0DhuvI6cPRazszt9FPZstmOPH2T+iy7FMBif3mOB3r7rm6m31I5HNV4mSB3e0vk4Xsf0PRQfpCvwhkg3mWBPLQqv9nLTvuwlp4jVjvMfmqfsd9oD4rMkO8zrqPJarR1kFVHdpDhy4hTPnsdGF4+ySzX/AHb+R8Lvwnj5aqYVWxXAiLlo3m/MLz4fjMsPdfeRnXxt8idfIqzlnVMXFFHxY1A4A9q0X4EgEeYOi+rexHvREVBERAXFzAVyRB5n0oK+sphxC9CIPG7D28l4KvBm6gKbRBVJcMA4LyuoQOCtdRT30UZLTnkgqNdQ6i3ks92mwTUgLXquluFAYjRBwIIzQYI5r6aQSRktLTcEcP1HRadJWSSU8ckmT53WIGgaxoBt0v8AnzUbiuz/AN60Wyc4D55qY2gZuS08Q0jiB+LnG/0WeSxPYDFkFcq+TuDqPyVVwEaKyVQvDfkSD9R8iuNVTcen+6/zEfQqpRwgklxsAD5k8B6qyYyLi385+g/RRjcMJ3Sb8Da2XktwRj8N3tHAO4DgV53NmjNi0/DRXOLBWkXDrF2oIDmk87aj1XIYE8aPAHTeHyNwriK7hdBJMe9lYXNzoOH/AOKZwzBWPjJa4tcHEA5WBHGx1XpqKiGlicC+7jmSTdzj++CitmNoAQGWzJuTw/drK4NV2Ko+ypt297vcSeZsAT8l78YwaCpbuzMDraO0e38LhmFGYRXBsbR0+Zz/ADU1DVgraMo2g2TqKF/axHtIeJLb26SN/wB4+S874oatu6QI5bZtPheOnvD5hbObEcwVSNpNiWm8lM3qYQbWPOI+yemnKylgxzFcBlgcd0G3u6nzafaHz816dndqJIHAscRZXLt+7uVAL2A27Qiz4zylbq09fVV/aHZT+8jN75h4zB/GBr+IZ+axYrU9l9t4qgBshDH/ACP6KbxDCWSZtydz4FfmqKpkhdZ12nhyI5g8QtJ2Q+0JzLMlO835jyKf0WqXBXgnuXRWGDH6dzQ4SNsRfM5r4p4z6JRERdUEREBERAREQEREBdcrLrsRBE1VNzUHX0vFWepvzXgmp8roKdLSguabaFVPax3/AHo/+tn9Tlf66GxuOaoO3TN2pif7zLf6XE/7lnksWTZ1+itN/Ew6PGX4m6fK6o2zlRmFequK8YcOC41VKxmHMjrf6j8wvVExu409F6MXi3hvD4/mqXtLVyxbm6bMeCPJzf8Ahb41Kn6rFGt4qOq9pLCzcyq1TsfIc3D1VkwvCoW96R4NuZsAtjz0Wz76kGSUnPS6j5NyGazNGZeZClNodtoo2GKmO+7TeHgb8eJ8lRmVRcbk3JVxGm4Zj+matWH4sDxWL01URxVhwvGSLXKo2ejr1KRSgrOMKxgG2atFDX9UHqxzZ9k/eb3JbWDwLhw92Rvtj5jgqHPRS0zywNsTcmEm8bxxdC8/0+oC02nqQV8xCgjmYWSNDm69QeBaRmD1CmDHsRwaGqYTGMwe9Gci131aevHyyVErcPlgcciWg6nxD8Q5dfote2g2efC7tN47o8NQ0d5o92ZoyLf5tPJRM4bLaOcBknsvHgf1a78lnFZ5FjDgB3j6orFUbE942YDnqHED0ByRQb8iIuiCIiAiIgIiICIiAiIg6Zo143m2RUiVGV2SCExbuqjfaDTXhZIP7t4v+Fwt9bK34nUZEFRdVAJ4HMPtNLfjpf1Uop+AVei1zAJBLDYrCcOlMbyx2Tmkg+YNlp+xOLgOAJyOS5WNPfiVMY3EEd06/qqjtHgjZ4nwu9rNjvdeM2kfTyK1bFaASty1+qpFdTltw4ZfMeSnqjAmxSxPMby5r2GxFz+7KUhhc/Uk+ZJ+qv20uzravvR2EzBkdN8cj+/qoDDsLe07rmkFpsRxBGoK6y6yjGYX0XB9AWq80uHZaLlUYPcaLQojW2Xax5Cma7CiOCiJIiEErhuJFp1V0wfGb2zWaAr30NcWlBtNDX34qdpay+qyrB8Z0zVvw/EL2zQXPIhVDHtkxYmBocw5upzkPOE+w7pp5Kbo61STHgoMiLnt7oqmsDct2Vv3jbcHXzuF9WsyUkbjdzGkniWgn1RTB3IiKgiIgIiICIiAiIgIiIPhUXiByUo5Q+JOyKCmY3La6j8BxAF7oycz3h1tkfyXfjrtVRKuudFK2RurHXHXmD0IyUEjt3hhjlFQ0d1+T+jhofiuvA8RsQbq5kRVlPzZK34g/qD9FmU8D6aYxP1Gh4ObwIWLFb/srjAmjDSe8B6hejGcLEgJaO99VkezeNujcCCtiwbE2zxhw14hJ31Rn9fRuY7ebk4fPoei5tYyo74FphkR79uB/m5HjpqrrjeFB4LmjPiOaotZSuY7ebkR6HoVnuVUrR4e1wuFzlw4jULlguJB53va9pvE9fxf1DqraIGSMBFiCMiF1l1lntdhgI0VQxbCrcFrdbQWVdxPDgeCoySaEhdKtuL4Va+SrNRAWlB2UtWWlWrCMY0uVSl309QWlBsGHYkDxVho61ZFhOLkWzVywzFL8UF+bVCyKvMrctUQWpERAREQEREBERAREQEREHGTRQuJaFEQUPHOKz7GNURBbfs6cewkHAPyHK7Rey8n2ltG7EbC+8Rfja2l0RZqq9hR0WpfZ+874zP7CIudVoyp+0jRvnJEWv8AT8SKtTm0wtlk75C4+a0PATnIOF2n4lgJ9UROBUhVjuquVoRF0RWMWAsVScVGZREEHJquKIg9NKc1a8HcckRBaI3GwX1E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4" descr="data:image/jpeg;base64,/9j/4AAQSkZJRgABAQAAAQABAAD/2wCEAAkGBxMTEhUUEhQWFRUUFxcXGBUXFhUXFBYVFBQXFxUXFxUYHSggGBolHBQUITEhJSkrLi4uFx8zODMsNygtLisBCgoKDg0OFw8QFCwcFBwrLCwsLCwsKywsLCwsLCssLCwrLCwsLCwrKyw3KywsLCwsLCwsLCw3NywsLCwsLCwsLP/AABEIAMIBAwMBIgACEQEDEQH/xAAcAAEAAwADAQEAAAAAAAAAAAAABQYHAgMEAQj/xABCEAABAwIDBQUFBgMHBAMAAAABAAIDBBEFITEGEkFRYRMiMnGRQlKBobEHI3LB0fAUYrIWQ1OCksLhFSQz0mNz8f/EABcBAQEBAQAAAAAAAAAAAAAAAAABAgP/xAAeEQEBAQACAwEBAQAAAAAAAAAAARECIRIxUUFxA//aAAwDAQACEQMRAD8A7YtoobWNrcuHouuavpyCe2EfkLrrbsDB/iz/AOpn/ou9mw9I3xGV/nJb+kBc/FUR/wBVge4bh+9Z0sHt45DioWBrp5p6fdduOc50b90kRyN0ueDTmCpzEKGGHe7OCNjWg9/eLpCdBmeZyXzD617bd57Yg3eO5kNMw/mqIXZnGZKWcHMOjdYjyNiFou3ldDVQxzx6kWcOIVD2xoQbVMfPdkAN7H2XG3oVHUWKHc3b5HgpYNb+x3H99j6N570XejvxjJzb8CfQrSl+Ztm8YNNWwzNOjw13VjzZwK3f+1bdRGbfiatS57FiRV5u1bOMbvgWn6kL1QbRwO1cWfiBA9RcK+URLouEUrXC7SHA8QQR6hc1QREQEREBERAREQEREBERAREQEREBERAREQEREH5SrsdneT2LntB0s4iyiJsTrdHTSn/MtA2YoobgG11oWF7M0ju85oNvJBlGATS9lHIWucY3dnIN0kvjkPcfYaua428itFwDY90j3OfIGMIuW2ufMm9gu11RHLIWwNDIWmzbavOhcTy5BSe0Na2njYwOs5wyByvkLAeoXLle+lVLGcPgppOxju+OQCN1+OVm5n0Wb4vh7qaUsN90+F3Mcj1CvOL1AcLuO88+g/5XgrayWZm5JC2ZuVnEHfbyzGvxSUUyUmzTrfS3Ag6fT1WlVmNPY1kdmkhjXHS4Lrmx+FvVV7D9nzcEM3bEZOJNnHTM6FSdLhLmuLezklkJ8NjvHoOY66K3sG4s8+yfgf0XppsYdewOY1YT3gOdlzdg03tUVQ0cxGXfS6jnQxscXSMfdgJLS0h1uGtiL2GSmC54JiLz34SWka+55OByV3wvHmvFpdxjhxD2Fp8rG48isIG0LpHXJ7oPdb7LRwAAyVmwrFQbXTbBtDHgi4II5jMLks6oqsjONxYeYP1GhVkw7aIZNn7p98eE+fJanMxYUXxrgRcG4PEL6toIiICIiAiIgIiICIiAiIgIiICIiAiIg/MVPMY3XGn0VvptpCYJA05iN59GqCxHCJATZt15MFp3sqG77e4/eY7Pg8EX9bKC17OVo3QLqfxmjFU0SHvOYzdLel7h7RxtxHVZ2+N9HNuO8J8LuY/UK7YLiIdY3sQuVjSq4jG2MAl4BJtnk2x0IdpZd+z8fbSOZvAbvS+ht3eCtOMYY2Zju41zTe4vY568FWtmsO/hpmMDnuDt82c0AMHLeHiN7Z39M1Z2icxakjipXgG273wSbEv6+eik8AxeOXckjdfdc2/MG4uq9tPOJHxwcC4bw6L4KX+EqIhH4JbNI6k5fVbG1PcACToASfILFRUsqJJnyDvSucSTyPhb5AAD4LWcZlvTTW17N49WkLD6im3Se8Q0bxAFr2HEm2XBOQjdoNl3xXkh7zdS0ajqFF4fiZHFW/D8WcwDeBLD71tOeS6sb2YjnBlpyGv1I4HzH5qDnhWNaZq1UWIhwzWQ9pJC/ckBa4cD+XNT+GYxa2azYNYw7EZIv/Gbt4sPh+HulWnDcXjmyHdfxYdfhzCyvDcXvxU7FM11s8+BGo8ipLYrR0VWw7H3ss2W72++PEPMe19VZKeoa9ocxwcDxC6zlKy7URFQREQEREBERAREQEREBERAREQQU2z7HagLxTbKRe6Fal8IQZntls0DC64JABLSPE1wFx6rPcPqpIJOzkFnD0PUHiF+h6unD2kEXB1CynbTZgvGWUjL7jveHIrNivXhOI3sQc/kehUhiULHjfhG6+3fZ1HtN59VnGB4oWO3X3BabEHgRqrxQYiDYg2I4rl6VS6yrdBVl0zSb5ttmHDoVM0WKCaaOWUbjIjvNafE53AkcANfRT2K4dDUs3ZG24hzDYtdzby+Y6Km4psZUi5hqGu5B7XtPxLQQfPLyW5yn6mNAn2pjMb231a4eoNln+LRFsz2gk717X0DHXcLdM/koZ+yuJg6xnqJD+bQrlNg80sMBIaJo2hr8+6QBz/eqtsFZlcMragAeiksGqnAnd4Z5a28uK7J9m5syA09A5p/NR8VEe0DJCW8xztmB5LIm6yigrW7rgBIBcEa/iaeIVExbCJqR3eBLODxp8eS78SxZ9PUFtzYOu0jVudxbmLEZLQcLrIqyEFwad4ZjgTxWhnmH4mRxVqwzGNM1EbR7HviJkguW6lnEeX6Kv0lcQbclLBr9FiIcpOkqHMO9E7dPEeyfMcVmOG4t1VswvE72zWMVo+G7QMfZsn3b+vgPkeHkVMrPwzebpcL0YfjclOQHXfFy9pv4Ty6Lc5/UxeEXRR1bJWB8ZDmniu9dEEREBERAREQEREBERAREQERCg+Eqr7TStAJ4fQqdqKu11n21labHkgqO1WBmT/uabM27zR7VuI/mHJV6gxxzTY3BGoORHmFI4bjslPKb3fE495nEfzN6/VWOrwSkrm9o3U+2zuvHRw/VZsVG0e0vVS9PtE06lVes2DqGf8Ahka8cnXa71FwoyXAq9n9y49WkH81nxGpUWJRO1kDVNNNDa76gfA2WHfwVb/gS/6SuxmEV79IJPjYfUqeJrU8c2iw6Jv3Zc940IJ/ZVWrcaiqWCRgDXsI/fkq8NjqsjeldHE3iXPz9APzXOmw6KFriybfuQHHRvGxta+vl8VcEJtAH1NURExziLNsBxGvzVy2R2LliaXTSFjnDJjNGnUEnifJcMJrN2QRtO5cbxLWDfflvHPXRe+Ta4OcGxghvFx1P6LUEvHWOjIjqRbeyZL7D/joCobabY9k13x9yTnwd5q1UNbFUR9nI0Oa7gfqOR6rxT0stHmd6al4P1kh6P5s6oMimZJA/ckaWkeh6g8VMYZihBGavuNYLDVx52Nxdrxa46grLsTw+Wlk3JNPZdwcP1UsG37B4tHKNx9r2yupnHcDyL4/iFhWB4y6Jwc02st12T2qjqowHEB4Gd+KzkFWoMVfSybzc2E99nPqOq0bD65k0bZIzdrh6dCqHtfRCOQluhzUXsxtAaWazj9y894cGk+1+qcaVrKLjG8OAIzB0XJdUEREBERAREQEREBERAXGTRcl8cEFfxRxzWe7SOOa0rEoVTMcoLgoMymfnovThlcY3Aju9bkL5i1EWkqK0QalhlW6Ro7zSeot8x+ilGUsxFxFvfhez/eWrOsBxQtIBK0nA8U0z81MHA0s41p5fRp+jivn8LUHw0sp8zE3+t4V0pasEWJ8iu6SpaNSmDLccpakHdfA1pLC8BzmuJtqAG3BOnHiFnmH4oKt7oy3s7Dea0W7zhqHZa20HBbdtTO2RmR77DvMJ0voQehFx8eiw/a2gNPUMrIAezldvW9yQeNh5XN/jdSxXrrqB0rBJD3aiB28CNXWzAPXL8l4qqUPa2dg3WvJD2/4cw8bPI6jplwVriYHNbURZhwBI5g6/FcKrDWO3pomFzXjdnhGRkaMw5nKRpzCkuDw7OYkQRmtUwKr3hnmDqDoVjtNQGJ7XMd2kL/BIONtWuHsvHEFadsq42C2j2Yns26G81IC6M5yU44c3RfUt9OSr+LYZFVw2NiHC7XDUHmOq1Kk0Va2jwfsy6eId05ysHD/AOVo/qHx53lg/PWJ0ElLKY3/AOV3Bw5qTwXGHRuBabLQdpsDZVREHxatdyPBZLNC+GQxvFnNNv8AkdFmxWnP2h7ZgDjmomoluqvR1llJR1V1nBqv2Z7Rb7TTyHvM8JPFvD009FoC/OWG4mYJmSj2Tn1acj++i3mixyFzGl0jWkgHMgX65rcolEXVFUMd4XNd5EH6LtWkEREBERAREQEREBERB56qK4VdxGl1VqKjq6nQZbtBhl75KjVlPulbJilHcFUDHsNtc2QVOJ5ByVrwXFi21yq2yDvZ8FxMxbmEGsUOOC1icvovlfj9gM9LrKosdLcrrpqsfLuKCy45tYcxdQ+EbQRSOfT1GcM2t/ZdwcOR09FTcUrN4nNRYedbqDUqaV+Gv7GcdpTSG8cgz/fMj4hWJuIQttJHI3ddq0HXyHBVLYvH46mI0dX3gR3SdRyLTwIXhxnDJqKTdJJjd4H2ycORHBwWbFS1RiJgmc9rB2cru/CfC7k4cnakOC0bY6qilaHxOu3Sx8TT7rhz+qyqkrRM3spuGbJbZs6Hm39+Slq5qKa8bi11s+T235G4t8MklwfpWl0Xaeqp2ye2cNRCXl265njadWnyGt+BGvnkqntptvUVDnU9C08nOFsvM6X/AHmtaiar5IY6l0EcjSCN9rQRdovZzLchw6G3BVPbjZzt2dpGPvGafzDkVUI8BqoJRO593g3NiXOPO5Oq0vCcREzBfxW9eo/RZ1WLxSEGxyI4L3wzqf282d3HGeMZHxgf1KoRSoJZ0t1qH2fTfxNOxhI3mEsuembfkshEqu/2a1RHbtBsbBwPJwGR+QUwalLs48ZgA+RsV1D+Jh0e8Dk7vN+f5KnYf9pszHbsln2JBvrkbaq5YR9oFLNYP7hPPMKYPZTbSuGUzP8AMz/1P6qbo6+OUXjcDzHEeY1C8slBDMN5hGftNOXooSuwV8Z3m3y0c3Ij0V2wW5FVqDaF7O7ON5vvgd4fiaNfgrLTzte0OYQ4HiFucpUdiIioIiICIiAuEjLhc0QQdfSqrYth1wcloE0N1EVdDdBk9Vg5F7BV6qoSLiy2GfC89FE4js5fMBBilVTEEgheF1Mc1rtZstvC9s1FP2YHuoMrfQuJT/pruq1H+zQ5L47Z3ogygtdG4EXBBuCNQVq2yOPQ4hAaWqA7QDTS9tHsPAj5KJxfZbIkBUmpppKeQPYS0tN2uGoKgtGO4RJSPDHXLHX3X2ydY8baHouygq2vAimPd9h+rmE6ebeitez2PU+JwmCYASAC7Trf32HzUPTbLOgqHdqbxxgPY4e0C42uOFg13xss2Km9kdmzc8XHIu0G70OouPqr5/YxrYrMDRlctH68VWtn6pznC/gJyHK/HzWix1hYzPO2nNc9VkmPNe12405tvnrcBfdnqprnGJx3Xaxv0G+NQeQKsG17GOaXtABcbEjlqVn97G6ovxIlaWPHe0I59Qst2p2fdTvLmi8ZP+n/AIVmpMZIIDjmOPFTpqYp2Wfa9vgVqVGUYbB2r9y9iQ4jqQCQPkrj9nDCO1kOlregXXW7NxxuMkbrFt3AA8QOS50tfuQBrBYkHe6m5QdM+y0k2/NCbhz35ZZWcRooaelqIT3mnLkD9FoOzmBVD6ftY4y4hxBLJN2UEgO8Lu64WcOuq+zV+ZjqWb1sjdu5Kz8TD+Xorgq+z+2M0DhuvI6cPRazszt9FPZstmOPH2T+iy7FMBif3mOB3r7rm6m31I5HNV4mSB3e0vk4Xsf0PRQfpCvwhkg3mWBPLQqv9nLTvuwlp4jVjvMfmqfsd9oD4rMkO8zrqPJarR1kFVHdpDhy4hTPnsdGF4+ySzX/AHb+R8Lvwnj5aqYVWxXAiLlo3m/MLz4fjMsPdfeRnXxt8idfIqzlnVMXFFHxY1A4A9q0X4EgEeYOi+rexHvREVBERAXFzAVyRB5n0oK+sphxC9CIPG7D28l4KvBm6gKbRBVJcMA4LyuoQOCtdRT30UZLTnkgqNdQ6i3ks92mwTUgLXquluFAYjRBwIIzQYI5r6aQSRktLTcEcP1HRadJWSSU8ckmT53WIGgaxoBt0v8AnzUbiuz/AN60Wyc4D55qY2gZuS08Q0jiB+LnG/0WeSxPYDFkFcq+TuDqPyVVwEaKyVQvDfkSD9R8iuNVTcen+6/zEfQqpRwgklxsAD5k8B6qyYyLi385+g/RRjcMJ3Sb8Da2XktwRj8N3tHAO4DgV53NmjNi0/DRXOLBWkXDrF2oIDmk87aj1XIYE8aPAHTeHyNwriK7hdBJMe9lYXNzoOH/AOKZwzBWPjJa4tcHEA5WBHGx1XpqKiGlicC+7jmSTdzj++CitmNoAQGWzJuTw/drK4NV2Ko+ypt297vcSeZsAT8l78YwaCpbuzMDraO0e38LhmFGYRXBsbR0+Zz/ADU1DVgraMo2g2TqKF/axHtIeJLb26SN/wB4+S874oatu6QI5bZtPheOnvD5hbObEcwVSNpNiWm8lM3qYQbWPOI+yemnKylgxzFcBlgcd0G3u6nzafaHz816dndqJIHAscRZXLt+7uVAL2A27Qiz4zylbq09fVV/aHZT+8jN75h4zB/GBr+IZ+axYrU9l9t4qgBshDH/ACP6KbxDCWSZtydz4FfmqKpkhdZ12nhyI5g8QtJ2Q+0JzLMlO835jyKf0WqXBXgnuXRWGDH6dzQ4SNsRfM5r4p4z6JRERdUEREBERAREQEREBdcrLrsRBE1VNzUHX0vFWepvzXgmp8roKdLSguabaFVPax3/AHo/+tn9Tlf66GxuOaoO3TN2pif7zLf6XE/7lnksWTZ1+itN/Ew6PGX4m6fK6o2zlRmFequK8YcOC41VKxmHMjrf6j8wvVExu409F6MXi3hvD4/mqXtLVyxbm6bMeCPJzf8Ahb41Kn6rFGt4qOq9pLCzcyq1TsfIc3D1VkwvCoW96R4NuZsAtjz0Wz76kGSUnPS6j5NyGazNGZeZClNodtoo2GKmO+7TeHgb8eJ8lRmVRcbk3JVxGm4Zj+matWH4sDxWL01URxVhwvGSLXKo2ejr1KRSgrOMKxgG2atFDX9UHqxzZ9k/eb3JbWDwLhw92Rvtj5jgqHPRS0zywNsTcmEm8bxxdC8/0+oC02nqQV8xCgjmYWSNDm69QeBaRmD1CmDHsRwaGqYTGMwe9Gci131aevHyyVErcPlgcciWg6nxD8Q5dfote2g2efC7tN47o8NQ0d5o92ZoyLf5tPJRM4bLaOcBknsvHgf1a78lnFZ5FjDgB3j6orFUbE942YDnqHED0ByRQb8iIuiCIiAiIgIiICIiAiIg6Zo143m2RUiVGV2SCExbuqjfaDTXhZIP7t4v+Fwt9bK34nUZEFRdVAJ4HMPtNLfjpf1Uop+AVei1zAJBLDYrCcOlMbyx2Tmkg+YNlp+xOLgOAJyOS5WNPfiVMY3EEd06/qqjtHgjZ4nwu9rNjvdeM2kfTyK1bFaASty1+qpFdTltw4ZfMeSnqjAmxSxPMby5r2GxFz+7KUhhc/Uk+ZJ+qv20uzravvR2EzBkdN8cj+/qoDDsLe07rmkFpsRxBGoK6y6yjGYX0XB9AWq80uHZaLlUYPcaLQojW2Xax5Cma7CiOCiJIiEErhuJFp1V0wfGb2zWaAr30NcWlBtNDX34qdpay+qyrB8Z0zVvw/EL2zQXPIhVDHtkxYmBocw5upzkPOE+w7pp5Kbo61STHgoMiLnt7oqmsDct2Vv3jbcHXzuF9WsyUkbjdzGkniWgn1RTB3IiKgiIgIiICIiAiIgIiIPhUXiByUo5Q+JOyKCmY3La6j8BxAF7oycz3h1tkfyXfjrtVRKuudFK2RurHXHXmD0IyUEjt3hhjlFQ0d1+T+jhofiuvA8RsQbq5kRVlPzZK34g/qD9FmU8D6aYxP1Gh4ObwIWLFb/srjAmjDSe8B6hejGcLEgJaO99VkezeNujcCCtiwbE2zxhw14hJ31Rn9fRuY7ebk4fPoei5tYyo74FphkR79uB/m5HjpqrrjeFB4LmjPiOaotZSuY7ebkR6HoVnuVUrR4e1wuFzlw4jULlguJB53va9pvE9fxf1DqraIGSMBFiCMiF1l1lntdhgI0VQxbCrcFrdbQWVdxPDgeCoySaEhdKtuL4Va+SrNRAWlB2UtWWlWrCMY0uVSl309QWlBsGHYkDxVho61ZFhOLkWzVywzFL8UF+bVCyKvMrctUQWpERAREQEREBERAREQEREHGTRQuJaFEQUPHOKz7GNURBbfs6cewkHAPyHK7Rey8n2ltG7EbC+8Rfja2l0RZqq9hR0WpfZ+874zP7CIudVoyp+0jRvnJEWv8AT8SKtTm0wtlk75C4+a0PATnIOF2n4lgJ9UROBUhVjuquVoRF0RWMWAsVScVGZREEHJquKIg9NKc1a8HcckRBaI3GwX1EQ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6" name="AutoShape 6" descr="data:image/jpeg;base64,/9j/4AAQSkZJRgABAQAAAQABAAD/2wCEAAkGBxMTEhUUEhQWFRUUFxcXGBUXFhUXFBYVFBQXFxUXFxUYHSggGBolHBQUITEhJSkrLi4uFx8zODMsNygtLisBCgoKDg0OFw8QFCwcFBwrLCwsLCwsKywsLCwsLCssLCwrLCwsLCwrKyw3KywsLCwsLCwsLCw3NywsLCwsLCwsLP/AABEIAMIBAwMBIgACEQEDEQH/xAAcAAEAAwADAQEAAAAAAAAAAAAABQYHAgMEAQj/xABCEAABAwIDBQUFBgMHBAMAAAABAAIDBBEFITEGEkFRYRMiMnGRQlKBobEHI3LB0fAUYrIWQ1OCksLhFSQz0mNz8f/EABcBAQEBAQAAAAAAAAAAAAAAAAABAgP/xAAeEQEBAQACAwEBAQAAAAAAAAAAARECIRIxUUFxA//aAAwDAQACEQMRAD8A7YtoobWNrcuHouuavpyCe2EfkLrrbsDB/iz/AOpn/ou9mw9I3xGV/nJb+kBc/FUR/wBVge4bh+9Z0sHt45DioWBrp5p6fdduOc50b90kRyN0ueDTmCpzEKGGHe7OCNjWg9/eLpCdBmeZyXzD617bd57Yg3eO5kNMw/mqIXZnGZKWcHMOjdYjyNiFou3ldDVQxzx6kWcOIVD2xoQbVMfPdkAN7H2XG3oVHUWKHc3b5HgpYNb+x3H99j6N570XejvxjJzb8CfQrSl+Ztm8YNNWwzNOjw13VjzZwK3f+1bdRGbfiatS57FiRV5u1bOMbvgWn6kL1QbRwO1cWfiBA9RcK+URLouEUrXC7SHA8QQR6hc1QREQEREBERAREQEREBERAREQEREBERAREQEREH5SrsdneT2LntB0s4iyiJsTrdHTSn/MtA2YoobgG11oWF7M0ju85oNvJBlGATS9lHIWucY3dnIN0kvjkPcfYaua428itFwDY90j3OfIGMIuW2ufMm9gu11RHLIWwNDIWmzbavOhcTy5BSe0Na2njYwOs5wyByvkLAeoXLle+lVLGcPgppOxju+OQCN1+OVm5n0Wb4vh7qaUsN90+F3Mcj1CvOL1AcLuO88+g/5XgrayWZm5JC2ZuVnEHfbyzGvxSUUyUmzTrfS3Ag6fT1WlVmNPY1kdmkhjXHS4Lrmx+FvVV7D9nzcEM3bEZOJNnHTM6FSdLhLmuLezklkJ8NjvHoOY66K3sG4s8+yfgf0XppsYdewOY1YT3gOdlzdg03tUVQ0cxGXfS6jnQxscXSMfdgJLS0h1uGtiL2GSmC54JiLz34SWka+55OByV3wvHmvFpdxjhxD2Fp8rG48isIG0LpHXJ7oPdb7LRwAAyVmwrFQbXTbBtDHgi4II5jMLks6oqsjONxYeYP1GhVkw7aIZNn7p98eE+fJanMxYUXxrgRcG4PEL6toIiICIiAiIgIiICIiAiIgIiICIiAiIg/MVPMY3XGn0VvptpCYJA05iN59GqCxHCJATZt15MFp3sqG77e4/eY7Pg8EX9bKC17OVo3QLqfxmjFU0SHvOYzdLel7h7RxtxHVZ2+N9HNuO8J8LuY/UK7YLiIdY3sQuVjSq4jG2MAl4BJtnk2x0IdpZd+z8fbSOZvAbvS+ht3eCtOMYY2Zju41zTe4vY568FWtmsO/hpmMDnuDt82c0AMHLeHiN7Z39M1Z2icxakjipXgG273wSbEv6+eik8AxeOXckjdfdc2/MG4uq9tPOJHxwcC4bw6L4KX+EqIhH4JbNI6k5fVbG1PcACToASfILFRUsqJJnyDvSucSTyPhb5AAD4LWcZlvTTW17N49WkLD6im3Se8Q0bxAFr2HEm2XBOQjdoNl3xXkh7zdS0ajqFF4fiZHFW/D8WcwDeBLD71tOeS6sb2YjnBlpyGv1I4HzH5qDnhWNaZq1UWIhwzWQ9pJC/ckBa4cD+XNT+GYxa2azYNYw7EZIv/Gbt4sPh+HulWnDcXjmyHdfxYdfhzCyvDcXvxU7FM11s8+BGo8ipLYrR0VWw7H3ss2W72++PEPMe19VZKeoa9ocxwcDxC6zlKy7URFQREQEREBERAREQEREBERAREQQU2z7HagLxTbKRe6Fal8IQZntls0DC64JABLSPE1wFx6rPcPqpIJOzkFnD0PUHiF+h6unD2kEXB1CynbTZgvGWUjL7jveHIrNivXhOI3sQc/kehUhiULHjfhG6+3fZ1HtN59VnGB4oWO3X3BabEHgRqrxQYiDYg2I4rl6VS6yrdBVl0zSb5ttmHDoVM0WKCaaOWUbjIjvNafE53AkcANfRT2K4dDUs3ZG24hzDYtdzby+Y6Km4psZUi5hqGu5B7XtPxLQQfPLyW5yn6mNAn2pjMb231a4eoNln+LRFsz2gk717X0DHXcLdM/koZ+yuJg6xnqJD+bQrlNg80sMBIaJo2hr8+6QBz/eqtsFZlcMragAeiksGqnAnd4Z5a28uK7J9m5syA09A5p/NR8VEe0DJCW8xztmB5LIm6yigrW7rgBIBcEa/iaeIVExbCJqR3eBLODxp8eS78SxZ9PUFtzYOu0jVudxbmLEZLQcLrIqyEFwad4ZjgTxWhnmH4mRxVqwzGNM1EbR7HviJkguW6lnEeX6Kv0lcQbclLBr9FiIcpOkqHMO9E7dPEeyfMcVmOG4t1VswvE72zWMVo+G7QMfZsn3b+vgPkeHkVMrPwzebpcL0YfjclOQHXfFy9pv4Ty6Lc5/UxeEXRR1bJWB8ZDmniu9dEEREBERAREQEREBERAREQERCg+Eqr7TStAJ4fQqdqKu11n21labHkgqO1WBmT/uabM27zR7VuI/mHJV6gxxzTY3BGoORHmFI4bjslPKb3fE495nEfzN6/VWOrwSkrm9o3U+2zuvHRw/VZsVG0e0vVS9PtE06lVes2DqGf8Ahka8cnXa71FwoyXAq9n9y49WkH81nxGpUWJRO1kDVNNNDa76gfA2WHfwVb/gS/6SuxmEV79IJPjYfUqeJrU8c2iw6Jv3Zc940IJ/ZVWrcaiqWCRgDXsI/fkq8NjqsjeldHE3iXPz9APzXOmw6KFriybfuQHHRvGxta+vl8VcEJtAH1NURExziLNsBxGvzVy2R2LliaXTSFjnDJjNGnUEnifJcMJrN2QRtO5cbxLWDfflvHPXRe+Ta4OcGxghvFx1P6LUEvHWOjIjqRbeyZL7D/joCobabY9k13x9yTnwd5q1UNbFUR9nI0Oa7gfqOR6rxT0stHmd6al4P1kh6P5s6oMimZJA/ckaWkeh6g8VMYZihBGavuNYLDVx52Nxdrxa46grLsTw+Wlk3JNPZdwcP1UsG37B4tHKNx9r2yupnHcDyL4/iFhWB4y6Jwc02st12T2qjqowHEB4Gd+KzkFWoMVfSybzc2E99nPqOq0bD65k0bZIzdrh6dCqHtfRCOQluhzUXsxtAaWazj9y894cGk+1+qcaVrKLjG8OAIzB0XJdUEREBERAREQEREBERAXGTRcl8cEFfxRxzWe7SOOa0rEoVTMcoLgoMymfnovThlcY3Aju9bkL5i1EWkqK0QalhlW6Ro7zSeot8x+ilGUsxFxFvfhez/eWrOsBxQtIBK0nA8U0z81MHA0s41p5fRp+jivn8LUHw0sp8zE3+t4V0pasEWJ8iu6SpaNSmDLccpakHdfA1pLC8BzmuJtqAG3BOnHiFnmH4oKt7oy3s7Dea0W7zhqHZa20HBbdtTO2RmR77DvMJ0voQehFx8eiw/a2gNPUMrIAezldvW9yQeNh5XN/jdSxXrrqB0rBJD3aiB28CNXWzAPXL8l4qqUPa2dg3WvJD2/4cw8bPI6jplwVriYHNbURZhwBI5g6/FcKrDWO3pomFzXjdnhGRkaMw5nKRpzCkuDw7OYkQRmtUwKr3hnmDqDoVjtNQGJ7XMd2kL/BIONtWuHsvHEFadsq42C2j2Yns26G81IC6M5yU44c3RfUt9OSr+LYZFVw2NiHC7XDUHmOq1Kk0Va2jwfsy6eId05ysHD/AOVo/qHx53lg/PWJ0ElLKY3/AOV3Bw5qTwXGHRuBabLQdpsDZVREHxatdyPBZLNC+GQxvFnNNv8AkdFmxWnP2h7ZgDjmomoluqvR1llJR1V1nBqv2Z7Rb7TTyHvM8JPFvD009FoC/OWG4mYJmSj2Tn1acj++i3mixyFzGl0jWkgHMgX65rcolEXVFUMd4XNd5EH6LtWkEREBERAREQEREBERB56qK4VdxGl1VqKjq6nQZbtBhl75KjVlPulbJilHcFUDHsNtc2QVOJ5ByVrwXFi21yq2yDvZ8FxMxbmEGsUOOC1icvovlfj9gM9LrKosdLcrrpqsfLuKCy45tYcxdQ+EbQRSOfT1GcM2t/ZdwcOR09FTcUrN4nNRYedbqDUqaV+Gv7GcdpTSG8cgz/fMj4hWJuIQttJHI3ddq0HXyHBVLYvH46mI0dX3gR3SdRyLTwIXhxnDJqKTdJJjd4H2ycORHBwWbFS1RiJgmc9rB2cru/CfC7k4cnakOC0bY6qilaHxOu3Sx8TT7rhz+qyqkrRM3spuGbJbZs6Hm39+Slq5qKa8bi11s+T235G4t8MklwfpWl0Xaeqp2ye2cNRCXl265njadWnyGt+BGvnkqntptvUVDnU9C08nOFsvM6X/AHmtaiar5IY6l0EcjSCN9rQRdovZzLchw6G3BVPbjZzt2dpGPvGafzDkVUI8BqoJRO593g3NiXOPO5Oq0vCcREzBfxW9eo/RZ1WLxSEGxyI4L3wzqf282d3HGeMZHxgf1KoRSoJZ0t1qH2fTfxNOxhI3mEsuembfkshEqu/2a1RHbtBsbBwPJwGR+QUwalLs48ZgA+RsV1D+Jh0e8Dk7vN+f5KnYf9pszHbsln2JBvrkbaq5YR9oFLNYP7hPPMKYPZTbSuGUzP8AMz/1P6qbo6+OUXjcDzHEeY1C8slBDMN5hGftNOXooSuwV8Z3m3y0c3Ij0V2wW5FVqDaF7O7ON5vvgd4fiaNfgrLTzte0OYQ4HiFucpUdiIioIiICIiAuEjLhc0QQdfSqrYth1wcloE0N1EVdDdBk9Vg5F7BV6qoSLiy2GfC89FE4js5fMBBilVTEEgheF1Mc1rtZstvC9s1FP2YHuoMrfQuJT/pruq1H+zQ5L47Z3ogygtdG4EXBBuCNQVq2yOPQ4hAaWqA7QDTS9tHsPAj5KJxfZbIkBUmpppKeQPYS0tN2uGoKgtGO4RJSPDHXLHX3X2ydY8baHouygq2vAimPd9h+rmE6ebeitez2PU+JwmCYASAC7Trf32HzUPTbLOgqHdqbxxgPY4e0C42uOFg13xss2Km9kdmzc8XHIu0G70OouPqr5/YxrYrMDRlctH68VWtn6pznC/gJyHK/HzWix1hYzPO2nNc9VkmPNe12405tvnrcBfdnqprnGJx3Xaxv0G+NQeQKsG17GOaXtABcbEjlqVn97G6ovxIlaWPHe0I59Qst2p2fdTvLmi8ZP+n/AIVmpMZIIDjmOPFTpqYp2Wfa9vgVqVGUYbB2r9y9iQ4jqQCQPkrj9nDCO1kOlregXXW7NxxuMkbrFt3AA8QOS50tfuQBrBYkHe6m5QdM+y0k2/NCbhz35ZZWcRooaelqIT3mnLkD9FoOzmBVD6ftY4y4hxBLJN2UEgO8Lu64WcOuq+zV+ZjqWb1sjdu5Kz8TD+Xorgq+z+2M0DhuvI6cPRazszt9FPZstmOPH2T+iy7FMBif3mOB3r7rm6m31I5HNV4mSB3e0vk4Xsf0PRQfpCvwhkg3mWBPLQqv9nLTvuwlp4jVjvMfmqfsd9oD4rMkO8zrqPJarR1kFVHdpDhy4hTPnsdGF4+ySzX/AHb+R8Lvwnj5aqYVWxXAiLlo3m/MLz4fjMsPdfeRnXxt8idfIqzlnVMXFFHxY1A4A9q0X4EgEeYOi+rexHvREVBERAXFzAVyRB5n0oK+sphxC9CIPG7D28l4KvBm6gKbRBVJcMA4LyuoQOCtdRT30UZLTnkgqNdQ6i3ks92mwTUgLXquluFAYjRBwIIzQYI5r6aQSRktLTcEcP1HRadJWSSU8ckmT53WIGgaxoBt0v8AnzUbiuz/AN60Wyc4D55qY2gZuS08Q0jiB+LnG/0WeSxPYDFkFcq+TuDqPyVVwEaKyVQvDfkSD9R8iuNVTcen+6/zEfQqpRwgklxsAD5k8B6qyYyLi385+g/RRjcMJ3Sb8Da2XktwRj8N3tHAO4DgV53NmjNi0/DRXOLBWkXDrF2oIDmk87aj1XIYE8aPAHTeHyNwriK7hdBJMe9lYXNzoOH/AOKZwzBWPjJa4tcHEA5WBHGx1XpqKiGlicC+7jmSTdzj++CitmNoAQGWzJuTw/drK4NV2Ko+ypt297vcSeZsAT8l78YwaCpbuzMDraO0e38LhmFGYRXBsbR0+Zz/ADU1DVgraMo2g2TqKF/axHtIeJLb26SN/wB4+S874oatu6QI5bZtPheOnvD5hbObEcwVSNpNiWm8lM3qYQbWPOI+yemnKylgxzFcBlgcd0G3u6nzafaHz816dndqJIHAscRZXLt+7uVAL2A27Qiz4zylbq09fVV/aHZT+8jN75h4zB/GBr+IZ+axYrU9l9t4qgBshDH/ACP6KbxDCWSZtydz4FfmqKpkhdZ12nhyI5g8QtJ2Q+0JzLMlO835jyKf0WqXBXgnuXRWGDH6dzQ4SNsRfM5r4p4z6JRERdUEREBERAREQEREBdcrLrsRBE1VNzUHX0vFWepvzXgmp8roKdLSguabaFVPax3/AHo/+tn9Tlf66GxuOaoO3TN2pif7zLf6XE/7lnksWTZ1+itN/Ew6PGX4m6fK6o2zlRmFequK8YcOC41VKxmHMjrf6j8wvVExu409F6MXi3hvD4/mqXtLVyxbm6bMeCPJzf8Ahb41Kn6rFGt4qOq9pLCzcyq1TsfIc3D1VkwvCoW96R4NuZsAtjz0Wz76kGSUnPS6j5NyGazNGZeZClNodtoo2GKmO+7TeHgb8eJ8lRmVRcbk3JVxGm4Zj+matWH4sDxWL01URxVhwvGSLXKo2ejr1KRSgrOMKxgG2atFDX9UHqxzZ9k/eb3JbWDwLhw92Rvtj5jgqHPRS0zywNsTcmEm8bxxdC8/0+oC02nqQV8xCgjmYWSNDm69QeBaRmD1CmDHsRwaGqYTGMwe9Gci131aevHyyVErcPlgcciWg6nxD8Q5dfote2g2efC7tN47o8NQ0d5o92ZoyLf5tPJRM4bLaOcBknsvHgf1a78lnFZ5FjDgB3j6orFUbE942YDnqHED0ByRQb8iIuiCIiAiIgIiICIiAiIg6Zo143m2RUiVGV2SCExbuqjfaDTXhZIP7t4v+Fwt9bK34nUZEFRdVAJ4HMPtNLfjpf1Uop+AVei1zAJBLDYrCcOlMbyx2Tmkg+YNlp+xOLgOAJyOS5WNPfiVMY3EEd06/qqjtHgjZ4nwu9rNjvdeM2kfTyK1bFaASty1+qpFdTltw4ZfMeSnqjAmxSxPMby5r2GxFz+7KUhhc/Uk+ZJ+qv20uzravvR2EzBkdN8cj+/qoDDsLe07rmkFpsRxBGoK6y6yjGYX0XB9AWq80uHZaLlUYPcaLQojW2Xax5Cma7CiOCiJIiEErhuJFp1V0wfGb2zWaAr30NcWlBtNDX34qdpay+qyrB8Z0zVvw/EL2zQXPIhVDHtkxYmBocw5upzkPOE+w7pp5Kbo61STHgoMiLnt7oqmsDct2Vv3jbcHXzuF9WsyUkbjdzGkniWgn1RTB3IiKgiIgIiICIiAiIgIiIPhUXiByUo5Q+JOyKCmY3La6j8BxAF7oycz3h1tkfyXfjrtVRKuudFK2RurHXHXmD0IyUEjt3hhjlFQ0d1+T+jhofiuvA8RsQbq5kRVlPzZK34g/qD9FmU8D6aYxP1Gh4ObwIWLFb/srjAmjDSe8B6hejGcLEgJaO99VkezeNujcCCtiwbE2zxhw14hJ31Rn9fRuY7ebk4fPoei5tYyo74FphkR79uB/m5HjpqrrjeFB4LmjPiOaotZSuY7ebkR6HoVnuVUrR4e1wuFzlw4jULlguJB53va9pvE9fxf1DqraIGSMBFiCMiF1l1lntdhgI0VQxbCrcFrdbQWVdxPDgeCoySaEhdKtuL4Va+SrNRAWlB2UtWWlWrCMY0uVSl309QWlBsGHYkDxVho61ZFhOLkWzVywzFL8UF+bVCyKvMrctUQWpERAREQEREBERAREQEREHGTRQuJaFEQUPHOKz7GNURBbfs6cewkHAPyHK7Rey8n2ltG7EbC+8Rfja2l0RZqq9hR0WpfZ+874zP7CIudVoyp+0jRvnJEWv8AT8SKtTm0wtlk75C4+a0PATnIOF2n4lgJ9UROBUhVjuquVoRF0RWMWAsVScVGZREEHJquKIg9NKc1a8HcckRBaI3GwX1EQf/Z"/>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7" name="AutoShape 8" descr="data:image/jpeg;base64,/9j/4AAQSkZJRgABAQAAAQABAAD/2wCEAAkGBwwNDw8ODg4PDg8QDQ8PDg8ODw8NDxAPFBQXFhQVFBQYHCgiGBolHBQUITEhJSkrLi4uFx8zODMsNygtLisBCgoKDg0OGxAQGy8kICQ0NC0vLzc0LCwyLDQsLi0sLCwsNDQsLDQsLCwsLCwsLCwvLCwsNCwsLC0sLywsLCwsLP/AABEIAMIBAwMBEQACEQEDEQH/xAAcAAEBAAMBAQEBAAAAAAAAAAAAAQQFBgMHAgj/xAA/EAABAwIDBAcFBwMDBQEAAAABAAIDBBEFEiEGMUFREyJhcYGRoQcyQlKxFCMzYnKS0YLB8BU0Y1Nzg6LCFv/EABsBAQACAwEBAAAAAAAAAAAAAAADBAECBQYH/8QANREBAAIBAgQCCAUEAgMAAAAAAAECAwQRBRIhMUFREyIyYXGBodEGM5Gx8CNC4fEUwSQ0Uv/aAAwDAQACEQMRAD8A+4oCCICAgICAgqCIKgiCoCCICAgICAgICCoIgICAgICAgqAgIIgqCICAgICAgICCoCCIKgIIgICAgIKgIIgICAgICAgICAgICAgIKgiCoIgqCICAgICAgICAgICAgIKgIIgICAgICAgqCIPE1cI0MjP3BB7IKgIIgqAgiCoCCICCoIgqCICCoIgICCoIgIKgiCoIgIKgiDV4xiradma4brYE65ncmjj9EHJvrque5dnAvoCbaIPH7PMeP1QfRkFQRAQEFQRAQEBAQEBBUEQEFQRAQEBBUEQEFQRAQEBBodo8cFPaJgzyHeBwvuHj9EGupMPIZ9qrXZnn8Nh3AcA0cAg8WmoqT9xCXNvbNo1g/qO/wQZIwCuOueFvYXPNvIIOsQEFQRAQEBAQEBBUEQEFQEBBEBBUBB4vqYmmzpGA8i5oPksbw3jHeY3iJeoN9yy0EFQRAJA36d6DGlxCnZ70rR43+iDzbi1Md0l+5rj/AGQeddi8MUMkodcMHEEdY7hqEHK7MwmsldUze6CXnNxtzRlt2RnEJnF1xTxGxA0zng0fU+ARh0bGhoAaAABYACwA7EH6QEEQEBBUBBEBBUEQEBAQVBEBBhV+L0dN+PURRcg97Q49zd5Wlsla95WMOkz5vy6TPycfjftLp4iW0sZmtb7x92Rnn+bxsq99XHartab8P5JjmzTt7o6z9mkrPabXSaQQQxdpzTu8Nw9FDbWXntGzo4vw7p69b2m36R9/3at820OI6Zqp7TwbeGPyaAFFvmyea7FOHaTwrH1n67vSP2c1mXPPJBBx67rlZ/4tu87Q1nj2Dflxxa3wYYixDCnZqWtBANy2N+Zh74zoVp6+L2ZWNtNrq7Zcf6x1/V9A2P29hrR0VTlgqWi/KOXmWcQdNR/gvYNTGTpPd5bi3Bb6T+pj60+sfH7t1VbSQN0Zd57rhWnCaiTaWocS1oA4+7qL3RlhzVFVLq9zrdpsEHv/AKZT5bzVDdRcNaTmv27zbyQYsMNK5pLHSNc02uHOse4obMTH5p3wwUwc+Ql5OZxLicxAbryH8rWZSUpvvPk2n2tlLSiBhvK8gEDg0DiVsjbPD4aiGIOp5WStHvs95pdvd2hGG2wzFI6i49yQe8wnXvHMIM5AQVAQRAQVAQEEQEBAQEGDiuLU9IzPM+3Jo1cfBaXyVpG8rOm0mXUW5ccOBxj2mTAltNAxnJ0xLz+0WVO+sn+2HpNP+HMe2+W0z7o6fdoZMYx3EdGvqHA/DCDCz/1tfxUPpMuTzdGuk0Gk6zFY+PWfqy6L2f4jL153MgB1Jkdmctq6a89+iHLxzTU6U3t8GyZsvgtJrVVRmcN7Gmw9Fv6HFX2pVZ4jrs/5OPljzli4ftBQUkYbDTMkdHLUMY57RrCXkx3/ADABo81iMtK9ob20OozzPPkmI6dvOI6/Jj4jt9WO6rHMhB0DWDXuCxbUXnskxcI0tOtt7fFpq/8A1WYZ3xVbwRe72vaLdxWvo8lus7rEazRYPVrNYc8a3UtN2kGxBuCCopxzC7j1dbdnoyQgh7TZwIII4FR9YneFzeuSs1tG8T3fTcDfHU08c53uFnjg140cPNdjFfnpFnzfiGknS6i2Lwjt8PBl9NG1+VuW+R2gGY3u3KBbipFTfoyzQ1VQMrYZA0/FI4RN/bv9FlruyqfZWSw6ScN/LGzN6u/hGGQ7ZWM6Gon8OjaPABqDiKx72YhHE1xIj6RozW1DdNVrMbympk5aTHm/WMsqZnuY1pY+RuWMt59iyibvZipno6aRk5Be5wLLm+ltSfRZYY1LijGTB7TdzSTcbiLahB9CY4EAjiAUFQEBAQVAQRAQVBEBAQababaKnw6EySu6x0jYD1nutuH8qLJkikbyu6LRX1N+WvbxnyfIKzGKzFJiRvJ6oHusbyH8rm2ta8vbYMGHS49o7fu6DDqXDcOAfUAVM+/LvAKlrFKe11lRzX1Oq9XF6tfN7Vm389ssDI4G8LAXW06m3h0RY+C4YnfJM2lqhVYtiB6jaie/FrXCP924ea0/qX81mZ0elj+2P3+7Y0+wGKStLnughdbqte8vcT2losPMqSNLae6nk47grO1Ymfo3WBezeGME10n2hxNwyMviYOJuQQXeimppoj2urnajjeS3TFHL7+/+nW4fhFHS2bT08UWhN2MAce92871PWla9ocnLqMuX27TLXbU0hcA8XOliAsy0o+Q7dYeSPtDIS0RZWSSWdY5jZpce/TxVfNXpu7HDs21vR7++HOUclwFQvD1mlybw+m+yikgqW1TJg53Rvje1uZwbZwINwP0hWtFPSYcH8T4/6mPJ5xMfpP8Al9HpMJpIXF8cLWuPxakjuvu8FeeWZyDzkmYz3nBveQEGtqtoKaP4sx7EHG1RpnTuqBG4vJcRmfla255cUZ3ejqyd4s27RyaMo8SUYeZo3u97dxGpv4oNXUwujmjDHaXu8Dgzj9Sg6g7WyjQNjAGgF9wQdogIIgqCIKgiAgqCICDXbQYvFQ0755CBYdW/ErTJeKV3WtJprajLFI+b4HimK1GK1PSPJNzljbwa2/8Al1zL2m07y9tpcNMNOWvZvemZQRiOPWVw6zuITfl7d23J6aea3sw6LZ/YGapAnr5HwtdYtiZbpiPzkg5e4a9ysY9NM9buPreOVxzyaeIn3+Hy83aYdsnhlNYx0sZcNz5R0zx3F17eCtVxUr2hwc3ENTl9q87eXaPo3QAGg0HIKRTEFQYWJzPiaJWi4bcPH5TbXwICMw5Wvx2WS9xYA2uAco5XWG0OUrZXVpcyTKY/dLPhIBuCefeoJ6zs6tNsdYtE7e96RbDYaRcVLYn77Nms0HtzsPoVpbTcyfFxqcPaN/j/ALbzZXDo8IdM9s8U/TBgP3sfVy3Pw/qUmHB6Pfr3VuJcUtrYrE125d/q29Rtg1u5sZ7nZv4U7lMCTaeom0Zdo7GuH0RhhONRKdS495t6BB+mUXzOt3aIPXo4o9TYdpQfhtY1zgyMZ3E2AFh6lBKqKqFw4CPh8x/hBjw4cwayOzE7yTvQeuemGl2adyD6MgIKgiAgqCII5wAuSAOZ0Qa+qxyki3yAnk3VBp5ds4L2Y095u70AWN2dn5G1jN7jIzlancf/AKTdnlfN/ajtMauSOCN5dGxtz1TH1ieIueQVLPbe23k9RwnB6PBz+Nv2hqtnmthjdO7eBZvequ/i7vJvEVdh7PMOjlldiFWCWMeWwXF2dL8T3dg3DtvyVnTY9555cXjmsnHWNPj8e/w8I+f7Pq7HBwBBBB3EG4KvvJKgIKgiAQDodQd4KDlMb2ZkPXpHWN75MxaR+l1/qsS3rMb9XCVbJo3uZJEOka45gbsf2G43+Shpb1urpanBHoqzj6x/OrIwsF/4rj+kbx3qZy25p6ODiwFZYb6hZQNGsRJ7rhBcTnp2NBDI4gdxc4Fx/pGqDXQR1E34MD3D5nWiZ5neg2EGzc79ZphGPlibc/uP8INpSYBRxa9H0jvmlJkPkdB5IPHE9m6WoOcAwyfNHpfvCDCbsvODrWkj/ta278yDNp9mqVusmec/8jur+0WHmg2jKaJoAbGwAbgGtACDiJdpa6R33Yc1nPIGoPM45iDTo4n9Vmj10QZuHbakENqY+zMy1x4cUHXUtVFMwPjeHtPEf35IPOfEII/ekbfkDmPkEGnrdraePRozHtIHoLlBo6vH6qouI43NBB3Zmt8ddUHmKGvn0fJbKBcm59T/AJojbZXYJBGM0rzKbe6DnJ8AsMxHVzE1TXOky08EsevUDWZGi3FziLeeirzN5l1sdNPSnrbS6iXFC6JgnEDZQ0Z+jta/fdTxvt1cy/LzTy9nxivn6aplfvzSvI7r6ellzbT3l7bBTaKU8oj9mzM/UZGNw1Peq8y62OnV9n9n9ZST0TIImkGGNrZA4C5J3uHebrqae1ZptHg8JxfFlpqJyW/unp9n6fV/Yagta68RPXjve1+IHAqdy5jeN3UscHAOBuCAQeYKy0VAQVBEGnxzaOjomOMkrcwB6rSC6/IDmo75a1XdNoM2aY2jo+LVk9RilY6YAtubNAJ6kYOguufa82l67Dp6YccRPg29LHPUVcFDTPJcTaWQgPysGr3G4NrD1IHFb475JtFayg1Wl0lMFs+Wke7w6+Hbb/T6f/8AlqPgJB3SOC6Lxb9N2YoxvEjux0r/AOxQZtLhVLDrHCxp+a2Z3mdUGagiCoIgIKgIOeqHMYNWQwD/AJXtafLeg17pIH6CanceQJH1CDDr8Ja4XczTg9uo8CEGnjM9K/J0hEUmmbUgO4ZgsTOzetYt08W4gwUytD5aglp1FnZW+QWWrNpsLpWe5GZDzDf7oP1VVUcIIc6KLQ6XD3+iDyppnTnNHHJVExsDrOEcTH7yHOO868Fhnfpsz48IrZPekhpm8oWGST9zt3qssbsmHZilBvKZKh3OaQkftFghuzmYRRt3U0A/8TL+dkY3fzBPGYqmWJ2hZNIwjta4g/Rcu8bPd6fJzTE+bZUcT5HNaxjpHEjqsBcSO4KvMTPSHZratY5rTtHm+rYRAcO6UU+RgkDR0kl7gD5Wb768eS6dK8vsw8Jqsvpdpz27eDXzOD5AWOdI/Ndz3n3ipIrMdVS2fHaOXbo+hbOzdJTRutb3gByAcQApIndTtWaztLY3WWrUYjtNh9NcSVDC4fAw9I7yG7xUVs1K95XsPDdTm9mk7ec9HLYl7SmC4poCeTpjYftaf7qvbV//ADDsYPw9M/m2/T7z9milxrHMR6sXS5TwiBhZ5jUjvKhnJlydnRro9BpOttvn1n+fJ6U2wcp+8xCpbCwalubM5bRp573nZFk4vjn1dPSbT9GJilfTQ2pMNjL3uIYHNGZ73brBaWtHs0WMOLJMem1U7RHXbwh3uwuy4w6IyS2dVzAGZ28MG8RtPIX1PE9wV3Bh9HHXu81xTiM6vJtX2I7fd06ncoQEBBUBBEBAQVBo4tlsPb70RldxdK97z9bINHtTs1QtDTHF0TubC4eiDmovtdM8NimfZ2gaTe/5SOf19EGXR4i2oPRyAEnja2qMtlgckxqJqSPosw+9Y6YF2VhtcNbuOq1r06Js0xba0OlbgLn/AO4qZZB8kdoI/ILZAy4cFo4wWtgjsd+YZye8m5QZsUTGDKxoa0bg0ADyQftB+S4DeUGDVYxTRe9IL8gbn0QfMsUwnA31M1SYZJpJZTIQ6QtjDjvsxo566k71FOGszvK/XiOelYrWdtujJpnOAy01O2JnYLD1W0Y6x2hBk1ebJ1taZZX2WTTOO/U/4Fur7tPiGaBwPSZQASSNLN3H6rW1orG8pcGG2bJGOkdZZB9oc0cTIKSBsYY0NDnEyvPM2sACTrxVCdXO21YetpwDHNpvltM/SP5+jHEWP4pv6ZzD856KP9ug9FrtlyLE24fou20T+s/9s+DYaOIZq6sZGOLGanzW0aeI9uVa3GbZJ20+OZ98vX/UMBofwIPtDx8clyL+KzzYado3a+g4jqPzL8keUNbiPtAqndSEMgB0DYwM3hotZ1F56R0TY+D6bH62Seafex6TAMbxJwLo5I2O3y1RMTQOxh6x8vFYjDkv3bZOJ6LSxtTaZ8o+/Z9E2V2PpcNGf8apLbOneLWHEMb8A9eZKu4sNcfxeZ13E8urnaelfL7+bpFM5yICCoCCIKgiAgqAg8DUMBcHOAsRvNuAKDFrmU9SMheL/CRzQcBjuHhjZ3NlEsjHMyMju7ML6+IRmZ3aF1VIXsksQ97iXAixLu0LWY6pK32rs6jCS9mIUcjtHPzxPHYWkj1C2R79Nn0UlGH4kmYwXc4AcyQB6oNXWbRUsXxZv07vMoNBWbZud1YWX7gXn+EGtkqsSqubQfmJ+gQfuLZ57tZpD3XsEGdT4bSxe63OewX9UHrLVxRbzHH4hzkHP4xtNTsByvLnchYu/aN3iocmelO8uhpOF6nVT6ldo856R/n5NPSV2F1JvWOmAvfIDYHldU7Z65J9fs9Lh4Xn0Uf+PtNp72n/AK8obgbT4NRC1FRtc753gErPpsdfYq0nhut1H/sZdo8oaqu27xCpPRxEtvujgaXPt3DVaznyX6QnpwvR6eOa/X3ytFspjldZz4zC0/HVvMbrfoALvAgLNdPkt1lpl4xpMHq06/D7uowz2YU7bOq6iWc8WR2gjv6uPmFYrpax36uPn4/mv0xxFfrP8+TrcLwKho/9vTRRHi5rQXnvedT5qxWla9ocjNqcub8y0y2K2QCAgqCICCoCAgiAgICDmdsqeQNEzL2sGvtwI90/2QcuyeaxGfMDYZmOuRcXs5u8d9kHnDX08T8p3jfrr4XQbd+LUThYiYjsjgPqNfVBYccw9pDmsmc5pu13QRvcD2EnRB6y4/PJpBDO7tkc2L0aB9UGJLQ4lUG7h0Y7AXHzJQfqLZuNvWnkzH8zr+iDY09JTsH3cRdbjYBvmg858Sij6pkY08GRDpHns0QIoayf8KmcB/1Kl2Qft3+iDOh2blf/ALipcR8kAEbfM6n0QemIbG4dUQmF0b2g69JHI9soPPNfXuNx2LW1YtG0pcOW2K3NXb93B1vsgqGOJpK5pbwbUMc1w/qbe/kFVtpN+0u/g/EE1ja9XnT+yvEyfvKqlYOJa2SQ+Vh9Vp/w581mfxJWI6Ul0mF+y7D4rGpklqnDeCehiv8Apbr5kqaulpHfq5ufj2pydKbVj6uww7CqSlblp4IoRx6NjWX7yN/ip61ivaHJyZsmWd72mfiy1siVBEBBUEQEBBUBBEBBUEQEBBJGNcC1wBBFiDuIQcdi2x3WdLTWJy9VjjYg9h/lBwWM0ta17hYaEaFgbKzsJGp8boM3COiDRn6zyNc2hB7kHQU0jBY2CDc0uNxxCwZGO0kBAdjwmu0Okf8Akpoy4nsLkFipK2TVlPHTj56h3TSfsGiDLbs2H61VRLP+UHoY/Juvqg2lHh9PALQxMj7WgXPed5QZSCICAgqAgIIgICAgqCICAgIKgICCICAgqCXQaPH9oI6aN5YWue0W94ZWntPE9gQcbgmFzV83TvzEXLi51xcniUG2xakp7iOKFj3uPRxaavefiNuAQbyk2WomMY18Ye8NAe+5GZ3E2CDLiwGhbup4z+puf6oM+ONrBZrWtHJoDR6IP0gqCIKgiCoIgICCoIgICAgICAgIKgiAgqCICAgIPnGIYjiFa7LC6ZkRFiTlYT3AbkHvhOxQv0tU85Qb2ed57kG+rq6KCIRxNLWHqtyjryu5NG/xQZOB4U5h+0TgdM4WawaiFnyjt5lBuUBAQEBAQVBEBAQEBAQEFQRAQEBAQEFQRAQEBAQEBBzk2JRw9XPDD+SP76U+AQfmMVM+sUDuyas6rR2tiG/xQbPDsHZC7ppHGecixlfwHJjdzQg2aCICAgICAgICAgICAgICAgICAgIKgiCoCAgiCoIgICDFo8NpoPwomMPzBozHvdvQZaAgiCoCCIKgIIgIKgICCIKgIIgICCoIgqCICAgIKgiCoIgqAgiAgICAgICCoIgqCIKgiCoIgqCICAgICAgqCICCoIgIKgIIgqAgiAgICAgqCICAgICCoIgqAgiAgICAgIKgiAgICAgqAgiAgqAgiCoCCIKgiAgqAgIIgICAgqAgiAgICCoIgqAgIIgqAgIIgIKgIIgqCIKgIIgICAgqCIKgiCoIgqAgICCICCoIgqCICAgqAgiAgICD/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8" name="AutoShape 10" descr="data:image/jpeg;base64,/9j/4AAQSkZJRgABAQAAAQABAAD/2wCEAAkGBwwNDw8ODg4PDg8QDQ8PDg8ODw8NDxAPFBQXFhQVFBQYHCgiGBolHBQUITEhJSkrLi4uFx8zODMsNygtLisBCgoKDg0OGxAQGy8kICQ0NC0vLzc0LCwyLDQsLi0sLCwsNDQsLDQsLCwsLCwsLCwvLCwsNCwsLC0sLywsLCwsLP/AABEIAMIBAwMBEQACEQEDEQH/xAAcAAEBAAMBAQEBAAAAAAAAAAAAAQQFBgMHAgj/xAA/EAABAwIDBAcFBwMDBQEAAAABAAIDBBEFEiEGMUFREyJhcYGRoQcyQlKxFCMzYnKS0YLB8BU0Y1Nzg6LCFv/EABsBAQACAwEBAAAAAAAAAAAAAAADBAECBQYH/8QANREBAAIBAgQCCAUEAgMAAAAAAAECAwQRBRIhMUFREyIyYXGBodEGM5Gx8CNC4fEUwSQ0Uv/aAAwDAQACEQMRAD8A+4oCCICAgICAgqCIKgiCoCCICAgICAgICCoIgICAgICAgqAgIIgqCICAgICAgICCoCCIKgIIgICAgIKgIIgICAgICAgICAgICAgIKgiCoIgqCICAgICAgICAgICAgIKgIIgICAgICAgqCIPE1cI0MjP3BB7IKgIIgqAgiCoCCICCoIgqCICCoIgICCoIgIKgiCoIgIKgiDV4xiradma4brYE65ncmjj9EHJvrque5dnAvoCbaIPH7PMeP1QfRkFQRAQEFQRAQEBAQEBBUEQEFQRAQEBBUEQEFQRAQEBBodo8cFPaJgzyHeBwvuHj9EGupMPIZ9qrXZnn8Nh3AcA0cAg8WmoqT9xCXNvbNo1g/qO/wQZIwCuOueFvYXPNvIIOsQEFQRAQEBAQEBBUEQEFQEBBEBBUBB4vqYmmzpGA8i5oPksbw3jHeY3iJeoN9yy0EFQRAJA36d6DGlxCnZ70rR43+iDzbi1Md0l+5rj/AGQeddi8MUMkodcMHEEdY7hqEHK7MwmsldUze6CXnNxtzRlt2RnEJnF1xTxGxA0zng0fU+ARh0bGhoAaAABYACwA7EH6QEEQEBBUBBEBBUEQEBAQVBEBBhV+L0dN+PURRcg97Q49zd5Wlsla95WMOkz5vy6TPycfjftLp4iW0sZmtb7x92Rnn+bxsq99XHartab8P5JjmzTt7o6z9mkrPabXSaQQQxdpzTu8Nw9FDbWXntGzo4vw7p69b2m36R9/3at820OI6Zqp7TwbeGPyaAFFvmyea7FOHaTwrH1n67vSP2c1mXPPJBBx67rlZ/4tu87Q1nj2Dflxxa3wYYixDCnZqWtBANy2N+Zh74zoVp6+L2ZWNtNrq7Zcf6x1/V9A2P29hrR0VTlgqWi/KOXmWcQdNR/gvYNTGTpPd5bi3Bb6T+pj60+sfH7t1VbSQN0Zd57rhWnCaiTaWocS1oA4+7qL3RlhzVFVLq9zrdpsEHv/AKZT5bzVDdRcNaTmv27zbyQYsMNK5pLHSNc02uHOse4obMTH5p3wwUwc+Ql5OZxLicxAbryH8rWZSUpvvPk2n2tlLSiBhvK8gEDg0DiVsjbPD4aiGIOp5WStHvs95pdvd2hGG2wzFI6i49yQe8wnXvHMIM5AQVAQRAQVAQEEQEBAQEGDiuLU9IzPM+3Jo1cfBaXyVpG8rOm0mXUW5ccOBxj2mTAltNAxnJ0xLz+0WVO+sn+2HpNP+HMe2+W0z7o6fdoZMYx3EdGvqHA/DCDCz/1tfxUPpMuTzdGuk0Gk6zFY+PWfqy6L2f4jL153MgB1Jkdmctq6a89+iHLxzTU6U3t8GyZsvgtJrVVRmcN7Gmw9Fv6HFX2pVZ4jrs/5OPljzli4ftBQUkYbDTMkdHLUMY57RrCXkx3/ADABo81iMtK9ob20OozzPPkmI6dvOI6/Jj4jt9WO6rHMhB0DWDXuCxbUXnskxcI0tOtt7fFpq/8A1WYZ3xVbwRe72vaLdxWvo8lus7rEazRYPVrNYc8a3UtN2kGxBuCCopxzC7j1dbdnoyQgh7TZwIII4FR9YneFzeuSs1tG8T3fTcDfHU08c53uFnjg140cPNdjFfnpFnzfiGknS6i2Lwjt8PBl9NG1+VuW+R2gGY3u3KBbipFTfoyzQ1VQMrYZA0/FI4RN/bv9FlruyqfZWSw6ScN/LGzN6u/hGGQ7ZWM6Gon8OjaPABqDiKx72YhHE1xIj6RozW1DdNVrMbympk5aTHm/WMsqZnuY1pY+RuWMt59iyibvZipno6aRk5Be5wLLm+ltSfRZYY1LijGTB7TdzSTcbiLahB9CY4EAjiAUFQEBAQVAQRAQVBEBAQababaKnw6EySu6x0jYD1nutuH8qLJkikbyu6LRX1N+WvbxnyfIKzGKzFJiRvJ6oHusbyH8rm2ta8vbYMGHS49o7fu6DDqXDcOAfUAVM+/LvAKlrFKe11lRzX1Oq9XF6tfN7Vm389ssDI4G8LAXW06m3h0RY+C4YnfJM2lqhVYtiB6jaie/FrXCP924ea0/qX81mZ0elj+2P3+7Y0+wGKStLnughdbqte8vcT2losPMqSNLae6nk47grO1Ymfo3WBezeGME10n2hxNwyMviYOJuQQXeimppoj2urnajjeS3TFHL7+/+nW4fhFHS2bT08UWhN2MAce92871PWla9ocnLqMuX27TLXbU0hcA8XOliAsy0o+Q7dYeSPtDIS0RZWSSWdY5jZpce/TxVfNXpu7HDs21vR7++HOUclwFQvD1mlybw+m+yikgqW1TJg53Rvje1uZwbZwINwP0hWtFPSYcH8T4/6mPJ5xMfpP8Al9HpMJpIXF8cLWuPxakjuvu8FeeWZyDzkmYz3nBveQEGtqtoKaP4sx7EHG1RpnTuqBG4vJcRmfla255cUZ3ejqyd4s27RyaMo8SUYeZo3u97dxGpv4oNXUwujmjDHaXu8Dgzj9Sg6g7WyjQNjAGgF9wQdogIIgqCIKgiAgqCICDXbQYvFQ0755CBYdW/ErTJeKV3WtJprajLFI+b4HimK1GK1PSPJNzljbwa2/8Al1zL2m07y9tpcNMNOWvZvemZQRiOPWVw6zuITfl7d23J6aea3sw6LZ/YGapAnr5HwtdYtiZbpiPzkg5e4a9ysY9NM9buPreOVxzyaeIn3+Hy83aYdsnhlNYx0sZcNz5R0zx3F17eCtVxUr2hwc3ENTl9q87eXaPo3QAGg0HIKRTEFQYWJzPiaJWi4bcPH5TbXwICMw5Wvx2WS9xYA2uAco5XWG0OUrZXVpcyTKY/dLPhIBuCefeoJ6zs6tNsdYtE7e96RbDYaRcVLYn77Nms0HtzsPoVpbTcyfFxqcPaN/j/ALbzZXDo8IdM9s8U/TBgP3sfVy3Pw/qUmHB6Pfr3VuJcUtrYrE125d/q29Rtg1u5sZ7nZv4U7lMCTaeom0Zdo7GuH0RhhONRKdS495t6BB+mUXzOt3aIPXo4o9TYdpQfhtY1zgyMZ3E2AFh6lBKqKqFw4CPh8x/hBjw4cwayOzE7yTvQeuemGl2adyD6MgIKgiAgqCII5wAuSAOZ0Qa+qxyki3yAnk3VBp5ds4L2Y095u70AWN2dn5G1jN7jIzlancf/AKTdnlfN/ajtMauSOCN5dGxtz1TH1ieIueQVLPbe23k9RwnB6PBz+Nv2hqtnmthjdO7eBZvequ/i7vJvEVdh7PMOjlldiFWCWMeWwXF2dL8T3dg3DtvyVnTY9555cXjmsnHWNPj8e/w8I+f7Pq7HBwBBBB3EG4KvvJKgIKgiAQDodQd4KDlMb2ZkPXpHWN75MxaR+l1/qsS3rMb9XCVbJo3uZJEOka45gbsf2G43+Shpb1urpanBHoqzj6x/OrIwsF/4rj+kbx3qZy25p6ODiwFZYb6hZQNGsRJ7rhBcTnp2NBDI4gdxc4Fx/pGqDXQR1E34MD3D5nWiZ5neg2EGzc79ZphGPlibc/uP8INpSYBRxa9H0jvmlJkPkdB5IPHE9m6WoOcAwyfNHpfvCDCbsvODrWkj/ta278yDNp9mqVusmec/8jur+0WHmg2jKaJoAbGwAbgGtACDiJdpa6R33Yc1nPIGoPM45iDTo4n9Vmj10QZuHbakENqY+zMy1x4cUHXUtVFMwPjeHtPEf35IPOfEII/ekbfkDmPkEGnrdraePRozHtIHoLlBo6vH6qouI43NBB3Zmt8ddUHmKGvn0fJbKBcm59T/AJojbZXYJBGM0rzKbe6DnJ8AsMxHVzE1TXOky08EsevUDWZGi3FziLeeirzN5l1sdNPSnrbS6iXFC6JgnEDZQ0Z+jta/fdTxvt1cy/LzTy9nxivn6aplfvzSvI7r6ellzbT3l7bBTaKU8oj9mzM/UZGNw1Peq8y62OnV9n9n9ZST0TIImkGGNrZA4C5J3uHebrqae1ZptHg8JxfFlpqJyW/unp9n6fV/Yagta68RPXjve1+IHAqdy5jeN3UscHAOBuCAQeYKy0VAQVBEGnxzaOjomOMkrcwB6rSC6/IDmo75a1XdNoM2aY2jo+LVk9RilY6YAtubNAJ6kYOguufa82l67Dp6YccRPg29LHPUVcFDTPJcTaWQgPysGr3G4NrD1IHFb475JtFayg1Wl0lMFs+Wke7w6+Hbb/T6f/8AlqPgJB3SOC6Lxb9N2YoxvEjux0r/AOxQZtLhVLDrHCxp+a2Z3mdUGagiCoIgIKgIOeqHMYNWQwD/AJXtafLeg17pIH6CanceQJH1CDDr8Ja4XczTg9uo8CEGnjM9K/J0hEUmmbUgO4ZgsTOzetYt08W4gwUytD5aglp1FnZW+QWWrNpsLpWe5GZDzDf7oP1VVUcIIc6KLQ6XD3+iDyppnTnNHHJVExsDrOEcTH7yHOO868Fhnfpsz48IrZPekhpm8oWGST9zt3qssbsmHZilBvKZKh3OaQkftFghuzmYRRt3U0A/8TL+dkY3fzBPGYqmWJ2hZNIwjta4g/Rcu8bPd6fJzTE+bZUcT5HNaxjpHEjqsBcSO4KvMTPSHZratY5rTtHm+rYRAcO6UU+RgkDR0kl7gD5Wb768eS6dK8vsw8Jqsvpdpz27eDXzOD5AWOdI/Ndz3n3ipIrMdVS2fHaOXbo+hbOzdJTRutb3gByAcQApIndTtWaztLY3WWrUYjtNh9NcSVDC4fAw9I7yG7xUVs1K95XsPDdTm9mk7ec9HLYl7SmC4poCeTpjYftaf7qvbV//ADDsYPw9M/m2/T7z9milxrHMR6sXS5TwiBhZ5jUjvKhnJlydnRro9BpOttvn1n+fJ6U2wcp+8xCpbCwalubM5bRp573nZFk4vjn1dPSbT9GJilfTQ2pMNjL3uIYHNGZ73brBaWtHs0WMOLJMem1U7RHXbwh3uwuy4w6IyS2dVzAGZ28MG8RtPIX1PE9wV3Bh9HHXu81xTiM6vJtX2I7fd06ncoQEBBUBBEBAQVBo4tlsPb70RldxdK97z9bINHtTs1QtDTHF0TubC4eiDmovtdM8NimfZ2gaTe/5SOf19EGXR4i2oPRyAEnja2qMtlgckxqJqSPosw+9Y6YF2VhtcNbuOq1r06Js0xba0OlbgLn/AO4qZZB8kdoI/ILZAy4cFo4wWtgjsd+YZye8m5QZsUTGDKxoa0bg0ADyQftB+S4DeUGDVYxTRe9IL8gbn0QfMsUwnA31M1SYZJpJZTIQ6QtjDjvsxo566k71FOGszvK/XiOelYrWdtujJpnOAy01O2JnYLD1W0Y6x2hBk1ebJ1taZZX2WTTOO/U/4Fur7tPiGaBwPSZQASSNLN3H6rW1orG8pcGG2bJGOkdZZB9oc0cTIKSBsYY0NDnEyvPM2sACTrxVCdXO21YetpwDHNpvltM/SP5+jHEWP4pv6ZzD856KP9ug9FrtlyLE24fou20T+s/9s+DYaOIZq6sZGOLGanzW0aeI9uVa3GbZJ20+OZ98vX/UMBofwIPtDx8clyL+KzzYado3a+g4jqPzL8keUNbiPtAqndSEMgB0DYwM3hotZ1F56R0TY+D6bH62Seafex6TAMbxJwLo5I2O3y1RMTQOxh6x8vFYjDkv3bZOJ6LSxtTaZ8o+/Z9E2V2PpcNGf8apLbOneLWHEMb8A9eZKu4sNcfxeZ13E8urnaelfL7+bpFM5yICCoCCIKgiAgqAg8DUMBcHOAsRvNuAKDFrmU9SMheL/CRzQcBjuHhjZ3NlEsjHMyMju7ML6+IRmZ3aF1VIXsksQ97iXAixLu0LWY6pK32rs6jCS9mIUcjtHPzxPHYWkj1C2R79Nn0UlGH4kmYwXc4AcyQB6oNXWbRUsXxZv07vMoNBWbZud1YWX7gXn+EGtkqsSqubQfmJ+gQfuLZ57tZpD3XsEGdT4bSxe63OewX9UHrLVxRbzHH4hzkHP4xtNTsByvLnchYu/aN3iocmelO8uhpOF6nVT6ldo856R/n5NPSV2F1JvWOmAvfIDYHldU7Z65J9fs9Lh4Xn0Uf+PtNp72n/AK8obgbT4NRC1FRtc753gErPpsdfYq0nhut1H/sZdo8oaqu27xCpPRxEtvujgaXPt3DVaznyX6QnpwvR6eOa/X3ytFspjldZz4zC0/HVvMbrfoALvAgLNdPkt1lpl4xpMHq06/D7uowz2YU7bOq6iWc8WR2gjv6uPmFYrpax36uPn4/mv0xxFfrP8+TrcLwKho/9vTRRHi5rQXnvedT5qxWla9ocjNqcub8y0y2K2QCAgqCICCoCAgiAgICDmdsqeQNEzL2sGvtwI90/2QcuyeaxGfMDYZmOuRcXs5u8d9kHnDX08T8p3jfrr4XQbd+LUThYiYjsjgPqNfVBYccw9pDmsmc5pu13QRvcD2EnRB6y4/PJpBDO7tkc2L0aB9UGJLQ4lUG7h0Y7AXHzJQfqLZuNvWnkzH8zr+iDY09JTsH3cRdbjYBvmg858Sij6pkY08GRDpHns0QIoayf8KmcB/1Kl2Qft3+iDOh2blf/ALipcR8kAEbfM6n0QemIbG4dUQmF0b2g69JHI9soPPNfXuNx2LW1YtG0pcOW2K3NXb93B1vsgqGOJpK5pbwbUMc1w/qbe/kFVtpN+0u/g/EE1ja9XnT+yvEyfvKqlYOJa2SQ+Vh9Vp/w581mfxJWI6Ul0mF+y7D4rGpklqnDeCehiv8Apbr5kqaulpHfq5ufj2pydKbVj6uww7CqSlblp4IoRx6NjWX7yN/ip61ivaHJyZsmWd72mfiy1siVBEBBUEQEBBUBBEBBUEQEBBJGNcC1wBBFiDuIQcdi2x3WdLTWJy9VjjYg9h/lBwWM0ta17hYaEaFgbKzsJGp8boM3COiDRn6zyNc2hB7kHQU0jBY2CDc0uNxxCwZGO0kBAdjwmu0Okf8Akpoy4nsLkFipK2TVlPHTj56h3TSfsGiDLbs2H61VRLP+UHoY/Juvqg2lHh9PALQxMj7WgXPed5QZSCICAgqAgIIgICAgqCICAgIKgICCICAgqCXQaPH9oI6aN5YWue0W94ZWntPE9gQcbgmFzV83TvzEXLi51xcniUG2xakp7iOKFj3uPRxaavefiNuAQbyk2WomMY18Ye8NAe+5GZ3E2CDLiwGhbup4z+puf6oM+ONrBZrWtHJoDR6IP0gqCIKgiCoIgICCoIgICAgICAgIKgiAgqCICAgIPnGIYjiFa7LC6ZkRFiTlYT3AbkHvhOxQv0tU85Qb2ed57kG+rq6KCIRxNLWHqtyjryu5NG/xQZOB4U5h+0TgdM4WawaiFnyjt5lBuUBAQEBAQVBEBAQEBAQEFQRAQEBAQEFQRAQEBAQEBBzk2JRw9XPDD+SP76U+AQfmMVM+sUDuyas6rR2tiG/xQbPDsHZC7ppHGecixlfwHJjdzQg2aCICAgICAgICAgICAgICAgICAgIKgiCoCAgiCoIgICDFo8NpoPwomMPzBozHvdvQZaAgiCoCCIKgIIgIKgICCIKgIIgICCoIgqCICAgIKgiCoIgqAgiAgICAgICCoIgqCIKgiCoIgqCICAgICAgqCICCoIgIKgIIgqAgiAgICAgqCICAgICCoIgqAgiAgICAgIKgiAgICAgqAgiAgqAgiCoCCIKgiAgqAgIIgICAgqAgiAgICCoIgqAgIIgqAgIIgIKgIIgqCIKgIIgICAgqCIKgiCoIgqAgICCICCoIgqCICAgqAgiAgICD/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7659" name="Picture 11"/>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90935" y="2852936"/>
            <a:ext cx="2403361" cy="1001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7660" name="Picture 1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535265" y="2852935"/>
            <a:ext cx="1900238" cy="10011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Content Placeholder 2"/>
          <p:cNvSpPr txBox="1">
            <a:spLocks/>
          </p:cNvSpPr>
          <p:nvPr/>
        </p:nvSpPr>
        <p:spPr>
          <a:xfrm>
            <a:off x="4932040" y="1450504"/>
            <a:ext cx="2880320" cy="820688"/>
          </a:xfrm>
          <a:prstGeom prst="rect">
            <a:avLst/>
          </a:prstGeom>
          <a:ln>
            <a:solidFill>
              <a:schemeClr val="tx1"/>
            </a:solidFill>
          </a:ln>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n-GB" dirty="0">
                <a:latin typeface="Century Gothic" panose="020B0502020202020204" pitchFamily="34" charset="0"/>
              </a:rPr>
              <a:t>Subordinating</a:t>
            </a:r>
          </a:p>
          <a:p>
            <a:pPr marL="0" indent="0">
              <a:buFont typeface="Arial" panose="020B0604020202020204" pitchFamily="34" charset="0"/>
              <a:buNone/>
            </a:pPr>
            <a:r>
              <a:rPr lang="en-GB" sz="1800" dirty="0">
                <a:latin typeface="Century Gothic" panose="020B0502020202020204" pitchFamily="34" charset="0"/>
              </a:rPr>
              <a:t>   Complex Sentences</a:t>
            </a:r>
          </a:p>
        </p:txBody>
      </p:sp>
      <p:sp>
        <p:nvSpPr>
          <p:cNvPr id="9" name="TextBox 8"/>
          <p:cNvSpPr txBox="1"/>
          <p:nvPr/>
        </p:nvSpPr>
        <p:spPr>
          <a:xfrm>
            <a:off x="297403" y="3854079"/>
            <a:ext cx="8688597" cy="2308324"/>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The following games give opportunities to extend sentences,</a:t>
            </a:r>
          </a:p>
          <a:p>
            <a:r>
              <a:rPr lang="en-GB" dirty="0">
                <a:latin typeface="Century Gothic" panose="020B0502020202020204" pitchFamily="34" charset="0"/>
              </a:rPr>
              <a:t> making compound and complex sentences. The use of conjunctions </a:t>
            </a:r>
          </a:p>
          <a:p>
            <a:r>
              <a:rPr lang="en-GB" dirty="0">
                <a:latin typeface="Century Gothic" panose="020B0502020202020204" pitchFamily="34" charset="0"/>
              </a:rPr>
              <a:t>can be practised and reviewed and the effectiveness of sentences</a:t>
            </a:r>
          </a:p>
          <a:p>
            <a:r>
              <a:rPr lang="en-GB" dirty="0">
                <a:latin typeface="Century Gothic" panose="020B0502020202020204" pitchFamily="34" charset="0"/>
              </a:rPr>
              <a:t>discussed. New conjunctions can be introduced and sentences developed.</a:t>
            </a:r>
          </a:p>
          <a:p>
            <a:r>
              <a:rPr lang="en-GB" dirty="0">
                <a:latin typeface="Century Gothic" panose="020B0502020202020204" pitchFamily="34" charset="0"/>
              </a:rPr>
              <a:t>When working with complex sentences, the mobility of the subordinate</a:t>
            </a:r>
          </a:p>
          <a:p>
            <a:r>
              <a:rPr lang="en-GB" dirty="0">
                <a:latin typeface="Century Gothic" panose="020B0502020202020204" pitchFamily="34" charset="0"/>
              </a:rPr>
              <a:t>clause can be considered and the effect of its position. Children should be </a:t>
            </a:r>
          </a:p>
          <a:p>
            <a:r>
              <a:rPr lang="en-GB" dirty="0">
                <a:latin typeface="Century Gothic" panose="020B0502020202020204" pitchFamily="34" charset="0"/>
              </a:rPr>
              <a:t>shown explicitly that a subordinate clause at the beginning of a sentence is</a:t>
            </a:r>
          </a:p>
          <a:p>
            <a:r>
              <a:rPr lang="en-GB" dirty="0">
                <a:latin typeface="Century Gothic" panose="020B0502020202020204" pitchFamily="34" charset="0"/>
              </a:rPr>
              <a:t>marked by a comma.</a:t>
            </a:r>
          </a:p>
        </p:txBody>
      </p:sp>
    </p:spTree>
    <p:extLst>
      <p:ext uri="{BB962C8B-B14F-4D97-AF65-F5344CB8AC3E}">
        <p14:creationId xmlns:p14="http://schemas.microsoft.com/office/powerpoint/2010/main" val="234855054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82834"/>
            <a:ext cx="5313784" cy="980728"/>
          </a:xfrm>
        </p:spPr>
        <p:txBody>
          <a:bodyPr>
            <a:normAutofit/>
          </a:bodyPr>
          <a:lstStyle/>
          <a:p>
            <a:r>
              <a:rPr lang="en-GB" sz="3600" b="1" dirty="0">
                <a:latin typeface="Century Gothic" panose="020B0502020202020204" pitchFamily="34" charset="0"/>
              </a:rPr>
              <a:t>Augustus found</a:t>
            </a:r>
          </a:p>
        </p:txBody>
      </p:sp>
      <p:sp>
        <p:nvSpPr>
          <p:cNvPr id="3" name="Content Placeholder 2"/>
          <p:cNvSpPr>
            <a:spLocks noGrp="1"/>
          </p:cNvSpPr>
          <p:nvPr>
            <p:ph idx="1"/>
          </p:nvPr>
        </p:nvSpPr>
        <p:spPr>
          <a:xfrm>
            <a:off x="7236296" y="1628800"/>
            <a:ext cx="1306488" cy="4525963"/>
          </a:xfrm>
          <a:ln w="57150">
            <a:solidFill>
              <a:srgbClr val="00B050"/>
            </a:solidFill>
          </a:ln>
        </p:spPr>
        <p:txBody>
          <a:bodyPr>
            <a:normAutofit fontScale="77500" lnSpcReduction="20000"/>
          </a:bodyPr>
          <a:lstStyle/>
          <a:p>
            <a:pPr>
              <a:buNone/>
            </a:pPr>
            <a:endParaRPr lang="en-GB" dirty="0"/>
          </a:p>
          <a:p>
            <a:pPr>
              <a:buNone/>
            </a:pPr>
            <a:r>
              <a:rPr lang="en-GB" sz="4800" dirty="0"/>
              <a:t> </a:t>
            </a:r>
            <a:r>
              <a:rPr lang="en-GB" sz="4600" dirty="0">
                <a:latin typeface="Century Gothic" panose="020B0502020202020204" pitchFamily="34" charset="0"/>
              </a:rPr>
              <a:t>and</a:t>
            </a:r>
          </a:p>
          <a:p>
            <a:pPr>
              <a:buNone/>
            </a:pPr>
            <a:endParaRPr lang="en-GB" sz="4600" dirty="0">
              <a:latin typeface="Century Gothic" panose="020B0502020202020204" pitchFamily="34" charset="0"/>
            </a:endParaRPr>
          </a:p>
          <a:p>
            <a:pPr>
              <a:buNone/>
            </a:pPr>
            <a:r>
              <a:rPr lang="en-GB" sz="4600" dirty="0">
                <a:latin typeface="Century Gothic" panose="020B0502020202020204" pitchFamily="34" charset="0"/>
              </a:rPr>
              <a:t> but</a:t>
            </a:r>
          </a:p>
          <a:p>
            <a:pPr>
              <a:buNone/>
            </a:pPr>
            <a:endParaRPr lang="en-GB" sz="4600" dirty="0">
              <a:latin typeface="Century Gothic" panose="020B0502020202020204" pitchFamily="34" charset="0"/>
            </a:endParaRPr>
          </a:p>
          <a:p>
            <a:pPr>
              <a:buNone/>
            </a:pPr>
            <a:r>
              <a:rPr lang="en-GB" sz="4600" dirty="0">
                <a:latin typeface="Century Gothic" panose="020B0502020202020204" pitchFamily="34" charset="0"/>
              </a:rPr>
              <a:t>  so</a:t>
            </a:r>
          </a:p>
          <a:p>
            <a:pPr>
              <a:buNone/>
            </a:pPr>
            <a:endParaRPr lang="en-GB" sz="4600" dirty="0">
              <a:latin typeface="Century Gothic" panose="020B0502020202020204" pitchFamily="34" charset="0"/>
            </a:endParaRPr>
          </a:p>
          <a:p>
            <a:pPr>
              <a:buNone/>
            </a:pPr>
            <a:r>
              <a:rPr lang="en-GB" sz="4600" dirty="0">
                <a:latin typeface="Century Gothic" panose="020B0502020202020204" pitchFamily="34" charset="0"/>
              </a:rPr>
              <a:t> yet</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12" name="Slide Number Placeholder 11"/>
          <p:cNvSpPr>
            <a:spLocks noGrp="1"/>
          </p:cNvSpPr>
          <p:nvPr>
            <p:ph type="sldNum" sz="quarter" idx="12"/>
          </p:nvPr>
        </p:nvSpPr>
        <p:spPr/>
        <p:txBody>
          <a:bodyPr/>
          <a:lstStyle/>
          <a:p>
            <a:fld id="{6F4A5CA6-F0EB-452D-ABB0-E20FBF0E2B72}" type="slidenum">
              <a:rPr lang="en-GB" smtClean="0"/>
              <a:pPr/>
              <a:t>85</a:t>
            </a:fld>
            <a:endParaRPr lang="en-GB" dirty="0"/>
          </a:p>
        </p:txBody>
      </p:sp>
      <p:pic>
        <p:nvPicPr>
          <p:cNvPr id="6" name="Picture 5" descr="http://1.bp.blogspot.com/-JRDNCHrvEFY/TdPPch5xA9I/AAAAAAAAAIA/tOlOeoNACCs/s1600/image4181.jpg"/>
          <p:cNvPicPr/>
          <p:nvPr/>
        </p:nvPicPr>
        <p:blipFill>
          <a:blip cstate="email">
            <a:extLst>
              <a:ext uri="{28A0092B-C50C-407E-A947-70E740481C1C}">
                <a14:useLocalDpi xmlns:a14="http://schemas.microsoft.com/office/drawing/2010/main"/>
              </a:ext>
            </a:extLst>
          </a:blip>
          <a:srcRect/>
          <a:stretch>
            <a:fillRect/>
          </a:stretch>
        </p:blipFill>
        <p:spPr bwMode="auto">
          <a:xfrm>
            <a:off x="395536" y="980728"/>
            <a:ext cx="2520280" cy="1440160"/>
          </a:xfrm>
          <a:prstGeom prst="rect">
            <a:avLst/>
          </a:prstGeom>
          <a:noFill/>
          <a:ln w="9525">
            <a:noFill/>
            <a:miter lim="800000"/>
            <a:headEnd/>
            <a:tailEnd/>
          </a:ln>
        </p:spPr>
      </p:pic>
      <p:sp>
        <p:nvSpPr>
          <p:cNvPr id="7" name="TextBox 6"/>
          <p:cNvSpPr txBox="1"/>
          <p:nvPr/>
        </p:nvSpPr>
        <p:spPr>
          <a:xfrm>
            <a:off x="3275856" y="1268760"/>
            <a:ext cx="2795958" cy="584775"/>
          </a:xfrm>
          <a:prstGeom prst="rect">
            <a:avLst/>
          </a:prstGeom>
          <a:noFill/>
        </p:spPr>
        <p:txBody>
          <a:bodyPr wrap="none" rtlCol="0">
            <a:spAutoFit/>
          </a:bodyPr>
          <a:lstStyle/>
          <a:p>
            <a:r>
              <a:rPr lang="en-GB" sz="3200" dirty="0">
                <a:solidFill>
                  <a:prstClr val="black"/>
                </a:solidFill>
                <a:latin typeface="Century Gothic" panose="020B0502020202020204" pitchFamily="34" charset="0"/>
              </a:rPr>
              <a:t>tiny, shiny fish</a:t>
            </a:r>
          </a:p>
        </p:txBody>
      </p:sp>
      <p:pic>
        <p:nvPicPr>
          <p:cNvPr id="8" name="Picture 7" descr="http://4.bp.blogspot.com/-IXVGnDgSNUg/TWOgE6i76ZI/AAAAAAAAAtg/EXoxladjJM8/s1600/Augustus.jpg"/>
          <p:cNvPicPr/>
          <p:nvPr/>
        </p:nvPicPr>
        <p:blipFill>
          <a:blip cstate="email">
            <a:extLst>
              <a:ext uri="{28A0092B-C50C-407E-A947-70E740481C1C}">
                <a14:useLocalDpi xmlns:a14="http://schemas.microsoft.com/office/drawing/2010/main"/>
              </a:ext>
            </a:extLst>
          </a:blip>
          <a:srcRect/>
          <a:stretch>
            <a:fillRect/>
          </a:stretch>
        </p:blipFill>
        <p:spPr bwMode="auto">
          <a:xfrm>
            <a:off x="0" y="2564904"/>
            <a:ext cx="3528392" cy="1829243"/>
          </a:xfrm>
          <a:prstGeom prst="rect">
            <a:avLst/>
          </a:prstGeom>
          <a:noFill/>
          <a:ln w="9525">
            <a:noFill/>
            <a:miter lim="800000"/>
            <a:headEnd/>
            <a:tailEnd/>
          </a:ln>
        </p:spPr>
      </p:pic>
      <p:pic>
        <p:nvPicPr>
          <p:cNvPr id="9" name="Picture 8" descr="http://www.globallanguage.com.au/sample_audio/augustus001.jpg"/>
          <p:cNvPicPr/>
          <p:nvPr/>
        </p:nvPicPr>
        <p:blipFill>
          <a:blip cstate="email">
            <a:extLst>
              <a:ext uri="{28A0092B-C50C-407E-A947-70E740481C1C}">
                <a14:useLocalDpi xmlns:a14="http://schemas.microsoft.com/office/drawing/2010/main"/>
              </a:ext>
            </a:extLst>
          </a:blip>
          <a:srcRect/>
          <a:stretch>
            <a:fillRect/>
          </a:stretch>
        </p:blipFill>
        <p:spPr bwMode="auto">
          <a:xfrm>
            <a:off x="323528" y="4653136"/>
            <a:ext cx="2808312" cy="1728192"/>
          </a:xfrm>
          <a:prstGeom prst="rect">
            <a:avLst/>
          </a:prstGeom>
          <a:noFill/>
          <a:ln w="9525">
            <a:noFill/>
            <a:miter lim="800000"/>
            <a:headEnd/>
            <a:tailEnd/>
          </a:ln>
        </p:spPr>
      </p:pic>
      <p:sp>
        <p:nvSpPr>
          <p:cNvPr id="10" name="TextBox 9"/>
          <p:cNvSpPr txBox="1"/>
          <p:nvPr/>
        </p:nvSpPr>
        <p:spPr>
          <a:xfrm>
            <a:off x="3419872" y="2852936"/>
            <a:ext cx="3534942" cy="1077218"/>
          </a:xfrm>
          <a:prstGeom prst="rect">
            <a:avLst/>
          </a:prstGeom>
          <a:noFill/>
        </p:spPr>
        <p:txBody>
          <a:bodyPr wrap="none" rtlCol="0">
            <a:spAutoFit/>
          </a:bodyPr>
          <a:lstStyle/>
          <a:p>
            <a:r>
              <a:rPr lang="en-GB" sz="3200" dirty="0">
                <a:solidFill>
                  <a:prstClr val="black"/>
                </a:solidFill>
                <a:latin typeface="Century Gothic" panose="020B0502020202020204" pitchFamily="34" charset="0"/>
              </a:rPr>
              <a:t>a fluttering, blue </a:t>
            </a:r>
          </a:p>
          <a:p>
            <a:r>
              <a:rPr lang="en-GB" sz="3200" dirty="0">
                <a:solidFill>
                  <a:prstClr val="black"/>
                </a:solidFill>
                <a:latin typeface="Century Gothic" panose="020B0502020202020204" pitchFamily="34" charset="0"/>
              </a:rPr>
              <a:t>butterfly</a:t>
            </a:r>
          </a:p>
        </p:txBody>
      </p:sp>
      <p:sp>
        <p:nvSpPr>
          <p:cNvPr id="11" name="TextBox 10"/>
          <p:cNvSpPr txBox="1"/>
          <p:nvPr/>
        </p:nvSpPr>
        <p:spPr>
          <a:xfrm>
            <a:off x="3347864" y="5085184"/>
            <a:ext cx="3801041" cy="1077218"/>
          </a:xfrm>
          <a:prstGeom prst="rect">
            <a:avLst/>
          </a:prstGeom>
          <a:noFill/>
        </p:spPr>
        <p:txBody>
          <a:bodyPr wrap="none" rtlCol="0">
            <a:spAutoFit/>
          </a:bodyPr>
          <a:lstStyle/>
          <a:p>
            <a:r>
              <a:rPr lang="en-GB" sz="3200" dirty="0">
                <a:solidFill>
                  <a:prstClr val="black"/>
                </a:solidFill>
                <a:latin typeface="Century Gothic" panose="020B0502020202020204" pitchFamily="34" charset="0"/>
              </a:rPr>
              <a:t>curving, shadowy </a:t>
            </a:r>
          </a:p>
          <a:p>
            <a:r>
              <a:rPr lang="en-GB" sz="3200" dirty="0">
                <a:solidFill>
                  <a:prstClr val="black"/>
                </a:solidFill>
                <a:latin typeface="Century Gothic" panose="020B0502020202020204" pitchFamily="34" charset="0"/>
              </a:rPr>
              <a:t>shapes</a:t>
            </a:r>
          </a:p>
        </p:txBody>
      </p:sp>
      <p:pic>
        <p:nvPicPr>
          <p:cNvPr id="13" name="Content Placeholder 3" descr="http://ecx.images-amazon.com/images/I/61GQZ06JJSL._SL500_AA300_.jpg"/>
          <p:cNvPicPr>
            <a:picLocks/>
          </p:cNvPicPr>
          <p:nvPr/>
        </p:nvPicPr>
        <p:blipFill>
          <a:blip cstate="email">
            <a:extLst>
              <a:ext uri="{28A0092B-C50C-407E-A947-70E740481C1C}">
                <a14:useLocalDpi xmlns:a14="http://schemas.microsoft.com/office/drawing/2010/main"/>
              </a:ext>
            </a:extLst>
          </a:blip>
          <a:srcRect/>
          <a:stretch>
            <a:fillRect/>
          </a:stretch>
        </p:blipFill>
        <p:spPr bwMode="auto">
          <a:xfrm>
            <a:off x="7452320" y="127458"/>
            <a:ext cx="1296144" cy="936104"/>
          </a:xfrm>
          <a:prstGeom prst="rect">
            <a:avLst/>
          </a:prstGeom>
          <a:noFill/>
          <a:ln w="9525">
            <a:noFill/>
            <a:miter lim="800000"/>
            <a:headEnd/>
            <a:tailEnd/>
          </a:ln>
        </p:spPr>
      </p:pic>
      <p:sp>
        <p:nvSpPr>
          <p:cNvPr id="4" name="TextBox 3"/>
          <p:cNvSpPr txBox="1"/>
          <p:nvPr/>
        </p:nvSpPr>
        <p:spPr>
          <a:xfrm>
            <a:off x="191218" y="127882"/>
            <a:ext cx="2757486"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Compound sentences </a:t>
            </a:r>
          </a:p>
        </p:txBody>
      </p:sp>
    </p:spTree>
    <p:extLst>
      <p:ext uri="{BB962C8B-B14F-4D97-AF65-F5344CB8AC3E}">
        <p14:creationId xmlns:p14="http://schemas.microsoft.com/office/powerpoint/2010/main" val="3929675746"/>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Conjunctions Game</a:t>
            </a:r>
          </a:p>
        </p:txBody>
      </p:sp>
      <p:sp>
        <p:nvSpPr>
          <p:cNvPr id="3" name="Content Placeholder 2"/>
          <p:cNvSpPr>
            <a:spLocks noGrp="1"/>
          </p:cNvSpPr>
          <p:nvPr>
            <p:ph idx="1"/>
          </p:nvPr>
        </p:nvSpPr>
        <p:spPr>
          <a:xfrm>
            <a:off x="395536" y="1412776"/>
            <a:ext cx="8291264" cy="5256584"/>
          </a:xfrm>
        </p:spPr>
        <p:txBody>
          <a:bodyPr>
            <a:normAutofit/>
          </a:bodyPr>
          <a:lstStyle/>
          <a:p>
            <a:pPr>
              <a:buNone/>
            </a:pPr>
            <a:r>
              <a:rPr lang="en-GB" b="1" dirty="0"/>
              <a:t>Sunny  decided to leave </a:t>
            </a:r>
          </a:p>
          <a:p>
            <a:pPr>
              <a:buNone/>
            </a:pPr>
            <a:r>
              <a:rPr lang="en-GB" dirty="0"/>
              <a:t>because</a:t>
            </a:r>
          </a:p>
          <a:p>
            <a:pPr>
              <a:buNone/>
            </a:pPr>
            <a:r>
              <a:rPr lang="en-GB" dirty="0"/>
              <a:t>as soon as</a:t>
            </a:r>
          </a:p>
          <a:p>
            <a:pPr>
              <a:buNone/>
            </a:pPr>
            <a:r>
              <a:rPr lang="en-GB" dirty="0"/>
              <a:t>until</a:t>
            </a:r>
          </a:p>
          <a:p>
            <a:pPr>
              <a:buNone/>
            </a:pPr>
            <a:r>
              <a:rPr lang="en-GB" dirty="0"/>
              <a:t>when</a:t>
            </a:r>
          </a:p>
          <a:p>
            <a:pPr>
              <a:buNone/>
            </a:pPr>
            <a:r>
              <a:rPr lang="en-GB" dirty="0"/>
              <a:t>as </a:t>
            </a:r>
          </a:p>
          <a:p>
            <a:pPr>
              <a:buNone/>
            </a:pPr>
            <a:r>
              <a:rPr lang="en-GB" dirty="0"/>
              <a:t>while</a:t>
            </a:r>
          </a:p>
          <a:p>
            <a:pPr>
              <a:buNone/>
            </a:pPr>
            <a:endParaRPr lang="en-GB" dirty="0"/>
          </a:p>
        </p:txBody>
      </p:sp>
      <p:sp>
        <p:nvSpPr>
          <p:cNvPr id="5" name="Date Placeholder 4"/>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7" name="Slide Number Placeholder 6"/>
          <p:cNvSpPr>
            <a:spLocks noGrp="1"/>
          </p:cNvSpPr>
          <p:nvPr>
            <p:ph type="sldNum" sz="quarter" idx="12"/>
          </p:nvPr>
        </p:nvSpPr>
        <p:spPr/>
        <p:txBody>
          <a:bodyPr/>
          <a:lstStyle/>
          <a:p>
            <a:fld id="{12100C0E-1788-4A63-9571-481C82D2EE8D}" type="slidenum">
              <a:rPr lang="en-US" smtClean="0">
                <a:solidFill>
                  <a:prstClr val="black"/>
                </a:solidFill>
              </a:rPr>
              <a:pPr/>
              <a:t>86</a:t>
            </a:fld>
            <a:endParaRPr lang="en-US" dirty="0">
              <a:solidFill>
                <a:prstClr val="black"/>
              </a:solidFill>
            </a:endParaRPr>
          </a:p>
        </p:txBody>
      </p:sp>
      <p:pic>
        <p:nvPicPr>
          <p:cNvPr id="6" name="Picture 5" descr="C:\Ros\2010 - 2011\The Rabbit Problem\Meerkat Mail\img004.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695671" y="2097011"/>
            <a:ext cx="5976664" cy="4251674"/>
          </a:xfrm>
          <a:prstGeom prst="rect">
            <a:avLst/>
          </a:prstGeom>
          <a:noFill/>
        </p:spPr>
      </p:pic>
      <p:sp>
        <p:nvSpPr>
          <p:cNvPr id="4" name="TextBox 3"/>
          <p:cNvSpPr txBox="1"/>
          <p:nvPr/>
        </p:nvSpPr>
        <p:spPr>
          <a:xfrm>
            <a:off x="292244" y="219998"/>
            <a:ext cx="2414444"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Complex sentences</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Changing the order</a:t>
            </a:r>
          </a:p>
        </p:txBody>
      </p:sp>
      <p:sp>
        <p:nvSpPr>
          <p:cNvPr id="3" name="Content Placeholder 2"/>
          <p:cNvSpPr>
            <a:spLocks noGrp="1"/>
          </p:cNvSpPr>
          <p:nvPr>
            <p:ph idx="1"/>
          </p:nvPr>
        </p:nvSpPr>
        <p:spPr>
          <a:xfrm>
            <a:off x="155575" y="2492896"/>
            <a:ext cx="8712968" cy="1728192"/>
          </a:xfrm>
        </p:spPr>
        <p:txBody>
          <a:bodyPr>
            <a:normAutofit/>
          </a:bodyPr>
          <a:lstStyle/>
          <a:p>
            <a:pPr>
              <a:buNone/>
            </a:pPr>
            <a:r>
              <a:rPr lang="en-GB" sz="2800" dirty="0"/>
              <a:t>Sunny decided to leave as soon as night fell.</a:t>
            </a:r>
          </a:p>
          <a:p>
            <a:pPr>
              <a:buNone/>
            </a:pPr>
            <a:endParaRPr lang="en-GB" sz="2800" dirty="0"/>
          </a:p>
          <a:p>
            <a:pPr>
              <a:buNone/>
            </a:pPr>
            <a:r>
              <a:rPr lang="en-GB" sz="2800" dirty="0"/>
              <a:t>As soon as night fell, Sunny decided to leave.</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6" name="Slide Number Placeholder 5"/>
          <p:cNvSpPr>
            <a:spLocks noGrp="1"/>
          </p:cNvSpPr>
          <p:nvPr>
            <p:ph type="sldNum" sz="quarter" idx="12"/>
          </p:nvPr>
        </p:nvSpPr>
        <p:spPr/>
        <p:txBody>
          <a:bodyPr/>
          <a:lstStyle/>
          <a:p>
            <a:fld id="{12100C0E-1788-4A63-9571-481C82D2EE8D}" type="slidenum">
              <a:rPr lang="en-US" smtClean="0">
                <a:solidFill>
                  <a:prstClr val="black"/>
                </a:solidFill>
              </a:rPr>
              <a:pPr/>
              <a:t>87</a:t>
            </a:fld>
            <a:endParaRPr lang="en-US" dirty="0">
              <a:solidFill>
                <a:prstClr val="black"/>
              </a:solidFill>
            </a:endParaRPr>
          </a:p>
        </p:txBody>
      </p:sp>
      <p:pic>
        <p:nvPicPr>
          <p:cNvPr id="16386" name="Picture 2" descr="http://1vnallertonceprimary.primaryblogger.co.uk/files/2013/04/20130418-180449.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7544" y="260648"/>
            <a:ext cx="1368152" cy="172819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p:cNvSpPr txBox="1">
            <a:spLocks/>
          </p:cNvSpPr>
          <p:nvPr/>
        </p:nvSpPr>
        <p:spPr>
          <a:xfrm>
            <a:off x="1123718" y="4590256"/>
            <a:ext cx="6352257" cy="1440160"/>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pitchFamily="34" charset="0"/>
              <a:buNone/>
            </a:pPr>
            <a:r>
              <a:rPr lang="en-GB" sz="2400" dirty="0"/>
              <a:t>How does this change the meaning?</a:t>
            </a:r>
          </a:p>
          <a:p>
            <a:pPr>
              <a:buFont typeface="Arial" pitchFamily="34" charset="0"/>
              <a:buNone/>
            </a:pPr>
            <a:r>
              <a:rPr lang="en-GB" sz="2400" dirty="0"/>
              <a:t>What is the most important information?</a:t>
            </a:r>
          </a:p>
          <a:p>
            <a:pPr>
              <a:buFont typeface="Arial" pitchFamily="34" charset="0"/>
              <a:buNone/>
            </a:pPr>
            <a:r>
              <a:rPr lang="en-GB" sz="2400" dirty="0"/>
              <a:t>How is the comma used?</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kingmagic.files.wordpress.com/2007/01/creations-explosion-troyes-france-600091.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559823" y="3429000"/>
            <a:ext cx="2263528" cy="1695588"/>
          </a:xfrm>
          <a:prstGeom prst="rect">
            <a:avLst/>
          </a:prstGeom>
          <a:noFill/>
        </p:spPr>
      </p:pic>
      <p:sp>
        <p:nvSpPr>
          <p:cNvPr id="9" name="TextBox 8"/>
          <p:cNvSpPr txBox="1"/>
          <p:nvPr/>
        </p:nvSpPr>
        <p:spPr>
          <a:xfrm>
            <a:off x="4169518" y="512959"/>
            <a:ext cx="3880048" cy="830997"/>
          </a:xfrm>
          <a:prstGeom prst="rect">
            <a:avLst/>
          </a:prstGeom>
          <a:noFill/>
        </p:spPr>
        <p:txBody>
          <a:bodyPr wrap="square" rtlCol="0">
            <a:spAutoFit/>
          </a:bodyPr>
          <a:lstStyle/>
          <a:p>
            <a:r>
              <a:rPr lang="en-GB" sz="4800" b="1" dirty="0">
                <a:latin typeface="Century Gothic" panose="020B0502020202020204" pitchFamily="34" charset="0"/>
              </a:rPr>
              <a:t>cat/star</a:t>
            </a:r>
          </a:p>
        </p:txBody>
      </p:sp>
      <p:pic>
        <p:nvPicPr>
          <p:cNvPr id="921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043608" y="1215868"/>
            <a:ext cx="1656184" cy="2453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4178961" y="1916832"/>
            <a:ext cx="1300356" cy="769441"/>
          </a:xfrm>
          <a:prstGeom prst="rect">
            <a:avLst/>
          </a:prstGeom>
          <a:noFill/>
        </p:spPr>
        <p:txBody>
          <a:bodyPr wrap="none" rtlCol="0">
            <a:spAutoFit/>
          </a:bodyPr>
          <a:lstStyle/>
          <a:p>
            <a:r>
              <a:rPr lang="en-GB" sz="4400" dirty="0">
                <a:latin typeface="Century Gothic" panose="020B0502020202020204" pitchFamily="34" charset="0"/>
              </a:rPr>
              <a:t>and</a:t>
            </a:r>
          </a:p>
        </p:txBody>
      </p:sp>
      <p:sp>
        <p:nvSpPr>
          <p:cNvPr id="11" name="TextBox 10"/>
          <p:cNvSpPr txBox="1"/>
          <p:nvPr/>
        </p:nvSpPr>
        <p:spPr>
          <a:xfrm>
            <a:off x="2667518" y="4005064"/>
            <a:ext cx="1103187" cy="769441"/>
          </a:xfrm>
          <a:prstGeom prst="rect">
            <a:avLst/>
          </a:prstGeom>
          <a:noFill/>
        </p:spPr>
        <p:txBody>
          <a:bodyPr wrap="none" rtlCol="0">
            <a:spAutoFit/>
          </a:bodyPr>
          <a:lstStyle/>
          <a:p>
            <a:r>
              <a:rPr lang="en-GB" sz="4400" dirty="0">
                <a:latin typeface="Century Gothic" panose="020B0502020202020204" pitchFamily="34" charset="0"/>
              </a:rPr>
              <a:t>but</a:t>
            </a:r>
          </a:p>
        </p:txBody>
      </p:sp>
      <p:sp>
        <p:nvSpPr>
          <p:cNvPr id="12" name="TextBox 11"/>
          <p:cNvSpPr txBox="1"/>
          <p:nvPr/>
        </p:nvSpPr>
        <p:spPr>
          <a:xfrm>
            <a:off x="191218" y="127882"/>
            <a:ext cx="2757486"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Compound sentences </a:t>
            </a:r>
          </a:p>
        </p:txBody>
      </p:sp>
      <p:sp>
        <p:nvSpPr>
          <p:cNvPr id="13" name="TextBox 12"/>
          <p:cNvSpPr txBox="1"/>
          <p:nvPr/>
        </p:nvSpPr>
        <p:spPr>
          <a:xfrm>
            <a:off x="246048" y="5445224"/>
            <a:ext cx="5862502"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Use 2  pictures and  give children the conjunctions </a:t>
            </a:r>
          </a:p>
          <a:p>
            <a:r>
              <a:rPr lang="en-GB" dirty="0">
                <a:latin typeface="Century Gothic" panose="020B0502020202020204" pitchFamily="34" charset="0"/>
              </a:rPr>
              <a:t>to be practised. How many different sentences </a:t>
            </a:r>
          </a:p>
          <a:p>
            <a:r>
              <a:rPr lang="en-GB" dirty="0">
                <a:latin typeface="Century Gothic" panose="020B0502020202020204" pitchFamily="34" charset="0"/>
              </a:rPr>
              <a:t>can be made?</a:t>
            </a:r>
          </a:p>
        </p:txBody>
      </p:sp>
      <p:sp>
        <p:nvSpPr>
          <p:cNvPr id="3" name="Date Placeholder 2"/>
          <p:cNvSpPr>
            <a:spLocks noGrp="1"/>
          </p:cNvSpPr>
          <p:nvPr>
            <p:ph type="dt" sz="half" idx="10"/>
          </p:nvPr>
        </p:nvSpPr>
        <p:spPr/>
        <p:txBody>
          <a:bodyPr/>
          <a:lstStyle/>
          <a:p>
            <a:r>
              <a:rPr lang="en-US"/>
              <a:t>© Focus Education UK Ltd</a:t>
            </a:r>
            <a:endParaRPr lang="en-US" dirty="0"/>
          </a:p>
        </p:txBody>
      </p:sp>
      <p:sp>
        <p:nvSpPr>
          <p:cNvPr id="4" name="Slide Number Placeholder 3"/>
          <p:cNvSpPr>
            <a:spLocks noGrp="1"/>
          </p:cNvSpPr>
          <p:nvPr>
            <p:ph type="sldNum" sz="quarter" idx="12"/>
          </p:nvPr>
        </p:nvSpPr>
        <p:spPr>
          <a:xfrm>
            <a:off x="7524328" y="6309320"/>
            <a:ext cx="1219200" cy="365125"/>
          </a:xfrm>
        </p:spPr>
        <p:txBody>
          <a:bodyPr/>
          <a:lstStyle/>
          <a:p>
            <a:r>
              <a:rPr lang="en-US" dirty="0"/>
              <a:t>88</a:t>
            </a:r>
          </a:p>
        </p:txBody>
      </p:sp>
    </p:spTree>
    <p:extLst>
      <p:ext uri="{BB962C8B-B14F-4D97-AF65-F5344CB8AC3E}">
        <p14:creationId xmlns:p14="http://schemas.microsoft.com/office/powerpoint/2010/main" val="1035751712"/>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1066800" y="304800"/>
            <a:ext cx="7467600" cy="868362"/>
          </a:xfrm>
        </p:spPr>
        <p:txBody>
          <a:bodyPr>
            <a:normAutofit/>
          </a:bodyPr>
          <a:lstStyle/>
          <a:p>
            <a:pPr eaLnBrk="1" hangingPunct="1"/>
            <a:r>
              <a:rPr lang="en-GB" sz="4000" dirty="0"/>
              <a:t>gorilla/strawberry jelly</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89</a:t>
            </a:fld>
            <a:endParaRPr lang="en-US" dirty="0">
              <a:solidFill>
                <a:prstClr val="black"/>
              </a:solidFill>
            </a:endParaRPr>
          </a:p>
        </p:txBody>
      </p:sp>
      <p:sp>
        <p:nvSpPr>
          <p:cNvPr id="23557" name="TextBox 5"/>
          <p:cNvSpPr txBox="1">
            <a:spLocks noChangeArrowheads="1"/>
          </p:cNvSpPr>
          <p:nvPr/>
        </p:nvSpPr>
        <p:spPr bwMode="auto">
          <a:xfrm>
            <a:off x="4214813" y="1524000"/>
            <a:ext cx="30718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although</a:t>
            </a:r>
          </a:p>
        </p:txBody>
      </p:sp>
      <p:sp>
        <p:nvSpPr>
          <p:cNvPr id="23558" name="TextBox 6"/>
          <p:cNvSpPr txBox="1">
            <a:spLocks noChangeArrowheads="1"/>
          </p:cNvSpPr>
          <p:nvPr/>
        </p:nvSpPr>
        <p:spPr bwMode="auto">
          <a:xfrm>
            <a:off x="4572000" y="2500313"/>
            <a:ext cx="3816424"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despite the fact that</a:t>
            </a:r>
          </a:p>
        </p:txBody>
      </p:sp>
      <p:sp>
        <p:nvSpPr>
          <p:cNvPr id="23559" name="TextBox 7"/>
          <p:cNvSpPr txBox="1">
            <a:spLocks noChangeArrowheads="1"/>
          </p:cNvSpPr>
          <p:nvPr/>
        </p:nvSpPr>
        <p:spPr bwMode="auto">
          <a:xfrm>
            <a:off x="502586" y="4067400"/>
            <a:ext cx="2928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rather than</a:t>
            </a:r>
          </a:p>
        </p:txBody>
      </p:sp>
      <p:sp>
        <p:nvSpPr>
          <p:cNvPr id="23560" name="TextBox 8"/>
          <p:cNvSpPr txBox="1">
            <a:spLocks noChangeArrowheads="1"/>
          </p:cNvSpPr>
          <p:nvPr/>
        </p:nvSpPr>
        <p:spPr bwMode="auto">
          <a:xfrm>
            <a:off x="1547664" y="4817356"/>
            <a:ext cx="288260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provided that </a:t>
            </a:r>
          </a:p>
        </p:txBody>
      </p:sp>
      <p:sp>
        <p:nvSpPr>
          <p:cNvPr id="23561" name="TextBox 9"/>
          <p:cNvSpPr txBox="1">
            <a:spLocks noChangeArrowheads="1"/>
          </p:cNvSpPr>
          <p:nvPr/>
        </p:nvSpPr>
        <p:spPr bwMode="auto">
          <a:xfrm>
            <a:off x="6804248" y="1595765"/>
            <a:ext cx="183575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in spite of</a:t>
            </a:r>
          </a:p>
        </p:txBody>
      </p:sp>
      <p:pic>
        <p:nvPicPr>
          <p:cNvPr id="819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8162" y="1148343"/>
            <a:ext cx="3520930" cy="26406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5004048" y="3819525"/>
            <a:ext cx="3181350" cy="1990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7"/>
          <p:cNvSpPr txBox="1">
            <a:spLocks noChangeArrowheads="1"/>
          </p:cNvSpPr>
          <p:nvPr/>
        </p:nvSpPr>
        <p:spPr bwMode="auto">
          <a:xfrm>
            <a:off x="674158" y="5569402"/>
            <a:ext cx="29289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sz="2800" dirty="0">
                <a:latin typeface="Century Gothic" pitchFamily="34" charset="0"/>
              </a:rPr>
              <a:t>once</a:t>
            </a:r>
          </a:p>
        </p:txBody>
      </p:sp>
      <p:sp>
        <p:nvSpPr>
          <p:cNvPr id="13" name="TextBox 12"/>
          <p:cNvSpPr txBox="1"/>
          <p:nvPr/>
        </p:nvSpPr>
        <p:spPr>
          <a:xfrm>
            <a:off x="292244" y="219998"/>
            <a:ext cx="2414444" cy="369332"/>
          </a:xfrm>
          <a:prstGeom prst="rect">
            <a:avLst/>
          </a:prstGeom>
          <a:noFill/>
          <a:ln>
            <a:solidFill>
              <a:schemeClr val="accent1"/>
            </a:solidFill>
          </a:ln>
        </p:spPr>
        <p:txBody>
          <a:bodyPr wrap="none" rtlCol="0">
            <a:spAutoFit/>
          </a:bodyPr>
          <a:lstStyle/>
          <a:p>
            <a:r>
              <a:rPr lang="en-GB" b="1" dirty="0">
                <a:latin typeface="Century Gothic" panose="020B0502020202020204" pitchFamily="34" charset="0"/>
              </a:rPr>
              <a:t>Complex sentences</a:t>
            </a:r>
          </a:p>
        </p:txBody>
      </p:sp>
    </p:spTree>
    <p:extLst>
      <p:ext uri="{BB962C8B-B14F-4D97-AF65-F5344CB8AC3E}">
        <p14:creationId xmlns:p14="http://schemas.microsoft.com/office/powerpoint/2010/main" val="374794195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5854" y="116632"/>
            <a:ext cx="8229600" cy="850106"/>
          </a:xfrm>
        </p:spPr>
        <p:txBody>
          <a:bodyPr/>
          <a:lstStyle/>
          <a:p>
            <a:r>
              <a:rPr lang="en-GB" dirty="0"/>
              <a:t>Complex Sentence Game</a:t>
            </a:r>
          </a:p>
        </p:txBody>
      </p:sp>
      <p:sp>
        <p:nvSpPr>
          <p:cNvPr id="3" name="Content Placeholder 2"/>
          <p:cNvSpPr>
            <a:spLocks noGrp="1"/>
          </p:cNvSpPr>
          <p:nvPr>
            <p:ph idx="1"/>
          </p:nvPr>
        </p:nvSpPr>
        <p:spPr>
          <a:xfrm>
            <a:off x="4355976" y="1432181"/>
            <a:ext cx="4392488" cy="4821336"/>
          </a:xfrm>
          <a:ln>
            <a:solidFill>
              <a:schemeClr val="accent1"/>
            </a:solidFill>
          </a:ln>
        </p:spPr>
        <p:txBody>
          <a:bodyPr>
            <a:noAutofit/>
          </a:bodyPr>
          <a:lstStyle/>
          <a:p>
            <a:pPr marL="0" indent="0">
              <a:buNone/>
            </a:pPr>
            <a:r>
              <a:rPr lang="en-GB" sz="1800" b="1" dirty="0"/>
              <a:t>      Possible statements for cards</a:t>
            </a:r>
          </a:p>
          <a:p>
            <a:r>
              <a:rPr lang="en-GB" sz="1800" dirty="0"/>
              <a:t>Change first word (or phrase) of subordinate clause 4 points</a:t>
            </a:r>
          </a:p>
          <a:p>
            <a:r>
              <a:rPr lang="en-GB" sz="1800" dirty="0"/>
              <a:t>Change subordinate clause 4 points</a:t>
            </a:r>
          </a:p>
          <a:p>
            <a:r>
              <a:rPr lang="en-GB" sz="1800" dirty="0"/>
              <a:t>Change main clause 2 points</a:t>
            </a:r>
          </a:p>
          <a:p>
            <a:r>
              <a:rPr lang="en-GB" sz="1800" dirty="0"/>
              <a:t>Change verb in main clause 2 points</a:t>
            </a:r>
          </a:p>
          <a:p>
            <a:r>
              <a:rPr lang="en-GB" sz="1800" dirty="0"/>
              <a:t>Create a completely new sentence 6 points</a:t>
            </a:r>
          </a:p>
          <a:p>
            <a:r>
              <a:rPr lang="en-GB" sz="1800" dirty="0"/>
              <a:t>Change subject in main clause 2 points</a:t>
            </a:r>
          </a:p>
          <a:p>
            <a:r>
              <a:rPr lang="en-GB" sz="1800" dirty="0"/>
              <a:t>Move the subordinate clause 6 points</a:t>
            </a:r>
          </a:p>
          <a:p>
            <a:r>
              <a:rPr lang="en-GB" sz="1800" dirty="0"/>
              <a:t>Miss a turn 0 points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90</a:t>
            </a:fld>
            <a:endParaRPr lang="en-GB" dirty="0"/>
          </a:p>
        </p:txBody>
      </p:sp>
      <p:sp>
        <p:nvSpPr>
          <p:cNvPr id="5" name="Rectangle 4"/>
          <p:cNvSpPr/>
          <p:nvPr/>
        </p:nvSpPr>
        <p:spPr>
          <a:xfrm>
            <a:off x="467544" y="1432181"/>
            <a:ext cx="3384376" cy="4278094"/>
          </a:xfrm>
          <a:prstGeom prst="rect">
            <a:avLst/>
          </a:prstGeom>
          <a:ln>
            <a:solidFill>
              <a:schemeClr val="accent1"/>
            </a:solidFill>
          </a:ln>
        </p:spPr>
        <p:txBody>
          <a:bodyPr wrap="square">
            <a:spAutoFit/>
          </a:bodyPr>
          <a:lstStyle/>
          <a:p>
            <a:r>
              <a:rPr lang="en-GB" sz="1600" dirty="0">
                <a:latin typeface="Century Gothic" panose="020B0502020202020204" pitchFamily="34" charset="0"/>
              </a:rPr>
              <a:t>Write up a complex sentence.</a:t>
            </a:r>
          </a:p>
          <a:p>
            <a:r>
              <a:rPr lang="en-GB" sz="1600" dirty="0">
                <a:latin typeface="Century Gothic" panose="020B0502020202020204" pitchFamily="34" charset="0"/>
              </a:rPr>
              <a:t>Child in the first group picks up a card, reads the instruction and the group decides on a response.</a:t>
            </a:r>
          </a:p>
          <a:p>
            <a:r>
              <a:rPr lang="en-GB" sz="1600" dirty="0">
                <a:latin typeface="Century Gothic" panose="020B0502020202020204" pitchFamily="34" charset="0"/>
              </a:rPr>
              <a:t>Other groups consider an answer in case the first group’s answer is incorrect.</a:t>
            </a:r>
          </a:p>
          <a:p>
            <a:r>
              <a:rPr lang="en-GB" sz="1600" dirty="0">
                <a:latin typeface="Century Gothic" panose="020B0502020202020204" pitchFamily="34" charset="0"/>
              </a:rPr>
              <a:t>Teacher judges the suitability and effectiveness of the answer</a:t>
            </a:r>
          </a:p>
          <a:p>
            <a:r>
              <a:rPr lang="en-GB" sz="1600" dirty="0">
                <a:latin typeface="Century Gothic" panose="020B0502020202020204" pitchFamily="34" charset="0"/>
              </a:rPr>
              <a:t>Score is kept and full, half or no points can be given.</a:t>
            </a:r>
          </a:p>
          <a:p>
            <a:r>
              <a:rPr lang="en-GB" sz="1600" dirty="0">
                <a:latin typeface="Century Gothic" panose="020B0502020202020204" pitchFamily="34" charset="0"/>
              </a:rPr>
              <a:t>The teacher may need to record the sentence on the white board as it is modified.</a:t>
            </a:r>
          </a:p>
          <a:p>
            <a:r>
              <a:rPr lang="en-GB" sz="1600" dirty="0">
                <a:latin typeface="Century Gothic" panose="020B0502020202020204" pitchFamily="34" charset="0"/>
              </a:rPr>
              <a:t>The first team to score 10 is the winner.</a:t>
            </a:r>
          </a:p>
        </p:txBody>
      </p:sp>
    </p:spTree>
    <p:extLst>
      <p:ext uri="{BB962C8B-B14F-4D97-AF65-F5344CB8AC3E}">
        <p14:creationId xmlns:p14="http://schemas.microsoft.com/office/powerpoint/2010/main" val="1300947768"/>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4800" y="533400"/>
            <a:ext cx="8443664" cy="4754564"/>
          </a:xfrm>
        </p:spPr>
        <p:txBody>
          <a:bodyPr/>
          <a:lstStyle/>
          <a:p>
            <a:pPr marL="0" indent="0">
              <a:buNone/>
            </a:pPr>
            <a:r>
              <a:rPr lang="en-GB" dirty="0"/>
              <a:t>Daisy peered into the dimly-lit room as the heavy door slammed shut behind her.</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91</a:t>
            </a:fld>
            <a:endParaRPr lang="en-US" dirty="0">
              <a:solidFill>
                <a:prstClr val="black"/>
              </a:solidFill>
            </a:endParaRPr>
          </a:p>
        </p:txBody>
      </p:sp>
      <p:pic>
        <p:nvPicPr>
          <p:cNvPr id="2050" name="Picture 2" descr="http://jetmode.title-pending.com/lotro/explorer/explorationfromtoptobottom/me-dimlylitpillaredroom.jpg"/>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568148" y="2819400"/>
            <a:ext cx="45720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54859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2060848"/>
            <a:ext cx="8229600" cy="3207470"/>
          </a:xfrm>
        </p:spPr>
        <p:txBody>
          <a:bodyPr>
            <a:normAutofit/>
          </a:bodyPr>
          <a:lstStyle/>
          <a:p>
            <a:pPr>
              <a:buNone/>
            </a:pPr>
            <a:r>
              <a:rPr lang="en-GB" sz="2800" dirty="0"/>
              <a:t>Sally Bones' fur was perfectly clean.</a:t>
            </a:r>
          </a:p>
          <a:p>
            <a:pPr>
              <a:buNone/>
            </a:pPr>
            <a:r>
              <a:rPr lang="en-GB" sz="2800" dirty="0"/>
              <a:t>Around her was the dank and deadly smell of </a:t>
            </a:r>
          </a:p>
          <a:p>
            <a:pPr>
              <a:buNone/>
            </a:pPr>
            <a:r>
              <a:rPr lang="en-GB" sz="2800" dirty="0"/>
              <a:t>darkness.</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12" name="Slide Number Placeholder 11"/>
          <p:cNvSpPr>
            <a:spLocks noGrp="1"/>
          </p:cNvSpPr>
          <p:nvPr>
            <p:ph type="sldNum" sz="quarter" idx="12"/>
          </p:nvPr>
        </p:nvSpPr>
        <p:spPr/>
        <p:txBody>
          <a:bodyPr/>
          <a:lstStyle/>
          <a:p>
            <a:fld id="{12100C0E-1788-4A63-9571-481C82D2EE8D}" type="slidenum">
              <a:rPr lang="en-US" smtClean="0">
                <a:solidFill>
                  <a:prstClr val="black"/>
                </a:solidFill>
              </a:rPr>
              <a:pPr/>
              <a:t>92</a:t>
            </a:fld>
            <a:endParaRPr lang="en-US" dirty="0">
              <a:solidFill>
                <a:prstClr val="black"/>
              </a:solidFill>
            </a:endParaRPr>
          </a:p>
        </p:txBody>
      </p:sp>
      <p:pic>
        <p:nvPicPr>
          <p:cNvPr id="10" name="Content Placeholder 3" descr="http://images2.fanpop.com/images/photos/8100000/Sally-Bones-and-Gang-varjak-paw-8173586-293-352.jpg"/>
          <p:cNvPicPr>
            <a:picLocks noGrp="1"/>
          </p:cNvPicPr>
          <p:nvPr>
            <p:ph idx="4294967295"/>
          </p:nvPr>
        </p:nvPicPr>
        <p:blipFill>
          <a:blip cstate="email">
            <a:extLst>
              <a:ext uri="{28A0092B-C50C-407E-A947-70E740481C1C}">
                <a14:useLocalDpi xmlns:a14="http://schemas.microsoft.com/office/drawing/2010/main"/>
              </a:ext>
            </a:extLst>
          </a:blip>
          <a:srcRect/>
          <a:stretch>
            <a:fillRect/>
          </a:stretch>
        </p:blipFill>
        <p:spPr bwMode="auto">
          <a:xfrm>
            <a:off x="0" y="188913"/>
            <a:ext cx="2376488" cy="1773237"/>
          </a:xfrm>
          <a:prstGeom prst="rect">
            <a:avLst/>
          </a:prstGeom>
          <a:noFill/>
          <a:ln w="9525">
            <a:noFill/>
            <a:miter lim="800000"/>
            <a:headEnd/>
            <a:tailEnd/>
          </a:ln>
        </p:spPr>
      </p:pic>
      <p:sp>
        <p:nvSpPr>
          <p:cNvPr id="5" name="TextBox 4"/>
          <p:cNvSpPr txBox="1"/>
          <p:nvPr/>
        </p:nvSpPr>
        <p:spPr>
          <a:xfrm>
            <a:off x="1621362" y="3815462"/>
            <a:ext cx="2377574"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even though</a:t>
            </a:r>
          </a:p>
        </p:txBody>
      </p:sp>
      <p:sp>
        <p:nvSpPr>
          <p:cNvPr id="6" name="TextBox 5"/>
          <p:cNvSpPr txBox="1"/>
          <p:nvPr/>
        </p:nvSpPr>
        <p:spPr>
          <a:xfrm>
            <a:off x="467544" y="3813667"/>
            <a:ext cx="873957"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and</a:t>
            </a:r>
          </a:p>
        </p:txBody>
      </p:sp>
      <p:sp>
        <p:nvSpPr>
          <p:cNvPr id="7" name="TextBox 6"/>
          <p:cNvSpPr txBox="1"/>
          <p:nvPr/>
        </p:nvSpPr>
        <p:spPr>
          <a:xfrm>
            <a:off x="4499992" y="3815462"/>
            <a:ext cx="744114"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but</a:t>
            </a:r>
          </a:p>
        </p:txBody>
      </p:sp>
      <p:sp>
        <p:nvSpPr>
          <p:cNvPr id="8" name="TextBox 7"/>
          <p:cNvSpPr txBox="1"/>
          <p:nvPr/>
        </p:nvSpPr>
        <p:spPr>
          <a:xfrm>
            <a:off x="5868144" y="3795036"/>
            <a:ext cx="729687"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yet</a:t>
            </a:r>
          </a:p>
        </p:txBody>
      </p:sp>
      <p:sp>
        <p:nvSpPr>
          <p:cNvPr id="9" name="TextBox 8"/>
          <p:cNvSpPr txBox="1"/>
          <p:nvPr/>
        </p:nvSpPr>
        <p:spPr>
          <a:xfrm>
            <a:off x="6988091" y="3791828"/>
            <a:ext cx="1726755" cy="523220"/>
          </a:xfrm>
          <a:prstGeom prst="rect">
            <a:avLst/>
          </a:prstGeom>
          <a:noFill/>
          <a:ln>
            <a:solidFill>
              <a:schemeClr val="tx1"/>
            </a:solidFill>
          </a:ln>
        </p:spPr>
        <p:txBody>
          <a:bodyPr wrap="none" rtlCol="0">
            <a:spAutoFit/>
          </a:bodyPr>
          <a:lstStyle/>
          <a:p>
            <a:r>
              <a:rPr lang="en-GB" sz="2800" b="1" dirty="0">
                <a:latin typeface="Century Gothic" panose="020B0502020202020204" pitchFamily="34" charset="0"/>
              </a:rPr>
              <a:t>although</a:t>
            </a:r>
          </a:p>
        </p:txBody>
      </p:sp>
      <p:pic>
        <p:nvPicPr>
          <p:cNvPr id="11" name="Content Placeholder 6" descr="http://2.bp.blogspot.com/_Ok2xq0gv5Tw/SwL7xEQddpI/AAAAAAAABtw/Trw9lSm0lgA/s1600/Varjak+Paw.jpg"/>
          <p:cNvPicPr>
            <a:picLocks/>
          </p:cNvPicPr>
          <p:nvPr/>
        </p:nvPicPr>
        <p:blipFill>
          <a:blip cstate="email">
            <a:extLst>
              <a:ext uri="{28A0092B-C50C-407E-A947-70E740481C1C}">
                <a14:useLocalDpi xmlns:a14="http://schemas.microsoft.com/office/drawing/2010/main"/>
              </a:ext>
            </a:extLst>
          </a:blip>
          <a:srcRect/>
          <a:stretch>
            <a:fillRect/>
          </a:stretch>
        </p:blipFill>
        <p:spPr bwMode="auto">
          <a:xfrm>
            <a:off x="7851469" y="332656"/>
            <a:ext cx="896887" cy="1184995"/>
          </a:xfrm>
          <a:prstGeom prst="rect">
            <a:avLst/>
          </a:prstGeom>
          <a:noFill/>
          <a:ln w="9525">
            <a:noFill/>
            <a:miter lim="800000"/>
            <a:headEnd/>
            <a:tailEnd/>
          </a:ln>
        </p:spPr>
      </p:pic>
      <p:sp>
        <p:nvSpPr>
          <p:cNvPr id="2" name="TextBox 1"/>
          <p:cNvSpPr txBox="1"/>
          <p:nvPr/>
        </p:nvSpPr>
        <p:spPr>
          <a:xfrm>
            <a:off x="467544" y="5035843"/>
            <a:ext cx="8361584"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Take 2 sentences from a text and experiment with identified conjunctions</a:t>
            </a:r>
          </a:p>
          <a:p>
            <a:r>
              <a:rPr lang="en-GB" dirty="0">
                <a:latin typeface="Century Gothic" panose="020B0502020202020204" pitchFamily="34" charset="0"/>
              </a:rPr>
              <a:t>to join them. Consider the impact and effect created. Choose preferred </a:t>
            </a:r>
          </a:p>
          <a:p>
            <a:r>
              <a:rPr lang="en-GB" dirty="0">
                <a:latin typeface="Century Gothic" panose="020B0502020202020204" pitchFamily="34" charset="0"/>
              </a:rPr>
              <a:t>and justify choice.</a:t>
            </a: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Building Sentences</a:t>
            </a:r>
            <a:endParaRPr lang="en-GB" sz="3600" b="1" dirty="0">
              <a:latin typeface="Century Gothic" panose="020B0502020202020204" pitchFamily="34" charset="0"/>
            </a:endParaRPr>
          </a:p>
        </p:txBody>
      </p:sp>
      <p:sp>
        <p:nvSpPr>
          <p:cNvPr id="3" name="Content Placeholder 2"/>
          <p:cNvSpPr>
            <a:spLocks noGrp="1"/>
          </p:cNvSpPr>
          <p:nvPr>
            <p:ph idx="1"/>
          </p:nvPr>
        </p:nvSpPr>
        <p:spPr>
          <a:xfrm>
            <a:off x="251520" y="1556792"/>
            <a:ext cx="8424936" cy="4525963"/>
          </a:xfrm>
          <a:ln>
            <a:solidFill>
              <a:schemeClr val="accent1"/>
            </a:solidFill>
          </a:ln>
        </p:spPr>
        <p:txBody>
          <a:bodyPr>
            <a:normAutofit/>
          </a:bodyPr>
          <a:lstStyle/>
          <a:p>
            <a:pPr>
              <a:buNone/>
            </a:pPr>
            <a:r>
              <a:rPr lang="en-GB" sz="2000" dirty="0">
                <a:latin typeface="Century Gothic" panose="020B0502020202020204" pitchFamily="34" charset="0"/>
              </a:rPr>
              <a:t>A sentence grid can be used as part of a sequence, but also as a </a:t>
            </a:r>
          </a:p>
          <a:p>
            <a:pPr>
              <a:buNone/>
            </a:pPr>
            <a:r>
              <a:rPr lang="en-GB" sz="2000" dirty="0">
                <a:latin typeface="Century Gothic" panose="020B0502020202020204" pitchFamily="34" charset="0"/>
              </a:rPr>
              <a:t>game to allow children to experiment and play with constructing </a:t>
            </a:r>
          </a:p>
          <a:p>
            <a:pPr>
              <a:buNone/>
            </a:pPr>
            <a:r>
              <a:rPr lang="en-GB" sz="2000" dirty="0">
                <a:latin typeface="Century Gothic" panose="020B0502020202020204" pitchFamily="34" charset="0"/>
              </a:rPr>
              <a:t>sentences.</a:t>
            </a:r>
          </a:p>
          <a:p>
            <a:pPr>
              <a:buNone/>
            </a:pPr>
            <a:r>
              <a:rPr lang="en-GB" sz="2000" dirty="0"/>
              <a:t>The “headings” on the grid should be adapted according to </a:t>
            </a:r>
          </a:p>
          <a:p>
            <a:pPr>
              <a:buNone/>
            </a:pPr>
            <a:r>
              <a:rPr lang="en-GB" sz="2000" dirty="0"/>
              <a:t>current or prior learning.</a:t>
            </a:r>
          </a:p>
          <a:p>
            <a:pPr>
              <a:buNone/>
            </a:pPr>
            <a:r>
              <a:rPr lang="en-GB" sz="2000" dirty="0">
                <a:latin typeface="Century Gothic" panose="020B0502020202020204" pitchFamily="34" charset="0"/>
              </a:rPr>
              <a:t>Children can mix and match elements to produce meaningful and </a:t>
            </a:r>
          </a:p>
          <a:p>
            <a:pPr>
              <a:buNone/>
            </a:pPr>
            <a:r>
              <a:rPr lang="en-GB" sz="2000" dirty="0">
                <a:latin typeface="Century Gothic" panose="020B0502020202020204" pitchFamily="34" charset="0"/>
              </a:rPr>
              <a:t>effective sentences. This game allows for discussion and </a:t>
            </a:r>
          </a:p>
          <a:p>
            <a:pPr>
              <a:buNone/>
            </a:pPr>
            <a:r>
              <a:rPr lang="en-GB" sz="2000" dirty="0">
                <a:latin typeface="Century Gothic" panose="020B0502020202020204" pitchFamily="34" charset="0"/>
              </a:rPr>
              <a:t>evaluation.</a:t>
            </a:r>
          </a:p>
          <a:p>
            <a:pPr>
              <a:buNone/>
            </a:pPr>
            <a:endParaRPr lang="en-GB" sz="2000" dirty="0">
              <a:latin typeface="Century Gothic" panose="020B0502020202020204" pitchFamily="34" charset="0"/>
            </a:endParaRP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Focus Education UK Ltd</a:t>
            </a:r>
            <a:endParaRPr kumimoji="0" lang="en-GB"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p:txBody>
      </p:sp>
      <p:sp>
        <p:nvSpPr>
          <p:cNvPr id="5" name="Slide Number Placeholder 4"/>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6F4A5CA6-F0EB-452D-ABB0-E20FBF0E2B72}" type="slidenum">
              <a:rPr kumimoji="0" lang="en-GB" b="0" i="0" u="none" strike="noStrike" kern="1200" cap="none" spc="0" normalizeH="0" baseline="0" noProof="0" smtClean="0">
                <a:ln>
                  <a:noFill/>
                </a:ln>
                <a:solidFill>
                  <a:prstClr val="black"/>
                </a:solidFill>
                <a:effectLst/>
                <a:uLnTx/>
                <a:uFillTx/>
                <a:latin typeface="Century Gothic"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93</a:t>
            </a:fld>
            <a:endParaRPr kumimoji="0" lang="en-GB" b="0" i="0" u="none" strike="noStrike" kern="1200" cap="none" spc="0" normalizeH="0" baseline="0" noProof="0" dirty="0">
              <a:ln>
                <a:noFill/>
              </a:ln>
              <a:solidFill>
                <a:prstClr val="black"/>
              </a:solidFill>
              <a:effectLst/>
              <a:uLnTx/>
              <a:uFillTx/>
              <a:latin typeface="Century Gothic" pitchFamily="34" charset="0"/>
              <a:ea typeface="+mn-ea"/>
              <a:cs typeface="+mn-cs"/>
            </a:endParaRPr>
          </a:p>
        </p:txBody>
      </p:sp>
    </p:spTree>
    <p:extLst>
      <p:ext uri="{BB962C8B-B14F-4D97-AF65-F5344CB8AC3E}">
        <p14:creationId xmlns:p14="http://schemas.microsoft.com/office/powerpoint/2010/main" val="75147031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Building sentences – Year 2</a:t>
            </a:r>
          </a:p>
        </p:txBody>
      </p:sp>
      <p:sp>
        <p:nvSpPr>
          <p:cNvPr id="6" name="Date Placeholder 5">
            <a:extLst>
              <a:ext uri="{FF2B5EF4-FFF2-40B4-BE49-F238E27FC236}">
                <a16:creationId xmlns:a16="http://schemas.microsoft.com/office/drawing/2014/main" id="{DB4C9A75-CA6F-49D7-84CF-8F0FF0F71C98}"/>
              </a:ext>
            </a:extLst>
          </p:cNvPr>
          <p:cNvSpPr>
            <a:spLocks noGrp="1"/>
          </p:cNvSpPr>
          <p:nvPr>
            <p:ph type="dt" sz="half" idx="10"/>
          </p:nvPr>
        </p:nvSpPr>
        <p:spPr>
          <a:xfrm>
            <a:off x="3174424" y="6309320"/>
            <a:ext cx="2791222" cy="365125"/>
          </a:xfrm>
        </p:spPr>
        <p:txBody>
          <a:bodyPr/>
          <a:lstStyle/>
          <a:p>
            <a:r>
              <a:rPr lang="en-US" dirty="0">
                <a:solidFill>
                  <a:schemeClr val="tx1"/>
                </a:solidFill>
              </a:rPr>
              <a:t>© Focus Education UK Ltd</a:t>
            </a:r>
            <a:endParaRPr lang="en-GB" dirty="0">
              <a:solidFill>
                <a:schemeClr val="tx1"/>
              </a:solidFill>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D6E8B11-5A4E-4646-BCE5-52938AF595EB}" type="slidenum">
              <a:rPr kumimoji="0" lang="en-US" altLang="en-US" b="0" i="0" u="none" strike="noStrike" kern="1200" cap="none" spc="0" normalizeH="0" baseline="0" noProof="0" smtClean="0">
                <a:ln>
                  <a:noFill/>
                </a:ln>
                <a:solidFill>
                  <a:schemeClr val="tx1"/>
                </a:solidFill>
                <a:effectLst/>
                <a:uLnTx/>
                <a:uFillTx/>
                <a:latin typeface="Century Gothic" panose="020B0502020202020204" pitchFamily="34"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n-US" altLang="en-US" b="0" i="0" u="none" strike="noStrike" kern="1200" cap="none" spc="0" normalizeH="0" baseline="0" noProof="0" dirty="0">
              <a:ln>
                <a:noFill/>
              </a:ln>
              <a:solidFill>
                <a:schemeClr val="tx1"/>
              </a:solidFill>
              <a:effectLst/>
              <a:uLnTx/>
              <a:uFillTx/>
              <a:latin typeface="Century Gothic" panose="020B0502020202020204" pitchFamily="34" charset="0"/>
              <a:ea typeface="+mn-ea"/>
              <a:cs typeface="+mn-cs"/>
            </a:endParaRPr>
          </a:p>
        </p:txBody>
      </p:sp>
      <p:graphicFrame>
        <p:nvGraphicFramePr>
          <p:cNvPr id="5" name="Table 4"/>
          <p:cNvGraphicFramePr>
            <a:graphicFrameLocks noGrp="1"/>
          </p:cNvGraphicFramePr>
          <p:nvPr/>
        </p:nvGraphicFramePr>
        <p:xfrm>
          <a:off x="301925" y="1447158"/>
          <a:ext cx="8536220" cy="4298948"/>
        </p:xfrm>
        <a:graphic>
          <a:graphicData uri="http://schemas.openxmlformats.org/drawingml/2006/table">
            <a:tbl>
              <a:tblPr firstRow="1" bandRow="1">
                <a:tableStyleId>{5C22544A-7EE6-4342-B048-85BDC9FD1C3A}</a:tableStyleId>
              </a:tblPr>
              <a:tblGrid>
                <a:gridCol w="2134055">
                  <a:extLst>
                    <a:ext uri="{9D8B030D-6E8A-4147-A177-3AD203B41FA5}">
                      <a16:colId xmlns:a16="http://schemas.microsoft.com/office/drawing/2014/main" val="20000"/>
                    </a:ext>
                  </a:extLst>
                </a:gridCol>
                <a:gridCol w="2134055">
                  <a:extLst>
                    <a:ext uri="{9D8B030D-6E8A-4147-A177-3AD203B41FA5}">
                      <a16:colId xmlns:a16="http://schemas.microsoft.com/office/drawing/2014/main" val="20001"/>
                    </a:ext>
                  </a:extLst>
                </a:gridCol>
                <a:gridCol w="2134055">
                  <a:extLst>
                    <a:ext uri="{9D8B030D-6E8A-4147-A177-3AD203B41FA5}">
                      <a16:colId xmlns:a16="http://schemas.microsoft.com/office/drawing/2014/main" val="20002"/>
                    </a:ext>
                  </a:extLst>
                </a:gridCol>
                <a:gridCol w="2134055">
                  <a:extLst>
                    <a:ext uri="{9D8B030D-6E8A-4147-A177-3AD203B41FA5}">
                      <a16:colId xmlns:a16="http://schemas.microsoft.com/office/drawing/2014/main" val="20003"/>
                    </a:ext>
                  </a:extLst>
                </a:gridCol>
              </a:tblGrid>
              <a:tr h="736833">
                <a:tc>
                  <a:txBody>
                    <a:bodyPr/>
                    <a:lstStyle/>
                    <a:p>
                      <a:r>
                        <a:rPr lang="en-GB" sz="1800" dirty="0">
                          <a:solidFill>
                            <a:schemeClr val="tx1"/>
                          </a:solidFill>
                          <a:latin typeface="Century Gothic" panose="020B0502020202020204" pitchFamily="34" charset="0"/>
                        </a:rPr>
                        <a:t>Noun/expanded</a:t>
                      </a:r>
                      <a:r>
                        <a:rPr lang="en-GB" sz="1800" baseline="0" dirty="0">
                          <a:solidFill>
                            <a:schemeClr val="tx1"/>
                          </a:solidFill>
                          <a:latin typeface="Century Gothic" panose="020B0502020202020204" pitchFamily="34" charset="0"/>
                        </a:rPr>
                        <a:t> noun phrase</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    Preposition</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Noun/expanded 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99597">
                <a:tc>
                  <a:txBody>
                    <a:bodyPr/>
                    <a:lstStyle/>
                    <a:p>
                      <a:r>
                        <a:rPr lang="en-GB" sz="1800" dirty="0">
                          <a:solidFill>
                            <a:schemeClr val="tx1"/>
                          </a:solidFill>
                          <a:latin typeface="Century Gothic" panose="020B0502020202020204" pitchFamily="34" charset="0"/>
                        </a:rPr>
                        <a:t>Some</a:t>
                      </a:r>
                      <a:r>
                        <a:rPr lang="en-GB" sz="1800" baseline="0" dirty="0">
                          <a:solidFill>
                            <a:schemeClr val="tx1"/>
                          </a:solidFill>
                          <a:latin typeface="Century Gothic" panose="020B0502020202020204" pitchFamily="34" charset="0"/>
                        </a:rPr>
                        <a:t> dainty flowers</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were</a:t>
                      </a:r>
                      <a:r>
                        <a:rPr lang="en-GB" sz="1800" baseline="0" dirty="0">
                          <a:solidFill>
                            <a:schemeClr val="tx1"/>
                          </a:solidFill>
                          <a:latin typeface="Century Gothic" panose="020B0502020202020204" pitchFamily="34" charset="0"/>
                        </a:rPr>
                        <a:t> growing</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aseline="0" dirty="0">
                          <a:solidFill>
                            <a:schemeClr val="tx1"/>
                          </a:solidFill>
                          <a:latin typeface="Century Gothic" panose="020B0502020202020204" pitchFamily="34" charset="0"/>
                        </a:rPr>
                        <a:t>           on</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the forest</a:t>
                      </a:r>
                      <a:r>
                        <a:rPr lang="en-GB" sz="1800" baseline="0" dirty="0">
                          <a:solidFill>
                            <a:schemeClr val="tx1"/>
                          </a:solidFill>
                          <a:latin typeface="Century Gothic" panose="020B0502020202020204" pitchFamily="34" charset="0"/>
                        </a:rPr>
                        <a:t> floor.</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87506">
                <a:tc>
                  <a:txBody>
                    <a:bodyPr/>
                    <a:lstStyle/>
                    <a:p>
                      <a:r>
                        <a:rPr lang="en-GB" sz="1800" dirty="0">
                          <a:solidFill>
                            <a:schemeClr val="tx1"/>
                          </a:solidFill>
                          <a:latin typeface="Century Gothic" panose="020B0502020202020204" pitchFamily="34" charset="0"/>
                        </a:rPr>
                        <a:t>The stars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twinkled</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baseline="0" dirty="0">
                          <a:solidFill>
                            <a:schemeClr val="tx1"/>
                          </a:solidFill>
                          <a:latin typeface="Century Gothic" panose="020B0502020202020204" pitchFamily="34" charset="0"/>
                        </a:rPr>
                        <a:t>      between</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the branches.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574170071"/>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37947558"/>
                  </a:ext>
                </a:extLst>
              </a:tr>
            </a:tbl>
          </a:graphicData>
        </a:graphic>
      </p:graphicFrame>
    </p:spTree>
    <p:extLst>
      <p:ext uri="{BB962C8B-B14F-4D97-AF65-F5344CB8AC3E}">
        <p14:creationId xmlns:p14="http://schemas.microsoft.com/office/powerpoint/2010/main" val="290632153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120" y="123180"/>
            <a:ext cx="7920987" cy="668544"/>
          </a:xfrm>
        </p:spPr>
        <p:txBody>
          <a:bodyPr>
            <a:normAutofit/>
          </a:bodyPr>
          <a:lstStyle/>
          <a:p>
            <a:r>
              <a:rPr lang="en-GB" sz="3600" b="1" dirty="0">
                <a:latin typeface="Century Gothic" panose="020B0502020202020204" pitchFamily="34" charset="0"/>
              </a:rPr>
              <a:t>Building sentences – Year 2</a:t>
            </a:r>
          </a:p>
        </p:txBody>
      </p:sp>
      <p:sp>
        <p:nvSpPr>
          <p:cNvPr id="6" name="Date Placeholder 5">
            <a:extLst>
              <a:ext uri="{FF2B5EF4-FFF2-40B4-BE49-F238E27FC236}">
                <a16:creationId xmlns:a16="http://schemas.microsoft.com/office/drawing/2014/main" id="{172191AC-DF79-4B3D-A024-349910EC09D8}"/>
              </a:ext>
            </a:extLst>
          </p:cNvPr>
          <p:cNvSpPr>
            <a:spLocks noGrp="1"/>
          </p:cNvSpPr>
          <p:nvPr>
            <p:ph type="dt" sz="half" idx="10"/>
          </p:nvPr>
        </p:nvSpPr>
        <p:spPr>
          <a:xfrm>
            <a:off x="3000022" y="6356350"/>
            <a:ext cx="2431182" cy="365125"/>
          </a:xfrm>
        </p:spPr>
        <p:txBody>
          <a:bodyPr/>
          <a:lstStyle/>
          <a:p>
            <a:r>
              <a:rPr lang="en-US" dirty="0">
                <a:solidFill>
                  <a:schemeClr val="tx1"/>
                </a:solidFill>
              </a:rPr>
              <a:t>© Focus Education UK Ltd</a:t>
            </a:r>
            <a:endParaRPr lang="en-GB" dirty="0">
              <a:solidFill>
                <a:schemeClr val="tx1"/>
              </a:solidFill>
            </a:endParaRPr>
          </a:p>
        </p:txBody>
      </p:sp>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D8F4CB-9FED-4C94-9687-62DAAC242435}" type="slidenum">
              <a:rPr kumimoji="0" lang="en-GB" b="0" i="0" u="none" strike="noStrike" kern="1200" cap="none" spc="0" normalizeH="0" baseline="0" noProof="0" smtClean="0">
                <a:ln>
                  <a:noFill/>
                </a:ln>
                <a:solidFill>
                  <a:schemeClr val="tx1"/>
                </a:solidFill>
                <a:effectLst/>
                <a:uLnTx/>
                <a:uFillTx/>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en-GB" b="0" i="0" u="none" strike="noStrike" kern="1200" cap="none" spc="0" normalizeH="0" baseline="0" noProof="0" dirty="0">
              <a:ln>
                <a:noFill/>
              </a:ln>
              <a:solidFill>
                <a:schemeClr val="tx1"/>
              </a:solidFill>
              <a:effectLst/>
              <a:uLnTx/>
              <a:uFillTx/>
            </a:endParaRPr>
          </a:p>
        </p:txBody>
      </p:sp>
      <p:graphicFrame>
        <p:nvGraphicFramePr>
          <p:cNvPr id="5" name="Table 4"/>
          <p:cNvGraphicFramePr>
            <a:graphicFrameLocks noGrp="1"/>
          </p:cNvGraphicFramePr>
          <p:nvPr/>
        </p:nvGraphicFramePr>
        <p:xfrm>
          <a:off x="255120" y="791724"/>
          <a:ext cx="8633760" cy="5564626"/>
        </p:xfrm>
        <a:graphic>
          <a:graphicData uri="http://schemas.openxmlformats.org/drawingml/2006/table">
            <a:tbl>
              <a:tblPr firstRow="1" bandRow="1">
                <a:tableStyleId>{5C22544A-7EE6-4342-B048-85BDC9FD1C3A}</a:tableStyleId>
              </a:tblPr>
              <a:tblGrid>
                <a:gridCol w="1726752">
                  <a:extLst>
                    <a:ext uri="{9D8B030D-6E8A-4147-A177-3AD203B41FA5}">
                      <a16:colId xmlns:a16="http://schemas.microsoft.com/office/drawing/2014/main" val="20001"/>
                    </a:ext>
                  </a:extLst>
                </a:gridCol>
                <a:gridCol w="1726752">
                  <a:extLst>
                    <a:ext uri="{9D8B030D-6E8A-4147-A177-3AD203B41FA5}">
                      <a16:colId xmlns:a16="http://schemas.microsoft.com/office/drawing/2014/main" val="20002"/>
                    </a:ext>
                  </a:extLst>
                </a:gridCol>
                <a:gridCol w="1726752">
                  <a:extLst>
                    <a:ext uri="{9D8B030D-6E8A-4147-A177-3AD203B41FA5}">
                      <a16:colId xmlns:a16="http://schemas.microsoft.com/office/drawing/2014/main" val="20003"/>
                    </a:ext>
                  </a:extLst>
                </a:gridCol>
                <a:gridCol w="1726752">
                  <a:extLst>
                    <a:ext uri="{9D8B030D-6E8A-4147-A177-3AD203B41FA5}">
                      <a16:colId xmlns:a16="http://schemas.microsoft.com/office/drawing/2014/main" val="4196130969"/>
                    </a:ext>
                  </a:extLst>
                </a:gridCol>
                <a:gridCol w="1726752">
                  <a:extLst>
                    <a:ext uri="{9D8B030D-6E8A-4147-A177-3AD203B41FA5}">
                      <a16:colId xmlns:a16="http://schemas.microsoft.com/office/drawing/2014/main" val="4178628410"/>
                    </a:ext>
                  </a:extLst>
                </a:gridCol>
              </a:tblGrid>
              <a:tr h="493607">
                <a:tc>
                  <a:txBody>
                    <a:bodyPr/>
                    <a:lstStyle/>
                    <a:p>
                      <a:r>
                        <a:rPr lang="en-GB" sz="1600" dirty="0">
                          <a:solidFill>
                            <a:schemeClr val="tx1"/>
                          </a:solidFill>
                          <a:latin typeface="Century Gothic" panose="020B0502020202020204" pitchFamily="34" charset="0"/>
                        </a:rPr>
                        <a:t>Noun/noun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600" dirty="0">
                          <a:solidFill>
                            <a:schemeClr val="tx1"/>
                          </a:solidFill>
                          <a:latin typeface="Century Gothic" panose="020B0502020202020204" pitchFamily="34" charset="0"/>
                        </a:rPr>
                        <a:t>Powerful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Where?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5">
                  <a:txBody>
                    <a:bodyPr/>
                    <a:lstStyle/>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baseline="0" dirty="0">
                          <a:solidFill>
                            <a:schemeClr val="tx1"/>
                          </a:solidFill>
                          <a:latin typeface="Century Gothic" panose="020B0502020202020204" pitchFamily="34" charset="0"/>
                        </a:rPr>
                        <a:t>       </a:t>
                      </a:r>
                      <a:r>
                        <a:rPr lang="en-GB" sz="1800" dirty="0">
                          <a:solidFill>
                            <a:schemeClr val="tx1"/>
                          </a:solidFill>
                          <a:latin typeface="Century Gothic" panose="020B0502020202020204" pitchFamily="34" charset="0"/>
                        </a:rPr>
                        <a:t>as</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when</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and</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but</a:t>
                      </a: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endParaRPr lang="en-GB" sz="1800" dirty="0">
                        <a:solidFill>
                          <a:schemeClr val="tx1"/>
                        </a:solidFill>
                        <a:latin typeface="Century Gothic" panose="020B0502020202020204" pitchFamily="34" charset="0"/>
                      </a:endParaRPr>
                    </a:p>
                    <a:p>
                      <a:r>
                        <a:rPr lang="en-GB" sz="1800" dirty="0">
                          <a:solidFill>
                            <a:schemeClr val="tx1"/>
                          </a:solidFill>
                          <a:latin typeface="Century Gothic" panose="020B0502020202020204" pitchFamily="34" charset="0"/>
                        </a:rPr>
                        <a:t>        </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1249680">
                <a:tc>
                  <a:txBody>
                    <a:bodyPr/>
                    <a:lstStyle/>
                    <a:p>
                      <a:r>
                        <a:rPr lang="en-GB" sz="1800" dirty="0">
                          <a:solidFill>
                            <a:schemeClr val="tx1"/>
                          </a:solidFill>
                          <a:latin typeface="Century Gothic" panose="020B0502020202020204" pitchFamily="34" charset="0"/>
                        </a:rPr>
                        <a:t> Little Evie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tip-toed</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along</a:t>
                      </a:r>
                      <a:r>
                        <a:rPr lang="en-GB" sz="1800" baseline="0" dirty="0">
                          <a:solidFill>
                            <a:schemeClr val="tx1"/>
                          </a:solidFill>
                          <a:latin typeface="Century Gothic" panose="020B0502020202020204" pitchFamily="34" charset="0"/>
                        </a:rPr>
                        <a:t> the path</a:t>
                      </a:r>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854196594"/>
                  </a:ext>
                </a:extLst>
              </a:tr>
              <a:tr h="1249680">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47220569"/>
                  </a:ext>
                </a:extLst>
              </a:tr>
              <a:tr h="1249680">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794901434"/>
                  </a:ext>
                </a:extLst>
              </a:tr>
              <a:tr h="1249680">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vMerge="1">
                  <a:txBody>
                    <a:bodyPr/>
                    <a:lstStyle/>
                    <a:p>
                      <a:endParaRPr lang="en-GB"/>
                    </a:p>
                  </a:txBody>
                  <a:tcPr/>
                </a:tc>
                <a:tc>
                  <a:txBody>
                    <a:bodyPr/>
                    <a:lstStyle/>
                    <a:p>
                      <a:endParaRPr lang="en-GB" dirty="0"/>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007756056"/>
                  </a:ext>
                </a:extLst>
              </a:tr>
            </a:tbl>
          </a:graphicData>
        </a:graphic>
      </p:graphicFrame>
    </p:spTree>
    <p:extLst>
      <p:ext uri="{BB962C8B-B14F-4D97-AF65-F5344CB8AC3E}">
        <p14:creationId xmlns:p14="http://schemas.microsoft.com/office/powerpoint/2010/main" val="275209135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590" y="621811"/>
            <a:ext cx="7763015" cy="609801"/>
          </a:xfrm>
        </p:spPr>
        <p:txBody>
          <a:bodyPr>
            <a:normAutofit fontScale="90000"/>
          </a:bodyPr>
          <a:lstStyle/>
          <a:p>
            <a:r>
              <a:rPr lang="en-GB" dirty="0"/>
              <a:t>Building sentences – Year 5</a:t>
            </a:r>
          </a:p>
        </p:txBody>
      </p:sp>
      <p:sp>
        <p:nvSpPr>
          <p:cNvPr id="4" name="Date Placeholder 3">
            <a:extLst>
              <a:ext uri="{FF2B5EF4-FFF2-40B4-BE49-F238E27FC236}">
                <a16:creationId xmlns:a16="http://schemas.microsoft.com/office/drawing/2014/main" id="{BF46147E-2444-4ED1-9173-B29F49E3DE16}"/>
              </a:ext>
            </a:extLst>
          </p:cNvPr>
          <p:cNvSpPr>
            <a:spLocks noGrp="1"/>
          </p:cNvSpPr>
          <p:nvPr>
            <p:ph type="dt" sz="half" idx="10"/>
          </p:nvPr>
        </p:nvSpPr>
        <p:spPr>
          <a:xfrm>
            <a:off x="2586847" y="6310239"/>
            <a:ext cx="3970308" cy="364206"/>
          </a:xfrm>
        </p:spPr>
        <p:txBody>
          <a:bodyPr/>
          <a:lstStyle/>
          <a:p>
            <a:r>
              <a:rPr lang="en-US" dirty="0"/>
              <a:t>© Focus Education UK Ltd</a:t>
            </a:r>
            <a:endParaRPr lang="en-GB" dirty="0"/>
          </a:p>
        </p:txBody>
      </p:sp>
      <p:sp>
        <p:nvSpPr>
          <p:cNvPr id="8" name="Slide Number Placeholder 7"/>
          <p:cNvSpPr>
            <a:spLocks noGrp="1"/>
          </p:cNvSpPr>
          <p:nvPr>
            <p:ph type="sldNum" sz="quarter" idx="12"/>
          </p:nvPr>
        </p:nvSpPr>
        <p:spPr>
          <a:xfrm>
            <a:off x="7668344" y="6322931"/>
            <a:ext cx="1219200" cy="365125"/>
          </a:xfrm>
        </p:spPr>
        <p:txBody>
          <a:bodyPr/>
          <a:lstStyle/>
          <a:p>
            <a:pPr defTabSz="445404" eaLnBrk="0" fontAlgn="base" hangingPunct="0">
              <a:spcBef>
                <a:spcPct val="0"/>
              </a:spcBef>
              <a:spcAft>
                <a:spcPct val="0"/>
              </a:spcAft>
            </a:pPr>
            <a:fld id="{1846B546-D5AF-48F3-AE7E-6EBE9F16C366}" type="slidenum">
              <a:rPr lang="en-GB">
                <a:solidFill>
                  <a:schemeClr val="tx1"/>
                </a:solidFill>
                <a:ea typeface="MS PGothic" pitchFamily="34" charset="-128"/>
              </a:rPr>
              <a:pPr defTabSz="445404" eaLnBrk="0" fontAlgn="base" hangingPunct="0">
                <a:spcBef>
                  <a:spcPct val="0"/>
                </a:spcBef>
                <a:spcAft>
                  <a:spcPct val="0"/>
                </a:spcAft>
              </a:pPr>
              <a:t>96</a:t>
            </a:fld>
            <a:endParaRPr lang="en-GB" dirty="0">
              <a:solidFill>
                <a:schemeClr val="tx1"/>
              </a:solidFill>
              <a:ea typeface="MS PGothic" pitchFamily="34" charset="-128"/>
            </a:endParaRPr>
          </a:p>
        </p:txBody>
      </p:sp>
      <p:graphicFrame>
        <p:nvGraphicFramePr>
          <p:cNvPr id="5" name="Table 4"/>
          <p:cNvGraphicFramePr>
            <a:graphicFrameLocks noGrp="1"/>
          </p:cNvGraphicFramePr>
          <p:nvPr/>
        </p:nvGraphicFramePr>
        <p:xfrm>
          <a:off x="593029" y="1455727"/>
          <a:ext cx="7957944" cy="3957351"/>
        </p:xfrm>
        <a:graphic>
          <a:graphicData uri="http://schemas.openxmlformats.org/drawingml/2006/table">
            <a:tbl>
              <a:tblPr firstRow="1" bandRow="1">
                <a:tableStyleId>{5C22544A-7EE6-4342-B048-85BDC9FD1C3A}</a:tableStyleId>
              </a:tblPr>
              <a:tblGrid>
                <a:gridCol w="1989486">
                  <a:extLst>
                    <a:ext uri="{9D8B030D-6E8A-4147-A177-3AD203B41FA5}">
                      <a16:colId xmlns:a16="http://schemas.microsoft.com/office/drawing/2014/main" val="20000"/>
                    </a:ext>
                  </a:extLst>
                </a:gridCol>
                <a:gridCol w="1989486">
                  <a:extLst>
                    <a:ext uri="{9D8B030D-6E8A-4147-A177-3AD203B41FA5}">
                      <a16:colId xmlns:a16="http://schemas.microsoft.com/office/drawing/2014/main" val="20001"/>
                    </a:ext>
                  </a:extLst>
                </a:gridCol>
                <a:gridCol w="1989486">
                  <a:extLst>
                    <a:ext uri="{9D8B030D-6E8A-4147-A177-3AD203B41FA5}">
                      <a16:colId xmlns:a16="http://schemas.microsoft.com/office/drawing/2014/main" val="20002"/>
                    </a:ext>
                  </a:extLst>
                </a:gridCol>
                <a:gridCol w="1989486">
                  <a:extLst>
                    <a:ext uri="{9D8B030D-6E8A-4147-A177-3AD203B41FA5}">
                      <a16:colId xmlns:a16="http://schemas.microsoft.com/office/drawing/2014/main" val="20003"/>
                    </a:ext>
                  </a:extLst>
                </a:gridCol>
              </a:tblGrid>
              <a:tr h="595305">
                <a:tc>
                  <a:txBody>
                    <a:bodyPr/>
                    <a:lstStyle/>
                    <a:p>
                      <a:r>
                        <a:rPr lang="en-GB" sz="1700" dirty="0">
                          <a:solidFill>
                            <a:schemeClr val="tx1"/>
                          </a:solidFill>
                          <a:latin typeface="Century Gothic" panose="020B0502020202020204" pitchFamily="34" charset="0"/>
                        </a:rPr>
                        <a:t>Fronted adverbial</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Expanded noun phrase</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Powerful verb</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Noun/noun phrase</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50191">
                <a:tc>
                  <a:txBody>
                    <a:bodyPr/>
                    <a:lstStyle/>
                    <a:p>
                      <a:r>
                        <a:rPr lang="en-GB" sz="1700" dirty="0">
                          <a:solidFill>
                            <a:schemeClr val="tx1"/>
                          </a:solidFill>
                          <a:latin typeface="Century Gothic" panose="020B0502020202020204" pitchFamily="34" charset="0"/>
                        </a:rPr>
                        <a:t>In each corner,</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copper lanterns like blinking eyes</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guarded</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700" dirty="0">
                          <a:solidFill>
                            <a:schemeClr val="tx1"/>
                          </a:solidFill>
                          <a:latin typeface="Century Gothic" panose="020B0502020202020204" pitchFamily="34" charset="0"/>
                        </a:rPr>
                        <a:t>great chests of carved wood.</a:t>
                      </a: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37285">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37285">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837285">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700" dirty="0">
                        <a:solidFill>
                          <a:schemeClr val="tx1"/>
                        </a:solidFill>
                        <a:latin typeface="Century Gothic" panose="020B0502020202020204" pitchFamily="34" charset="0"/>
                      </a:endParaRPr>
                    </a:p>
                  </a:txBody>
                  <a:tcPr marL="73800" marR="73800" marT="36900" marB="369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26953453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Relative clauses</a:t>
            </a:r>
          </a:p>
        </p:txBody>
      </p:sp>
      <p:sp>
        <p:nvSpPr>
          <p:cNvPr id="3" name="Content Placeholder 2"/>
          <p:cNvSpPr>
            <a:spLocks noGrp="1"/>
          </p:cNvSpPr>
          <p:nvPr>
            <p:ph idx="1"/>
          </p:nvPr>
        </p:nvSpPr>
        <p:spPr/>
        <p:txBody>
          <a:bodyPr>
            <a:normAutofit/>
          </a:bodyPr>
          <a:lstStyle/>
          <a:p>
            <a:pPr marL="0" indent="0">
              <a:buNone/>
            </a:pPr>
            <a:r>
              <a:rPr lang="en-GB" sz="1800" dirty="0"/>
              <a:t>Relative clauses are a particular form of subordinate clause which allows detail to be added to sentences. They follow the pattern:</a:t>
            </a:r>
          </a:p>
          <a:p>
            <a:pPr marL="0" indent="0">
              <a:buNone/>
            </a:pPr>
            <a:endParaRPr lang="en-GB" sz="1800" dirty="0"/>
          </a:p>
          <a:p>
            <a:pPr marL="0" indent="0">
              <a:buNone/>
            </a:pPr>
            <a:r>
              <a:rPr lang="en-GB" sz="1800" dirty="0"/>
              <a:t>Noun – comma – who, which, whom, whose, that – comma</a:t>
            </a:r>
          </a:p>
          <a:p>
            <a:pPr marL="0" indent="0">
              <a:buNone/>
            </a:pPr>
            <a:endParaRPr lang="en-GB" sz="1800" dirty="0"/>
          </a:p>
          <a:p>
            <a:pPr marL="0" indent="0">
              <a:buNone/>
            </a:pPr>
            <a:r>
              <a:rPr lang="en-GB" sz="1800" dirty="0"/>
              <a:t>This pattern can be used to help children to drop relative clauses into sentences and consider their effectiveness.</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97</a:t>
            </a:fld>
            <a:endParaRPr lang="en-US" dirty="0">
              <a:solidFill>
                <a:prstClr val="black"/>
              </a:solidFill>
            </a:endParaRPr>
          </a:p>
        </p:txBody>
      </p:sp>
    </p:spTree>
    <p:extLst>
      <p:ext uri="{BB962C8B-B14F-4D97-AF65-F5344CB8AC3E}">
        <p14:creationId xmlns:p14="http://schemas.microsoft.com/office/powerpoint/2010/main" val="399189366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5" y="19405"/>
            <a:ext cx="4680520" cy="1143000"/>
          </a:xfrm>
        </p:spPr>
        <p:txBody>
          <a:bodyPr/>
          <a:lstStyle/>
          <a:p>
            <a:r>
              <a:rPr lang="en-GB" dirty="0"/>
              <a:t>Drop it in!</a:t>
            </a:r>
          </a:p>
        </p:txBody>
      </p:sp>
      <p:sp>
        <p:nvSpPr>
          <p:cNvPr id="3" name="Content Placeholder 2"/>
          <p:cNvSpPr>
            <a:spLocks noGrp="1"/>
          </p:cNvSpPr>
          <p:nvPr>
            <p:ph idx="1"/>
          </p:nvPr>
        </p:nvSpPr>
        <p:spPr>
          <a:xfrm>
            <a:off x="323528" y="1772816"/>
            <a:ext cx="4328864" cy="576063"/>
          </a:xfrm>
        </p:spPr>
        <p:txBody>
          <a:bodyPr>
            <a:noAutofit/>
          </a:bodyPr>
          <a:lstStyle/>
          <a:p>
            <a:pPr marL="0" indent="0">
              <a:buNone/>
            </a:pPr>
            <a:r>
              <a:rPr lang="en-GB" sz="2400" dirty="0"/>
              <a:t>The book fell from the table.</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9" name="Slide Number Placeholder 8"/>
          <p:cNvSpPr>
            <a:spLocks noGrp="1"/>
          </p:cNvSpPr>
          <p:nvPr>
            <p:ph type="sldNum" sz="quarter" idx="12"/>
          </p:nvPr>
        </p:nvSpPr>
        <p:spPr/>
        <p:txBody>
          <a:bodyPr/>
          <a:lstStyle/>
          <a:p>
            <a:fld id="{1846B546-D5AF-48F3-AE7E-6EBE9F16C366}" type="slidenum">
              <a:rPr lang="en-GB" smtClean="0"/>
              <a:pPr/>
              <a:t>98</a:t>
            </a:fld>
            <a:endParaRPr lang="en-GB" dirty="0"/>
          </a:p>
        </p:txBody>
      </p:sp>
      <p:sp>
        <p:nvSpPr>
          <p:cNvPr id="4" name="TextBox 3"/>
          <p:cNvSpPr txBox="1"/>
          <p:nvPr/>
        </p:nvSpPr>
        <p:spPr>
          <a:xfrm>
            <a:off x="7524328" y="260648"/>
            <a:ext cx="1160895" cy="1938992"/>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who</a:t>
            </a:r>
          </a:p>
          <a:p>
            <a:r>
              <a:rPr lang="en-GB" sz="2400" dirty="0">
                <a:latin typeface="Century Gothic" panose="020B0502020202020204" pitchFamily="34" charset="0"/>
              </a:rPr>
              <a:t>which</a:t>
            </a:r>
          </a:p>
          <a:p>
            <a:r>
              <a:rPr lang="en-GB" sz="2400" dirty="0">
                <a:latin typeface="Century Gothic" panose="020B0502020202020204" pitchFamily="34" charset="0"/>
              </a:rPr>
              <a:t>whom</a:t>
            </a:r>
          </a:p>
          <a:p>
            <a:r>
              <a:rPr lang="en-GB" sz="2400" dirty="0">
                <a:latin typeface="Century Gothic" panose="020B0502020202020204" pitchFamily="34" charset="0"/>
              </a:rPr>
              <a:t>whose</a:t>
            </a:r>
          </a:p>
          <a:p>
            <a:r>
              <a:rPr lang="en-GB" sz="2400" dirty="0">
                <a:latin typeface="Century Gothic" panose="020B0502020202020204" pitchFamily="34" charset="0"/>
              </a:rPr>
              <a:t>that</a:t>
            </a:r>
          </a:p>
        </p:txBody>
      </p:sp>
      <p:pic>
        <p:nvPicPr>
          <p:cNvPr id="1843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004048" y="1320101"/>
            <a:ext cx="2080655" cy="13845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ontent Placeholder 2"/>
          <p:cNvSpPr txBox="1">
            <a:spLocks/>
          </p:cNvSpPr>
          <p:nvPr/>
        </p:nvSpPr>
        <p:spPr>
          <a:xfrm>
            <a:off x="3059832" y="3356992"/>
            <a:ext cx="5256584" cy="72008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t>The flowers danced in the breeze.  </a:t>
            </a:r>
          </a:p>
        </p:txBody>
      </p:sp>
      <p:sp>
        <p:nvSpPr>
          <p:cNvPr id="8" name="Content Placeholder 2"/>
          <p:cNvSpPr txBox="1">
            <a:spLocks/>
          </p:cNvSpPr>
          <p:nvPr/>
        </p:nvSpPr>
        <p:spPr>
          <a:xfrm>
            <a:off x="475927" y="5373216"/>
            <a:ext cx="5895144" cy="5760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dirty="0"/>
              <a:t>The gnome looked round cautiously.</a:t>
            </a:r>
          </a:p>
        </p:txBody>
      </p:sp>
      <p:pic>
        <p:nvPicPr>
          <p:cNvPr id="18435"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52400" y="2725442"/>
            <a:ext cx="2411760" cy="16204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7"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71071" y="4224609"/>
            <a:ext cx="1712992" cy="21697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65793864"/>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6632" y="624782"/>
            <a:ext cx="8229600" cy="4450506"/>
          </a:xfrm>
        </p:spPr>
        <p:txBody>
          <a:bodyPr/>
          <a:lstStyle/>
          <a:p>
            <a:br>
              <a:rPr lang="en-GB" dirty="0"/>
            </a:br>
            <a:br>
              <a:rPr lang="en-GB" dirty="0"/>
            </a:br>
            <a:endParaRPr lang="en-GB" dirty="0"/>
          </a:p>
        </p:txBody>
      </p:sp>
      <p:pic>
        <p:nvPicPr>
          <p:cNvPr id="4" name="Content Placeholder 3" descr="http://images2.fanpop.com/images/photos/8100000/Sally-Bones-and-Gang-varjak-paw-8173586-293-352.jpg"/>
          <p:cNvPicPr>
            <a:picLocks noGrp="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228600" y="2066470"/>
            <a:ext cx="912393" cy="1204178"/>
          </a:xfrm>
          <a:prstGeom prst="rect">
            <a:avLst/>
          </a:prstGeom>
          <a:noFill/>
          <a:ln w="9525">
            <a:noFill/>
            <a:miter lim="800000"/>
            <a:headEnd/>
            <a:tailEnd/>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11" name="Slide Number Placeholder 10"/>
          <p:cNvSpPr>
            <a:spLocks noGrp="1"/>
          </p:cNvSpPr>
          <p:nvPr>
            <p:ph type="sldNum" sz="quarter" idx="12"/>
          </p:nvPr>
        </p:nvSpPr>
        <p:spPr/>
        <p:txBody>
          <a:bodyPr/>
          <a:lstStyle/>
          <a:p>
            <a:fld id="{12100C0E-1788-4A63-9571-481C82D2EE8D}" type="slidenum">
              <a:rPr lang="en-US" smtClean="0">
                <a:solidFill>
                  <a:prstClr val="black"/>
                </a:solidFill>
              </a:rPr>
              <a:pPr/>
              <a:t>99</a:t>
            </a:fld>
            <a:endParaRPr lang="en-US" dirty="0">
              <a:solidFill>
                <a:prstClr val="black"/>
              </a:solidFill>
            </a:endParaRPr>
          </a:p>
        </p:txBody>
      </p:sp>
      <p:pic>
        <p:nvPicPr>
          <p:cNvPr id="5" name="Picture 4" descr="http://neutrallife.files.wordpress.com/2008/12/picv11.gif"/>
          <p:cNvPicPr/>
          <p:nvPr/>
        </p:nvPicPr>
        <p:blipFill>
          <a:blip cstate="print"/>
          <a:srcRect/>
          <a:stretch>
            <a:fillRect/>
          </a:stretch>
        </p:blipFill>
        <p:spPr bwMode="auto">
          <a:xfrm>
            <a:off x="228600" y="4550348"/>
            <a:ext cx="1103040" cy="792088"/>
          </a:xfrm>
          <a:prstGeom prst="rect">
            <a:avLst/>
          </a:prstGeom>
          <a:noFill/>
          <a:ln w="9525">
            <a:noFill/>
            <a:miter lim="800000"/>
            <a:headEnd/>
            <a:tailEnd/>
          </a:ln>
        </p:spPr>
      </p:pic>
      <p:pic>
        <p:nvPicPr>
          <p:cNvPr id="6" name="Picture 5" descr="http://www.varjakpaw.com/img/il/i3fs.gif"/>
          <p:cNvPicPr/>
          <p:nvPr/>
        </p:nvPicPr>
        <p:blipFill>
          <a:blip cstate="email">
            <a:extLst>
              <a:ext uri="{28A0092B-C50C-407E-A947-70E740481C1C}">
                <a14:useLocalDpi xmlns:a14="http://schemas.microsoft.com/office/drawing/2010/main"/>
              </a:ext>
            </a:extLst>
          </a:blip>
          <a:srcRect/>
          <a:stretch>
            <a:fillRect/>
          </a:stretch>
        </p:blipFill>
        <p:spPr bwMode="auto">
          <a:xfrm>
            <a:off x="253977" y="5697252"/>
            <a:ext cx="887016" cy="792088"/>
          </a:xfrm>
          <a:prstGeom prst="rect">
            <a:avLst/>
          </a:prstGeom>
          <a:noFill/>
          <a:ln w="9525">
            <a:noFill/>
            <a:miter lim="800000"/>
            <a:headEnd/>
            <a:tailEnd/>
          </a:ln>
        </p:spPr>
      </p:pic>
      <p:sp>
        <p:nvSpPr>
          <p:cNvPr id="7" name="TextBox 6"/>
          <p:cNvSpPr txBox="1"/>
          <p:nvPr/>
        </p:nvSpPr>
        <p:spPr>
          <a:xfrm>
            <a:off x="1583667" y="4727756"/>
            <a:ext cx="7252795" cy="1569660"/>
          </a:xfrm>
          <a:prstGeom prst="rect">
            <a:avLst/>
          </a:prstGeom>
          <a:noFill/>
        </p:spPr>
        <p:txBody>
          <a:bodyPr wrap="square" rtlCol="0">
            <a:spAutoFit/>
          </a:bodyPr>
          <a:lstStyle/>
          <a:p>
            <a:r>
              <a:rPr lang="en-GB" sz="2400" dirty="0">
                <a:solidFill>
                  <a:prstClr val="black"/>
                </a:solidFill>
                <a:latin typeface="Century Gothic" panose="020B0502020202020204" pitchFamily="34" charset="0"/>
              </a:rPr>
              <a:t>Varjak Paw           made it to the top of the wall.</a:t>
            </a:r>
          </a:p>
          <a:p>
            <a:endParaRPr lang="en-GB" sz="2400" dirty="0">
              <a:solidFill>
                <a:prstClr val="black"/>
              </a:solidFill>
              <a:latin typeface="Century Gothic" panose="020B0502020202020204" pitchFamily="34" charset="0"/>
            </a:endParaRPr>
          </a:p>
          <a:p>
            <a:endParaRPr lang="en-GB" sz="2400" dirty="0">
              <a:solidFill>
                <a:prstClr val="black"/>
              </a:solidFill>
              <a:latin typeface="Century Gothic" panose="020B0502020202020204" pitchFamily="34" charset="0"/>
            </a:endParaRPr>
          </a:p>
          <a:p>
            <a:r>
              <a:rPr lang="en-GB" sz="2400" dirty="0">
                <a:solidFill>
                  <a:prstClr val="black"/>
                </a:solidFill>
                <a:latin typeface="Century Gothic" panose="020B0502020202020204" pitchFamily="34" charset="0"/>
              </a:rPr>
              <a:t>The dog                    blocked the alley. </a:t>
            </a:r>
          </a:p>
        </p:txBody>
      </p:sp>
      <p:sp>
        <p:nvSpPr>
          <p:cNvPr id="8" name="TextBox 7"/>
          <p:cNvSpPr txBox="1"/>
          <p:nvPr/>
        </p:nvSpPr>
        <p:spPr>
          <a:xfrm>
            <a:off x="3707904" y="228600"/>
            <a:ext cx="4589718" cy="646331"/>
          </a:xfrm>
          <a:prstGeom prst="rect">
            <a:avLst/>
          </a:prstGeom>
          <a:noFill/>
        </p:spPr>
        <p:txBody>
          <a:bodyPr wrap="none" rtlCol="0">
            <a:spAutoFit/>
          </a:bodyPr>
          <a:lstStyle/>
          <a:p>
            <a:r>
              <a:rPr lang="en-GB" sz="3600" b="1" dirty="0">
                <a:solidFill>
                  <a:prstClr val="black"/>
                </a:solidFill>
                <a:latin typeface="Century Gothic" pitchFamily="34" charset="0"/>
              </a:rPr>
              <a:t>Dropping in clauses</a:t>
            </a:r>
          </a:p>
        </p:txBody>
      </p:sp>
      <p:sp>
        <p:nvSpPr>
          <p:cNvPr id="9" name="TextBox 8"/>
          <p:cNvSpPr txBox="1"/>
          <p:nvPr/>
        </p:nvSpPr>
        <p:spPr>
          <a:xfrm>
            <a:off x="1475656" y="1777932"/>
            <a:ext cx="7468818" cy="2985433"/>
          </a:xfrm>
          <a:prstGeom prst="rect">
            <a:avLst/>
          </a:prstGeom>
          <a:noFill/>
        </p:spPr>
        <p:txBody>
          <a:bodyPr wrap="square" rtlCol="0">
            <a:spAutoFit/>
          </a:bodyPr>
          <a:lstStyle/>
          <a:p>
            <a:r>
              <a:rPr lang="en-GB" sz="2000" b="1" dirty="0">
                <a:solidFill>
                  <a:prstClr val="black"/>
                </a:solidFill>
                <a:latin typeface="Century Gothic" panose="020B0502020202020204" pitchFamily="34" charset="0"/>
              </a:rPr>
              <a:t>Relative clause</a:t>
            </a:r>
          </a:p>
          <a:p>
            <a:r>
              <a:rPr lang="en-GB" sz="2000" dirty="0">
                <a:solidFill>
                  <a:prstClr val="black"/>
                </a:solidFill>
                <a:latin typeface="Century Gothic" panose="020B0502020202020204" pitchFamily="34" charset="0"/>
              </a:rPr>
              <a:t>Sally Bones, </a:t>
            </a:r>
            <a:r>
              <a:rPr lang="en-GB" sz="2000" b="1" dirty="0">
                <a:solidFill>
                  <a:prstClr val="black"/>
                </a:solidFill>
                <a:latin typeface="Century Gothic" panose="020B0502020202020204" pitchFamily="34" charset="0"/>
              </a:rPr>
              <a:t>who was the leader of the gang</a:t>
            </a:r>
            <a:r>
              <a:rPr lang="en-GB" sz="2000" dirty="0">
                <a:solidFill>
                  <a:prstClr val="black"/>
                </a:solidFill>
                <a:latin typeface="Century Gothic" panose="020B0502020202020204" pitchFamily="34" charset="0"/>
              </a:rPr>
              <a:t>, stared at him.</a:t>
            </a:r>
          </a:p>
          <a:p>
            <a:endParaRPr lang="en-GB" sz="2000"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Non-finite ed clause</a:t>
            </a:r>
          </a:p>
          <a:p>
            <a:r>
              <a:rPr lang="en-GB" sz="2000" dirty="0">
                <a:solidFill>
                  <a:prstClr val="black"/>
                </a:solidFill>
                <a:latin typeface="Century Gothic" panose="020B0502020202020204" pitchFamily="34" charset="0"/>
              </a:rPr>
              <a:t>Sally Bones, </a:t>
            </a:r>
            <a:r>
              <a:rPr lang="en-GB" sz="2000" b="1" dirty="0">
                <a:solidFill>
                  <a:prstClr val="black"/>
                </a:solidFill>
                <a:latin typeface="Century Gothic" panose="020B0502020202020204" pitchFamily="34" charset="0"/>
              </a:rPr>
              <a:t>surprised by the noise</a:t>
            </a:r>
            <a:r>
              <a:rPr lang="en-GB" sz="2000" dirty="0">
                <a:solidFill>
                  <a:prstClr val="black"/>
                </a:solidFill>
                <a:latin typeface="Century Gothic" panose="020B0502020202020204" pitchFamily="34" charset="0"/>
              </a:rPr>
              <a:t>, stared at him.</a:t>
            </a:r>
          </a:p>
          <a:p>
            <a:endParaRPr lang="en-GB" sz="2000" dirty="0">
              <a:solidFill>
                <a:prstClr val="black"/>
              </a:solidFill>
              <a:latin typeface="Century Gothic" panose="020B0502020202020204" pitchFamily="34" charset="0"/>
            </a:endParaRPr>
          </a:p>
          <a:p>
            <a:r>
              <a:rPr lang="en-GB" sz="2000" b="1" dirty="0">
                <a:solidFill>
                  <a:prstClr val="black"/>
                </a:solidFill>
                <a:latin typeface="Century Gothic" panose="020B0502020202020204" pitchFamily="34" charset="0"/>
              </a:rPr>
              <a:t>Non-finite ing clause</a:t>
            </a:r>
          </a:p>
          <a:p>
            <a:r>
              <a:rPr lang="en-GB" sz="2000" dirty="0">
                <a:solidFill>
                  <a:prstClr val="black"/>
                </a:solidFill>
                <a:latin typeface="Century Gothic" panose="020B0502020202020204" pitchFamily="34" charset="0"/>
              </a:rPr>
              <a:t>Sally Bones, </a:t>
            </a:r>
            <a:r>
              <a:rPr lang="en-GB" sz="2000" b="1" dirty="0">
                <a:solidFill>
                  <a:prstClr val="black"/>
                </a:solidFill>
                <a:latin typeface="Century Gothic" panose="020B0502020202020204" pitchFamily="34" charset="0"/>
              </a:rPr>
              <a:t>squinting into the darkness</a:t>
            </a:r>
            <a:r>
              <a:rPr lang="en-GB" sz="2000" dirty="0">
                <a:solidFill>
                  <a:prstClr val="black"/>
                </a:solidFill>
                <a:latin typeface="Century Gothic" panose="020B0502020202020204" pitchFamily="34" charset="0"/>
              </a:rPr>
              <a:t>, stared at him.</a:t>
            </a:r>
          </a:p>
          <a:p>
            <a:endParaRPr lang="en-GB" sz="2800" dirty="0">
              <a:solidFill>
                <a:prstClr val="black"/>
              </a:solidFill>
              <a:latin typeface="Century Gothic" panose="020B0502020202020204" pitchFamily="34" charset="0"/>
            </a:endParaRPr>
          </a:p>
        </p:txBody>
      </p:sp>
      <p:sp>
        <p:nvSpPr>
          <p:cNvPr id="10" name="TextBox 9"/>
          <p:cNvSpPr txBox="1"/>
          <p:nvPr/>
        </p:nvSpPr>
        <p:spPr>
          <a:xfrm>
            <a:off x="86895" y="218160"/>
            <a:ext cx="3260969" cy="1384995"/>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As well as relative clauses, the non-finite ed and ing clauses may also be dropped into sentences to add detail. This game allows children to experiment with all three and discuss the effect.</a:t>
            </a:r>
          </a:p>
        </p:txBody>
      </p:sp>
    </p:spTree>
    <p:extLst>
      <p:ext uri="{BB962C8B-B14F-4D97-AF65-F5344CB8AC3E}">
        <p14:creationId xmlns:p14="http://schemas.microsoft.com/office/powerpoint/2010/main" val="245737990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556096" y="1880050"/>
            <a:ext cx="7129611" cy="990600"/>
          </a:xfrm>
        </p:spPr>
        <p:txBody>
          <a:bodyPr>
            <a:normAutofit/>
          </a:bodyPr>
          <a:lstStyle/>
          <a:p>
            <a:pPr eaLnBrk="1" hangingPunct="1"/>
            <a:r>
              <a:rPr lang="en-GB" altLang="en-US" sz="2800" dirty="0"/>
              <a:t>The crocodile waited in the sewer.</a:t>
            </a:r>
          </a:p>
        </p:txBody>
      </p:sp>
      <p:sp>
        <p:nvSpPr>
          <p:cNvPr id="5" name="Content Placeholder 2"/>
          <p:cNvSpPr>
            <a:spLocks noGrp="1"/>
          </p:cNvSpPr>
          <p:nvPr>
            <p:ph idx="1"/>
          </p:nvPr>
        </p:nvSpPr>
        <p:spPr>
          <a:xfrm>
            <a:off x="5004048" y="2852936"/>
            <a:ext cx="3519487" cy="3398189"/>
          </a:xfrm>
        </p:spPr>
        <p:txBody>
          <a:bodyPr>
            <a:normAutofit/>
          </a:bodyPr>
          <a:lstStyle/>
          <a:p>
            <a:pPr>
              <a:defRPr/>
            </a:pPr>
            <a:r>
              <a:rPr lang="en-GB" sz="2400" dirty="0"/>
              <a:t>Adverbial (how)</a:t>
            </a:r>
          </a:p>
          <a:p>
            <a:pPr marL="320040" indent="-320040" eaLnBrk="1" fontAlgn="auto" hangingPunct="1">
              <a:spcAft>
                <a:spcPts val="0"/>
              </a:spcAft>
              <a:defRPr/>
            </a:pPr>
            <a:r>
              <a:rPr lang="en-GB" sz="2400" dirty="0"/>
              <a:t>Conjunction (when)</a:t>
            </a:r>
          </a:p>
          <a:p>
            <a:pPr marL="320040" indent="-320040" eaLnBrk="1" fontAlgn="auto" hangingPunct="1">
              <a:spcAft>
                <a:spcPts val="0"/>
              </a:spcAft>
              <a:defRPr/>
            </a:pPr>
            <a:r>
              <a:rPr lang="en-GB" sz="2400" dirty="0"/>
              <a:t>Adverbial (where)</a:t>
            </a:r>
          </a:p>
          <a:p>
            <a:pPr marL="320040" indent="-320040" eaLnBrk="1" fontAlgn="auto" hangingPunct="1">
              <a:spcAft>
                <a:spcPts val="0"/>
              </a:spcAft>
              <a:defRPr/>
            </a:pPr>
            <a:r>
              <a:rPr lang="en-GB" sz="2400" dirty="0"/>
              <a:t>Adjective one word</a:t>
            </a:r>
          </a:p>
          <a:p>
            <a:pPr marL="320040" indent="-320040" eaLnBrk="1" fontAlgn="auto" hangingPunct="1">
              <a:spcAft>
                <a:spcPts val="0"/>
              </a:spcAft>
              <a:defRPr/>
            </a:pPr>
            <a:r>
              <a:rPr lang="en-GB" sz="2400" dirty="0"/>
              <a:t>Simile </a:t>
            </a:r>
          </a:p>
          <a:p>
            <a:pPr marL="320040" indent="-320040" eaLnBrk="1" fontAlgn="auto" hangingPunct="1">
              <a:spcAft>
                <a:spcPts val="0"/>
              </a:spcAft>
              <a:defRPr/>
            </a:pPr>
            <a:r>
              <a:rPr lang="en-GB" sz="2400" dirty="0"/>
              <a:t>‘ing’ </a:t>
            </a:r>
          </a:p>
          <a:p>
            <a:pPr marL="320040" indent="-320040" eaLnBrk="1" fontAlgn="auto" hangingPunct="1">
              <a:spcAft>
                <a:spcPts val="0"/>
              </a:spcAft>
              <a:defRPr/>
            </a:pPr>
            <a:r>
              <a:rPr lang="en-GB" sz="2400" dirty="0"/>
              <a:t>‘ed’ </a:t>
            </a:r>
            <a:endParaRPr lang="en-GB" sz="2800" dirty="0"/>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100</a:t>
            </a:fld>
            <a:endParaRPr lang="en-US" dirty="0">
              <a:solidFill>
                <a:prstClr val="black"/>
              </a:solidFill>
            </a:endParaRPr>
          </a:p>
        </p:txBody>
      </p:sp>
      <p:pic>
        <p:nvPicPr>
          <p:cNvPr id="33796" name="Picture 6" descr="http://www.sewergator.com/images/i_crocodile.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3400" y="2852936"/>
            <a:ext cx="3462536" cy="3658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p:cNvSpPr>
          <p:nvPr/>
        </p:nvSpPr>
        <p:spPr>
          <a:xfrm>
            <a:off x="897069" y="29029"/>
            <a:ext cx="8229600" cy="1143000"/>
          </a:xfrm>
          <a:prstGeom prst="rect">
            <a:avLst/>
          </a:prstGeom>
        </p:spPr>
        <p:txBody>
          <a:bodyPr vert="horz" lIns="91440" tIns="45720" rIns="91440" bIns="45720" rtlCol="0" anchor="ctr">
            <a:normAutofit/>
          </a:bodyPr>
          <a:lstStyle>
            <a:lvl1pPr algn="r" defTabSz="914400" rtl="0" eaLnBrk="1" latinLnBrk="0" hangingPunct="1">
              <a:spcBef>
                <a:spcPct val="0"/>
              </a:spcBef>
              <a:buNone/>
              <a:defRPr sz="3600" b="1" kern="1200">
                <a:solidFill>
                  <a:schemeClr val="tx1"/>
                </a:solidFill>
                <a:latin typeface="Century Gothic" pitchFamily="34" charset="0"/>
                <a:ea typeface="+mj-ea"/>
                <a:cs typeface="+mj-cs"/>
              </a:defRPr>
            </a:lvl1pPr>
          </a:lstStyle>
          <a:p>
            <a:pPr>
              <a:defRPr/>
            </a:pPr>
            <a:r>
              <a:rPr lang="en-GB" dirty="0"/>
              <a:t>Sentence Starters</a:t>
            </a:r>
          </a:p>
        </p:txBody>
      </p:sp>
      <p:sp>
        <p:nvSpPr>
          <p:cNvPr id="7" name="TextBox 6"/>
          <p:cNvSpPr txBox="1"/>
          <p:nvPr/>
        </p:nvSpPr>
        <p:spPr>
          <a:xfrm>
            <a:off x="86895" y="218160"/>
            <a:ext cx="4629121" cy="1600438"/>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Use a base sentence and give the children options for starting it, depending on the teaching focus. In upper KS2, children will be familiar with the starters listed below and can develop a range of sentences and discuss impact. Alternatively, limited options may be identified – when, where, how adverbials for example.</a:t>
            </a:r>
          </a:p>
        </p:txBody>
      </p:sp>
    </p:spTree>
    <p:extLst>
      <p:ext uri="{BB962C8B-B14F-4D97-AF65-F5344CB8AC3E}">
        <p14:creationId xmlns:p14="http://schemas.microsoft.com/office/powerpoint/2010/main" val="1504547009"/>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Content Placeholder 2"/>
          <p:cNvSpPr>
            <a:spLocks noGrp="1"/>
          </p:cNvSpPr>
          <p:nvPr>
            <p:ph idx="1"/>
          </p:nvPr>
        </p:nvSpPr>
        <p:spPr>
          <a:xfrm>
            <a:off x="179512" y="332656"/>
            <a:ext cx="8715375" cy="6336704"/>
          </a:xfrm>
        </p:spPr>
        <p:txBody>
          <a:bodyPr>
            <a:normAutofit fontScale="77500" lnSpcReduction="20000"/>
          </a:bodyPr>
          <a:lstStyle/>
          <a:p>
            <a:pPr marL="320040" indent="-320040" eaLnBrk="1" fontAlgn="auto" hangingPunct="1">
              <a:spcAft>
                <a:spcPts val="0"/>
              </a:spcAft>
              <a:defRPr/>
            </a:pPr>
            <a:r>
              <a:rPr lang="en-GB" sz="2800" dirty="0"/>
              <a:t>Adverbial (how): </a:t>
            </a:r>
            <a:r>
              <a:rPr lang="en-GB" sz="2800" b="1" dirty="0"/>
              <a:t>Patiently,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Conjunction(when):  </a:t>
            </a:r>
            <a:r>
              <a:rPr lang="en-GB" sz="2800" b="1" dirty="0"/>
              <a:t>While the rats scavenged ,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Adverbial(where): </a:t>
            </a:r>
            <a:r>
              <a:rPr lang="en-GB" sz="2800" b="1" dirty="0"/>
              <a:t>Far on the other side of the city,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Adjective one word: </a:t>
            </a:r>
            <a:r>
              <a:rPr lang="en-GB" sz="2800" b="1" dirty="0"/>
              <a:t>Lonely,</a:t>
            </a:r>
            <a:r>
              <a:rPr lang="en-GB" sz="2800" dirty="0"/>
              <a:t> 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Simile: </a:t>
            </a:r>
            <a:r>
              <a:rPr lang="en-GB" sz="2800" b="1" dirty="0"/>
              <a:t>As cool as an ice cube straight from the freezer ,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‘ing’: </a:t>
            </a:r>
            <a:r>
              <a:rPr lang="en-GB" sz="2800" b="1" dirty="0"/>
              <a:t>Grinning gleefully, </a:t>
            </a:r>
            <a:r>
              <a:rPr lang="en-GB" sz="2800" dirty="0"/>
              <a:t>the crocodile waited in the sewer.</a:t>
            </a:r>
          </a:p>
          <a:p>
            <a:pPr marL="0" indent="0" eaLnBrk="1" fontAlgn="auto" hangingPunct="1">
              <a:spcAft>
                <a:spcPts val="0"/>
              </a:spcAft>
              <a:buNone/>
              <a:defRPr/>
            </a:pPr>
            <a:endParaRPr lang="en-GB" sz="2800" dirty="0"/>
          </a:p>
          <a:p>
            <a:pPr marL="320040" indent="-320040" eaLnBrk="1" fontAlgn="auto" hangingPunct="1">
              <a:spcAft>
                <a:spcPts val="0"/>
              </a:spcAft>
              <a:defRPr/>
            </a:pPr>
            <a:r>
              <a:rPr lang="en-GB" sz="2800" dirty="0"/>
              <a:t>‘ed’: </a:t>
            </a:r>
            <a:r>
              <a:rPr lang="en-GB" sz="2800" b="1" dirty="0"/>
              <a:t>Submerged in cool water , </a:t>
            </a:r>
            <a:r>
              <a:rPr lang="en-GB" sz="2800" dirty="0"/>
              <a:t>the crocodile waited in the sewer.</a:t>
            </a:r>
          </a:p>
        </p:txBody>
      </p:sp>
      <p:sp>
        <p:nvSpPr>
          <p:cNvPr id="2" name="Date Placeholder 1"/>
          <p:cNvSpPr>
            <a:spLocks noGrp="1"/>
          </p:cNvSpPr>
          <p:nvPr>
            <p:ph type="dt" sz="half" idx="10"/>
          </p:nvPr>
        </p:nvSpPr>
        <p:spPr/>
        <p:txBody>
          <a:bodyPr/>
          <a:lstStyle/>
          <a:p>
            <a:r>
              <a:rPr lang="en-US" dirty="0">
                <a:solidFill>
                  <a:prstClr val="black"/>
                </a:solidFill>
              </a:rPr>
              <a:t>© Focus Education UK Ltd</a:t>
            </a: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101</a:t>
            </a:fld>
            <a:endParaRPr lang="en-US" dirty="0">
              <a:solidFill>
                <a:prstClr val="black"/>
              </a:solidFill>
            </a:endParaRPr>
          </a:p>
        </p:txBody>
      </p:sp>
    </p:spTree>
    <p:extLst>
      <p:ext uri="{BB962C8B-B14F-4D97-AF65-F5344CB8AC3E}">
        <p14:creationId xmlns:p14="http://schemas.microsoft.com/office/powerpoint/2010/main" val="796877198"/>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4185" y="148798"/>
            <a:ext cx="6912768" cy="1143000"/>
          </a:xfrm>
        </p:spPr>
        <p:txBody>
          <a:bodyPr>
            <a:normAutofit/>
          </a:bodyPr>
          <a:lstStyle/>
          <a:p>
            <a:r>
              <a:rPr lang="en-GB" sz="3600" b="1" dirty="0">
                <a:latin typeface="Century Gothic" panose="020B0502020202020204" pitchFamily="34" charset="0"/>
              </a:rPr>
              <a:t>Chain Writing</a:t>
            </a:r>
          </a:p>
        </p:txBody>
      </p:sp>
      <p:sp>
        <p:nvSpPr>
          <p:cNvPr id="3" name="Content Placeholder 2"/>
          <p:cNvSpPr>
            <a:spLocks noGrp="1"/>
          </p:cNvSpPr>
          <p:nvPr>
            <p:ph idx="1"/>
          </p:nvPr>
        </p:nvSpPr>
        <p:spPr/>
        <p:txBody>
          <a:bodyPr/>
          <a:lstStyle/>
          <a:p>
            <a:pPr>
              <a:buNone/>
            </a:pPr>
            <a:endParaRPr lang="en-GB" dirty="0"/>
          </a:p>
          <a:p>
            <a:pPr>
              <a:buNone/>
            </a:pPr>
            <a:endParaRPr lang="en-GB" dirty="0"/>
          </a:p>
          <a:p>
            <a:pPr>
              <a:buNone/>
            </a:pPr>
            <a:endParaRPr lang="en-GB" dirty="0"/>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6F4A5CA6-F0EB-452D-ABB0-E20FBF0E2B72}" type="slidenum">
              <a:rPr lang="en-GB" smtClean="0"/>
              <a:pPr/>
              <a:t>102</a:t>
            </a:fld>
            <a:endParaRPr lang="en-GB" dirty="0"/>
          </a:p>
        </p:txBody>
      </p:sp>
      <p:sp>
        <p:nvSpPr>
          <p:cNvPr id="5" name="TextBox 4"/>
          <p:cNvSpPr txBox="1"/>
          <p:nvPr/>
        </p:nvSpPr>
        <p:spPr>
          <a:xfrm>
            <a:off x="242457" y="304800"/>
            <a:ext cx="2969083" cy="830997"/>
          </a:xfrm>
          <a:prstGeom prst="rect">
            <a:avLst/>
          </a:prstGeom>
          <a:noFill/>
        </p:spPr>
        <p:txBody>
          <a:bodyPr wrap="none" rtlCol="0">
            <a:spAutoFit/>
          </a:bodyPr>
          <a:lstStyle/>
          <a:p>
            <a:r>
              <a:rPr lang="en-GB" sz="4800" b="1" dirty="0">
                <a:solidFill>
                  <a:srgbClr val="00B050"/>
                </a:solidFill>
                <a:latin typeface="Century Gothic" pitchFamily="34" charset="0"/>
              </a:rPr>
              <a:t>meerkats</a:t>
            </a:r>
          </a:p>
        </p:txBody>
      </p:sp>
      <p:sp>
        <p:nvSpPr>
          <p:cNvPr id="4" name="TextBox 3"/>
          <p:cNvSpPr txBox="1"/>
          <p:nvPr/>
        </p:nvSpPr>
        <p:spPr>
          <a:xfrm>
            <a:off x="3962401" y="1458942"/>
            <a:ext cx="4800599" cy="4524315"/>
          </a:xfrm>
          <a:prstGeom prst="rect">
            <a:avLst/>
          </a:prstGeom>
          <a:noFill/>
        </p:spPr>
        <p:txBody>
          <a:bodyPr wrap="square" rtlCol="0">
            <a:spAutoFit/>
          </a:bodyPr>
          <a:lstStyle/>
          <a:p>
            <a:r>
              <a:rPr lang="en-GB" dirty="0">
                <a:solidFill>
                  <a:prstClr val="black"/>
                </a:solidFill>
                <a:latin typeface="Century Gothic" pitchFamily="34" charset="0"/>
              </a:rPr>
              <a:t>A game to build sentences and help children understand word classes as well </a:t>
            </a:r>
          </a:p>
          <a:p>
            <a:r>
              <a:rPr lang="en-GB" dirty="0">
                <a:solidFill>
                  <a:prstClr val="black"/>
                </a:solidFill>
                <a:latin typeface="Century Gothic" pitchFamily="34" charset="0"/>
              </a:rPr>
              <a:t>as develop the quality of a sentence .</a:t>
            </a:r>
          </a:p>
          <a:p>
            <a:pPr marL="285750" indent="-285750">
              <a:buFont typeface="Arial" pitchFamily="34" charset="0"/>
              <a:buChar char="•"/>
            </a:pPr>
            <a:r>
              <a:rPr lang="en-GB" dirty="0">
                <a:solidFill>
                  <a:prstClr val="black"/>
                </a:solidFill>
                <a:latin typeface="Century Gothic" pitchFamily="34" charset="0"/>
              </a:rPr>
              <a:t>Add an adjective – what kind of meerkats?</a:t>
            </a:r>
          </a:p>
          <a:p>
            <a:pPr marL="285750" indent="-285750">
              <a:buFont typeface="Arial" pitchFamily="34" charset="0"/>
              <a:buChar char="•"/>
            </a:pPr>
            <a:r>
              <a:rPr lang="en-GB" dirty="0">
                <a:solidFill>
                  <a:prstClr val="black"/>
                </a:solidFill>
                <a:latin typeface="Century Gothic" pitchFamily="34" charset="0"/>
              </a:rPr>
              <a:t>Add a verb – what are/were they doing?</a:t>
            </a:r>
          </a:p>
          <a:p>
            <a:pPr marL="285750" indent="-285750">
              <a:buFont typeface="Arial" pitchFamily="34" charset="0"/>
              <a:buChar char="•"/>
            </a:pPr>
            <a:r>
              <a:rPr lang="en-GB" dirty="0">
                <a:solidFill>
                  <a:prstClr val="black"/>
                </a:solidFill>
                <a:latin typeface="Century Gothic" pitchFamily="34" charset="0"/>
              </a:rPr>
              <a:t>Add an adverb/how adverbial – how are/were they doing?</a:t>
            </a:r>
          </a:p>
          <a:p>
            <a:pPr marL="285750" indent="-285750">
              <a:buFont typeface="Arial" pitchFamily="34" charset="0"/>
              <a:buChar char="•"/>
            </a:pPr>
            <a:r>
              <a:rPr lang="en-GB" dirty="0">
                <a:solidFill>
                  <a:prstClr val="black"/>
                </a:solidFill>
                <a:latin typeface="Century Gothic" pitchFamily="34" charset="0"/>
              </a:rPr>
              <a:t>Add a where adverbial – where are/were they?</a:t>
            </a:r>
          </a:p>
          <a:p>
            <a:pPr marL="285750" indent="-285750">
              <a:buFont typeface="Arial" pitchFamily="34" charset="0"/>
              <a:buChar char="•"/>
            </a:pPr>
            <a:r>
              <a:rPr lang="en-GB" dirty="0">
                <a:solidFill>
                  <a:prstClr val="black"/>
                </a:solidFill>
                <a:latin typeface="Century Gothic" pitchFamily="34" charset="0"/>
              </a:rPr>
              <a:t>Add a time adverbial – when are/were they?</a:t>
            </a:r>
          </a:p>
          <a:p>
            <a:pPr marL="285750" indent="-285750">
              <a:buFont typeface="Arial" pitchFamily="34" charset="0"/>
              <a:buChar char="•"/>
            </a:pPr>
            <a:r>
              <a:rPr lang="en-GB" dirty="0">
                <a:solidFill>
                  <a:prstClr val="black"/>
                </a:solidFill>
                <a:latin typeface="Century Gothic" pitchFamily="34" charset="0"/>
              </a:rPr>
              <a:t>Add a subordinate clause beginning with because</a:t>
            </a:r>
          </a:p>
          <a:p>
            <a:pPr marL="285750" indent="-285750">
              <a:buFont typeface="Arial" pitchFamily="34" charset="0"/>
              <a:buChar char="•"/>
            </a:pPr>
            <a:r>
              <a:rPr lang="en-GB" dirty="0">
                <a:solidFill>
                  <a:prstClr val="black"/>
                </a:solidFill>
                <a:latin typeface="Century Gothic" pitchFamily="34" charset="0"/>
              </a:rPr>
              <a:t>Add punctuation as appropriate</a:t>
            </a:r>
          </a:p>
        </p:txBody>
      </p:sp>
      <p:sp>
        <p:nvSpPr>
          <p:cNvPr id="7" name="TextBox 6"/>
          <p:cNvSpPr txBox="1"/>
          <p:nvPr/>
        </p:nvSpPr>
        <p:spPr>
          <a:xfrm>
            <a:off x="228601" y="3810000"/>
            <a:ext cx="3440970" cy="2585323"/>
          </a:xfrm>
          <a:prstGeom prst="rect">
            <a:avLst/>
          </a:prstGeom>
          <a:noFill/>
        </p:spPr>
        <p:txBody>
          <a:bodyPr wrap="square" rtlCol="0">
            <a:spAutoFit/>
          </a:bodyPr>
          <a:lstStyle/>
          <a:p>
            <a:r>
              <a:rPr lang="en-GB" dirty="0">
                <a:solidFill>
                  <a:prstClr val="black"/>
                </a:solidFill>
                <a:latin typeface="Century Gothic" pitchFamily="34" charset="0"/>
              </a:rPr>
              <a:t>This game can be used at many levels and can focus on the current learning.</a:t>
            </a:r>
          </a:p>
          <a:p>
            <a:r>
              <a:rPr lang="en-GB" dirty="0">
                <a:solidFill>
                  <a:prstClr val="black"/>
                </a:solidFill>
                <a:latin typeface="Century Gothic" pitchFamily="34" charset="0"/>
              </a:rPr>
              <a:t>The additions can be written by groups or pairs on post-its or card and displayed immediately, giving a range of different sentences to be discussed and played with.</a:t>
            </a:r>
          </a:p>
        </p:txBody>
      </p:sp>
      <p:pic>
        <p:nvPicPr>
          <p:cNvPr id="5122" name="Picture 2" descr="http://images.nationalgeographic.com/wpf/media-live/photos/000/191/cache/meerkat_19108_600x45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28602" y="1458942"/>
            <a:ext cx="3556368"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724753"/>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Improve a sentence</a:t>
            </a:r>
          </a:p>
        </p:txBody>
      </p:sp>
      <p:sp>
        <p:nvSpPr>
          <p:cNvPr id="3" name="Content Placeholder 2"/>
          <p:cNvSpPr>
            <a:spLocks noGrp="1"/>
          </p:cNvSpPr>
          <p:nvPr>
            <p:ph idx="1"/>
          </p:nvPr>
        </p:nvSpPr>
        <p:spPr>
          <a:ln>
            <a:solidFill>
              <a:schemeClr val="accent1"/>
            </a:solidFill>
          </a:ln>
        </p:spPr>
        <p:txBody>
          <a:bodyPr>
            <a:normAutofit/>
          </a:bodyPr>
          <a:lstStyle/>
          <a:p>
            <a:pPr marL="0" indent="0">
              <a:buNone/>
            </a:pPr>
            <a:r>
              <a:rPr lang="en-GB" sz="1800" dirty="0"/>
              <a:t>Use a base sentence linked to a picture or the current English text or another curriculum area. Draw on the grammatical features the children know – this will vary from year group to year group. For example:</a:t>
            </a:r>
          </a:p>
          <a:p>
            <a:r>
              <a:rPr lang="en-GB" sz="1800" dirty="0"/>
              <a:t>Name the noun</a:t>
            </a:r>
          </a:p>
          <a:p>
            <a:r>
              <a:rPr lang="en-GB" sz="1800" dirty="0"/>
              <a:t>Strengthen the verb</a:t>
            </a:r>
          </a:p>
          <a:p>
            <a:r>
              <a:rPr lang="en-GB" sz="1800" dirty="0"/>
              <a:t>Add an adjective/adjectival phrase </a:t>
            </a:r>
          </a:p>
          <a:p>
            <a:r>
              <a:rPr lang="en-GB" sz="1800" dirty="0"/>
              <a:t>Add a how adverb at the beginning of the sentence</a:t>
            </a:r>
          </a:p>
          <a:p>
            <a:r>
              <a:rPr lang="en-GB" sz="1800" dirty="0"/>
              <a:t>Add a relative clause</a:t>
            </a:r>
          </a:p>
          <a:p>
            <a:r>
              <a:rPr lang="en-GB" sz="1800" dirty="0"/>
              <a:t>Add a non-finite subordinate clause – ed/ing</a:t>
            </a:r>
          </a:p>
          <a:p>
            <a:pPr marL="0" indent="0">
              <a:buNone/>
            </a:pPr>
            <a:endParaRPr lang="en-GB" sz="1800" dirty="0"/>
          </a:p>
          <a:p>
            <a:pPr marL="0" indent="0">
              <a:buNone/>
            </a:pPr>
            <a:r>
              <a:rPr lang="en-GB" sz="1800" dirty="0"/>
              <a:t>It is important to focus on the quality of the sentence and effective word choices. The effect created and meaning should be discussed. Discussions should also cover taking an addition out of the sentence where it has become over-detailed.</a:t>
            </a:r>
          </a:p>
          <a:p>
            <a:endParaRPr lang="en-GB" sz="1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103</a:t>
            </a:fld>
            <a:endParaRPr lang="en-GB" dirty="0"/>
          </a:p>
        </p:txBody>
      </p:sp>
    </p:spTree>
    <p:extLst>
      <p:ext uri="{BB962C8B-B14F-4D97-AF65-F5344CB8AC3E}">
        <p14:creationId xmlns:p14="http://schemas.microsoft.com/office/powerpoint/2010/main" val="316199292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latin typeface="Century Gothic" panose="020B0502020202020204" pitchFamily="34" charset="0"/>
              </a:rPr>
              <a:t>The boy walked into the forest.</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8" name="Slide Number Placeholder 7"/>
          <p:cNvSpPr>
            <a:spLocks noGrp="1"/>
          </p:cNvSpPr>
          <p:nvPr>
            <p:ph type="sldNum" sz="quarter" idx="12"/>
          </p:nvPr>
        </p:nvSpPr>
        <p:spPr/>
        <p:txBody>
          <a:bodyPr/>
          <a:lstStyle/>
          <a:p>
            <a:fld id="{6F4A5CA6-F0EB-452D-ABB0-E20FBF0E2B72}" type="slidenum">
              <a:rPr lang="en-GB" smtClean="0"/>
              <a:pPr/>
              <a:t>104</a:t>
            </a:fld>
            <a:endParaRPr lang="en-GB" dirty="0"/>
          </a:p>
        </p:txBody>
      </p:sp>
      <p:pic>
        <p:nvPicPr>
          <p:cNvPr id="64514" name="Picture 2" descr="http://images.nationalgeographic.com/wpf/media-live/photos/000/287/cache/arhus-denmark_28755_600x450.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3474" y="1623162"/>
            <a:ext cx="2252302" cy="1509043"/>
          </a:xfrm>
          <a:prstGeom prst="rect">
            <a:avLst/>
          </a:prstGeom>
          <a:noFill/>
        </p:spPr>
      </p:pic>
      <p:sp>
        <p:nvSpPr>
          <p:cNvPr id="3" name="TextBox 2"/>
          <p:cNvSpPr txBox="1"/>
          <p:nvPr/>
        </p:nvSpPr>
        <p:spPr>
          <a:xfrm>
            <a:off x="2826251" y="1630235"/>
            <a:ext cx="3135795" cy="369332"/>
          </a:xfrm>
          <a:prstGeom prst="rect">
            <a:avLst/>
          </a:prstGeom>
          <a:noFill/>
        </p:spPr>
        <p:txBody>
          <a:bodyPr wrap="none" rtlCol="0">
            <a:spAutoFit/>
          </a:bodyPr>
          <a:lstStyle/>
          <a:p>
            <a:r>
              <a:rPr lang="en-GB" dirty="0">
                <a:latin typeface="Century Gothic" panose="020B0502020202020204" pitchFamily="34" charset="0"/>
              </a:rPr>
              <a:t>Joe walked into the forest.</a:t>
            </a:r>
          </a:p>
        </p:txBody>
      </p:sp>
      <p:sp>
        <p:nvSpPr>
          <p:cNvPr id="5" name="TextBox 4"/>
          <p:cNvSpPr txBox="1"/>
          <p:nvPr/>
        </p:nvSpPr>
        <p:spPr>
          <a:xfrm>
            <a:off x="2798089" y="2223407"/>
            <a:ext cx="3480440" cy="369332"/>
          </a:xfrm>
          <a:prstGeom prst="rect">
            <a:avLst/>
          </a:prstGeom>
          <a:noFill/>
        </p:spPr>
        <p:txBody>
          <a:bodyPr wrap="none" rtlCol="0">
            <a:spAutoFit/>
          </a:bodyPr>
          <a:lstStyle/>
          <a:p>
            <a:r>
              <a:rPr lang="en-GB" dirty="0">
                <a:latin typeface="Century Gothic" panose="020B0502020202020204" pitchFamily="34" charset="0"/>
              </a:rPr>
              <a:t>Joe staggered into the forest.</a:t>
            </a:r>
          </a:p>
        </p:txBody>
      </p:sp>
      <p:sp>
        <p:nvSpPr>
          <p:cNvPr id="6" name="TextBox 5"/>
          <p:cNvSpPr txBox="1"/>
          <p:nvPr/>
        </p:nvSpPr>
        <p:spPr>
          <a:xfrm>
            <a:off x="2797526" y="2947539"/>
            <a:ext cx="4235455" cy="369332"/>
          </a:xfrm>
          <a:prstGeom prst="rect">
            <a:avLst/>
          </a:prstGeom>
          <a:noFill/>
        </p:spPr>
        <p:txBody>
          <a:bodyPr wrap="none" rtlCol="0">
            <a:spAutoFit/>
          </a:bodyPr>
          <a:lstStyle/>
          <a:p>
            <a:r>
              <a:rPr lang="en-GB" dirty="0">
                <a:latin typeface="Century Gothic" panose="020B0502020202020204" pitchFamily="34" charset="0"/>
              </a:rPr>
              <a:t>Joe staggered into the dense forest.</a:t>
            </a:r>
          </a:p>
        </p:txBody>
      </p:sp>
      <p:sp>
        <p:nvSpPr>
          <p:cNvPr id="7" name="TextBox 6"/>
          <p:cNvSpPr txBox="1"/>
          <p:nvPr/>
        </p:nvSpPr>
        <p:spPr>
          <a:xfrm>
            <a:off x="303474" y="3563724"/>
            <a:ext cx="5497018" cy="369332"/>
          </a:xfrm>
          <a:prstGeom prst="rect">
            <a:avLst/>
          </a:prstGeom>
          <a:noFill/>
        </p:spPr>
        <p:txBody>
          <a:bodyPr wrap="none" rtlCol="0">
            <a:spAutoFit/>
          </a:bodyPr>
          <a:lstStyle/>
          <a:p>
            <a:r>
              <a:rPr lang="en-GB" dirty="0">
                <a:latin typeface="Century Gothic" panose="020B0502020202020204" pitchFamily="34" charset="0"/>
              </a:rPr>
              <a:t>Hesitantly, Joe staggered  into the dense forest.</a:t>
            </a:r>
          </a:p>
        </p:txBody>
      </p:sp>
      <p:sp>
        <p:nvSpPr>
          <p:cNvPr id="9" name="TextBox 8"/>
          <p:cNvSpPr txBox="1"/>
          <p:nvPr/>
        </p:nvSpPr>
        <p:spPr>
          <a:xfrm>
            <a:off x="303474" y="4059274"/>
            <a:ext cx="7915950" cy="646331"/>
          </a:xfrm>
          <a:prstGeom prst="rect">
            <a:avLst/>
          </a:prstGeom>
          <a:noFill/>
        </p:spPr>
        <p:txBody>
          <a:bodyPr wrap="none" rtlCol="0">
            <a:spAutoFit/>
          </a:bodyPr>
          <a:lstStyle/>
          <a:p>
            <a:r>
              <a:rPr lang="en-GB" dirty="0">
                <a:latin typeface="Century Gothic" panose="020B0502020202020204" pitchFamily="34" charset="0"/>
              </a:rPr>
              <a:t>Hesitantly, Joe staggered  into the dense forest, glancing at the dark </a:t>
            </a:r>
          </a:p>
          <a:p>
            <a:r>
              <a:rPr lang="en-GB" dirty="0">
                <a:latin typeface="Century Gothic" panose="020B0502020202020204" pitchFamily="34" charset="0"/>
              </a:rPr>
              <a:t>shadows between the trees.</a:t>
            </a:r>
          </a:p>
        </p:txBody>
      </p:sp>
      <p:sp>
        <p:nvSpPr>
          <p:cNvPr id="10" name="TextBox 9"/>
          <p:cNvSpPr txBox="1"/>
          <p:nvPr/>
        </p:nvSpPr>
        <p:spPr>
          <a:xfrm>
            <a:off x="425989" y="5589240"/>
            <a:ext cx="8188460" cy="646331"/>
          </a:xfrm>
          <a:prstGeom prst="rect">
            <a:avLst/>
          </a:prstGeom>
          <a:noFill/>
        </p:spPr>
        <p:txBody>
          <a:bodyPr wrap="none" rtlCol="0">
            <a:spAutoFit/>
          </a:bodyPr>
          <a:lstStyle/>
          <a:p>
            <a:r>
              <a:rPr lang="en-GB" dirty="0">
                <a:latin typeface="Century Gothic" panose="020B0502020202020204" pitchFamily="34" charset="0"/>
              </a:rPr>
              <a:t>Swiftly, Joe strode into the sunlit forest, searching for the path  between </a:t>
            </a:r>
          </a:p>
          <a:p>
            <a:r>
              <a:rPr lang="en-GB" dirty="0">
                <a:latin typeface="Century Gothic" panose="020B0502020202020204" pitchFamily="34" charset="0"/>
              </a:rPr>
              <a:t>the trees.</a:t>
            </a:r>
          </a:p>
        </p:txBody>
      </p:sp>
      <p:sp>
        <p:nvSpPr>
          <p:cNvPr id="11" name="TextBox 10"/>
          <p:cNvSpPr txBox="1"/>
          <p:nvPr/>
        </p:nvSpPr>
        <p:spPr>
          <a:xfrm>
            <a:off x="436424" y="4941168"/>
            <a:ext cx="2919389" cy="369332"/>
          </a:xfrm>
          <a:prstGeom prst="rect">
            <a:avLst/>
          </a:prstGeom>
          <a:noFill/>
        </p:spPr>
        <p:txBody>
          <a:bodyPr wrap="none" rtlCol="0">
            <a:spAutoFit/>
          </a:bodyPr>
          <a:lstStyle/>
          <a:p>
            <a:r>
              <a:rPr lang="en-GB" b="1" dirty="0">
                <a:latin typeface="Century Gothic" panose="020B0502020202020204" pitchFamily="34" charset="0"/>
              </a:rPr>
              <a:t>Change the atmosphere</a:t>
            </a:r>
          </a:p>
        </p:txBody>
      </p:sp>
    </p:spTree>
    <p:extLst>
      <p:ext uri="{BB962C8B-B14F-4D97-AF65-F5344CB8AC3E}">
        <p14:creationId xmlns:p14="http://schemas.microsoft.com/office/powerpoint/2010/main" val="99050420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Challenges!</a:t>
            </a:r>
          </a:p>
        </p:txBody>
      </p:sp>
      <p:sp>
        <p:nvSpPr>
          <p:cNvPr id="3" name="Content Placeholder 2"/>
          <p:cNvSpPr>
            <a:spLocks noGrp="1"/>
          </p:cNvSpPr>
          <p:nvPr>
            <p:ph idx="1"/>
          </p:nvPr>
        </p:nvSpPr>
        <p:spPr/>
        <p:txBody>
          <a:bodyPr>
            <a:normAutofit/>
          </a:bodyPr>
          <a:lstStyle/>
          <a:p>
            <a:pPr marL="0" indent="0">
              <a:buNone/>
            </a:pPr>
            <a:r>
              <a:rPr lang="en-GB" sz="1800" dirty="0"/>
              <a:t>These games have many possibilities. They allow children to work on combining sentences to produce a single sentence, two sentences or a paragraph. This ensures understanding of the concept of a sentence and helps even children at the early stages of writing to combine ideas into a sentence.</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105</a:t>
            </a:fld>
            <a:endParaRPr lang="en-GB" dirty="0"/>
          </a:p>
        </p:txBody>
      </p:sp>
    </p:spTree>
    <p:extLst>
      <p:ext uri="{BB962C8B-B14F-4D97-AF65-F5344CB8AC3E}">
        <p14:creationId xmlns:p14="http://schemas.microsoft.com/office/powerpoint/2010/main" val="248336396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one sentence!</a:t>
            </a:r>
          </a:p>
        </p:txBody>
      </p:sp>
      <p:sp>
        <p:nvSpPr>
          <p:cNvPr id="3" name="Content Placeholder 2"/>
          <p:cNvSpPr>
            <a:spLocks noGrp="1"/>
          </p:cNvSpPr>
          <p:nvPr>
            <p:ph idx="1"/>
          </p:nvPr>
        </p:nvSpPr>
        <p:spPr>
          <a:xfrm>
            <a:off x="467544" y="1772816"/>
            <a:ext cx="5410944" cy="2260848"/>
          </a:xfrm>
        </p:spPr>
        <p:txBody>
          <a:bodyPr/>
          <a:lstStyle/>
          <a:p>
            <a:pPr marL="0" indent="0">
              <a:buNone/>
            </a:pPr>
            <a:r>
              <a:rPr lang="en-GB" dirty="0"/>
              <a:t>Bob goes to the moon.</a:t>
            </a:r>
          </a:p>
          <a:p>
            <a:pPr marL="0" indent="0">
              <a:buNone/>
            </a:pPr>
            <a:r>
              <a:rPr lang="en-GB" dirty="0"/>
              <a:t>He goes in his space ship.</a:t>
            </a:r>
          </a:p>
          <a:p>
            <a:pPr marL="0" indent="0">
              <a:buNone/>
            </a:pPr>
            <a:r>
              <a:rPr lang="en-GB" dirty="0"/>
              <a:t>He goes everyday. </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106</a:t>
            </a:fld>
            <a:endParaRPr lang="en-GB" dirty="0"/>
          </a:p>
        </p:txBody>
      </p:sp>
      <p:pic>
        <p:nvPicPr>
          <p:cNvPr id="4" name="Picture 2" descr="http://saahub.files.wordpress.com/2010/04/simon-bartram.jpe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flipH="1">
            <a:off x="6300192" y="2924944"/>
            <a:ext cx="2130732" cy="2415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81252"/>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two sentences!</a:t>
            </a:r>
          </a:p>
        </p:txBody>
      </p:sp>
      <p:sp>
        <p:nvSpPr>
          <p:cNvPr id="3" name="Content Placeholder 2"/>
          <p:cNvSpPr>
            <a:spLocks noGrp="1"/>
          </p:cNvSpPr>
          <p:nvPr>
            <p:ph idx="1"/>
          </p:nvPr>
        </p:nvSpPr>
        <p:spPr>
          <a:xfrm>
            <a:off x="251520" y="1700808"/>
            <a:ext cx="6192688" cy="4608512"/>
          </a:xfrm>
        </p:spPr>
        <p:txBody>
          <a:bodyPr/>
          <a:lstStyle/>
          <a:p>
            <a:pPr marL="0" indent="0">
              <a:buNone/>
            </a:pPr>
            <a:r>
              <a:rPr lang="en-GB" dirty="0"/>
              <a:t>Aliens live on the moon.</a:t>
            </a:r>
          </a:p>
          <a:p>
            <a:pPr marL="0" indent="0">
              <a:buNone/>
            </a:pPr>
            <a:r>
              <a:rPr lang="en-GB" dirty="0"/>
              <a:t>They live in the craters on the moon.</a:t>
            </a:r>
          </a:p>
          <a:p>
            <a:pPr marL="0" indent="0">
              <a:buNone/>
            </a:pPr>
            <a:r>
              <a:rPr lang="en-GB" dirty="0"/>
              <a:t>The craters are very deep.</a:t>
            </a:r>
          </a:p>
          <a:p>
            <a:pPr marL="0" indent="0">
              <a:buNone/>
            </a:pPr>
            <a:r>
              <a:rPr lang="en-GB" dirty="0"/>
              <a:t>Bob does not believe in aliens.</a:t>
            </a:r>
          </a:p>
          <a:p>
            <a:pPr marL="0" indent="0">
              <a:buNone/>
            </a:pPr>
            <a:r>
              <a:rPr lang="en-GB" dirty="0"/>
              <a:t>Bob’s friends do not believe in aliens. </a:t>
            </a:r>
          </a:p>
          <a:p>
            <a:pPr marL="0" indent="0">
              <a:buNone/>
            </a:pPr>
            <a:r>
              <a:rPr lang="en-GB" dirty="0"/>
              <a:t>They do not see the aliens.</a:t>
            </a:r>
          </a:p>
          <a:p>
            <a:pPr marL="0" indent="0">
              <a:buNone/>
            </a:pPr>
            <a:endParaRPr lang="en-GB" dirty="0"/>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107</a:t>
            </a:fld>
            <a:endParaRPr lang="en-GB" dirty="0"/>
          </a:p>
        </p:txBody>
      </p:sp>
      <p:pic>
        <p:nvPicPr>
          <p:cNvPr id="4" name="Picture 2" descr="http://saahub.files.wordpress.com/2010/04/simon-bartram.jpe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flipH="1">
            <a:off x="6660232" y="2492896"/>
            <a:ext cx="2130732" cy="2415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892951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a paragraph!</a:t>
            </a:r>
          </a:p>
        </p:txBody>
      </p:sp>
      <p:sp>
        <p:nvSpPr>
          <p:cNvPr id="3" name="Content Placeholder 2"/>
          <p:cNvSpPr>
            <a:spLocks noGrp="1"/>
          </p:cNvSpPr>
          <p:nvPr>
            <p:ph idx="1"/>
          </p:nvPr>
        </p:nvSpPr>
        <p:spPr/>
        <p:txBody>
          <a:bodyPr>
            <a:normAutofit/>
          </a:bodyPr>
          <a:lstStyle/>
          <a:p>
            <a:pPr marL="0" indent="0">
              <a:buNone/>
            </a:pPr>
            <a:r>
              <a:rPr lang="en-GB" sz="2800" dirty="0"/>
              <a:t>Spike ran as fast as he could.</a:t>
            </a:r>
          </a:p>
          <a:p>
            <a:pPr marL="0" indent="0">
              <a:buNone/>
            </a:pPr>
            <a:r>
              <a:rPr lang="en-GB" sz="2800" dirty="0"/>
              <a:t>He was worried.</a:t>
            </a:r>
          </a:p>
          <a:p>
            <a:pPr marL="0" indent="0">
              <a:buNone/>
            </a:pPr>
            <a:r>
              <a:rPr lang="en-GB" sz="2800" dirty="0"/>
              <a:t>Bubba was on his own at the water tower.</a:t>
            </a:r>
          </a:p>
          <a:p>
            <a:pPr marL="0" indent="0">
              <a:buNone/>
            </a:pPr>
            <a:r>
              <a:rPr lang="en-GB" sz="2800" dirty="0"/>
              <a:t>He gathered speed.</a:t>
            </a:r>
          </a:p>
          <a:p>
            <a:pPr marL="0" indent="0">
              <a:buNone/>
            </a:pPr>
            <a:r>
              <a:rPr lang="en-GB" sz="2800" dirty="0"/>
              <a:t>Dust flew up around his feet.</a:t>
            </a:r>
          </a:p>
          <a:p>
            <a:pPr marL="0" indent="0">
              <a:buNone/>
            </a:pPr>
            <a:r>
              <a:rPr lang="en-GB" sz="2800" dirty="0"/>
              <a:t>He could see the town.</a:t>
            </a:r>
          </a:p>
          <a:p>
            <a:pPr marL="0" indent="0">
              <a:buNone/>
            </a:pPr>
            <a:r>
              <a:rPr lang="en-GB" sz="2800" dirty="0"/>
              <a:t>He was out of breath and hot.</a:t>
            </a:r>
          </a:p>
          <a:p>
            <a:pPr marL="0" indent="0">
              <a:buNone/>
            </a:pPr>
            <a:r>
              <a:rPr lang="en-GB" sz="2800" dirty="0"/>
              <a:t>He was almost there.</a:t>
            </a:r>
          </a:p>
          <a:p>
            <a:pPr marL="0" indent="0">
              <a:buNone/>
            </a:pPr>
            <a:endParaRPr lang="en-GB" sz="2800" dirty="0"/>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108</a:t>
            </a:fld>
            <a:endParaRPr lang="en-GB" dirty="0"/>
          </a:p>
        </p:txBody>
      </p:sp>
      <p:pic>
        <p:nvPicPr>
          <p:cNvPr id="4" name="Picture 10" descr="http://ecx.images-amazon.com/images/I/516KZDKFYYL._SL500_AA300_.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64288" y="4581128"/>
            <a:ext cx="1466053" cy="1769367"/>
          </a:xfrm>
          <a:prstGeom prst="rect">
            <a:avLst/>
          </a:prstGeom>
          <a:noFill/>
          <a:ln w="9525">
            <a:noFill/>
            <a:miter lim="800000"/>
            <a:headEnd/>
            <a:tailEnd/>
          </a:ln>
        </p:spPr>
      </p:pic>
    </p:spTree>
    <p:extLst>
      <p:ext uri="{BB962C8B-B14F-4D97-AF65-F5344CB8AC3E}">
        <p14:creationId xmlns:p14="http://schemas.microsoft.com/office/powerpoint/2010/main" val="3505601982"/>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one sentence!</a:t>
            </a:r>
          </a:p>
        </p:txBody>
      </p:sp>
      <p:sp>
        <p:nvSpPr>
          <p:cNvPr id="3" name="Content Placeholder 2"/>
          <p:cNvSpPr>
            <a:spLocks noGrp="1"/>
          </p:cNvSpPr>
          <p:nvPr>
            <p:ph idx="1"/>
          </p:nvPr>
        </p:nvSpPr>
        <p:spPr>
          <a:xfrm>
            <a:off x="251520" y="1794520"/>
            <a:ext cx="6408712" cy="2260848"/>
          </a:xfrm>
        </p:spPr>
        <p:txBody>
          <a:bodyPr>
            <a:normAutofit/>
          </a:bodyPr>
          <a:lstStyle/>
          <a:p>
            <a:pPr marL="0" indent="0">
              <a:buNone/>
            </a:pPr>
            <a:r>
              <a:rPr lang="en-GB" dirty="0"/>
              <a:t>The Romans came from Italy .</a:t>
            </a:r>
          </a:p>
          <a:p>
            <a:pPr marL="0" indent="0">
              <a:buNone/>
            </a:pPr>
            <a:r>
              <a:rPr lang="en-GB" dirty="0"/>
              <a:t>They invaded many countries.</a:t>
            </a:r>
          </a:p>
          <a:p>
            <a:pPr marL="0" indent="0">
              <a:buNone/>
            </a:pPr>
            <a:r>
              <a:rPr lang="en-GB" dirty="0"/>
              <a:t>They invaded Britain. </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109</a:t>
            </a:fld>
            <a:endParaRPr lang="en-GB" dirty="0"/>
          </a:p>
        </p:txBody>
      </p:sp>
      <p:pic>
        <p:nvPicPr>
          <p:cNvPr id="2560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004048" y="3861048"/>
            <a:ext cx="3385142" cy="2454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9899738"/>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 – make a sentence!</a:t>
            </a:r>
          </a:p>
        </p:txBody>
      </p:sp>
      <p:sp>
        <p:nvSpPr>
          <p:cNvPr id="3" name="Content Placeholder 2"/>
          <p:cNvSpPr>
            <a:spLocks noGrp="1"/>
          </p:cNvSpPr>
          <p:nvPr>
            <p:ph idx="1"/>
          </p:nvPr>
        </p:nvSpPr>
        <p:spPr/>
        <p:txBody>
          <a:bodyPr>
            <a:normAutofit/>
          </a:bodyPr>
          <a:lstStyle/>
          <a:p>
            <a:pPr marL="0" indent="0">
              <a:buNone/>
            </a:pPr>
            <a:r>
              <a:rPr lang="en-GB" sz="2800" dirty="0"/>
              <a:t>Winnie jumped on her broomstick (how?), rose into the air (where?).</a:t>
            </a:r>
          </a:p>
          <a:p>
            <a:pPr marL="0" indent="0">
              <a:buNone/>
            </a:pPr>
            <a:endParaRPr lang="en-GB" sz="2800" dirty="0"/>
          </a:p>
          <a:p>
            <a:pPr marL="0" indent="0">
              <a:buNone/>
            </a:pPr>
            <a:r>
              <a:rPr lang="en-GB" sz="2800" dirty="0"/>
              <a:t>Winnie arrived (when?), put her broomstick down (how?).</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110</a:t>
            </a:fld>
            <a:endParaRPr lang="en-GB" dirty="0"/>
          </a:p>
        </p:txBody>
      </p:sp>
      <p:pic>
        <p:nvPicPr>
          <p:cNvPr id="1024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9552" y="4293096"/>
            <a:ext cx="1840204"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51743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6" y="272264"/>
            <a:ext cx="6048672" cy="1143000"/>
          </a:xfrm>
        </p:spPr>
        <p:txBody>
          <a:bodyPr/>
          <a:lstStyle/>
          <a:p>
            <a:r>
              <a:rPr lang="en-GB" dirty="0"/>
              <a:t>Construct and re-order</a:t>
            </a:r>
          </a:p>
        </p:txBody>
      </p:sp>
      <p:sp>
        <p:nvSpPr>
          <p:cNvPr id="3" name="Content Placeholder 2"/>
          <p:cNvSpPr>
            <a:spLocks noGrp="1"/>
          </p:cNvSpPr>
          <p:nvPr>
            <p:ph idx="1"/>
          </p:nvPr>
        </p:nvSpPr>
        <p:spPr>
          <a:xfrm>
            <a:off x="467545" y="2132856"/>
            <a:ext cx="8229600" cy="3456384"/>
          </a:xfrm>
        </p:spPr>
        <p:txBody>
          <a:bodyPr>
            <a:normAutofit/>
          </a:bodyPr>
          <a:lstStyle/>
          <a:p>
            <a:pPr marL="0" indent="0">
              <a:buNone/>
            </a:pPr>
            <a:r>
              <a:rPr lang="en-GB" sz="1800" dirty="0"/>
              <a:t>In this game, children experiment with sentence structure to reinforce knowledge of word classes and sentence construction.</a:t>
            </a:r>
          </a:p>
          <a:p>
            <a:pPr marL="0" indent="0">
              <a:buNone/>
            </a:pPr>
            <a:r>
              <a:rPr lang="en-GB" sz="1800" dirty="0"/>
              <a:t>It also helps them understand that some words, phrases or clauses are fixed and others can be moved around in sentences and how this impacts on meaning.</a:t>
            </a:r>
          </a:p>
          <a:p>
            <a:pPr marL="0" indent="0">
              <a:buNone/>
            </a:pPr>
            <a:endParaRPr lang="en-GB" sz="1800" dirty="0"/>
          </a:p>
          <a:p>
            <a:pPr marL="0" indent="0">
              <a:buNone/>
            </a:pPr>
            <a:r>
              <a:rPr lang="en-GB" sz="1800" dirty="0"/>
              <a:t>Words, phrases or clauses – chunks of language – are written on cards, mini whiteboards or strips of paper. Sentences can be formed and re-ordered using a washing line or by the children holding cards or boards and forming human sentences. Punctuation should always be included.</a:t>
            </a:r>
          </a:p>
          <a:p>
            <a:pPr marL="0" indent="0">
              <a:buNone/>
            </a:pPr>
            <a:endParaRPr lang="en-GB" sz="1800"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111</a:t>
            </a:fld>
            <a:endParaRPr lang="en-GB" dirty="0"/>
          </a:p>
        </p:txBody>
      </p:sp>
      <p:pic>
        <p:nvPicPr>
          <p:cNvPr id="20482" name="Picture 2" descr="http://www.anthonyfernando.com/uploads/Image/brick.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7545" y="237637"/>
            <a:ext cx="1872208" cy="1212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741628"/>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3710" y="1852126"/>
            <a:ext cx="2602632" cy="1108719"/>
          </a:xfrm>
          <a:ln>
            <a:solidFill>
              <a:schemeClr val="tx1"/>
            </a:solidFill>
          </a:ln>
        </p:spPr>
        <p:txBody>
          <a:bodyPr>
            <a:normAutofit/>
          </a:bodyPr>
          <a:lstStyle/>
          <a:p>
            <a:pPr marL="0" indent="0">
              <a:buNone/>
            </a:pPr>
            <a:endParaRPr lang="en-GB" sz="2000" dirty="0"/>
          </a:p>
          <a:p>
            <a:pPr marL="0" indent="0">
              <a:buNone/>
            </a:pPr>
            <a:r>
              <a:rPr lang="en-GB" sz="2000" dirty="0"/>
              <a:t>with a heavy heart</a:t>
            </a:r>
          </a:p>
          <a:p>
            <a:pPr marL="0" indent="0">
              <a:buNone/>
            </a:pPr>
            <a:endParaRPr lang="en-GB" sz="2000" dirty="0"/>
          </a:p>
          <a:p>
            <a:pPr marL="0" indent="0">
              <a:buNone/>
            </a:pPr>
            <a:endParaRPr lang="en-GB" sz="2000" dirty="0"/>
          </a:p>
          <a:p>
            <a:pPr marL="0" indent="0">
              <a:buNone/>
            </a:pPr>
            <a:endParaRPr lang="en-GB" sz="1400" dirty="0"/>
          </a:p>
          <a:p>
            <a:pPr marL="0" indent="0">
              <a:buNone/>
            </a:pPr>
            <a:endParaRPr lang="en-GB" sz="1400" dirty="0"/>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10" name="Slide Number Placeholder 9"/>
          <p:cNvSpPr>
            <a:spLocks noGrp="1"/>
          </p:cNvSpPr>
          <p:nvPr>
            <p:ph type="sldNum" sz="quarter" idx="12"/>
          </p:nvPr>
        </p:nvSpPr>
        <p:spPr/>
        <p:txBody>
          <a:bodyPr/>
          <a:lstStyle/>
          <a:p>
            <a:fld id="{1846B546-D5AF-48F3-AE7E-6EBE9F16C366}" type="slidenum">
              <a:rPr lang="en-GB" smtClean="0"/>
              <a:pPr/>
              <a:t>112</a:t>
            </a:fld>
            <a:endParaRPr lang="en-GB" dirty="0"/>
          </a:p>
        </p:txBody>
      </p:sp>
      <p:sp>
        <p:nvSpPr>
          <p:cNvPr id="4" name="Content Placeholder 2"/>
          <p:cNvSpPr txBox="1">
            <a:spLocks/>
          </p:cNvSpPr>
          <p:nvPr/>
        </p:nvSpPr>
        <p:spPr>
          <a:xfrm>
            <a:off x="4499992" y="1614257"/>
            <a:ext cx="216024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Blue Kangaroo</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p:txBody>
      </p:sp>
      <p:sp>
        <p:nvSpPr>
          <p:cNvPr id="5" name="Content Placeholder 2"/>
          <p:cNvSpPr txBox="1">
            <a:spLocks/>
          </p:cNvSpPr>
          <p:nvPr/>
        </p:nvSpPr>
        <p:spPr>
          <a:xfrm>
            <a:off x="485166" y="4577742"/>
            <a:ext cx="1301316"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shuffled</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6" name="Content Placeholder 2"/>
          <p:cNvSpPr txBox="1">
            <a:spLocks/>
          </p:cNvSpPr>
          <p:nvPr/>
        </p:nvSpPr>
        <p:spPr>
          <a:xfrm>
            <a:off x="3707904" y="3218716"/>
            <a:ext cx="216024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down the stairs</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7" name="Content Placeholder 2"/>
          <p:cNvSpPr txBox="1">
            <a:spLocks/>
          </p:cNvSpPr>
          <p:nvPr/>
        </p:nvSpPr>
        <p:spPr>
          <a:xfrm>
            <a:off x="4788024" y="4840016"/>
            <a:ext cx="1935832"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along the hall</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8" name="Content Placeholder 2"/>
          <p:cNvSpPr txBox="1">
            <a:spLocks/>
          </p:cNvSpPr>
          <p:nvPr/>
        </p:nvSpPr>
        <p:spPr>
          <a:xfrm>
            <a:off x="7685102" y="4577742"/>
            <a:ext cx="51377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9" name="Content Placeholder 2"/>
          <p:cNvSpPr txBox="1">
            <a:spLocks/>
          </p:cNvSpPr>
          <p:nvPr/>
        </p:nvSpPr>
        <p:spPr>
          <a:xfrm>
            <a:off x="2747437" y="4941168"/>
            <a:ext cx="1141158"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silently</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2" name="Content Placeholder 2"/>
          <p:cNvSpPr txBox="1">
            <a:spLocks/>
          </p:cNvSpPr>
          <p:nvPr/>
        </p:nvSpPr>
        <p:spPr>
          <a:xfrm>
            <a:off x="1992479" y="3218716"/>
            <a:ext cx="882183"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and</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3" name="Content Placeholder 2"/>
          <p:cNvSpPr txBox="1">
            <a:spLocks/>
          </p:cNvSpPr>
          <p:nvPr/>
        </p:nvSpPr>
        <p:spPr>
          <a:xfrm>
            <a:off x="7632603" y="2960845"/>
            <a:ext cx="51377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4" name="Content Placeholder 2"/>
          <p:cNvSpPr txBox="1">
            <a:spLocks/>
          </p:cNvSpPr>
          <p:nvPr/>
        </p:nvSpPr>
        <p:spPr>
          <a:xfrm>
            <a:off x="7632603" y="1521361"/>
            <a:ext cx="513770" cy="1108719"/>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endParaRPr lang="en-GB" sz="2000" dirty="0"/>
          </a:p>
          <a:p>
            <a:pPr marL="0" indent="0">
              <a:buFont typeface="Arial" pitchFamily="34" charset="0"/>
              <a:buNone/>
            </a:pPr>
            <a:r>
              <a:rPr lang="en-GB" sz="2000" dirty="0"/>
              <a:t>  ,</a:t>
            </a:r>
          </a:p>
          <a:p>
            <a:pPr marL="0" indent="0">
              <a:buFont typeface="Arial" pitchFamily="34" charset="0"/>
              <a:buNone/>
            </a:pPr>
            <a:endParaRPr lang="en-GB" sz="2000" dirty="0"/>
          </a:p>
          <a:p>
            <a:pPr marL="0" indent="0">
              <a:buFont typeface="Arial" pitchFamily="34" charset="0"/>
              <a:buNone/>
            </a:pPr>
            <a:endParaRPr lang="en-GB" sz="2000" dirty="0"/>
          </a:p>
          <a:p>
            <a:pPr marL="0" indent="0">
              <a:buFont typeface="Arial" pitchFamily="34" charset="0"/>
              <a:buNone/>
            </a:pPr>
            <a:endParaRPr lang="en-GB" sz="1400" dirty="0"/>
          </a:p>
          <a:p>
            <a:pPr marL="0" indent="0">
              <a:buFont typeface="Arial" pitchFamily="34" charset="0"/>
              <a:buNone/>
            </a:pPr>
            <a:endParaRPr lang="en-GB" sz="1400" dirty="0"/>
          </a:p>
        </p:txBody>
      </p:sp>
      <p:sp>
        <p:nvSpPr>
          <p:cNvPr id="15" name="AutoShape 2" descr="data:image/jpeg;base64,/9j/4AAQSkZJRgABAQAAAQABAAD/2wCEAAkGBhQSEBQUExQVFBUUGBcXFhcYGBoXFxQXFxgVFxQXFxUYHCYeFxokGhcXHy8gIycpLCwsFx4xNTAqNSYrLCkBCQoKDgwOGg8PGiwkHyQsLCwsLCwsLCwsLCwsLCwsLCwsLCwsLCwsLCwsLCwsLCwpLCwpLCwsLCwsLCwsLCwsLP/AABEIAK4BIgMBIgACEQEDEQH/xAAaAAACAwEBAAAAAAAAAAAAAAACAwABBAUG/8QANxAAAgECAgYJAwQBBQEAAAAAAAECAxEEIRIxQVFhcRMigZGhscHh8BQy0QVScvFCI5KiwtJi/8QAGgEAAwEBAQEAAAAAAAAAAAAAAQIDAAQFBv/EACkRAAICAgICAgEEAgMAAAAAAAABAhEDIRIxQVEEEyJhobHB4fAyQoH/2gAMAwEAAhEDEQA/APLbAZMZYFx8T2E4p8UczTatmFrVyIkRMjRyy7JMdh9T+bhgrD6nz9EMKLok+yThl2+SM02zVbV2+RlqPI6I9FsfQKkIqTUW9J2LliVa0c/D3E9FfP2I5JrwUckC8Xd2jF9uRHVnbJRXaWo5hyZBSk/IjmIk5t5yy4IbRoJatfi+15jIU8x1OiFJvsVyYEaLNFKhcOFFjl1VxLJASsrRUdevctZUpP8AivHv/BTl8+axYMmTj0dWPGvJd88gHLPjvDSAcHrI3eyzVBSlkDpk0boq6RRtpgSLkEtQu7eyyGwdhJ8ZMeMWPpQPOxjl3+bPRU2ebhLqrkNOKglRHP4CSInmAmyqkrEbIUBP7Y9nkXpZFz+2PJA3yFY6BlL3KUwBkYCIcpPiMay8iootodCslKWceY+rUMsVZx16x82Vg9Ep9lEAZBxD10dYco5gzefMNbzqXGasttaOS1Yq4VQCLOOfZAfReT5jExWHX3c/RBlETfZVabSuuJzql3m23zXkjdXjdCHEWbfQ0XSAS3kz4Do0Wx30y3CpBMdOk+Y6OG3o1ww3YM6MdRCZqeGNNOklmyKL2IbHD7835BbUSsMTkJ6a/wBqy3/gDQfz5mbJUUgFEXlKXR0xxRXZndPeWorYOdJ8O8kqexC8fDRVfoB0fcBOOwb0D4B9DxHliklcRoyT7Mc6KttEdHY6LpoB0icVFvYZX4MaRei93ziPlRGKhwsVbh0LGLExy17jzayij07WvkzyqeS+XIz0kSz9oNayqsytPNATdyLeiCWx0/tjy9BCeY+q+rEz2NIMQ6cA4lRZJyN0aySkRMAIKAyQ1rmMqPMS3muY2evUVj0Tl2irkLUiD2JZ6yTLvk7bnbuE3GQqfLHZGPFUUbtnMvkuSIVF9VckWjiktkR+F1S5+iHJmbCvXz9EaEykeiT7KqRu182EVK3EKMW2jRGkaQ8FYmEB0YkkrZbdi2jqeEb15Lx79gt0dEYN9CkruyuxiobzTTo7ErInRoRzb0jqhhUdsX0XYgpUsmNUXsJJDLh22Wt+hC1Zi7X1mmVPIRKm1sGco3t6BTopWQaxAGjwIopcTKab/ENa2BWfYLUr7xk5C403/Z0c/wBSdWwoviG58vIFUSqkbHLN8nuJaKrpgynxdyaX9gwgXKJ041GrqhW3YmtV6stuT8jzFOOS5Hpa0epO37ZeTPNxVkjnzu2v/f6ObNpoCUcwJjZCamp8jkYkWOq/bF8uzIV0ozErqxM6gGXYI9DlUyKlIGMSSiAYJstAxQSGQrKtn2+qDbuy5q1uf4JbMovRNkIXpPc+8oqTPUuJUR8QHTzOiGRSfFF5QpWcmm+quzwLQuMvbzLWs5X2cz7NFD/Ln6IemIwr+7n6I0JFY9EpdjaOvvNCQjDxzRrswy8FcSJT6urb394xYlrd87QNAGSt87gWvRflJdM0fWPdHuf5LWP/APldj9jLYrRHtegrJP2bFj1+196ZHj1ul3e5mjAipmQ32TNH10ePcwZYiL2ilCwO0NDfZIb0sd6BdWP7l7gXBsao+g/ZIKVeO+JUqsf3RAkri3AbjF+AfbMY60bfcuVwOkV9ce9fkFRsDNA4w9B+6VGmMo7XG/NFSSe4ydGnsDjhkFKHo33SRWKjaEuMX5HKngbwlLXo67a1xOzUoaS0Vt1fjwMGEk1JxcW08pR8xnii69P+Th+R8hyutNfujj1aeStn82GWdJvyOhXw8oSaea2PevyXCKujz5Y90yscmrM84aS5C+iOlUgnrSFKm1qd+D/IzgrMpmN0SRp7zY2n93VfHLu39gupQa1AcPQVIzSgAsmPkmLsI0MmR525oKUQYa1zXmOlErHYktMV0fEgWi/n9kGpic0eqRJAhVH1XyfkdGODT5M6m9Uji+3kS+ZVTLuQvSzOSXZyUb8Esnzfoh4nAvq8m/yOLx6Iy7G4d9ePNHSkc3CR68P5L1O1KkZnRhWjLGXAp07mtQKaB0VozKBHTNFipoF2g0JsDIZNC5IZDFXAbDcAdEPIAGkUxkYBNGtjISDYfoIF0hk3RtGbMFo0uCJ0YwjMwcdWoaqISpi7BQNOXtnt+ZmzCU4VakVOap3lFOVrpJtJu25J3twMlVaKu9bWV9aXHizDXxTgtLatXNnbBcIOzxM81nyrjtL9/wDBq/WcBHSlGMtJJ9WWvOyvZ2V0ndXtZ2ueedFpnXj+rXX+pHZ90f8Ay8+65hxeIi31c768mlstr1+xzZuE4qSezowfZGTjKOvHpCNLYRgplqaOOzsDtvVwHSt9rtw2ewy5EMZWLk3/AJLt1oVUw91l4GhyAsuV/mo2n2a2jFFW715j2wa1GS1dbbuexlpp8HtW1Cx06GltWXofPiIJtx8SDckJxPWOJVWPVlyfkxb/AFGP7X3oH65NPqvU1r9i0dOvB1uUaOXN7eQmWsZp+gKWZyPbOZm7Bfa+foh6FYFdV836D4rI6Y9EJdjMP98P5I7mkcTCrrx/kvM7Ull7CyZ1YP8AiURotMtMHaLeQLkaDcQlR+dgq9GdGbRKVM1dEU0goxldMCpDM1NfPcTVqRX3OzfaNxvSFcktsVoFaI5Wauncq5SqMqfQqxUkW2U5GVGdoFouLBbKgYysY1dhKO17PEGEblYieVtx04of9meX8/5XFfVHt9/ojLial0nv9zk/qE84rm/RebOi3eMluz8f7MOOp9VS/a7PlL3SGz39boh8ZKMv989fyYpMCUi6ku0WeS2eqg9ItSzF3LSMY0KRdxFyKQ9mGSkVpZi7lhAG2W7PWkA2AMLQX00ePeQHT+WIH8fQKl7NGkxkJC0i09RBWMXUd2+wqKATu383hg8hN2DeT5v0NCZkwTyf8n6GlM6Y9EJdj8N98P5LzPR6OR5vCS/1IfyR3qkrGk6OnAriwnBAMHTYOkxWy1DC3IWplOpwNow1SBnIX0gWmjXaDWwC5UoyXWV/mzcXdFMFtbQeKZlqUZQzWaX+5L/sg4VFPn4PkPgzDiqfRvSX2y1rYmdMJrJ+Mu/Zxzxv4/54+vK/tDZ0ytEbCppc/PiU4iuNOjpjJTjyi9MTokUR3RgzyaXa/JeOfYHHHlKieeaxQc34Bb0Y8WYq9Qbiaxgq1LnfJVo+agpTk5y8l6dr8UzFKtac1LKMlZ9sVovvy/o0mqWEhVgk01KKVpamvzG5y520k0et8fGpNr9Dzyk7K/aDY0YzBSpvrZxeqS1PnuYk8w7uimyWKaJFGMHpAhtoXYLAgkyXFhN2CmGi2y5SFyfEmkMmZoB9hC9HmQ1gNqLfzWBEO+8RCg0VnIb8/ANJa+YaRjM0YH/Ln6GhvMzYP7p9nqadp0R6Iy7HYZ9eP8kd2o8zz9J9aP8AKPmj0E+Aszq+P0wbksLlxLJp2dFUXYjJcjGTpGoFlFtA6IbBRdyy1ZE6QKRmwVIuVpJp6nrAkyIO0zd9mCpek7XbX+MvnkaqeJT/ADs/KGShdWaTMUv07PqStwf5OlZITVT7OB4cmKTeLr0bo1I/uj3oxzq3lJ79XJZITVpVI643W9Zr2AjUyOjDCMXadnH8zNPJHjKNF1GZKizHzlcVNZFZbOXCqYF8zbg43be5eb9jJThdrj/Z1cPTUVkufFnJmnUa9no/Hx858vQqcb5M5WJ/RXrp/wC16ux7PLkdyTKlA4qPSaTPIyi07NNNa09aKjE9TiMFGorSV2tT2rk/TUcLGfp0qbzzjsa8mhHFkpRoyXIXJApgFKauRoOIM2NQbAaAcQ2QFDWUpc+8hCDk9GyIVgVEO2RFALprIiKpPLkxiGNYeD1y5L/saUZ8Nrl2epoii8OiMnsZR+6P8l5o9HKOZ5ykm2rbH2I2vES/c+8EjowSpHV0CnTOV9Q9772TpXvfeLotzOpoWLst6OT0nEt1nvYaBzOteOu4Gkjl9O9772D0nMyByOlOXEX2mDT5k0x0bka5sDpOJm0wZGboy2bXW4+KAWIS2oyNXYE8PcDqWjW4nTWOjv8AU5OkLnQa1MS6klrL4pxhpo4vkY3l2dChQ0s7pcN/4NPQKzSVr5X25nJhiL8H4MjxEltBllJ7T0Ng+uKrjs6EcA7a13Mt4N7NHxRzo/qE76/BDY/qkiazS9j/AFYvX7s6NKElr1br380N1nOh+ot6/wAjfqtwk5OTL4+MVSNegTRvdZNPYzL9W9vqV9Zw8QbH5IRi/wBETzg9F7nq7NxyJ0nF2ktF7nl/a4nfeN4C684zVpRTWzhyewVvYrimtHn7ZlM2YnBSjnHrL/l7mW5iYqcQWxsoimxXoKJ81EKsUGw0dEOMch30cv3Lu9y1hHvXcKJxZmhHN9gdhywck27rPg9naF9K/wBy7vcOjOLF4ePWfJebNlOF+W/zsJp4ez137lln+TSplYvWhOG9jlZKyK0gFIJsK2O7JcolyIzoKbJclyFoxgLlWGWK0TPYSol2LKTAm0EqxNAtslwgsuCLBuS5g2FcTVoJjEyBSM2YKmA3CpYdredMGUReIjSOU+IKZ05UUxMsJu1C8WajHcLSaGfTsBxNQAo4prbcOOM3rtMyZSeZuVA2b1XQzTW851g72Ddhujc2IxGHjLg9+/mIVYJYgIHIy1qbWT79hnlA6Uq11Z7e0z1MMtcXfhtXFbzONgUzDf5Yg7RXDwIJxH5ndZGE0yWa3D/WwqykQvSe5E0nrNwfVBKLQLq8Co1uHzuMotCtjUyC1iOATxCtqYdmDCSFfUrcFHFcPH2FfIZDFEtoDpOHj7Edbh4m/L0GgkU2W6q3C3iFuYy5egOkGRIWsSuJf1C4mba8GSXsKxNEka64luquIimNxJ0ZLEVVcQHMbn6BxIyJAuYSG5WLRV8w7gqIWiMkYli7AolgaGJIXOmgnIFGFZnqYcT0FmbZ5AymCSBRjlTsVJZGpoCUMhGjUZbcQWh0oipMyYjiC0CkE9oNszX6M4+wtOXz+iE0+ZBhdH//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2150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85166" y="124503"/>
            <a:ext cx="2358642" cy="14151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0162385"/>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457200" y="274638"/>
            <a:ext cx="4614863" cy="792162"/>
          </a:xfrm>
        </p:spPr>
        <p:txBody>
          <a:bodyPr/>
          <a:lstStyle/>
          <a:p>
            <a:pPr algn="l" eaLnBrk="1" hangingPunct="1"/>
            <a:r>
              <a:rPr lang="en-GB" dirty="0"/>
              <a:t>Types of sentences</a:t>
            </a:r>
          </a:p>
        </p:txBody>
      </p:sp>
      <p:sp>
        <p:nvSpPr>
          <p:cNvPr id="3" name="Content Placeholder 2"/>
          <p:cNvSpPr>
            <a:spLocks noGrp="1"/>
          </p:cNvSpPr>
          <p:nvPr>
            <p:ph idx="1"/>
          </p:nvPr>
        </p:nvSpPr>
        <p:spPr>
          <a:xfrm>
            <a:off x="179512" y="1340768"/>
            <a:ext cx="8229600" cy="4536504"/>
          </a:xfrm>
        </p:spPr>
        <p:txBody>
          <a:bodyPr>
            <a:normAutofit fontScale="92500"/>
          </a:bodyPr>
          <a:lstStyle/>
          <a:p>
            <a:pPr eaLnBrk="1" hangingPunct="1">
              <a:buFont typeface="Arial" charset="0"/>
              <a:buNone/>
              <a:defRPr/>
            </a:pPr>
            <a:r>
              <a:rPr lang="en-GB" sz="2200" dirty="0"/>
              <a:t>A short sentence for impact/tension.</a:t>
            </a:r>
          </a:p>
          <a:p>
            <a:pPr eaLnBrk="1" hangingPunct="1">
              <a:buFont typeface="Arial" charset="0"/>
              <a:buNone/>
              <a:defRPr/>
            </a:pPr>
            <a:r>
              <a:rPr lang="en-GB" sz="2200" b="1" dirty="0">
                <a:solidFill>
                  <a:schemeClr val="tx2">
                    <a:lumMod val="60000"/>
                    <a:lumOff val="40000"/>
                  </a:schemeClr>
                </a:solidFill>
              </a:rPr>
              <a:t>    </a:t>
            </a:r>
            <a:r>
              <a:rPr lang="en-GB" sz="2200" b="1" dirty="0">
                <a:solidFill>
                  <a:srgbClr val="0070C0"/>
                </a:solidFill>
              </a:rPr>
              <a:t>Bilbo stopped. </a:t>
            </a:r>
          </a:p>
          <a:p>
            <a:pPr eaLnBrk="1" hangingPunct="1">
              <a:buFont typeface="Arial" charset="0"/>
              <a:buNone/>
              <a:defRPr/>
            </a:pPr>
            <a:r>
              <a:rPr lang="en-GB" sz="2200" dirty="0"/>
              <a:t>An exclamation to grab the reader’s attention.</a:t>
            </a:r>
          </a:p>
          <a:p>
            <a:pPr eaLnBrk="1" hangingPunct="1">
              <a:buFont typeface="Arial" charset="0"/>
              <a:buNone/>
              <a:defRPr/>
            </a:pPr>
            <a:r>
              <a:rPr lang="en-GB" sz="2200" b="1" i="1" dirty="0">
                <a:solidFill>
                  <a:schemeClr val="accent1"/>
                </a:solidFill>
              </a:rPr>
              <a:t>    </a:t>
            </a:r>
            <a:r>
              <a:rPr lang="en-GB" sz="2200" b="1" dirty="0">
                <a:solidFill>
                  <a:srgbClr val="0070C0"/>
                </a:solidFill>
              </a:rPr>
              <a:t>Smaug’s head turned!</a:t>
            </a:r>
          </a:p>
          <a:p>
            <a:pPr eaLnBrk="1" hangingPunct="1">
              <a:buFont typeface="Arial" charset="0"/>
              <a:buNone/>
              <a:defRPr/>
            </a:pPr>
            <a:r>
              <a:rPr lang="en-GB" sz="2200" dirty="0"/>
              <a:t>A question to draw the reader in.</a:t>
            </a:r>
          </a:p>
          <a:p>
            <a:pPr eaLnBrk="1" hangingPunct="1">
              <a:buFont typeface="Arial" charset="0"/>
              <a:buNone/>
              <a:defRPr/>
            </a:pPr>
            <a:r>
              <a:rPr lang="en-GB" sz="2200" b="1" i="1" dirty="0">
                <a:solidFill>
                  <a:schemeClr val="tx2">
                    <a:lumMod val="60000"/>
                    <a:lumOff val="40000"/>
                  </a:schemeClr>
                </a:solidFill>
              </a:rPr>
              <a:t>   </a:t>
            </a:r>
            <a:r>
              <a:rPr lang="en-GB" sz="2200" b="1" dirty="0">
                <a:solidFill>
                  <a:srgbClr val="0070C0"/>
                </a:solidFill>
              </a:rPr>
              <a:t>Would the great creature spot him?</a:t>
            </a:r>
          </a:p>
          <a:p>
            <a:pPr eaLnBrk="1" hangingPunct="1">
              <a:buFont typeface="Arial" charset="0"/>
              <a:buNone/>
              <a:defRPr/>
            </a:pPr>
            <a:r>
              <a:rPr lang="en-GB" sz="2200" dirty="0"/>
              <a:t>Simple sentence for clarity and impact.</a:t>
            </a:r>
          </a:p>
          <a:p>
            <a:pPr eaLnBrk="1" hangingPunct="1">
              <a:buFont typeface="Arial" charset="0"/>
              <a:buNone/>
              <a:defRPr/>
            </a:pPr>
            <a:r>
              <a:rPr lang="en-GB" sz="2200" dirty="0"/>
              <a:t>   </a:t>
            </a:r>
            <a:r>
              <a:rPr lang="en-GB" sz="2200" b="1" dirty="0">
                <a:solidFill>
                  <a:srgbClr val="0070C0"/>
                </a:solidFill>
              </a:rPr>
              <a:t>The cavern was filled with treasure</a:t>
            </a:r>
            <a:r>
              <a:rPr lang="en-GB" sz="2200" b="1" dirty="0">
                <a:solidFill>
                  <a:schemeClr val="accent1"/>
                </a:solidFill>
              </a:rPr>
              <a:t>.</a:t>
            </a:r>
          </a:p>
          <a:p>
            <a:pPr eaLnBrk="1" hangingPunct="1">
              <a:buFont typeface="Arial" charset="0"/>
              <a:buNone/>
              <a:defRPr/>
            </a:pPr>
            <a:r>
              <a:rPr lang="en-GB" sz="2200" dirty="0"/>
              <a:t>Compound sentence to add flow</a:t>
            </a:r>
          </a:p>
          <a:p>
            <a:pPr eaLnBrk="1" hangingPunct="1">
              <a:buFont typeface="Arial" charset="0"/>
              <a:buNone/>
              <a:defRPr/>
            </a:pPr>
            <a:r>
              <a:rPr lang="en-GB" sz="2200" b="1" dirty="0">
                <a:solidFill>
                  <a:schemeClr val="accent1"/>
                </a:solidFill>
              </a:rPr>
              <a:t>  </a:t>
            </a:r>
            <a:r>
              <a:rPr lang="en-GB" sz="2200" b="1" dirty="0">
                <a:solidFill>
                  <a:srgbClr val="0070C0"/>
                </a:solidFill>
              </a:rPr>
              <a:t>Bilbo flattened himself against the wall and held his breath .</a:t>
            </a:r>
          </a:p>
          <a:p>
            <a:pPr eaLnBrk="1" hangingPunct="1">
              <a:buFont typeface="Arial" charset="0"/>
              <a:buNone/>
              <a:defRPr/>
            </a:pPr>
            <a:r>
              <a:rPr lang="en-GB" sz="2200" dirty="0"/>
              <a:t>Complex sentence to show the relationship between ideas.</a:t>
            </a:r>
          </a:p>
          <a:p>
            <a:pPr eaLnBrk="1" hangingPunct="1">
              <a:buFont typeface="Arial" charset="0"/>
              <a:buNone/>
              <a:defRPr/>
            </a:pPr>
            <a:r>
              <a:rPr lang="en-GB" sz="2200" dirty="0"/>
              <a:t>  </a:t>
            </a:r>
            <a:r>
              <a:rPr lang="en-GB" sz="2200" b="1" dirty="0">
                <a:solidFill>
                  <a:srgbClr val="0070C0"/>
                </a:solidFill>
              </a:rPr>
              <a:t>Smaug’s eyes swept the cavern as he searched for the intruder.</a:t>
            </a:r>
            <a:endParaRPr lang="en-GB" dirty="0"/>
          </a:p>
          <a:p>
            <a:pPr eaLnBrk="1" hangingPunct="1">
              <a:buFont typeface="Arial" charset="0"/>
              <a:buNone/>
              <a:defRPr/>
            </a:pPr>
            <a:endParaRPr lang="en-GB" dirty="0"/>
          </a:p>
        </p:txBody>
      </p:sp>
      <p:sp>
        <p:nvSpPr>
          <p:cNvPr id="2" name="Date Placeholder 1"/>
          <p:cNvSpPr>
            <a:spLocks noGrp="1"/>
          </p:cNvSpPr>
          <p:nvPr>
            <p:ph type="dt" sz="half" idx="10"/>
          </p:nvPr>
        </p:nvSpPr>
        <p:spPr>
          <a:xfrm>
            <a:off x="3483331" y="6462047"/>
            <a:ext cx="2133600" cy="320675"/>
          </a:xfrm>
        </p:spPr>
        <p:txBody>
          <a:bodyPr/>
          <a:lstStyle/>
          <a:p>
            <a:r>
              <a:rPr lang="en-US" dirty="0">
                <a:solidFill>
                  <a:prstClr val="black"/>
                </a:solidFill>
              </a:rPr>
              <a:t>© Focus Education UK Ltd</a:t>
            </a:r>
          </a:p>
        </p:txBody>
      </p:sp>
      <p:sp>
        <p:nvSpPr>
          <p:cNvPr id="4" name="Slide Number Placeholder 3"/>
          <p:cNvSpPr>
            <a:spLocks noGrp="1"/>
          </p:cNvSpPr>
          <p:nvPr>
            <p:ph type="sldNum" sz="quarter" idx="12"/>
          </p:nvPr>
        </p:nvSpPr>
        <p:spPr>
          <a:xfrm>
            <a:off x="7560544" y="6462047"/>
            <a:ext cx="1219200" cy="365125"/>
          </a:xfrm>
        </p:spPr>
        <p:txBody>
          <a:bodyPr/>
          <a:lstStyle/>
          <a:p>
            <a:fld id="{12100C0E-1788-4A63-9571-481C82D2EE8D}" type="slidenum">
              <a:rPr lang="en-US" smtClean="0">
                <a:solidFill>
                  <a:prstClr val="black"/>
                </a:solidFill>
              </a:rPr>
              <a:pPr/>
              <a:t>113</a:t>
            </a:fld>
            <a:endParaRPr lang="en-US" dirty="0">
              <a:solidFill>
                <a:prstClr val="black"/>
              </a:solidFill>
            </a:endParaRPr>
          </a:p>
        </p:txBody>
      </p:sp>
      <p:pic>
        <p:nvPicPr>
          <p:cNvPr id="2560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76346" y="188640"/>
            <a:ext cx="2803398" cy="18722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51519" y="5877272"/>
            <a:ext cx="8597225" cy="584775"/>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Use a picture or an idea or event from English texts or the foundation curriculum and </a:t>
            </a:r>
          </a:p>
          <a:p>
            <a:r>
              <a:rPr lang="en-GB" sz="1600" dirty="0">
                <a:latin typeface="Century Gothic" panose="020B0502020202020204" pitchFamily="34" charset="0"/>
              </a:rPr>
              <a:t>ask the children to formulate different sentence types. </a:t>
            </a: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850106"/>
          </a:xfrm>
        </p:spPr>
        <p:txBody>
          <a:bodyPr/>
          <a:lstStyle/>
          <a:p>
            <a:r>
              <a:rPr lang="en-GB" dirty="0"/>
              <a:t>Capture the picture</a:t>
            </a:r>
          </a:p>
        </p:txBody>
      </p:sp>
      <p:sp>
        <p:nvSpPr>
          <p:cNvPr id="3" name="Content Placeholder 2"/>
          <p:cNvSpPr>
            <a:spLocks noGrp="1"/>
          </p:cNvSpPr>
          <p:nvPr>
            <p:ph idx="1"/>
          </p:nvPr>
        </p:nvSpPr>
        <p:spPr>
          <a:xfrm>
            <a:off x="4788024" y="1196752"/>
            <a:ext cx="4032448" cy="4032449"/>
          </a:xfrm>
          <a:ln>
            <a:solidFill>
              <a:schemeClr val="tx1"/>
            </a:solidFill>
          </a:ln>
        </p:spPr>
        <p:txBody>
          <a:bodyPr>
            <a:normAutofit/>
          </a:bodyPr>
          <a:lstStyle/>
          <a:p>
            <a:pPr marL="0" indent="0">
              <a:buNone/>
            </a:pPr>
            <a:r>
              <a:rPr lang="en-GB" sz="2400" dirty="0"/>
              <a:t>In a question</a:t>
            </a:r>
          </a:p>
          <a:p>
            <a:pPr marL="0" indent="0">
              <a:buNone/>
            </a:pPr>
            <a:endParaRPr lang="en-GB" sz="2400" dirty="0"/>
          </a:p>
          <a:p>
            <a:pPr marL="0" indent="0">
              <a:buNone/>
            </a:pPr>
            <a:r>
              <a:rPr lang="en-GB" sz="2400" dirty="0"/>
              <a:t>In an exclamation</a:t>
            </a:r>
          </a:p>
          <a:p>
            <a:pPr marL="0" indent="0">
              <a:buNone/>
            </a:pPr>
            <a:endParaRPr lang="en-GB" sz="2400" dirty="0"/>
          </a:p>
          <a:p>
            <a:pPr marL="0" indent="0">
              <a:buNone/>
            </a:pPr>
            <a:r>
              <a:rPr lang="en-GB" sz="2400" dirty="0"/>
              <a:t>In a short sentence</a:t>
            </a:r>
          </a:p>
          <a:p>
            <a:pPr marL="0" indent="0">
              <a:buNone/>
            </a:pPr>
            <a:endParaRPr lang="en-GB" sz="2400" dirty="0"/>
          </a:p>
          <a:p>
            <a:pPr marL="0" indent="0">
              <a:buNone/>
            </a:pPr>
            <a:r>
              <a:rPr lang="en-GB" sz="2400" dirty="0"/>
              <a:t>In a compound sentence</a:t>
            </a:r>
          </a:p>
          <a:p>
            <a:pPr marL="0" indent="0">
              <a:buNone/>
            </a:pPr>
            <a:endParaRPr lang="en-GB" sz="2400" dirty="0"/>
          </a:p>
          <a:p>
            <a:pPr marL="0" indent="0">
              <a:buNone/>
            </a:pPr>
            <a:r>
              <a:rPr lang="en-GB" sz="2400" dirty="0"/>
              <a:t>In a complex sentence</a:t>
            </a:r>
          </a:p>
        </p:txBody>
      </p:sp>
      <p:sp>
        <p:nvSpPr>
          <p:cNvPr id="4" name="Date Placeholder 3"/>
          <p:cNvSpPr>
            <a:spLocks noGrp="1"/>
          </p:cNvSpPr>
          <p:nvPr>
            <p:ph type="dt" sz="half" idx="10"/>
          </p:nvPr>
        </p:nvSpPr>
        <p:spPr>
          <a:xfrm>
            <a:off x="3515544" y="6462060"/>
            <a:ext cx="2133600" cy="320675"/>
          </a:xfrm>
        </p:spPr>
        <p:txBody>
          <a:bodyPr/>
          <a:lstStyle/>
          <a:p>
            <a:r>
              <a:rPr lang="en-US" dirty="0"/>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114</a:t>
            </a:fld>
            <a:endParaRPr lang="en-GB" dirty="0"/>
          </a:p>
        </p:txBody>
      </p:sp>
      <p:pic>
        <p:nvPicPr>
          <p:cNvPr id="24578"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83568" y="1196753"/>
            <a:ext cx="3644086" cy="4032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171194" y="5373216"/>
            <a:ext cx="5254965" cy="1077218"/>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Use an illustration from the current text or a picture </a:t>
            </a:r>
          </a:p>
          <a:p>
            <a:r>
              <a:rPr lang="en-GB" sz="1600" dirty="0">
                <a:latin typeface="Century Gothic" panose="020B0502020202020204" pitchFamily="34" charset="0"/>
              </a:rPr>
              <a:t>related to a curriculum area or a painting. Choose </a:t>
            </a:r>
          </a:p>
          <a:p>
            <a:r>
              <a:rPr lang="en-GB" sz="1600" dirty="0">
                <a:latin typeface="Century Gothic" panose="020B0502020202020204" pitchFamily="34" charset="0"/>
              </a:rPr>
              <a:t>the sentence types relevant to the </a:t>
            </a:r>
          </a:p>
          <a:p>
            <a:r>
              <a:rPr lang="en-GB" sz="1600" dirty="0">
                <a:latin typeface="Century Gothic" panose="020B0502020202020204" pitchFamily="34" charset="0"/>
              </a:rPr>
              <a:t>children’s current learning.</a:t>
            </a:r>
          </a:p>
        </p:txBody>
      </p:sp>
    </p:spTree>
    <p:extLst>
      <p:ext uri="{BB962C8B-B14F-4D97-AF65-F5344CB8AC3E}">
        <p14:creationId xmlns:p14="http://schemas.microsoft.com/office/powerpoint/2010/main" val="361015711"/>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Statement to question</a:t>
            </a:r>
          </a:p>
        </p:txBody>
      </p:sp>
      <p:sp>
        <p:nvSpPr>
          <p:cNvPr id="3" name="Content Placeholder 2"/>
          <p:cNvSpPr>
            <a:spLocks noGrp="1"/>
          </p:cNvSpPr>
          <p:nvPr>
            <p:ph idx="1"/>
          </p:nvPr>
        </p:nvSpPr>
        <p:spPr>
          <a:xfrm>
            <a:off x="251520" y="1556792"/>
            <a:ext cx="4824536" cy="3528393"/>
          </a:xfrm>
          <a:ln>
            <a:solidFill>
              <a:schemeClr val="tx1"/>
            </a:solidFill>
          </a:ln>
        </p:spPr>
        <p:txBody>
          <a:bodyPr>
            <a:normAutofit/>
          </a:bodyPr>
          <a:lstStyle/>
          <a:p>
            <a:pPr marL="0" indent="0">
              <a:buNone/>
            </a:pPr>
            <a:r>
              <a:rPr lang="en-GB" sz="2000" dirty="0"/>
              <a:t>The weather is fine today.</a:t>
            </a:r>
          </a:p>
          <a:p>
            <a:pPr marL="0" indent="0">
              <a:buNone/>
            </a:pPr>
            <a:endParaRPr lang="en-GB" sz="2000" dirty="0"/>
          </a:p>
          <a:p>
            <a:pPr marL="0" indent="0">
              <a:buNone/>
            </a:pPr>
            <a:r>
              <a:rPr lang="en-GB" sz="2000" dirty="0"/>
              <a:t>Children should go to bed early.</a:t>
            </a:r>
          </a:p>
          <a:p>
            <a:pPr marL="0" indent="0">
              <a:buNone/>
            </a:pPr>
            <a:endParaRPr lang="en-GB" sz="2000" dirty="0"/>
          </a:p>
          <a:p>
            <a:pPr marL="0" indent="0">
              <a:buNone/>
            </a:pPr>
            <a:r>
              <a:rPr lang="en-GB" sz="2000" dirty="0"/>
              <a:t>Joe did his homework.</a:t>
            </a:r>
          </a:p>
          <a:p>
            <a:pPr marL="0" indent="0">
              <a:buNone/>
            </a:pPr>
            <a:endParaRPr lang="en-GB" sz="2000" dirty="0"/>
          </a:p>
          <a:p>
            <a:pPr marL="0" indent="0">
              <a:buNone/>
            </a:pPr>
            <a:r>
              <a:rPr lang="en-GB" sz="2000" dirty="0"/>
              <a:t>The dragon could not fly.</a:t>
            </a:r>
          </a:p>
          <a:p>
            <a:pPr marL="0" indent="0">
              <a:buNone/>
            </a:pPr>
            <a:endParaRPr lang="en-GB" sz="2000" dirty="0"/>
          </a:p>
          <a:p>
            <a:pPr marL="0" indent="0">
              <a:buNone/>
            </a:pPr>
            <a:r>
              <a:rPr lang="en-GB" sz="2000" dirty="0"/>
              <a:t>Superheroes do not exist.</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115</a:t>
            </a:fld>
            <a:endParaRPr lang="en-GB" dirty="0"/>
          </a:p>
        </p:txBody>
      </p:sp>
      <p:sp>
        <p:nvSpPr>
          <p:cNvPr id="4" name="TextBox 3"/>
          <p:cNvSpPr txBox="1"/>
          <p:nvPr/>
        </p:nvSpPr>
        <p:spPr>
          <a:xfrm>
            <a:off x="251520" y="5590479"/>
            <a:ext cx="8586005" cy="584775"/>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Start with a statement and add a question tag. Discuss why and when a writer might </a:t>
            </a:r>
          </a:p>
          <a:p>
            <a:r>
              <a:rPr lang="en-GB" sz="1600" dirty="0">
                <a:latin typeface="Century Gothic" panose="020B0502020202020204" pitchFamily="34" charset="0"/>
              </a:rPr>
              <a:t>want to write a question in this way.</a:t>
            </a:r>
          </a:p>
        </p:txBody>
      </p:sp>
      <p:sp>
        <p:nvSpPr>
          <p:cNvPr id="5" name="Content Placeholder 2"/>
          <p:cNvSpPr txBox="1">
            <a:spLocks/>
          </p:cNvSpPr>
          <p:nvPr/>
        </p:nvSpPr>
        <p:spPr>
          <a:xfrm>
            <a:off x="5652120" y="1556793"/>
            <a:ext cx="2890664" cy="352839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dirty="0"/>
              <a:t>isn’t it?</a:t>
            </a:r>
          </a:p>
          <a:p>
            <a:pPr marL="0" indent="0">
              <a:buFont typeface="Arial" pitchFamily="34" charset="0"/>
              <a:buNone/>
            </a:pPr>
            <a:endParaRPr lang="en-GB" sz="2000" dirty="0"/>
          </a:p>
          <a:p>
            <a:pPr marL="0" indent="0">
              <a:buFont typeface="Arial" pitchFamily="34" charset="0"/>
              <a:buNone/>
            </a:pPr>
            <a:r>
              <a:rPr lang="en-GB" sz="2000" dirty="0"/>
              <a:t>couldn’t it?</a:t>
            </a:r>
          </a:p>
          <a:p>
            <a:pPr marL="0" indent="0">
              <a:buFont typeface="Arial" pitchFamily="34" charset="0"/>
              <a:buNone/>
            </a:pPr>
            <a:endParaRPr lang="en-GB" sz="2000" dirty="0"/>
          </a:p>
          <a:p>
            <a:pPr marL="0" indent="0">
              <a:buFont typeface="Arial" pitchFamily="34" charset="0"/>
              <a:buNone/>
            </a:pPr>
            <a:r>
              <a:rPr lang="en-GB" sz="2000" dirty="0"/>
              <a:t>or do they?</a:t>
            </a:r>
          </a:p>
          <a:p>
            <a:pPr marL="0" indent="0">
              <a:buFont typeface="Arial" pitchFamily="34" charset="0"/>
              <a:buNone/>
            </a:pPr>
            <a:endParaRPr lang="en-GB" sz="2000" dirty="0"/>
          </a:p>
          <a:p>
            <a:pPr marL="0" indent="0">
              <a:buFont typeface="Arial" pitchFamily="34" charset="0"/>
              <a:buNone/>
            </a:pPr>
            <a:r>
              <a:rPr lang="en-GB" sz="2000" dirty="0"/>
              <a:t>didn’t he?</a:t>
            </a:r>
          </a:p>
          <a:p>
            <a:pPr marL="0" indent="0">
              <a:buFont typeface="Arial" pitchFamily="34" charset="0"/>
              <a:buNone/>
            </a:pPr>
            <a:endParaRPr lang="en-GB" sz="2000" dirty="0"/>
          </a:p>
          <a:p>
            <a:pPr marL="0" indent="0">
              <a:buFont typeface="Arial" pitchFamily="34" charset="0"/>
              <a:buNone/>
            </a:pPr>
            <a:r>
              <a:rPr lang="en-GB" sz="2000" dirty="0"/>
              <a:t>shouldn’t they?</a:t>
            </a:r>
          </a:p>
        </p:txBody>
      </p:sp>
    </p:spTree>
    <p:extLst>
      <p:ext uri="{BB962C8B-B14F-4D97-AF65-F5344CB8AC3E}">
        <p14:creationId xmlns:p14="http://schemas.microsoft.com/office/powerpoint/2010/main" val="956728805"/>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23022" y="312738"/>
            <a:ext cx="4212704" cy="1143000"/>
          </a:xfrm>
        </p:spPr>
        <p:txBody>
          <a:bodyPr/>
          <a:lstStyle/>
          <a:p>
            <a:r>
              <a:rPr lang="en-GB" dirty="0"/>
              <a:t>Story Sale</a:t>
            </a:r>
          </a:p>
        </p:txBody>
      </p:sp>
      <p:sp>
        <p:nvSpPr>
          <p:cNvPr id="3" name="Content Placeholder 2"/>
          <p:cNvSpPr>
            <a:spLocks noGrp="1"/>
          </p:cNvSpPr>
          <p:nvPr>
            <p:ph idx="1"/>
          </p:nvPr>
        </p:nvSpPr>
        <p:spPr>
          <a:xfrm>
            <a:off x="164809" y="1772816"/>
            <a:ext cx="4641712" cy="3962399"/>
          </a:xfrm>
          <a:ln>
            <a:solidFill>
              <a:schemeClr val="tx1"/>
            </a:solidFill>
          </a:ln>
        </p:spPr>
        <p:txBody>
          <a:bodyPr>
            <a:noAutofit/>
          </a:bodyPr>
          <a:lstStyle/>
          <a:p>
            <a:pPr marL="0" indent="0">
              <a:buNone/>
            </a:pPr>
            <a:r>
              <a:rPr lang="en-GB" sz="2400" b="1" dirty="0"/>
              <a:t>For sale - The Gruffalo’s Wart.</a:t>
            </a:r>
          </a:p>
          <a:p>
            <a:pPr marL="0" indent="0">
              <a:buNone/>
            </a:pPr>
            <a:endParaRPr lang="en-GB" sz="2400" b="1" dirty="0"/>
          </a:p>
          <a:p>
            <a:pPr marL="0" indent="0">
              <a:buNone/>
            </a:pPr>
            <a:r>
              <a:rPr lang="en-GB" sz="2400" b="1" dirty="0"/>
              <a:t>Straight from the woods. The genuine article: green and scaly and freshly charged with virulent venom. Guaranteed to keep enemies at a distance and give protection against mice of all kinds.</a:t>
            </a:r>
          </a:p>
          <a:p>
            <a:pPr marL="0" indent="0">
              <a:buNone/>
            </a:pPr>
            <a:r>
              <a:rPr lang="en-GB" sz="2400" b="1" dirty="0"/>
              <a:t> </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116</a:t>
            </a:fld>
            <a:endParaRPr lang="en-GB" dirty="0"/>
          </a:p>
        </p:txBody>
      </p:sp>
      <p:pic>
        <p:nvPicPr>
          <p:cNvPr id="6146" name="Picture 2" descr="http://allthingsquilting.com.au/images/quilt-shop-for-sale.pn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1"/>
            <a:ext cx="1674912" cy="1658274"/>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4" descr="data:image/jpeg;base64,/9j/4AAQSkZJRgABAQAAAQABAAD/2wCEAAkGBhISERUUExQWFRUWFhcZFhgVGBobHBYXGBcWGhcVHRUXGygfFxojGRgYIC8hJSgpLC0sGB8xNTAqNSYrLCkBCQoKDgwOGg8PGiwkHyQvLCwsKiwsLCwvLCwsLCwsLCwsLCwsLCwqLCwsLCwsLCwsLCwsLCwsLCwsLCwsKSwsLP/AABEIAN4A4wMBIgACEQEDEQH/xAAcAAEAAQUBAQAAAAAAAAAAAAAABQIDBAYHAQj/xAA/EAABBAAEAQoEBQMDAwUBAAABAAIDEQQSITFBBQYTIlFhcYGR8AcyobEUwdHh8SNCUjNyglNiohYkQ5LCFf/EABkBAQADAQEAAAAAAAAAAAAAAAACAwQBBf/EACURAAMAAgICAgICAwAAAAAAAAABAgMREiEEMSJRE0EyYXGBkf/aAAwDAQACEQMRAD8A7iiIgCIiAIiIAiIgCIiAIiIAiIgCtYnFNjbmeaFgdtkmg0Aakk6ADUq6oeZgfMZC7MIwWxtFU150e/8A3/2XwGYf3FAWOU8bKXNHSOiDjTI4msfLIRqes+2MAG+hqx1hss/kiCZocZn5rNtaaJYP8c4a3N5jzKiuacZmfLi3/wBznx4fXRuHY6swG1yPaXXxaGKb5V5RbBDJK7UMaXUN3EbNF/3E0AO0hAVY7lGKFueWRsbdre4AX2C9z3KMm52RNolkvR5mNMhZlaC8gNtryHkWQNGne9rKgjiJLY97BJi39UZdmk3/AE43G+ijFOLn1mLWk6mgtnwPJOXK6UiSUa5qprDx6NhJyDv1ceJKAkUREAREQBERAEREAREQBERAEREAREQBERAEREAREQFufEsYC57mtABJLiAABqTZ7lEwc9MA8OLcXhyG3m/qs0rc6nbv2Wk/FTCymeN785w7Wgs2LGzdYE6N6jiC0CyeOXW1qGD5rCZv+vFfAdE4i61Fl+voqayqXpmiMDpbTO9YbFMkaHxua9p2c0hwPgRoVo/NrlMyYIFwqR3TE1tmM7i4eOYkeRXNZubOOwJ6bDuII1LsM5wND/KM/OO7KfNW+TfiHiBDNG2ISSSSySdLo1jekHWGQDTrEu33U5yS+yq8VS9M6JgviVg+T+TsGyQufN+GjHRMFuBa0MfmJIaynhw1N6GgVruK+MQxU8IdGYIGuc4lzsxc7IWx5sopoa4l3HVrTpS0B7WW58pzOLnOc4gdZx1Om3HbRW24+J5DGA91g1660ovJ9ItWFL+TO4c2uVIpcfEGyNI/CyOjAN5iZIg4j/a1unaHO7Ct8XzPgpJcPLHNE4tex2Zps1exFXqCLae0Gl0zml8YGvLYscBHJ1WtkaCWyOLstloH9PQtN6j5tqAXZyKiOTBUf4OmIiKwpCIiAIiIAiIgCIiAIiIAiIgCIiAIiIAiIgCIiApkjDgQQCDuCLB8lpXL3wxjlfnw8n4cn5m0Sw67gBwLD6jbQLZ+UuV4Y7Y6eOKQsLhmIto1AkLSflB4nTRco5985cZh3Mij5RE+djjIY2MaWNdoLyW3UWBRDhV9ijSTXZZjdJ/FmrY3nJK10kLJRLEHFucWWyDiW7EDh2GuIIUcxhOp1O5tWooAAABQ4d+iyWtoCvP3x81kbS6R6My33XZhS8k9I/M9xy8GgfmFkGJkejBXc0HXzqwrskwa0nTT6dqm+anI0Et9KXPlAY5zQXNZGJG5mNsVmdlNnXS6VObN+OOdb0v0iSieWpXbIaPE5jrppXpxA/Oli8o8lh+uYtI77B7yPpa2HndyDFhpojC5zmSAnK6yY3CszC4/MNdDv27LXxC+WZsYcGWHOc9xprGM1c46jZv1rxEopNc5fRymnOqR034Rc9pS/wDAYpxe6nOgkJJzNaATESdSQLI7gRwF9XXDOTuagws+ExYxRexuJgDgQB1ZjkDw5potJcAdNnbrua14Ms5YVS9nm5Y4U5CIiuKwiIgCIiAIiIAiIgCIiAIiIAiIgCIrGNxrIY3SSODGMFucdgO1AX1qvOnnz+BxETJIS6KUaSB9HMCczQ1zQ0kDKaLwTegNL3Gc5sJjIXRw43oXPH9OVvVp24oyAB3e0G6vbccx5087MQY5sDiHR4sty5ZgR1XgAiVj42t1AJaWOFgkjMRdvXslK29E78QPiPgp4TDDEZpK0kc0s/DuOltJGbpBptp2k/KebQwHVz9Sd9Ks+XBexxjTWzdmgLJ7bPn+qqc/Xf3+m/os1230j0MeJSeOdXu/JIJbvuXvR3XvyWFFGY5nMJ0cA5pP/kAoJbROqaaM2dlivL+VMch86nxRNikjJyANa5rhq0CgHA7EAVfco4xadn5b/qqHs1299iouIyTxpbLvlD5SZPLHKpxMrXVTWAho3vNVk6dw9PXCxGZjhI1oflsOYQCHsdYewg9raWf/APzj+H6YEk9P0TmgDQGPOHX5EeitMeNt1NQsaSS6Kt897fZPw868JiRDh43ECSfDNosLRGwTRk2SMrQA2hR3IXd18zO5ttl+UFpcDZbtr28D9PFdT5F564wxsY/oS5oDS9zX3JsAS0O6h7SM29hvBdwfi8eHr03sy+SslvnS/ro6MiweROVRiYWygFtlzXNP9r2Ocx7b409rhfGrWct5jCIiAIiIAiIgCIiAIiIAiIgCIvCUBicpcswYcAzSsjB2zuAva6G53C07l/4uYWFlwkyvB0YWSNEgujUtU2hrdG+zVRnO/n5gS2QnBh2LjprG4zDalua96JaAHF4Di0HztcpaQ9zn0Bmc5xoBrRZsgNbo1vYBpSjVcUWY8bt6MvlXluXFymUxQxFwId0LMjXg75w4nO7hm34LEZFXYdttrrXfv+6v4aPj78h+ZVcoBP6e9FnrI30ejGFRJZqvH91iymiT40fSvuSssBW52cPTwBH6qCfZ2l0XMNiARW2vv9/NX58E12UkXlN9/kfeyiMxD/X6kfv6qVweKzV9vzK6057RGWrXFkxyXzYmxOZsWUlrQbcaDgTlaBQJJ+Y7V1D2hYOLgMbnh1W1xaaIOoJadRvqN+9SPJPLT4Ceje5mbdzdx30dCN+/etzcW/Cyig53SAk08cdfmdvl3F3oL3XNTS69h1cb5do2XkvDZeRZ3u16Wdhb3ZXxt/8Ay/0UDDhOtQ3J0/lbRy5i42wQ4OJ7ZGxgSOLCDnIbpqDXWe9zq36neobk5gLxZo3sQLPgDuTqPJdz9aRV4/e6MqKDEtP9OWFrABwDuFuJcCG0O49vYpNnKTiz+rAXa10kDOljcW60QLLHVl0dpvqpSKNzWl7y94a2w0O1s/2tj6oJuhZIGvZdZeKEzXxwuazO/M4SOILGhmUuLgA1zi3M3LsNSbFa9x6qekRrI4fbJn4ZzA8nRisoD5mtboC1gnkyNIB0cG0CN/udqXOeY/LZM8kRfEwuxEwbEwg1lYHOlabBc1zgXatHzcd10ZakYgiIugIiIAiIgCIiAIiIAiIgC17nZynE2JzfxzMK9nXJ6rnZQNWmMkONg2A0g3W+xzecfOGPBQGaUPLAWg5G2RmNAnUAC+JPEdq498Q+VsBJFGMLD0ckkpfIcoGZpaSQS1xabe5pI304cX9nUts1TlnlaXFSh8zzK4DIHO3LA5xaA3xcTqTvumHZsFZgj09+Z71mwsOUkb93AfsNVjyVs9XFGhxPcAD46k/cJt4qsxUDXGh4bALEnkAcBfE/YgKtdllPXsqez139eCtvadPA35fyVeiduT7pVln0Teg52iMljvxAv1v35LGhnLHC+3j2V+5Uu+HQ/X35LGnwtj7ePAXw3pWza9MorG/aM1k3fpp79K9Fk4bHuabadvL3wWvte9jqNkXv2+6vzWTHjtuPZ37ge+8KLj6Ozk/TJ8Y/DusvgZmd/eBlefFzaJ8bUpyVynh4I5AMMyUykdaV19GKpw1BdWYZuqQfDdafFimOoX2aduhVw4giqOl+xfbv6InUvoOcdLtGy5sLQbnxDtP+tKQ40NTbvOvrwVyTnIxv/wAYPYXkvqq0DnWa089VruEhlmIbCx8hNUGNPyl2TMO7MQ0nYGgsxnNLGubmfG2COgekxEjY2au2tx+arJZoRlPHRdU2yLrFP0XZuccrJYp4y0PheHtDh1ToWlpO9FrnNJvj5rqXN34gDlIhkLJY3EDNmHVbVdK7pWnr5SWtAFWXtJ0sDlv/AKKmbMI5pI6zdYRuBcG0cri3dmYDS6NbjddR+HHJMTOkdE3IyImFo3Ly5sL3SOdxsCMDjoe2hdG5fFmfLxpc0bw0ab339q9RFcZQiIgCIiAIiIAiIgCIiAxuUJ4mxu6UtyEHMHagtrrDLxFbhfNfOKWB+Nn/AA7GMgD6iay8uUADM0HQBxBOlbrvHPnk7CfhpcRiIWyOhidkdqHD/FrXtIc23VseK+cIyTK4mz2nyGvqbUa9FuJfLZKwNG3mffmFlh1UK2/S1iw19D9/2WXGLF+9B+yw0exC6Kme/IX91BYiT+s8cAR60L+pU60bae9lrjwekfY/vPlWg+g+qniXbM/kPWiWgPV8x6WDXoSsl0Wvl9zp+ajsNLQF7WpCCS26n+76ftofJQtNF2Ok+jx0f2r6J0equ5e3+bH6/ZU9/D9b/ZQ2WtIsvisDw9/mrZwjToR4cPqsto0Ph+q8A38ff0KlyIOUyMPI7Tq0kGur3ftquz/Dzm1ydPydE78PE97mFk+cZndIOrICXWW6gkAVV2Ktcsc3T7ei95D5y4nAYpz8O4VKAXxu1ZI5p2P+J1+YGxmO+yvxX32YfIxalOT6H/Dwwtc+msDcznOPCxb3Fx7asnjVlcn5U50ieeTEvDnxNzNhAA6kQBuTK4jrP3PHVo2Ctc+viCcaOihtuHAY6Q9YGR9WWEGuo0kX/kR2DXWIJC5ojshh1NcdRTfMm/I9q7lyL0c8fC/5/wDDPbhvw0TpWAAPkccgrK0Pc6gDQoAU2xpQOnZJ/DTlB7OUmMa4EzMkEoc4jNlqQPA2LgbAHY48AmIk6jqYyYiMOMMrnNL2NDiZIi1wLnNIpzezKa1sxXMQxjlHCHKX3ITbTeUuZIGnrG8tkHe6B31vk72q+yWTXGo+j6CREWo88IiIAiIgCIiAIiIAiIgOd/F/nJGzDOwo1fIWZiHN6gDg5oLbzEuy1tVXZGgPD5DTweBq/L9r9AuqfG/oziMKC1ocI5XPcAMxbmY1rb3q81d5PeuXYxhIJrXNY/L6Kun2aMa+OyRjk/L7bLIwr6Ovv3f0UVg8SCAPDftv9b9FJ4fcUstrR6WKkzMDR9LUbytgrt7R1mjrDg9o4/7gL9PBSTP1/j6fZVZdLO9Ua4gbHx1+vcqlTl7RZkhWtM12J1i+Gten8LIhmLdDt2jX+VYnh6KVzR8ujm+B1I8LzDyCy4W7+i0U01sx4096/aMuGcGtfD+fe6ra6vSvStVjtw/Hs7Ffy6Ue9UNI1pvXZ7dKon6/mSmTX33KrJv3D9VwnotOmrxUTJLmmA7qHqL+yk/wnW4nc/r9lEs3Lv8AEuvyvQK6EuzJlp9JknANDexGnhf6D6rOw8gsHb8lHQyGgT3X9dPWgrrMJNI7o4o3Pc4gANBsk3XgDW5pQccnotWZQtm08l4Z/KLfwbGRPMeZ7ZJLaYml1kEtB6QZyA0VYHgSt+5nfDiPBvEsj+lmAOWhlYwuBDi1t25xBrM4nTarKyeYHMwYDD9ajPJRlcNQDWjGn/EdvE2ewDaVtmEvZ5V5XTevTCIimVBERAEREAREQBERAEREBwz4wzufykGEaMhjrXQglztuBskei0k6gXrep8bH6Fbz8Xnk8pVQ/wBGMA9wc91+pIWkucLrgFnv2b8S+JhSYfWxofv5eiycNjSH04a7itjW+/GuHmrxj0HisfFYMmiNCCHAnt7FHafTJuXHaJ9rrbY7P4VTzQvwPv32rD5HnztIIojSjwII/dSDYdfLUeRrx1tZqWno1zfJbInlLBdKAW6PbeXvH+J8dNeCxeTpc3nQN8CP4U66EUD26DzBI+yhxF0c8gG1td4ZtT+fqrIraaKqn5ql/skYz9CPTf8ARVCiLHZ+asxOJF9wPren0V6Pt9fK/wBCq2al2VBn5H7fkqjFv4fr+yqGle9vf1Xt9nb+VlQbO6RRsT3n8tVrMd5n6EAyP14WNSLOmxv0WwyycT79hdW+FHJYPJsL5AMxlmlaf9z3tB77Gvp2BasE72ed5daa0c+5o/DrE4xwMjXwwFuYSOaLeDWUNaTeoN3VfRdh5s81IMFEI4xmN5nvdWZ7qIzd2hIAGgBPabmkWpSkee6dewiIpEQiIgCIiAIiIAiIgCIiAIiIDjHxniAx0TuLoKPfT3V9LXPomfN6fTXfvXQvjdA44uEj/oGu8iQkj6j1XO4JfP3qqLN2F9LZmOC8lG/Z7KrhdbffbS9mivbh99dL4LPvTNjW10e83nayknqh166VYN33diz340NuV2YNlH9K2u6zYuq5wsURnJ17lZjgJhbF1QAc7hv0sgvLmdVtjaKAYL3eSSXaeyNJbEHnMY42MboKABLtGbG3Fzjmu8x7gO1wbb2UzOVaWvsy5eTsS6XBQODITPlIJOdzWuOQPcwCgdXULP3qJLBnfRsdI+idy0EhpNccoCkZOUZemM2cukLXNL3fMLZksAUAQzQUKHAXqsHowBQ04eVfoU3OviiURardMuNddUrrXUrTQrt34UP5VbNaZ6HaUfA+aqdLQv3tatN2HqqHv37N/fouaIOtGNi5as9n5an6r6H5pcnGDA4aIinMgja4Hg7IM3/la4Tza5POIx2Hiqw6VpcP+xn9R/8A4tPqvoxbcK0jyvJrdBERXGYIiIAiIgCIiAIiIAisY7GshjdI801gtx10A46KK5N564OeskzQTwd1fqdPqouknpnVLa2icRLRSOBERAcj+MTM+KhHBkLifBzyPy90uXyROac1GiSL4FwAzC+3UGuxwXUviu//AN41oG+HBJ/5voV4ZvYUPhObrH83p5T8zJzMxx7GdGwgf7mgjxrsWdbdtGx/DHLNRh2+mnvvV9kvv33LHwrDQPBXnMr377lRXs3S+tl38RX1/Qe+9eCaz5D+VYZ/Hv3srza8Pz7dPBR0T5Nlwm/O/wAvzXpZ97Pfpt9lYL+N+nnp6fZeOk14+HvjS7o5ySLpNjy/JVGTh5/ULF6XfyXhxPv7rvE48hekk48CdfAfqR9VZmm391StyT2rvJfJ3SvAkBykjq8SN8x9dG+vYO6SW2UunT0jq/wm5nGJn4yX55G1E0j5Y3EEv11BfQocGgcSQujqC5j4uSTAQOkOZ4a5rnUBmMb3MsAaUcuinVtS0jy29vbCIi6cCIiAIiIAiIgCIiAELk/PH4TvGeXBuuyXGLRp4nqOHV02AIuuJ2PWEUalMlNOfR84ckc8sVhH5GyPbl0DXnQUflyu4b6UKPDcHeuR/jNRDcTHW2Zzb0Pbk3AOnE1rrVVk/FD4c9MPxOFYBKP9Vg0Eg/z7M48Nb1Oi49b2ksc0mjR2tpHDYEbnccVTx4+jR1a7Pp3kfl2DFMLoZGvqs1HVpPAjcefYVIL5g5E5clw0wkheWPFdtFvBrx/c3cfwt5xfxkxD4+jEcYe7q5mW67vRrSd60vXfZTV/ZW8T/RFc/OVhicfI+IZh1IWZdS+rArttxdVdo7dZPn9jxhsJByVEbc1rH4kjtJzht7ayW6uwN7VHx4Q8nMbiJwBing/hIHfMwkhoxMjT8oaLIaeJANEaQcbXOLnSPc97jmc5xtxd2lx3/bhoFVy4rb9s0cVkalekU4VhDfD91clFcPd2rrpPf2XkUzTmvhebSzXaK4b7dio9s3dSuzBliN8BvfnXp+ytk71sNvFbbHybEQNBr3O07D1dxv729wfMduJxAhilykse82PlDcoF0eJeAP8AlvlpXrHRlrPH2ac/FVdk1/HfptXmexY0kxADi006wCbo0ddSKPgD4ru/M/4X4XCRtMzGTz6Fz3tDg12UW1gOgaHZqNXqtm5U5EhxEDoJGAxuaRQAGXsLf8XDcEbFWrGkZaztny87Ek+Xvh7ryVTSTt74+/FZWK5OMMssTzbopHxu/wCJIB89D5hV4eMXt79/ZV00i+E6LnJ+Ds9p0Wzcn4QN0B1vffLtppvoNfRRcZyjqNs9hNX58NPJXTjZCNmNdWruNeQB01+wIVcUnW6Lcs0p4wdK+GOM62JgGrWGOS7unyZ2vb2D/SDq7XFb4tZ+HXJscPJ8GSi6WNssjgAMz3tBJ04DRoHANAWzLaeWEREAREQBERAEREAREQBERAFrvK/w+wGJ/wBSBub/ACZbXDbiPBbEi5rZ1No56/4K4Mu+eVrP8WkWfFzgb7Nh32ti5vcxMHg3Z4o7fVZ3kudw2vRu3ABbAicUddNnCPidinP5Ye01TIomNF7jL0mbsu5XDy8VHMA7gulfE7mHJjejmw4Bnj6rgSGh8ep+b/IHbX+49gXLonuaXRvBY8fMyQEOafMbLNml+zZ41pdHuKlrbgRenCrP0WI/Jx17N/DhvoFluw9AuOxIs+/uqcMxp1FeviP3WZNI31uuuivC8pPJOkhaAbpzWucf7d4z1d9+1dg5htwLY82Hl6SWVrTIZHgynJYDSzTK1pLqDQBqTxtcfGKEb2tLct6AmqNnu3Wx8z4RK59PLYXFrXFoifJDNYEE2R7S6NhLiM7aIdlOgBI04stVWmujB5GGJnkn2dqRURNIaATmIAs6CzxNDQWq1qMJ88c/8o5WxmWiM7DoePRRl3gbtRmFZ9P5Ccv4snG4txGrsTPY4gNkcA0/8QPJeQ45o7QVkyJt9G/BSSWzKzV4X6DVZQaK7Pe3dw9FitkadiPNWPxzmkdXMD/jr2+fA+iz8G/Rs/NKXZmYCeNsgyuyua62uAAII7HcNVufMbFgYprm5dDT+jLGSPY6mZ5GFtzMbIQXPzWLaa+a9T5KhGLkETW5G9G6QuItzgxzc4ibX9R+Ql2W9QF2LkLmRhIMMIQOlaXiTO+sznbtcC2soA0FcL3s3pwxW9sweRkhrivf2bGiItRjCIiAIiIAiIgCIiAIiIAiIgCIiALXudvMnD8oMHSWyRopkrKzN1utdHNv+0+VHVbCiA4riOYOLw8pZJNGWdFJIx4a7rmLLbHN3Y4h16F2xVrB/B7HyOc9zoYb2a8lxNj/ALPkrxOvhr2PF8kxyyRyPBcYryCzlslhzFl05wLAQTtuFmKH45+i38t61s5Lgfhp1+hxb+lfmgc0RlzWhjjJ0gsgG6if1u9tVx3uHmPg44GwRxmNrXZg5jjnskF39RxLjmoAgnUUOAqYbgYxKZco6QtDC7jkaSQ2+Ask13q+pKUvRB069hERdIkBypzDwGIlM0sDXSGszg57S6hQzBjgHaUNb2Vhnw15MDs34Vl9hLyP/qXV9FsyIDTeVPhdyc5jy2Pojld1mvcA3Q0cpJAAOugGyv8AMnm9C3CRO6GMBzYpWjJqyQxR53AuFg522K7AVtaLmkd2zE5R5ObMzIdOLXAAlpoixfcSD2gkbFZEUYa0NGwAA8Aq0XTgREQBERAEREAREQBERAf/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sp>
        <p:nvSpPr>
          <p:cNvPr id="8" name="AutoShape 6" descr="data:image/jpeg;base64,/9j/4AAQSkZJRgABAQAAAQABAAD/2wCEAAkGBhISERUUExQWFRUWFhcZFhgVGBobHBYXGBcWGhcVHRUXGygfFxojGRgYIC8hJSgpLC0sGB8xNTAqNSYrLCkBCQoKDgwOGg8PGiwkHyQvLCwsKiwsLCwvLCwsLCwsLCwsLCwsLCwqLCwsLCwsLCwsLCwsLCwsLCwsLCwsKSwsLP/AABEIAN4A4wMBIgACEQEDEQH/xAAcAAEAAQUBAQAAAAAAAAAAAAAABQIDBAYHAQj/xAA/EAABBAAEAQoEBQMDAwUBAAABAAIDEQQSITFBBQYTIlFhcYGR8AcyobEUwdHh8SNCUjNyglNiohYkQ5LCFf/EABkBAQADAQEAAAAAAAAAAAAAAAACAwQBBf/EACURAAMAAgICAgICAwAAAAAAAAABAgMREiEEMSJRE0EyYXGBkf/aAAwDAQACEQMRAD8A7iiIgCIiAIiIAiIgCIiAIiIAiIgCtYnFNjbmeaFgdtkmg0Aakk6ADUq6oeZgfMZC7MIwWxtFU150e/8A3/2XwGYf3FAWOU8bKXNHSOiDjTI4msfLIRqes+2MAG+hqx1hss/kiCZocZn5rNtaaJYP8c4a3N5jzKiuacZmfLi3/wBznx4fXRuHY6swG1yPaXXxaGKb5V5RbBDJK7UMaXUN3EbNF/3E0AO0hAVY7lGKFueWRsbdre4AX2C9z3KMm52RNolkvR5mNMhZlaC8gNtryHkWQNGne9rKgjiJLY97BJi39UZdmk3/AE43G+ijFOLn1mLWk6mgtnwPJOXK6UiSUa5qprDx6NhJyDv1ceJKAkUREAREQBERAEREAREQBERAEREAREQBERAEREAREQFufEsYC57mtABJLiAABqTZ7lEwc9MA8OLcXhyG3m/qs0rc6nbv2Wk/FTCymeN785w7Wgs2LGzdYE6N6jiC0CyeOXW1qGD5rCZv+vFfAdE4i61Fl+voqayqXpmiMDpbTO9YbFMkaHxua9p2c0hwPgRoVo/NrlMyYIFwqR3TE1tmM7i4eOYkeRXNZubOOwJ6bDuII1LsM5wND/KM/OO7KfNW+TfiHiBDNG2ISSSSySdLo1jekHWGQDTrEu33U5yS+yq8VS9M6JgviVg+T+TsGyQufN+GjHRMFuBa0MfmJIaynhw1N6GgVruK+MQxU8IdGYIGuc4lzsxc7IWx5sopoa4l3HVrTpS0B7WW58pzOLnOc4gdZx1Om3HbRW24+J5DGA91g1660ovJ9ItWFL+TO4c2uVIpcfEGyNI/CyOjAN5iZIg4j/a1unaHO7Ct8XzPgpJcPLHNE4tex2Zps1exFXqCLae0Gl0zml8YGvLYscBHJ1WtkaCWyOLstloH9PQtN6j5tqAXZyKiOTBUf4OmIiKwpCIiAIiIAiIgCIiAIiIAiIgCIiAIiIAiIgCIiApkjDgQQCDuCLB8lpXL3wxjlfnw8n4cn5m0Sw67gBwLD6jbQLZ+UuV4Y7Y6eOKQsLhmIto1AkLSflB4nTRco5985cZh3Mij5RE+djjIY2MaWNdoLyW3UWBRDhV9ijSTXZZjdJ/FmrY3nJK10kLJRLEHFucWWyDiW7EDh2GuIIUcxhOp1O5tWooAAABQ4d+iyWtoCvP3x81kbS6R6My33XZhS8k9I/M9xy8GgfmFkGJkejBXc0HXzqwrskwa0nTT6dqm+anI0Et9KXPlAY5zQXNZGJG5mNsVmdlNnXS6VObN+OOdb0v0iSieWpXbIaPE5jrppXpxA/Oli8o8lh+uYtI77B7yPpa2HndyDFhpojC5zmSAnK6yY3CszC4/MNdDv27LXxC+WZsYcGWHOc9xprGM1c46jZv1rxEopNc5fRymnOqR034Rc9pS/wDAYpxe6nOgkJJzNaATESdSQLI7gRwF9XXDOTuagws+ExYxRexuJgDgQB1ZjkDw5potJcAdNnbrua14Ms5YVS9nm5Y4U5CIiuKwiIgCIiAIiIAiIgCIiAIiIAiIgCIrGNxrIY3SSODGMFucdgO1AX1qvOnnz+BxETJIS6KUaSB9HMCczQ1zQ0kDKaLwTegNL3Gc5sJjIXRw43oXPH9OVvVp24oyAB3e0G6vbccx5087MQY5sDiHR4sty5ZgR1XgAiVj42t1AJaWOFgkjMRdvXslK29E78QPiPgp4TDDEZpK0kc0s/DuOltJGbpBptp2k/KebQwHVz9Sd9Ks+XBexxjTWzdmgLJ7bPn+qqc/Xf3+m/os1230j0MeJSeOdXu/JIJbvuXvR3XvyWFFGY5nMJ0cA5pP/kAoJbROqaaM2dlivL+VMch86nxRNikjJyANa5rhq0CgHA7EAVfco4xadn5b/qqHs1299iouIyTxpbLvlD5SZPLHKpxMrXVTWAho3vNVk6dw9PXCxGZjhI1oflsOYQCHsdYewg9raWf/APzj+H6YEk9P0TmgDQGPOHX5EeitMeNt1NQsaSS6Kt897fZPw868JiRDh43ECSfDNosLRGwTRk2SMrQA2hR3IXd18zO5ttl+UFpcDZbtr28D9PFdT5F564wxsY/oS5oDS9zX3JsAS0O6h7SM29hvBdwfi8eHr03sy+SslvnS/ro6MiweROVRiYWygFtlzXNP9r2Ocx7b409rhfGrWct5jCIiAIiIAiIgCIiAIiIAiIgCIvCUBicpcswYcAzSsjB2zuAva6G53C07l/4uYWFlwkyvB0YWSNEgujUtU2hrdG+zVRnO/n5gS2QnBh2LjprG4zDalua96JaAHF4Di0HztcpaQ9zn0Bmc5xoBrRZsgNbo1vYBpSjVcUWY8bt6MvlXluXFymUxQxFwId0LMjXg75w4nO7hm34LEZFXYdttrrXfv+6v4aPj78h+ZVcoBP6e9FnrI30ejGFRJZqvH91iymiT40fSvuSssBW52cPTwBH6qCfZ2l0XMNiARW2vv9/NX58E12UkXlN9/kfeyiMxD/X6kfv6qVweKzV9vzK6057RGWrXFkxyXzYmxOZsWUlrQbcaDgTlaBQJJ+Y7V1D2hYOLgMbnh1W1xaaIOoJadRvqN+9SPJPLT4Ceje5mbdzdx30dCN+/etzcW/Cyig53SAk08cdfmdvl3F3oL3XNTS69h1cb5do2XkvDZeRZ3u16Wdhb3ZXxt/8Ay/0UDDhOtQ3J0/lbRy5i42wQ4OJ7ZGxgSOLCDnIbpqDXWe9zq36neobk5gLxZo3sQLPgDuTqPJdz9aRV4/e6MqKDEtP9OWFrABwDuFuJcCG0O49vYpNnKTiz+rAXa10kDOljcW60QLLHVl0dpvqpSKNzWl7y94a2w0O1s/2tj6oJuhZIGvZdZeKEzXxwuazO/M4SOILGhmUuLgA1zi3M3LsNSbFa9x6qekRrI4fbJn4ZzA8nRisoD5mtboC1gnkyNIB0cG0CN/udqXOeY/LZM8kRfEwuxEwbEwg1lYHOlabBc1zgXatHzcd10ZakYgiIugIiIAiIgCIiAIiIAiIgC17nZynE2JzfxzMK9nXJ6rnZQNWmMkONg2A0g3W+xzecfOGPBQGaUPLAWg5G2RmNAnUAC+JPEdq498Q+VsBJFGMLD0ckkpfIcoGZpaSQS1xabe5pI304cX9nUts1TlnlaXFSh8zzK4DIHO3LA5xaA3xcTqTvumHZsFZgj09+Z71mwsOUkb93AfsNVjyVs9XFGhxPcAD46k/cJt4qsxUDXGh4bALEnkAcBfE/YgKtdllPXsqez139eCtvadPA35fyVeiduT7pVln0Teg52iMljvxAv1v35LGhnLHC+3j2V+5Uu+HQ/X35LGnwtj7ePAXw3pWza9MorG/aM1k3fpp79K9Fk4bHuabadvL3wWvte9jqNkXv2+6vzWTHjtuPZ37ge+8KLj6Ozk/TJ8Y/DusvgZmd/eBlefFzaJ8bUpyVynh4I5AMMyUykdaV19GKpw1BdWYZuqQfDdafFimOoX2aduhVw4giqOl+xfbv6InUvoOcdLtGy5sLQbnxDtP+tKQ40NTbvOvrwVyTnIxv/wAYPYXkvqq0DnWa089VruEhlmIbCx8hNUGNPyl2TMO7MQ0nYGgsxnNLGubmfG2COgekxEjY2au2tx+arJZoRlPHRdU2yLrFP0XZuccrJYp4y0PheHtDh1ToWlpO9FrnNJvj5rqXN34gDlIhkLJY3EDNmHVbVdK7pWnr5SWtAFWXtJ0sDlv/AKKmbMI5pI6zdYRuBcG0cri3dmYDS6NbjddR+HHJMTOkdE3IyImFo3Ly5sL3SOdxsCMDjoe2hdG5fFmfLxpc0bw0ab339q9RFcZQiIgCIiAIiIAiIgCIiAxuUJ4mxu6UtyEHMHagtrrDLxFbhfNfOKWB+Nn/AA7GMgD6iay8uUADM0HQBxBOlbrvHPnk7CfhpcRiIWyOhidkdqHD/FrXtIc23VseK+cIyTK4mz2nyGvqbUa9FuJfLZKwNG3mffmFlh1UK2/S1iw19D9/2WXGLF+9B+yw0exC6Kme/IX91BYiT+s8cAR60L+pU60bae9lrjwekfY/vPlWg+g+qniXbM/kPWiWgPV8x6WDXoSsl0Wvl9zp+ajsNLQF7WpCCS26n+76ftofJQtNF2Ok+jx0f2r6J0equ5e3+bH6/ZU9/D9b/ZQ2WtIsvisDw9/mrZwjToR4cPqsto0Ph+q8A38ff0KlyIOUyMPI7Tq0kGur3ftquz/Dzm1ydPydE78PE97mFk+cZndIOrICXWW6gkAVV2Ktcsc3T7ei95D5y4nAYpz8O4VKAXxu1ZI5p2P+J1+YGxmO+yvxX32YfIxalOT6H/Dwwtc+msDcznOPCxb3Fx7asnjVlcn5U50ieeTEvDnxNzNhAA6kQBuTK4jrP3PHVo2Ctc+viCcaOihtuHAY6Q9YGR9WWEGuo0kX/kR2DXWIJC5ojshh1NcdRTfMm/I9q7lyL0c8fC/5/wDDPbhvw0TpWAAPkccgrK0Pc6gDQoAU2xpQOnZJ/DTlB7OUmMa4EzMkEoc4jNlqQPA2LgbAHY48AmIk6jqYyYiMOMMrnNL2NDiZIi1wLnNIpzezKa1sxXMQxjlHCHKX3ITbTeUuZIGnrG8tkHe6B31vk72q+yWTXGo+j6CREWo88IiIAiIgCIiAIiIAiIgOd/F/nJGzDOwo1fIWZiHN6gDg5oLbzEuy1tVXZGgPD5DTweBq/L9r9AuqfG/oziMKC1ocI5XPcAMxbmY1rb3q81d5PeuXYxhIJrXNY/L6Kun2aMa+OyRjk/L7bLIwr6Ovv3f0UVg8SCAPDftv9b9FJ4fcUstrR6WKkzMDR9LUbytgrt7R1mjrDg9o4/7gL9PBSTP1/j6fZVZdLO9Ua4gbHx1+vcqlTl7RZkhWtM12J1i+Gten8LIhmLdDt2jX+VYnh6KVzR8ujm+B1I8LzDyCy4W7+i0U01sx4096/aMuGcGtfD+fe6ra6vSvStVjtw/Hs7Ffy6Ue9UNI1pvXZ7dKon6/mSmTX33KrJv3D9VwnotOmrxUTJLmmA7qHqL+yk/wnW4nc/r9lEs3Lv8AEuvyvQK6EuzJlp9JknANDexGnhf6D6rOw8gsHb8lHQyGgT3X9dPWgrrMJNI7o4o3Pc4gANBsk3XgDW5pQccnotWZQtm08l4Z/KLfwbGRPMeZ7ZJLaYml1kEtB6QZyA0VYHgSt+5nfDiPBvEsj+lmAOWhlYwuBDi1t25xBrM4nTarKyeYHMwYDD9ajPJRlcNQDWjGn/EdvE2ewDaVtmEvZ5V5XTevTCIimVBERAEREAREQBERAEREBwz4wzufykGEaMhjrXQglztuBskei0k6gXrep8bH6Fbz8Xnk8pVQ/wBGMA9wc91+pIWkucLrgFnv2b8S+JhSYfWxofv5eiycNjSH04a7itjW+/GuHmrxj0HisfFYMmiNCCHAnt7FHafTJuXHaJ9rrbY7P4VTzQvwPv32rD5HnztIIojSjwII/dSDYdfLUeRrx1tZqWno1zfJbInlLBdKAW6PbeXvH+J8dNeCxeTpc3nQN8CP4U66EUD26DzBI+yhxF0c8gG1td4ZtT+fqrIraaKqn5ql/skYz9CPTf8ARVCiLHZ+asxOJF9wPren0V6Pt9fK/wBCq2al2VBn5H7fkqjFv4fr+yqGle9vf1Xt9nb+VlQbO6RRsT3n8tVrMd5n6EAyP14WNSLOmxv0WwyycT79hdW+FHJYPJsL5AMxlmlaf9z3tB77Gvp2BasE72ed5daa0c+5o/DrE4xwMjXwwFuYSOaLeDWUNaTeoN3VfRdh5s81IMFEI4xmN5nvdWZ7qIzd2hIAGgBPabmkWpSkee6dewiIpEQiIgCIiAIiIAiIgCIiAIiIDjHxniAx0TuLoKPfT3V9LXPomfN6fTXfvXQvjdA44uEj/oGu8iQkj6j1XO4JfP3qqLN2F9LZmOC8lG/Z7KrhdbffbS9mivbh99dL4LPvTNjW10e83nayknqh166VYN33diz340NuV2YNlH9K2u6zYuq5wsURnJ17lZjgJhbF1QAc7hv0sgvLmdVtjaKAYL3eSSXaeyNJbEHnMY42MboKABLtGbG3Fzjmu8x7gO1wbb2UzOVaWvsy5eTsS6XBQODITPlIJOdzWuOQPcwCgdXULP3qJLBnfRsdI+idy0EhpNccoCkZOUZemM2cukLXNL3fMLZksAUAQzQUKHAXqsHowBQ04eVfoU3OviiURardMuNddUrrXUrTQrt34UP5VbNaZ6HaUfA+aqdLQv3tatN2HqqHv37N/fouaIOtGNi5as9n5an6r6H5pcnGDA4aIinMgja4Hg7IM3/la4Tza5POIx2Hiqw6VpcP+xn9R/8A4tPqvoxbcK0jyvJrdBERXGYIiIAiIgCIiAIiIAisY7GshjdI801gtx10A46KK5N564OeskzQTwd1fqdPqouknpnVLa2icRLRSOBERAcj+MTM+KhHBkLifBzyPy90uXyROac1GiSL4FwAzC+3UGuxwXUviu//AN41oG+HBJ/5voV4ZvYUPhObrH83p5T8zJzMxx7GdGwgf7mgjxrsWdbdtGx/DHLNRh2+mnvvV9kvv33LHwrDQPBXnMr377lRXs3S+tl38RX1/Qe+9eCaz5D+VYZ/Hv3srza8Pz7dPBR0T5Nlwm/O/wAvzXpZ97Pfpt9lYL+N+nnp6fZeOk14+HvjS7o5ySLpNjy/JVGTh5/ULF6XfyXhxPv7rvE48hekk48CdfAfqR9VZmm391StyT2rvJfJ3SvAkBykjq8SN8x9dG+vYO6SW2UunT0jq/wm5nGJn4yX55G1E0j5Y3EEv11BfQocGgcSQujqC5j4uSTAQOkOZ4a5rnUBmMb3MsAaUcuinVtS0jy29vbCIi6cCIiAIiIAiIgCIiAELk/PH4TvGeXBuuyXGLRp4nqOHV02AIuuJ2PWEUalMlNOfR84ckc8sVhH5GyPbl0DXnQUflyu4b6UKPDcHeuR/jNRDcTHW2Zzb0Pbk3AOnE1rrVVk/FD4c9MPxOFYBKP9Vg0Eg/z7M48Nb1Oi49b2ksc0mjR2tpHDYEbnccVTx4+jR1a7Pp3kfl2DFMLoZGvqs1HVpPAjcefYVIL5g5E5clw0wkheWPFdtFvBrx/c3cfwt5xfxkxD4+jEcYe7q5mW67vRrSd60vXfZTV/ZW8T/RFc/OVhicfI+IZh1IWZdS+rArttxdVdo7dZPn9jxhsJByVEbc1rH4kjtJzht7ayW6uwN7VHx4Q8nMbiJwBing/hIHfMwkhoxMjT8oaLIaeJANEaQcbXOLnSPc97jmc5xtxd2lx3/bhoFVy4rb9s0cVkalekU4VhDfD91clFcPd2rrpPf2XkUzTmvhebSzXaK4b7dio9s3dSuzBliN8BvfnXp+ytk71sNvFbbHybEQNBr3O07D1dxv729wfMduJxAhilykse82PlDcoF0eJeAP8AlvlpXrHRlrPH2ac/FVdk1/HfptXmexY0kxADi006wCbo0ddSKPgD4ru/M/4X4XCRtMzGTz6Fz3tDg12UW1gOgaHZqNXqtm5U5EhxEDoJGAxuaRQAGXsLf8XDcEbFWrGkZaztny87Ek+Xvh7ryVTSTt74+/FZWK5OMMssTzbopHxu/wCJIB89D5hV4eMXt79/ZV00i+E6LnJ+Ds9p0Wzcn4QN0B1vffLtppvoNfRRcZyjqNs9hNX58NPJXTjZCNmNdWruNeQB01+wIVcUnW6Lcs0p4wdK+GOM62JgGrWGOS7unyZ2vb2D/SDq7XFb4tZ+HXJscPJ8GSi6WNssjgAMz3tBJ04DRoHANAWzLaeWEREAREQBERAEREAREQBERAFrvK/w+wGJ/wBSBub/ACZbXDbiPBbEi5rZ1No56/4K4Mu+eVrP8WkWfFzgb7Nh32ti5vcxMHg3Z4o7fVZ3kudw2vRu3ABbAicUddNnCPidinP5Ye01TIomNF7jL0mbsu5XDy8VHMA7gulfE7mHJjejmw4Bnj6rgSGh8ep+b/IHbX+49gXLonuaXRvBY8fMyQEOafMbLNml+zZ41pdHuKlrbgRenCrP0WI/Jx17N/DhvoFluw9AuOxIs+/uqcMxp1FeviP3WZNI31uuuivC8pPJOkhaAbpzWucf7d4z1d9+1dg5htwLY82Hl6SWVrTIZHgynJYDSzTK1pLqDQBqTxtcfGKEb2tLct6AmqNnu3Wx8z4RK59PLYXFrXFoifJDNYEE2R7S6NhLiM7aIdlOgBI04stVWmujB5GGJnkn2dqRURNIaATmIAs6CzxNDQWq1qMJ88c/8o5WxmWiM7DoePRRl3gbtRmFZ9P5Ccv4snG4txGrsTPY4gNkcA0/8QPJeQ45o7QVkyJt9G/BSSWzKzV4X6DVZQaK7Pe3dw9FitkadiPNWPxzmkdXMD/jr2+fA+iz8G/Rs/NKXZmYCeNsgyuyua62uAAII7HcNVufMbFgYprm5dDT+jLGSPY6mZ5GFtzMbIQXPzWLaa+a9T5KhGLkETW5G9G6QuItzgxzc4ibX9R+Ql2W9QF2LkLmRhIMMIQOlaXiTO+sznbtcC2soA0FcL3s3pwxW9sweRkhrivf2bGiItRjCIiAIiIAiIgCIiAIiIAiIgCIiALXudvMnD8oMHSWyRopkrKzN1utdHNv+0+VHVbCiA4riOYOLw8pZJNGWdFJIx4a7rmLLbHN3Y4h16F2xVrB/B7HyOc9zoYb2a8lxNj/ALPkrxOvhr2PF8kxyyRyPBcYryCzlslhzFl05wLAQTtuFmKH45+i38t61s5Lgfhp1+hxb+lfmgc0RlzWhjjJ0gsgG6if1u9tVx3uHmPg44GwRxmNrXZg5jjnskF39RxLjmoAgnUUOAqYbgYxKZco6QtDC7jkaSQ2+Ask13q+pKUvRB069hERdIkBypzDwGIlM0sDXSGszg57S6hQzBjgHaUNb2Vhnw15MDs34Vl9hLyP/qXV9FsyIDTeVPhdyc5jy2Pojld1mvcA3Q0cpJAAOugGyv8AMnm9C3CRO6GMBzYpWjJqyQxR53AuFg522K7AVtaLmkd2zE5R5ObMzIdOLXAAlpoixfcSD2gkbFZEUYa0NGwAA8Aq0XTgREQBERAEREAREQBERAf/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solidFill>
                <a:prstClr val="black"/>
              </a:solidFill>
            </a:endParaRPr>
          </a:p>
        </p:txBody>
      </p:sp>
      <p:pic>
        <p:nvPicPr>
          <p:cNvPr id="6151"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5855" y="193467"/>
            <a:ext cx="1477119" cy="14445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2"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08923" y="1287272"/>
            <a:ext cx="1652587" cy="1647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4" name="Picture 10"/>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40432" y="2298686"/>
            <a:ext cx="1699283" cy="12728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5" name="Picture 11"/>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061404" y="3597453"/>
            <a:ext cx="1900105" cy="19888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6" name="Picture 1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410200" y="4904459"/>
            <a:ext cx="1846364" cy="140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TextBox 11"/>
          <p:cNvSpPr txBox="1"/>
          <p:nvPr/>
        </p:nvSpPr>
        <p:spPr>
          <a:xfrm>
            <a:off x="121266" y="5858420"/>
            <a:ext cx="4738766" cy="584775"/>
          </a:xfrm>
          <a:prstGeom prst="rect">
            <a:avLst/>
          </a:prstGeom>
          <a:noFill/>
          <a:ln>
            <a:solidFill>
              <a:schemeClr val="accent1"/>
            </a:solidFill>
          </a:ln>
        </p:spPr>
        <p:txBody>
          <a:bodyPr wrap="square" rtlCol="0">
            <a:spAutoFit/>
          </a:bodyPr>
          <a:lstStyle/>
          <a:p>
            <a:r>
              <a:rPr lang="en-GB" sz="1600" dirty="0">
                <a:latin typeface="Century Gothic" panose="020B0502020202020204" pitchFamily="34" charset="0"/>
              </a:rPr>
              <a:t>Use the model to create a for sale notice for another  story object.</a:t>
            </a:r>
          </a:p>
        </p:txBody>
      </p:sp>
    </p:spTree>
    <p:extLst>
      <p:ext uri="{BB962C8B-B14F-4D97-AF65-F5344CB8AC3E}">
        <p14:creationId xmlns:p14="http://schemas.microsoft.com/office/powerpoint/2010/main" val="2386298262"/>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Summarise/Précis - Using language features with precision!</a:t>
            </a:r>
          </a:p>
        </p:txBody>
      </p:sp>
      <p:pic>
        <p:nvPicPr>
          <p:cNvPr id="7" name="il_fi" descr="http://cdni.wired.co.uk/273x178/s_v/twitter_273x178.jpg"/>
          <p:cNvPicPr>
            <a:picLocks noGrp="1"/>
          </p:cNvPicPr>
          <p:nvPr>
            <p:ph idx="1"/>
          </p:nvPr>
        </p:nvPicPr>
        <p:blipFill>
          <a:blip>
            <a:extLst>
              <a:ext uri="{28A0092B-C50C-407E-A947-70E740481C1C}">
                <a14:useLocalDpi xmlns:a14="http://schemas.microsoft.com/office/drawing/2010/main"/>
              </a:ext>
            </a:extLst>
          </a:blip>
          <a:srcRect/>
          <a:stretch>
            <a:fillRect/>
          </a:stretch>
        </p:blipFill>
        <p:spPr bwMode="auto">
          <a:xfrm>
            <a:off x="611560" y="1412776"/>
            <a:ext cx="3922070" cy="2773114"/>
          </a:xfrm>
          <a:prstGeom prst="rect">
            <a:avLst/>
          </a:prstGeom>
          <a:noFill/>
          <a:ln>
            <a:noFill/>
          </a:ln>
        </p:spPr>
      </p:pic>
      <p:sp>
        <p:nvSpPr>
          <p:cNvPr id="3" name="Date Placeholder 2"/>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4" name="Slide Number Placeholder 3"/>
          <p:cNvSpPr>
            <a:spLocks noGrp="1"/>
          </p:cNvSpPr>
          <p:nvPr>
            <p:ph type="sldNum" sz="quarter" idx="12"/>
          </p:nvPr>
        </p:nvSpPr>
        <p:spPr/>
        <p:txBody>
          <a:bodyPr/>
          <a:lstStyle/>
          <a:p>
            <a:fld id="{12100C0E-1788-4A63-9571-481C82D2EE8D}" type="slidenum">
              <a:rPr lang="en-US" smtClean="0">
                <a:solidFill>
                  <a:prstClr val="black"/>
                </a:solidFill>
              </a:rPr>
              <a:pPr/>
              <a:t>117</a:t>
            </a:fld>
            <a:endParaRPr lang="en-US" dirty="0">
              <a:solidFill>
                <a:prstClr val="black"/>
              </a:solidFill>
            </a:endParaRPr>
          </a:p>
        </p:txBody>
      </p:sp>
      <p:sp>
        <p:nvSpPr>
          <p:cNvPr id="8" name="TextBox 7"/>
          <p:cNvSpPr txBox="1"/>
          <p:nvPr/>
        </p:nvSpPr>
        <p:spPr>
          <a:xfrm>
            <a:off x="304530" y="4001377"/>
            <a:ext cx="8458200" cy="2185214"/>
          </a:xfrm>
          <a:prstGeom prst="rect">
            <a:avLst/>
          </a:prstGeom>
          <a:noFill/>
        </p:spPr>
        <p:txBody>
          <a:bodyPr wrap="square" rtlCol="0">
            <a:spAutoFit/>
          </a:bodyPr>
          <a:lstStyle/>
          <a:p>
            <a:r>
              <a:rPr lang="en-GB" sz="2800" dirty="0">
                <a:solidFill>
                  <a:prstClr val="black"/>
                </a:solidFill>
                <a:latin typeface="Century Gothic" pitchFamily="34" charset="0"/>
              </a:rPr>
              <a:t>Convey a message with 140 characters or less.</a:t>
            </a:r>
          </a:p>
          <a:p>
            <a:endParaRPr lang="en-GB" sz="2800" dirty="0">
              <a:solidFill>
                <a:prstClr val="black"/>
              </a:solidFill>
              <a:latin typeface="Century Gothic" pitchFamily="34" charset="0"/>
            </a:endParaRPr>
          </a:p>
          <a:p>
            <a:r>
              <a:rPr lang="en-GB" sz="2000" dirty="0">
                <a:solidFill>
                  <a:prstClr val="black"/>
                </a:solidFill>
                <a:latin typeface="Century Gothic" pitchFamily="34" charset="0"/>
              </a:rPr>
              <a:t>Weekend news</a:t>
            </a:r>
          </a:p>
          <a:p>
            <a:r>
              <a:rPr lang="en-GB" sz="2000" dirty="0">
                <a:solidFill>
                  <a:prstClr val="black"/>
                </a:solidFill>
                <a:latin typeface="Century Gothic" pitchFamily="34" charset="0"/>
              </a:rPr>
              <a:t>The weather</a:t>
            </a:r>
          </a:p>
          <a:p>
            <a:r>
              <a:rPr lang="en-GB" sz="2000" dirty="0">
                <a:solidFill>
                  <a:prstClr val="black"/>
                </a:solidFill>
                <a:latin typeface="Century Gothic" pitchFamily="34" charset="0"/>
              </a:rPr>
              <a:t>Interesting from topic learning</a:t>
            </a:r>
          </a:p>
          <a:p>
            <a:r>
              <a:rPr lang="en-GB" sz="2000" dirty="0">
                <a:solidFill>
                  <a:prstClr val="black"/>
                </a:solidFill>
                <a:latin typeface="Century Gothic" pitchFamily="34" charset="0"/>
              </a:rPr>
              <a:t>Quote of the day!</a:t>
            </a:r>
          </a:p>
        </p:txBody>
      </p:sp>
    </p:spTree>
    <p:extLst>
      <p:ext uri="{BB962C8B-B14F-4D97-AF65-F5344CB8AC3E}">
        <p14:creationId xmlns:p14="http://schemas.microsoft.com/office/powerpoint/2010/main" val="2108671368"/>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Making cohesion clear</a:t>
            </a:r>
          </a:p>
        </p:txBody>
      </p:sp>
      <p:sp>
        <p:nvSpPr>
          <p:cNvPr id="3" name="Content Placeholder 2"/>
          <p:cNvSpPr>
            <a:spLocks noGrp="1"/>
          </p:cNvSpPr>
          <p:nvPr>
            <p:ph idx="1"/>
          </p:nvPr>
        </p:nvSpPr>
        <p:spPr/>
        <p:txBody>
          <a:bodyPr>
            <a:normAutofit/>
          </a:bodyPr>
          <a:lstStyle/>
          <a:p>
            <a:pPr marL="0" indent="0">
              <a:buNone/>
            </a:pPr>
            <a:r>
              <a:rPr lang="en-GB" sz="1800" dirty="0"/>
              <a:t>Cohesion is what makes a text “stick together”. It makes a group of sentences form a coherent whole. Making the system of cohesion explicit will help children to:</a:t>
            </a:r>
          </a:p>
          <a:p>
            <a:pPr marL="0" indent="0">
              <a:buNone/>
            </a:pPr>
            <a:r>
              <a:rPr lang="en-GB" sz="1800" dirty="0"/>
              <a:t> </a:t>
            </a:r>
          </a:p>
          <a:p>
            <a:r>
              <a:rPr lang="en-GB" sz="1800" dirty="0"/>
              <a:t>carry meaning at the level of a whole text</a:t>
            </a:r>
          </a:p>
          <a:p>
            <a:r>
              <a:rPr lang="en-GB" sz="1800" dirty="0"/>
              <a:t>use forward and backward referencing as they read</a:t>
            </a:r>
          </a:p>
          <a:p>
            <a:r>
              <a:rPr lang="en-GB" sz="1800" dirty="0"/>
              <a:t>see the organisation of a text by recognising key words such as conjunctions and connecting adverbials</a:t>
            </a:r>
          </a:p>
          <a:p>
            <a:r>
              <a:rPr lang="en-GB" sz="1800" dirty="0"/>
              <a:t>write more fluently</a:t>
            </a:r>
          </a:p>
          <a:p>
            <a:pPr marL="0" indent="0">
              <a:buNone/>
            </a:pPr>
            <a:endParaRPr lang="en-GB" dirty="0"/>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118</a:t>
            </a:fld>
            <a:endParaRPr lang="en-US" dirty="0">
              <a:solidFill>
                <a:prstClr val="black"/>
              </a:solidFill>
            </a:endParaRPr>
          </a:p>
        </p:txBody>
      </p:sp>
    </p:spTree>
    <p:extLst>
      <p:ext uri="{BB962C8B-B14F-4D97-AF65-F5344CB8AC3E}">
        <p14:creationId xmlns:p14="http://schemas.microsoft.com/office/powerpoint/2010/main" val="1635620420"/>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B0843-916F-4638-ABA4-C58C59CA9D4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DEF76FF-7DE6-4254-B126-CCCD6590971B}"/>
              </a:ext>
            </a:extLst>
          </p:cNvPr>
          <p:cNvSpPr>
            <a:spLocks noGrp="1"/>
          </p:cNvSpPr>
          <p:nvPr>
            <p:ph idx="1"/>
          </p:nvPr>
        </p:nvSpPr>
        <p:spPr/>
        <p:txBody>
          <a:bodyPr/>
          <a:lstStyle/>
          <a:p>
            <a:endParaRPr lang="en-GB"/>
          </a:p>
        </p:txBody>
      </p:sp>
      <p:sp>
        <p:nvSpPr>
          <p:cNvPr id="4" name="Date Placeholder 3">
            <a:extLst>
              <a:ext uri="{FF2B5EF4-FFF2-40B4-BE49-F238E27FC236}">
                <a16:creationId xmlns:a16="http://schemas.microsoft.com/office/drawing/2014/main" id="{95351C57-9638-4069-AA3F-47F8A72247FF}"/>
              </a:ext>
            </a:extLst>
          </p:cNvPr>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a:extLst>
              <a:ext uri="{FF2B5EF4-FFF2-40B4-BE49-F238E27FC236}">
                <a16:creationId xmlns:a16="http://schemas.microsoft.com/office/drawing/2014/main" id="{06EFC84C-48F6-4183-83FC-31E8895C554E}"/>
              </a:ext>
            </a:extLst>
          </p:cNvPr>
          <p:cNvSpPr>
            <a:spLocks noGrp="1"/>
          </p:cNvSpPr>
          <p:nvPr>
            <p:ph type="sldNum" sz="quarter" idx="12"/>
          </p:nvPr>
        </p:nvSpPr>
        <p:spPr/>
        <p:txBody>
          <a:bodyPr/>
          <a:lstStyle/>
          <a:p>
            <a:fld id="{12100C0E-1788-4A63-9571-481C82D2EE8D}" type="slidenum">
              <a:rPr lang="en-US" smtClean="0">
                <a:solidFill>
                  <a:prstClr val="black"/>
                </a:solidFill>
              </a:rPr>
              <a:pPr/>
              <a:t>‹#›</a:t>
            </a:fld>
            <a:endParaRPr lang="en-US" dirty="0">
              <a:solidFill>
                <a:prstClr val="black"/>
              </a:solidFill>
            </a:endParaRPr>
          </a:p>
        </p:txBody>
      </p:sp>
    </p:spTree>
    <p:extLst>
      <p:ext uri="{BB962C8B-B14F-4D97-AF65-F5344CB8AC3E}">
        <p14:creationId xmlns:p14="http://schemas.microsoft.com/office/powerpoint/2010/main" val="317343448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idx="4294967295"/>
          </p:nvPr>
        </p:nvSpPr>
        <p:spPr>
          <a:xfrm>
            <a:off x="277018" y="836712"/>
            <a:ext cx="8589963" cy="4572000"/>
          </a:xfrm>
        </p:spPr>
        <p:txBody>
          <a:bodyPr>
            <a:normAutofit fontScale="90000"/>
          </a:bodyPr>
          <a:lstStyle/>
          <a:p>
            <a:pPr algn="l" eaLnBrk="1" hangingPunct="1"/>
            <a:r>
              <a:rPr lang="en-GB" altLang="en-US" sz="3200" dirty="0"/>
              <a:t>Cohesive devices</a:t>
            </a:r>
            <a:br>
              <a:rPr lang="en-GB" altLang="en-US" sz="1600" dirty="0"/>
            </a:br>
            <a:br>
              <a:rPr lang="en-GB" altLang="en-US" sz="1600" dirty="0"/>
            </a:br>
            <a:r>
              <a:rPr lang="en-GB" altLang="en-US" sz="2000" b="0" dirty="0">
                <a:solidFill>
                  <a:schemeClr val="accent1"/>
                </a:solidFill>
              </a:rPr>
              <a:t>Residents of Preston </a:t>
            </a:r>
            <a:r>
              <a:rPr lang="en-GB" altLang="en-US" sz="2000" b="0" dirty="0"/>
              <a:t>have been acting strangely  for some time and rumours are reaching far and wide as to the cause of this bizarre behaviour. </a:t>
            </a:r>
            <a:br>
              <a:rPr lang="en-GB" altLang="en-US" sz="2000" b="0" dirty="0"/>
            </a:br>
            <a:br>
              <a:rPr lang="en-GB" altLang="en-US" sz="2000" b="0" dirty="0"/>
            </a:br>
            <a:r>
              <a:rPr lang="en-GB" altLang="en-US" sz="2000" b="0" dirty="0">
                <a:solidFill>
                  <a:schemeClr val="accent1"/>
                </a:solidFill>
              </a:rPr>
              <a:t>Most residents </a:t>
            </a:r>
            <a:r>
              <a:rPr lang="en-GB" altLang="en-US" sz="2000" b="0" dirty="0"/>
              <a:t>spend hours doing little other than staring at the old water tower on Shooters Hill. To make matters worse, </a:t>
            </a:r>
            <a:r>
              <a:rPr lang="en-GB" altLang="en-US" sz="2000" b="0" dirty="0">
                <a:solidFill>
                  <a:schemeClr val="accent1"/>
                </a:solidFill>
              </a:rPr>
              <a:t>these residents </a:t>
            </a:r>
            <a:r>
              <a:rPr lang="en-GB" altLang="en-US" sz="2000" b="0" dirty="0"/>
              <a:t>now appear to have a green glow to the eyes. This causes </a:t>
            </a:r>
            <a:r>
              <a:rPr lang="en-GB" altLang="en-US" sz="2000" b="0" dirty="0">
                <a:solidFill>
                  <a:schemeClr val="accent1"/>
                </a:solidFill>
              </a:rPr>
              <a:t>them</a:t>
            </a:r>
            <a:r>
              <a:rPr lang="en-GB" altLang="en-US" sz="2000" b="0" dirty="0"/>
              <a:t> to look sinister and makes conversation with </a:t>
            </a:r>
            <a:r>
              <a:rPr lang="en-GB" altLang="en-US" sz="2000" b="0" dirty="0">
                <a:solidFill>
                  <a:schemeClr val="accent1"/>
                </a:solidFill>
              </a:rPr>
              <a:t>them</a:t>
            </a:r>
            <a:r>
              <a:rPr lang="en-GB" altLang="en-US" sz="2000" b="0" dirty="0"/>
              <a:t> difficult. </a:t>
            </a:r>
            <a:r>
              <a:rPr lang="en-GB" altLang="en-US" sz="2000" b="0" dirty="0">
                <a:solidFill>
                  <a:schemeClr val="accent1"/>
                </a:solidFill>
              </a:rPr>
              <a:t>Those who are going about their daily business </a:t>
            </a:r>
            <a:r>
              <a:rPr lang="en-GB" altLang="en-US" sz="2000" b="0" dirty="0"/>
              <a:t>are incredibly nervous and do their best to stay out of the way of any ‘changed’ residents. Mrs Green who works at the local bar says, “Mr Green came home one day a completely different person. He used to spend all day in bed but now he sits by the gas station and polishes his shotgun. It just gives me the jitters...”</a:t>
            </a:r>
            <a:br>
              <a:rPr lang="en-GB" altLang="en-US" sz="2000" b="0" dirty="0"/>
            </a:br>
            <a:br>
              <a:rPr lang="en-GB" altLang="en-US" sz="2000" b="0" dirty="0"/>
            </a:br>
            <a:r>
              <a:rPr lang="en-GB" altLang="en-US" sz="2000" b="0" dirty="0">
                <a:solidFill>
                  <a:schemeClr val="accent1"/>
                </a:solidFill>
              </a:rPr>
              <a:t>A majority of ‘unchanged’ townsfolk </a:t>
            </a:r>
            <a:r>
              <a:rPr lang="en-GB" altLang="en-US" sz="2000" b="0" dirty="0"/>
              <a:t>speak of alien invasions. However, so far, there have been no sightings to prove this. Alien-believers say that the ‘zombie state’ of many of the locals shows that they have been ‘taken over’ by another being. They add to this by insisting this alien presence is lurking in the green waters of the water tower, as this is where most of the problems have started.</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120</a:t>
            </a:fld>
            <a:endParaRPr lang="en-GB" dirty="0"/>
          </a:p>
        </p:txBody>
      </p:sp>
    </p:spTree>
    <p:extLst>
      <p:ext uri="{BB962C8B-B14F-4D97-AF65-F5344CB8AC3E}">
        <p14:creationId xmlns:p14="http://schemas.microsoft.com/office/powerpoint/2010/main" val="1968235116"/>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txBox="1">
            <a:spLocks/>
          </p:cNvSpPr>
          <p:nvPr/>
        </p:nvSpPr>
        <p:spPr>
          <a:xfrm>
            <a:off x="232792" y="1117374"/>
            <a:ext cx="8731696" cy="2664296"/>
          </a:xfrm>
          <a:prstGeom prst="rect">
            <a:avLst/>
          </a:prstGeom>
          <a:ln>
            <a:solidFill>
              <a:schemeClr val="tx1"/>
            </a:solidFill>
          </a:ln>
        </p:spPr>
        <p:txBody>
          <a:bodyP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600" dirty="0"/>
              <a:t>A thousand miles ago, in a country east of the jungle and south of the mountains, there lived a Firework-Maker called Lachland and his daughter Lila.</a:t>
            </a:r>
          </a:p>
          <a:p>
            <a:pPr marL="0" indent="0">
              <a:buFont typeface="Arial" pitchFamily="34" charset="0"/>
              <a:buNone/>
            </a:pPr>
            <a:r>
              <a:rPr lang="en-GB" sz="1600" dirty="0"/>
              <a:t>Lachland’s wife had died when Lila was young. The child was a cross little thing, always crying and refusing her food, but Lachland built  a cradle for her in the corner of the workshop, where she could see the sparks play and listen to the fizz and crackle of the gunpowder. Once she was out of her cradle, she toddled around the workshop laughing as the fire flared and the sparks danced. Many a time she burnt her little fingers, but Lachland kissed her better, and soon she was playing again.</a:t>
            </a:r>
          </a:p>
          <a:p>
            <a:pPr marL="0" indent="0">
              <a:buFont typeface="Arial" pitchFamily="34" charset="0"/>
              <a:buNone/>
            </a:pPr>
            <a:r>
              <a:rPr lang="en-GB" sz="1600" dirty="0"/>
              <a:t>When she was old enough to learn, her father began to teach her the art of making fireworks.</a:t>
            </a:r>
          </a:p>
        </p:txBody>
      </p:sp>
      <p:pic>
        <p:nvPicPr>
          <p:cNvPr id="5" name="Picture 2" descr="http://www.philip-pullman.com/assets_cm/files/Image/cover_the_firework_makers_daughter.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187808" y="161551"/>
            <a:ext cx="494089" cy="73866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32792" y="161551"/>
            <a:ext cx="4413097" cy="738664"/>
          </a:xfrm>
          <a:prstGeom prst="rect">
            <a:avLst/>
          </a:prstGeom>
          <a:noFill/>
          <a:ln>
            <a:solidFill>
              <a:schemeClr val="accent1"/>
            </a:solidFill>
          </a:ln>
        </p:spPr>
        <p:txBody>
          <a:bodyPr wrap="square" rtlCol="0">
            <a:spAutoFit/>
          </a:bodyPr>
          <a:lstStyle/>
          <a:p>
            <a:r>
              <a:rPr lang="en-GB" sz="1400" dirty="0">
                <a:latin typeface="Century Gothic" panose="020B0502020202020204" pitchFamily="34" charset="0"/>
              </a:rPr>
              <a:t>Take an extract from familiar or current text and identify and mark the cohesive devices used. Discuss the effect.</a:t>
            </a:r>
          </a:p>
        </p:txBody>
      </p:sp>
      <p:sp>
        <p:nvSpPr>
          <p:cNvPr id="8" name="Content Placeholder 2"/>
          <p:cNvSpPr>
            <a:spLocks noGrp="1"/>
          </p:cNvSpPr>
          <p:nvPr>
            <p:ph idx="1"/>
          </p:nvPr>
        </p:nvSpPr>
        <p:spPr>
          <a:xfrm>
            <a:off x="232792" y="4552419"/>
            <a:ext cx="8731696" cy="1872208"/>
          </a:xfrm>
          <a:ln>
            <a:solidFill>
              <a:schemeClr val="tx1"/>
            </a:solidFill>
          </a:ln>
        </p:spPr>
        <p:txBody>
          <a:bodyPr>
            <a:normAutofit/>
          </a:bodyPr>
          <a:lstStyle/>
          <a:p>
            <a:pPr marL="0" indent="0">
              <a:buNone/>
            </a:pPr>
            <a:r>
              <a:rPr lang="en-GB" sz="1600" dirty="0"/>
              <a:t>A hoover is powered by a motor that runs on electricity. Before switching on, it needs to be plugged into a nearby socket. Once the motor is running, it turns a fan. As the fan spins, it pushes air out of the hoover through a tube.</a:t>
            </a:r>
          </a:p>
          <a:p>
            <a:pPr marL="0" indent="0">
              <a:buNone/>
            </a:pPr>
            <a:r>
              <a:rPr lang="en-GB" sz="1600" dirty="0"/>
              <a:t>Due to the air being pushed out of the hoover, air is sucked in to take its place. The air sucks up dirt and dust from the floor. The dirt and dust is carried into a bag which has many tiny holes. These holes allow the air to escape, but the dirt and dust to remain trapped in the bag.</a:t>
            </a:r>
          </a:p>
        </p:txBody>
      </p:sp>
      <p:sp>
        <p:nvSpPr>
          <p:cNvPr id="2" name="Date Placeholder 1"/>
          <p:cNvSpPr>
            <a:spLocks noGrp="1"/>
          </p:cNvSpPr>
          <p:nvPr>
            <p:ph type="dt" sz="half" idx="10"/>
          </p:nvPr>
        </p:nvSpPr>
        <p:spPr>
          <a:xfrm>
            <a:off x="3531840" y="6537551"/>
            <a:ext cx="2133600" cy="320675"/>
          </a:xfrm>
        </p:spPr>
        <p:txBody>
          <a:bodyPr/>
          <a:lstStyle/>
          <a:p>
            <a:r>
              <a:rPr lang="en-US" dirty="0"/>
              <a:t>© Focus Education UK Ltd</a:t>
            </a:r>
            <a:endParaRPr lang="en-GB" dirty="0"/>
          </a:p>
        </p:txBody>
      </p:sp>
      <p:sp>
        <p:nvSpPr>
          <p:cNvPr id="3" name="Slide Number Placeholder 2"/>
          <p:cNvSpPr>
            <a:spLocks noGrp="1"/>
          </p:cNvSpPr>
          <p:nvPr>
            <p:ph type="sldNum" sz="quarter" idx="12"/>
          </p:nvPr>
        </p:nvSpPr>
        <p:spPr>
          <a:xfrm>
            <a:off x="7462697" y="6488481"/>
            <a:ext cx="1219200" cy="365125"/>
          </a:xfrm>
        </p:spPr>
        <p:txBody>
          <a:bodyPr/>
          <a:lstStyle/>
          <a:p>
            <a:fld id="{1846B546-D5AF-48F3-AE7E-6EBE9F16C366}" type="slidenum">
              <a:rPr lang="en-GB" smtClean="0"/>
              <a:pPr/>
              <a:t>121</a:t>
            </a:fld>
            <a:endParaRPr lang="en-GB" dirty="0"/>
          </a:p>
        </p:txBody>
      </p:sp>
      <p:pic>
        <p:nvPicPr>
          <p:cNvPr id="18434" name="Picture 2" descr="http://www.2ndhandplanet.co.uk/wp-content/uploads/the-hoover-purepower-41128.jpe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42468" y="3829359"/>
            <a:ext cx="522784" cy="6101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669998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Changing the text type </a:t>
            </a:r>
          </a:p>
        </p:txBody>
      </p:sp>
      <p:sp>
        <p:nvSpPr>
          <p:cNvPr id="3" name="Content Placeholder 2"/>
          <p:cNvSpPr>
            <a:spLocks noGrp="1"/>
          </p:cNvSpPr>
          <p:nvPr>
            <p:ph idx="1"/>
          </p:nvPr>
        </p:nvSpPr>
        <p:spPr/>
        <p:txBody>
          <a:bodyPr>
            <a:normAutofit/>
          </a:bodyPr>
          <a:lstStyle/>
          <a:p>
            <a:pPr marL="0" indent="0">
              <a:buNone/>
            </a:pPr>
            <a:r>
              <a:rPr lang="en-GB" sz="1800" dirty="0"/>
              <a:t>Children need to be familiar with different text types. Each text type uses different grammatical features and the resulting sentences look and sound different. These games allow children to consider and experiment with the different language required for the different text types. </a:t>
            </a:r>
          </a:p>
          <a:p>
            <a:pPr marL="0" indent="0">
              <a:buNone/>
            </a:pPr>
            <a:r>
              <a:rPr lang="en-GB" sz="1800" dirty="0"/>
              <a:t>In the first game, they identify the text type and explain how they know from the grammatical features.</a:t>
            </a:r>
          </a:p>
          <a:p>
            <a:pPr marL="0" indent="0">
              <a:buNone/>
            </a:pPr>
            <a:r>
              <a:rPr lang="en-GB" sz="1800" dirty="0"/>
              <a:t>The following games offer some suggestions for children to practise talking text types. The sentence starters provided are just examples and should be adapted to the year group and audience identified.</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122</a:t>
            </a:fld>
            <a:endParaRPr lang="en-GB" dirty="0"/>
          </a:p>
        </p:txBody>
      </p:sp>
    </p:spTree>
    <p:extLst>
      <p:ext uri="{BB962C8B-B14F-4D97-AF65-F5344CB8AC3E}">
        <p14:creationId xmlns:p14="http://schemas.microsoft.com/office/powerpoint/2010/main" val="371437018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9262" y="152400"/>
            <a:ext cx="8229600" cy="756320"/>
          </a:xfrm>
        </p:spPr>
        <p:txBody>
          <a:bodyPr/>
          <a:lstStyle/>
          <a:p>
            <a:r>
              <a:rPr lang="en-GB" dirty="0"/>
              <a:t>Identify/Change the text type</a:t>
            </a:r>
          </a:p>
        </p:txBody>
      </p:sp>
      <p:sp>
        <p:nvSpPr>
          <p:cNvPr id="3" name="Content Placeholder 2"/>
          <p:cNvSpPr>
            <a:spLocks noGrp="1"/>
          </p:cNvSpPr>
          <p:nvPr>
            <p:ph idx="1"/>
          </p:nvPr>
        </p:nvSpPr>
        <p:spPr>
          <a:xfrm>
            <a:off x="266957" y="1054282"/>
            <a:ext cx="8229600" cy="4830763"/>
          </a:xfrm>
        </p:spPr>
        <p:txBody>
          <a:bodyPr>
            <a:normAutofit/>
          </a:bodyPr>
          <a:lstStyle/>
          <a:p>
            <a:pPr marL="0" indent="0">
              <a:buNone/>
            </a:pPr>
            <a:r>
              <a:rPr lang="en-GB" sz="2800" b="1" dirty="0"/>
              <a:t>The children saw the giant</a:t>
            </a:r>
            <a:r>
              <a:rPr lang="en-GB" sz="2800" dirty="0"/>
              <a:t>.</a:t>
            </a:r>
            <a:r>
              <a:rPr lang="en-GB" dirty="0"/>
              <a:t> </a:t>
            </a:r>
          </a:p>
          <a:p>
            <a:pPr marL="0" indent="0">
              <a:buNone/>
            </a:pPr>
            <a:endParaRPr lang="en-GB" dirty="0"/>
          </a:p>
          <a:p>
            <a:pPr marL="0" indent="0">
              <a:buNone/>
            </a:pPr>
            <a:endParaRPr lang="en-GB" dirty="0"/>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123</a:t>
            </a:fld>
            <a:endParaRPr lang="en-GB" dirty="0"/>
          </a:p>
        </p:txBody>
      </p:sp>
      <p:sp>
        <p:nvSpPr>
          <p:cNvPr id="8" name="TextBox 7"/>
          <p:cNvSpPr txBox="1"/>
          <p:nvPr/>
        </p:nvSpPr>
        <p:spPr>
          <a:xfrm rot="222215">
            <a:off x="5061449" y="1810810"/>
            <a:ext cx="3586073" cy="1508105"/>
          </a:xfrm>
          <a:prstGeom prst="rect">
            <a:avLst/>
          </a:prstGeom>
          <a:noFill/>
          <a:ln>
            <a:solidFill>
              <a:schemeClr val="tx2">
                <a:lumMod val="60000"/>
                <a:lumOff val="40000"/>
              </a:schemeClr>
            </a:solidFill>
          </a:ln>
        </p:spPr>
        <p:txBody>
          <a:bodyPr wrap="square" rtlCol="0">
            <a:spAutoFit/>
          </a:bodyPr>
          <a:lstStyle/>
          <a:p>
            <a:r>
              <a:rPr lang="en-GB" b="1" dirty="0">
                <a:solidFill>
                  <a:schemeClr val="tx2">
                    <a:lumMod val="60000"/>
                    <a:lumOff val="40000"/>
                  </a:schemeClr>
                </a:solidFill>
              </a:rPr>
              <a:t>                                  </a:t>
            </a:r>
            <a:r>
              <a:rPr lang="en-GB" sz="2000" b="1" dirty="0">
                <a:solidFill>
                  <a:schemeClr val="tx2">
                    <a:lumMod val="60000"/>
                    <a:lumOff val="40000"/>
                  </a:schemeClr>
                </a:solidFill>
              </a:rPr>
              <a:t>?</a:t>
            </a:r>
          </a:p>
          <a:p>
            <a:r>
              <a:rPr lang="en-GB" b="1" dirty="0">
                <a:solidFill>
                  <a:schemeClr val="tx2">
                    <a:lumMod val="60000"/>
                    <a:lumOff val="40000"/>
                  </a:schemeClr>
                </a:solidFill>
              </a:rPr>
              <a:t>Yesterday afternoon, an enormous figure, carrying a club was seen striding through the waves on Littleharbour beach.</a:t>
            </a:r>
          </a:p>
        </p:txBody>
      </p:sp>
      <p:sp>
        <p:nvSpPr>
          <p:cNvPr id="9" name="TextBox 8"/>
          <p:cNvSpPr txBox="1"/>
          <p:nvPr/>
        </p:nvSpPr>
        <p:spPr>
          <a:xfrm rot="21316846">
            <a:off x="350275" y="1916350"/>
            <a:ext cx="4147064" cy="1200329"/>
          </a:xfrm>
          <a:prstGeom prst="rect">
            <a:avLst/>
          </a:prstGeom>
          <a:noFill/>
          <a:ln>
            <a:solidFill>
              <a:schemeClr val="tx2">
                <a:lumMod val="60000"/>
                <a:lumOff val="40000"/>
              </a:schemeClr>
            </a:solidFill>
          </a:ln>
        </p:spPr>
        <p:txBody>
          <a:bodyPr wrap="square" rtlCol="0">
            <a:spAutoFit/>
          </a:bodyPr>
          <a:lstStyle/>
          <a:p>
            <a:r>
              <a:rPr lang="en-GB" b="1" dirty="0">
                <a:solidFill>
                  <a:schemeClr val="tx2"/>
                </a:solidFill>
                <a:latin typeface="Century Gothic" pitchFamily="34" charset="0"/>
              </a:rPr>
              <a:t>                            </a:t>
            </a:r>
            <a:r>
              <a:rPr lang="en-GB" b="1" dirty="0">
                <a:solidFill>
                  <a:schemeClr val="tx2">
                    <a:lumMod val="60000"/>
                    <a:lumOff val="40000"/>
                  </a:schemeClr>
                </a:solidFill>
                <a:latin typeface="Century Gothic" pitchFamily="34" charset="0"/>
              </a:rPr>
              <a:t>?</a:t>
            </a:r>
          </a:p>
          <a:p>
            <a:r>
              <a:rPr lang="en-GB" b="1" dirty="0">
                <a:solidFill>
                  <a:schemeClr val="tx2">
                    <a:lumMod val="60000"/>
                    <a:lumOff val="40000"/>
                  </a:schemeClr>
                </a:solidFill>
                <a:latin typeface="Century Gothic" pitchFamily="34" charset="0"/>
              </a:rPr>
              <a:t>The children stood transfixed as the towering figure strode through the waves.</a:t>
            </a:r>
          </a:p>
        </p:txBody>
      </p:sp>
      <p:sp>
        <p:nvSpPr>
          <p:cNvPr id="10" name="TextBox 9"/>
          <p:cNvSpPr txBox="1"/>
          <p:nvPr/>
        </p:nvSpPr>
        <p:spPr>
          <a:xfrm>
            <a:off x="5474173" y="5769402"/>
            <a:ext cx="1231427"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Recipe</a:t>
            </a:r>
          </a:p>
        </p:txBody>
      </p:sp>
      <p:sp>
        <p:nvSpPr>
          <p:cNvPr id="11" name="TextBox 10"/>
          <p:cNvSpPr txBox="1"/>
          <p:nvPr/>
        </p:nvSpPr>
        <p:spPr>
          <a:xfrm>
            <a:off x="3423856" y="5063687"/>
            <a:ext cx="1845377"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Instructions</a:t>
            </a:r>
          </a:p>
        </p:txBody>
      </p:sp>
      <p:sp>
        <p:nvSpPr>
          <p:cNvPr id="12" name="TextBox 11"/>
          <p:cNvSpPr txBox="1"/>
          <p:nvPr/>
        </p:nvSpPr>
        <p:spPr>
          <a:xfrm>
            <a:off x="7319147" y="5824733"/>
            <a:ext cx="1415772"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Recount</a:t>
            </a:r>
          </a:p>
        </p:txBody>
      </p:sp>
      <p:sp>
        <p:nvSpPr>
          <p:cNvPr id="13" name="TextBox 12"/>
          <p:cNvSpPr txBox="1"/>
          <p:nvPr/>
        </p:nvSpPr>
        <p:spPr>
          <a:xfrm>
            <a:off x="6613413" y="5063687"/>
            <a:ext cx="1935145"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Explanation</a:t>
            </a:r>
          </a:p>
        </p:txBody>
      </p:sp>
      <p:sp>
        <p:nvSpPr>
          <p:cNvPr id="14" name="TextBox 13"/>
          <p:cNvSpPr txBox="1"/>
          <p:nvPr/>
        </p:nvSpPr>
        <p:spPr>
          <a:xfrm>
            <a:off x="3278056" y="5792424"/>
            <a:ext cx="1293944" cy="461665"/>
          </a:xfrm>
          <a:prstGeom prst="rect">
            <a:avLst/>
          </a:prstGeom>
          <a:noFill/>
          <a:ln>
            <a:solidFill>
              <a:srgbClr val="7030A0"/>
            </a:solidFill>
          </a:ln>
        </p:spPr>
        <p:txBody>
          <a:bodyPr wrap="none" rtlCol="0">
            <a:spAutoFit/>
          </a:bodyPr>
          <a:lstStyle/>
          <a:p>
            <a:r>
              <a:rPr lang="en-GB" sz="2400" b="1" dirty="0">
                <a:solidFill>
                  <a:srgbClr val="7030A0"/>
                </a:solidFill>
                <a:latin typeface="Century Gothic" pitchFamily="34" charset="0"/>
              </a:rPr>
              <a:t>Debate</a:t>
            </a:r>
          </a:p>
        </p:txBody>
      </p:sp>
      <p:pic>
        <p:nvPicPr>
          <p:cNvPr id="23554"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08583" y="4169905"/>
            <a:ext cx="1759162" cy="21164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TextBox 16"/>
          <p:cNvSpPr txBox="1"/>
          <p:nvPr/>
        </p:nvSpPr>
        <p:spPr>
          <a:xfrm>
            <a:off x="2707422" y="3561664"/>
            <a:ext cx="5536986" cy="1200329"/>
          </a:xfrm>
          <a:prstGeom prst="rect">
            <a:avLst/>
          </a:prstGeom>
          <a:noFill/>
          <a:ln>
            <a:solidFill>
              <a:schemeClr val="tx2">
                <a:lumMod val="60000"/>
                <a:lumOff val="40000"/>
              </a:schemeClr>
            </a:solidFill>
          </a:ln>
        </p:spPr>
        <p:txBody>
          <a:bodyPr wrap="square" rtlCol="0">
            <a:spAutoFit/>
          </a:bodyPr>
          <a:lstStyle/>
          <a:p>
            <a:r>
              <a:rPr lang="en-GB" b="1" dirty="0">
                <a:solidFill>
                  <a:schemeClr val="tx2"/>
                </a:solidFill>
                <a:latin typeface="Century Gothic" pitchFamily="34" charset="0"/>
              </a:rPr>
              <a:t>                                        </a:t>
            </a:r>
            <a:r>
              <a:rPr lang="en-GB" b="1" dirty="0">
                <a:solidFill>
                  <a:schemeClr val="tx2">
                    <a:lumMod val="60000"/>
                    <a:lumOff val="40000"/>
                  </a:schemeClr>
                </a:solidFill>
                <a:latin typeface="Century Gothic" pitchFamily="34" charset="0"/>
              </a:rPr>
              <a:t>?</a:t>
            </a:r>
          </a:p>
          <a:p>
            <a:r>
              <a:rPr lang="en-GB" b="1" dirty="0">
                <a:solidFill>
                  <a:schemeClr val="tx2">
                    <a:lumMod val="60000"/>
                    <a:lumOff val="40000"/>
                  </a:schemeClr>
                </a:solidFill>
                <a:latin typeface="Century Gothic" pitchFamily="34" charset="0"/>
              </a:rPr>
              <a:t>The Salt Giant is commonly found in coastal regions in the British Isles and makes his home in underwater caves. </a:t>
            </a:r>
          </a:p>
        </p:txBody>
      </p:sp>
    </p:spTree>
    <p:extLst>
      <p:ext uri="{BB962C8B-B14F-4D97-AF65-F5344CB8AC3E}">
        <p14:creationId xmlns:p14="http://schemas.microsoft.com/office/powerpoint/2010/main" val="4233566971"/>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991" y="116632"/>
            <a:ext cx="8229600" cy="706090"/>
          </a:xfrm>
        </p:spPr>
        <p:txBody>
          <a:bodyPr/>
          <a:lstStyle/>
          <a:p>
            <a:pPr eaLnBrk="1" hangingPunct="1">
              <a:defRPr/>
            </a:pPr>
            <a:r>
              <a:rPr lang="en-GB" dirty="0"/>
              <a:t>Persuasion</a:t>
            </a:r>
            <a:endParaRPr lang="en-GB" b="1" dirty="0"/>
          </a:p>
        </p:txBody>
      </p:sp>
      <p:sp>
        <p:nvSpPr>
          <p:cNvPr id="31747" name="Content Placeholder 2"/>
          <p:cNvSpPr>
            <a:spLocks noGrp="1"/>
          </p:cNvSpPr>
          <p:nvPr>
            <p:ph idx="1"/>
          </p:nvPr>
        </p:nvSpPr>
        <p:spPr>
          <a:xfrm>
            <a:off x="251520" y="1199841"/>
            <a:ext cx="8229600" cy="4830763"/>
          </a:xfrm>
        </p:spPr>
        <p:txBody>
          <a:bodyPr/>
          <a:lstStyle/>
          <a:p>
            <a:pPr eaLnBrk="1" hangingPunct="1">
              <a:buFont typeface="Arial" pitchFamily="34" charset="0"/>
              <a:buNone/>
            </a:pPr>
            <a:r>
              <a:rPr lang="en-GB" sz="2400" dirty="0"/>
              <a:t>You have three minutes to persuade: </a:t>
            </a:r>
          </a:p>
          <a:p>
            <a:pPr eaLnBrk="1" hangingPunct="1">
              <a:buFont typeface="Arial" pitchFamily="34" charset="0"/>
              <a:buNone/>
            </a:pPr>
            <a:endParaRPr lang="en-GB" sz="2400" dirty="0"/>
          </a:p>
          <a:p>
            <a:pPr eaLnBrk="1" hangingPunct="1">
              <a:buFont typeface="Arial" pitchFamily="34" charset="0"/>
              <a:buNone/>
            </a:pPr>
            <a:endParaRPr lang="en-GB" sz="2400" dirty="0"/>
          </a:p>
          <a:p>
            <a:pPr eaLnBrk="1" hangingPunct="1">
              <a:buFont typeface="Arial" pitchFamily="34" charset="0"/>
              <a:buNone/>
            </a:pPr>
            <a:endParaRPr lang="en-GB" sz="2400" dirty="0"/>
          </a:p>
          <a:p>
            <a:pPr algn="r" eaLnBrk="1" hangingPunct="1">
              <a:buFont typeface="Arial" pitchFamily="34" charset="0"/>
              <a:buNone/>
            </a:pPr>
            <a:endParaRPr lang="en-GB" dirty="0"/>
          </a:p>
          <a:p>
            <a:pPr algn="r" eaLnBrk="1" hangingPunct="1">
              <a:buFont typeface="Arial" pitchFamily="34" charset="0"/>
              <a:buNone/>
            </a:pPr>
            <a:r>
              <a:rPr lang="en-GB" dirty="0"/>
              <a:t> </a:t>
            </a:r>
          </a:p>
        </p:txBody>
      </p:sp>
      <p:sp>
        <p:nvSpPr>
          <p:cNvPr id="3" name="Date Placeholder 2"/>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124</a:t>
            </a:fld>
            <a:endParaRPr lang="en-GB" dirty="0"/>
          </a:p>
        </p:txBody>
      </p:sp>
      <p:sp>
        <p:nvSpPr>
          <p:cNvPr id="4" name="TextBox 3"/>
          <p:cNvSpPr txBox="1"/>
          <p:nvPr/>
        </p:nvSpPr>
        <p:spPr>
          <a:xfrm>
            <a:off x="4572790" y="5845938"/>
            <a:ext cx="3405099"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No one really believes that…</a:t>
            </a:r>
          </a:p>
        </p:txBody>
      </p:sp>
      <p:sp>
        <p:nvSpPr>
          <p:cNvPr id="13" name="TextBox 12"/>
          <p:cNvSpPr txBox="1"/>
          <p:nvPr/>
        </p:nvSpPr>
        <p:spPr>
          <a:xfrm rot="20730358">
            <a:off x="7625662" y="3260881"/>
            <a:ext cx="1061509"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Surely…</a:t>
            </a:r>
          </a:p>
        </p:txBody>
      </p:sp>
      <p:sp>
        <p:nvSpPr>
          <p:cNvPr id="14" name="TextBox 13"/>
          <p:cNvSpPr txBox="1"/>
          <p:nvPr/>
        </p:nvSpPr>
        <p:spPr>
          <a:xfrm>
            <a:off x="4572791" y="4592383"/>
            <a:ext cx="3839513"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It is widely acknowledged that…</a:t>
            </a:r>
          </a:p>
        </p:txBody>
      </p:sp>
      <p:sp>
        <p:nvSpPr>
          <p:cNvPr id="15" name="TextBox 14"/>
          <p:cNvSpPr txBox="1"/>
          <p:nvPr/>
        </p:nvSpPr>
        <p:spPr>
          <a:xfrm rot="209904">
            <a:off x="5797696" y="5319493"/>
            <a:ext cx="3103735"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Is there any doubt that…?</a:t>
            </a:r>
          </a:p>
        </p:txBody>
      </p:sp>
      <p:sp>
        <p:nvSpPr>
          <p:cNvPr id="16" name="TextBox 15"/>
          <p:cNvSpPr txBox="1"/>
          <p:nvPr/>
        </p:nvSpPr>
        <p:spPr>
          <a:xfrm rot="239838">
            <a:off x="4912627" y="3779524"/>
            <a:ext cx="272542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Everyone knows that…</a:t>
            </a:r>
          </a:p>
        </p:txBody>
      </p:sp>
      <p:pic>
        <p:nvPicPr>
          <p:cNvPr id="2457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84168" y="1660902"/>
            <a:ext cx="2346926" cy="13777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4234213"/>
            <a:ext cx="3877758" cy="1455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2602229" y="1899528"/>
            <a:ext cx="3187091"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Penguins to buy ice.</a:t>
            </a:r>
          </a:p>
        </p:txBody>
      </p:sp>
      <p:sp>
        <p:nvSpPr>
          <p:cNvPr id="12" name="TextBox 11"/>
          <p:cNvSpPr txBox="1"/>
          <p:nvPr/>
        </p:nvSpPr>
        <p:spPr>
          <a:xfrm>
            <a:off x="226777" y="3099759"/>
            <a:ext cx="4370107" cy="904863"/>
          </a:xfrm>
          <a:prstGeom prst="rect">
            <a:avLst/>
          </a:prstGeom>
          <a:noFill/>
          <a:ln>
            <a:solidFill>
              <a:schemeClr val="tx1"/>
            </a:solidFill>
          </a:ln>
        </p:spPr>
        <p:txBody>
          <a:bodyPr wrap="none" rtlCol="0">
            <a:spAutoFit/>
          </a:bodyPr>
          <a:lstStyle/>
          <a:p>
            <a:pPr marL="342900" lvl="0" indent="-342900">
              <a:spcBef>
                <a:spcPct val="20000"/>
              </a:spcBef>
            </a:pPr>
            <a:r>
              <a:rPr lang="en-GB" sz="2400" dirty="0">
                <a:solidFill>
                  <a:prstClr val="black"/>
                </a:solidFill>
                <a:latin typeface="Century Gothic" panose="020B0502020202020204" pitchFamily="34" charset="0"/>
              </a:rPr>
              <a:t>A frog from Tuesday to give </a:t>
            </a:r>
          </a:p>
          <a:p>
            <a:pPr marL="342900" lvl="0" indent="-342900">
              <a:spcBef>
                <a:spcPct val="20000"/>
              </a:spcBef>
            </a:pPr>
            <a:r>
              <a:rPr lang="en-GB" sz="2400" dirty="0">
                <a:solidFill>
                  <a:prstClr val="black"/>
                </a:solidFill>
                <a:latin typeface="Century Gothic" panose="020B0502020202020204" pitchFamily="34" charset="0"/>
              </a:rPr>
              <a:t>you his flying lily pad</a:t>
            </a:r>
            <a:r>
              <a:rPr lang="en-GB" sz="2400" dirty="0">
                <a:latin typeface="Century Gothic" panose="020B0502020202020204" pitchFamily="34" charset="0"/>
              </a:rPr>
              <a:t>.</a:t>
            </a:r>
          </a:p>
        </p:txBody>
      </p:sp>
    </p:spTree>
    <p:extLst>
      <p:ext uri="{BB962C8B-B14F-4D97-AF65-F5344CB8AC3E}">
        <p14:creationId xmlns:p14="http://schemas.microsoft.com/office/powerpoint/2010/main" val="2607422940"/>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5398" y="20531"/>
            <a:ext cx="8229600" cy="994122"/>
          </a:xfrm>
        </p:spPr>
        <p:txBody>
          <a:bodyPr/>
          <a:lstStyle/>
          <a:p>
            <a:pPr eaLnBrk="1" hangingPunct="1">
              <a:defRPr/>
            </a:pPr>
            <a:r>
              <a:rPr lang="en-GB" dirty="0"/>
              <a:t>Explanation</a:t>
            </a:r>
            <a:endParaRPr lang="en-GB" b="1" dirty="0"/>
          </a:p>
        </p:txBody>
      </p:sp>
      <p:sp>
        <p:nvSpPr>
          <p:cNvPr id="31747" name="Content Placeholder 2"/>
          <p:cNvSpPr>
            <a:spLocks noGrp="1"/>
          </p:cNvSpPr>
          <p:nvPr>
            <p:ph idx="1"/>
          </p:nvPr>
        </p:nvSpPr>
        <p:spPr>
          <a:xfrm>
            <a:off x="335573" y="1188066"/>
            <a:ext cx="8229600" cy="4830763"/>
          </a:xfrm>
        </p:spPr>
        <p:txBody>
          <a:bodyPr/>
          <a:lstStyle/>
          <a:p>
            <a:pPr eaLnBrk="1" hangingPunct="1">
              <a:buFont typeface="Arial" pitchFamily="34" charset="0"/>
              <a:buNone/>
            </a:pPr>
            <a:r>
              <a:rPr lang="en-GB" sz="2400" dirty="0"/>
              <a:t>Can you explain? </a:t>
            </a:r>
          </a:p>
          <a:p>
            <a:pPr eaLnBrk="1" hangingPunct="1">
              <a:buFont typeface="Arial" pitchFamily="34" charset="0"/>
              <a:buNone/>
            </a:pPr>
            <a:endParaRPr lang="en-GB" sz="2400" dirty="0"/>
          </a:p>
          <a:p>
            <a:pPr eaLnBrk="1" hangingPunct="1">
              <a:buFont typeface="Arial" pitchFamily="34" charset="0"/>
              <a:buNone/>
            </a:pPr>
            <a:r>
              <a:rPr lang="en-GB" sz="2400" dirty="0"/>
              <a:t>            </a:t>
            </a:r>
          </a:p>
          <a:p>
            <a:pPr algn="r" eaLnBrk="1" hangingPunct="1">
              <a:buFont typeface="Arial" pitchFamily="34" charset="0"/>
              <a:buNone/>
            </a:pPr>
            <a:endParaRPr lang="en-GB" dirty="0"/>
          </a:p>
          <a:p>
            <a:pPr algn="r" eaLnBrk="1" hangingPunct="1">
              <a:buFont typeface="Arial" pitchFamily="34" charset="0"/>
              <a:buNone/>
            </a:pPr>
            <a:r>
              <a:rPr lang="en-GB" dirty="0"/>
              <a:t> </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125</a:t>
            </a:fld>
            <a:endParaRPr lang="en-GB" dirty="0"/>
          </a:p>
        </p:txBody>
      </p:sp>
      <p:sp>
        <p:nvSpPr>
          <p:cNvPr id="4" name="TextBox 3"/>
          <p:cNvSpPr txBox="1"/>
          <p:nvPr/>
        </p:nvSpPr>
        <p:spPr>
          <a:xfrm>
            <a:off x="5981130" y="5288020"/>
            <a:ext cx="163217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This causes…</a:t>
            </a:r>
          </a:p>
        </p:txBody>
      </p:sp>
      <p:sp>
        <p:nvSpPr>
          <p:cNvPr id="13" name="TextBox 12"/>
          <p:cNvSpPr txBox="1"/>
          <p:nvPr/>
        </p:nvSpPr>
        <p:spPr>
          <a:xfrm rot="20730358">
            <a:off x="4781447" y="3465590"/>
            <a:ext cx="117211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Due to…</a:t>
            </a:r>
          </a:p>
        </p:txBody>
      </p:sp>
      <p:sp>
        <p:nvSpPr>
          <p:cNvPr id="14" name="TextBox 13"/>
          <p:cNvSpPr txBox="1"/>
          <p:nvPr/>
        </p:nvSpPr>
        <p:spPr>
          <a:xfrm>
            <a:off x="6881231" y="4598447"/>
            <a:ext cx="164179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…because…</a:t>
            </a:r>
          </a:p>
        </p:txBody>
      </p:sp>
      <p:sp>
        <p:nvSpPr>
          <p:cNvPr id="15" name="TextBox 14"/>
          <p:cNvSpPr txBox="1"/>
          <p:nvPr/>
        </p:nvSpPr>
        <p:spPr>
          <a:xfrm rot="209904">
            <a:off x="4763839" y="4413781"/>
            <a:ext cx="1406154"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…so that…</a:t>
            </a:r>
          </a:p>
        </p:txBody>
      </p:sp>
      <p:sp>
        <p:nvSpPr>
          <p:cNvPr id="16" name="TextBox 15"/>
          <p:cNvSpPr txBox="1"/>
          <p:nvPr/>
        </p:nvSpPr>
        <p:spPr>
          <a:xfrm rot="239838">
            <a:off x="6449831" y="3703400"/>
            <a:ext cx="1537600"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As a result…</a:t>
            </a:r>
          </a:p>
        </p:txBody>
      </p:sp>
      <p:pic>
        <p:nvPicPr>
          <p:cNvPr id="2457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4234213"/>
            <a:ext cx="3877758" cy="14550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1" name="TextBox 10"/>
          <p:cNvSpPr txBox="1"/>
          <p:nvPr/>
        </p:nvSpPr>
        <p:spPr>
          <a:xfrm>
            <a:off x="4806650" y="5914826"/>
            <a:ext cx="146706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Therefore…</a:t>
            </a:r>
          </a:p>
        </p:txBody>
      </p:sp>
      <p:sp>
        <p:nvSpPr>
          <p:cNvPr id="12" name="TextBox 11"/>
          <p:cNvSpPr txBox="1"/>
          <p:nvPr/>
        </p:nvSpPr>
        <p:spPr>
          <a:xfrm>
            <a:off x="7446793" y="5885782"/>
            <a:ext cx="1069524"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When…</a:t>
            </a:r>
          </a:p>
        </p:txBody>
      </p:sp>
      <p:sp>
        <p:nvSpPr>
          <p:cNvPr id="17" name="TextBox 16"/>
          <p:cNvSpPr txBox="1"/>
          <p:nvPr/>
        </p:nvSpPr>
        <p:spPr>
          <a:xfrm>
            <a:off x="4530198" y="5288020"/>
            <a:ext cx="67678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As…</a:t>
            </a:r>
          </a:p>
        </p:txBody>
      </p:sp>
      <p:sp>
        <p:nvSpPr>
          <p:cNvPr id="3" name="TextBox 2"/>
          <p:cNvSpPr txBox="1"/>
          <p:nvPr/>
        </p:nvSpPr>
        <p:spPr>
          <a:xfrm>
            <a:off x="604868" y="3518734"/>
            <a:ext cx="3171061"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How the lily pads fly</a:t>
            </a:r>
            <a:r>
              <a:rPr lang="en-GB" dirty="0">
                <a:latin typeface="Century Gothic" panose="020B0502020202020204" pitchFamily="34" charset="0"/>
              </a:rPr>
              <a:t>.</a:t>
            </a:r>
          </a:p>
        </p:txBody>
      </p:sp>
      <p:pic>
        <p:nvPicPr>
          <p:cNvPr id="25602"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5540184" y="1268760"/>
            <a:ext cx="2762250" cy="1790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8" name="TextBox 17"/>
          <p:cNvSpPr txBox="1"/>
          <p:nvPr/>
        </p:nvSpPr>
        <p:spPr>
          <a:xfrm>
            <a:off x="1331640" y="1950668"/>
            <a:ext cx="3701654"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Why stars shine at night</a:t>
            </a:r>
            <a:r>
              <a:rPr lang="en-GB" dirty="0">
                <a:latin typeface="Century Gothic" panose="020B0502020202020204" pitchFamily="34" charset="0"/>
              </a:rPr>
              <a:t>.</a:t>
            </a:r>
          </a:p>
        </p:txBody>
      </p:sp>
    </p:spTree>
    <p:extLst>
      <p:ext uri="{BB962C8B-B14F-4D97-AF65-F5344CB8AC3E}">
        <p14:creationId xmlns:p14="http://schemas.microsoft.com/office/powerpoint/2010/main" val="1714221491"/>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911" y="188640"/>
            <a:ext cx="8229600" cy="706090"/>
          </a:xfrm>
        </p:spPr>
        <p:txBody>
          <a:bodyPr/>
          <a:lstStyle/>
          <a:p>
            <a:pPr eaLnBrk="1" hangingPunct="1">
              <a:defRPr/>
            </a:pPr>
            <a:r>
              <a:rPr lang="en-GB" dirty="0"/>
              <a:t>Information Reporting</a:t>
            </a:r>
            <a:endParaRPr lang="en-GB" b="1" dirty="0"/>
          </a:p>
        </p:txBody>
      </p:sp>
      <p:sp>
        <p:nvSpPr>
          <p:cNvPr id="31747" name="Content Placeholder 2"/>
          <p:cNvSpPr>
            <a:spLocks noGrp="1"/>
          </p:cNvSpPr>
          <p:nvPr>
            <p:ph idx="1"/>
          </p:nvPr>
        </p:nvSpPr>
        <p:spPr>
          <a:xfrm>
            <a:off x="229902" y="986111"/>
            <a:ext cx="8229600" cy="4830763"/>
          </a:xfrm>
        </p:spPr>
        <p:txBody>
          <a:bodyPr/>
          <a:lstStyle/>
          <a:p>
            <a:pPr eaLnBrk="1" hangingPunct="1">
              <a:buFont typeface="Arial" pitchFamily="34" charset="0"/>
              <a:buNone/>
            </a:pPr>
            <a:r>
              <a:rPr lang="en-GB" sz="2400" dirty="0"/>
              <a:t> Be an expert. Present some</a:t>
            </a:r>
          </a:p>
          <a:p>
            <a:pPr eaLnBrk="1" hangingPunct="1">
              <a:buFont typeface="Arial" pitchFamily="34" charset="0"/>
              <a:buNone/>
            </a:pPr>
            <a:r>
              <a:rPr lang="en-GB" sz="2400" dirty="0"/>
              <a:t> information about:</a:t>
            </a:r>
          </a:p>
          <a:p>
            <a:pPr eaLnBrk="1" hangingPunct="1">
              <a:buFont typeface="Arial" pitchFamily="34" charset="0"/>
              <a:buNone/>
            </a:pPr>
            <a:endParaRPr lang="en-GB" sz="2400" dirty="0"/>
          </a:p>
          <a:p>
            <a:pPr eaLnBrk="1" hangingPunct="1">
              <a:buFont typeface="Arial" pitchFamily="34" charset="0"/>
              <a:buNone/>
            </a:pPr>
            <a:r>
              <a:rPr lang="en-GB" sz="2400" dirty="0"/>
              <a:t>  </a:t>
            </a:r>
          </a:p>
          <a:p>
            <a:pPr eaLnBrk="1" hangingPunct="1">
              <a:buFont typeface="Arial" pitchFamily="34" charset="0"/>
              <a:buNone/>
            </a:pPr>
            <a:endParaRPr lang="en-GB" sz="2400" dirty="0"/>
          </a:p>
          <a:p>
            <a:pPr algn="r" eaLnBrk="1" hangingPunct="1">
              <a:buFont typeface="Arial" pitchFamily="34" charset="0"/>
              <a:buNone/>
            </a:pPr>
            <a:endParaRPr lang="en-GB" dirty="0"/>
          </a:p>
          <a:p>
            <a:pPr algn="r" eaLnBrk="1" hangingPunct="1">
              <a:buFont typeface="Arial" pitchFamily="34" charset="0"/>
              <a:buNone/>
            </a:pPr>
            <a:r>
              <a:rPr lang="en-GB" dirty="0"/>
              <a:t> </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126</a:t>
            </a:fld>
            <a:endParaRPr lang="en-GB" dirty="0"/>
          </a:p>
        </p:txBody>
      </p:sp>
      <p:sp>
        <p:nvSpPr>
          <p:cNvPr id="4" name="TextBox 3"/>
          <p:cNvSpPr txBox="1"/>
          <p:nvPr/>
        </p:nvSpPr>
        <p:spPr>
          <a:xfrm>
            <a:off x="6258666" y="4649711"/>
            <a:ext cx="2661306"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An interesting fact is…</a:t>
            </a:r>
          </a:p>
        </p:txBody>
      </p:sp>
      <p:sp>
        <p:nvSpPr>
          <p:cNvPr id="13" name="TextBox 12"/>
          <p:cNvSpPr txBox="1"/>
          <p:nvPr/>
        </p:nvSpPr>
        <p:spPr>
          <a:xfrm rot="20730358">
            <a:off x="4178910" y="3310093"/>
            <a:ext cx="2148345"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Experts say that…</a:t>
            </a:r>
          </a:p>
        </p:txBody>
      </p:sp>
      <p:sp>
        <p:nvSpPr>
          <p:cNvPr id="14" name="TextBox 13"/>
          <p:cNvSpPr txBox="1"/>
          <p:nvPr/>
        </p:nvSpPr>
        <p:spPr>
          <a:xfrm>
            <a:off x="7266088" y="4049547"/>
            <a:ext cx="1048685"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Some…</a:t>
            </a:r>
          </a:p>
        </p:txBody>
      </p:sp>
      <p:sp>
        <p:nvSpPr>
          <p:cNvPr id="15" name="TextBox 14"/>
          <p:cNvSpPr txBox="1"/>
          <p:nvPr/>
        </p:nvSpPr>
        <p:spPr>
          <a:xfrm rot="209904">
            <a:off x="5866240" y="3836359"/>
            <a:ext cx="946093"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Most…</a:t>
            </a:r>
          </a:p>
        </p:txBody>
      </p:sp>
      <p:sp>
        <p:nvSpPr>
          <p:cNvPr id="16" name="TextBox 15"/>
          <p:cNvSpPr txBox="1"/>
          <p:nvPr/>
        </p:nvSpPr>
        <p:spPr>
          <a:xfrm rot="239838">
            <a:off x="7277538" y="3334068"/>
            <a:ext cx="1170513"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Usually…</a:t>
            </a:r>
          </a:p>
        </p:txBody>
      </p:sp>
      <p:sp>
        <p:nvSpPr>
          <p:cNvPr id="11" name="TextBox 10"/>
          <p:cNvSpPr txBox="1"/>
          <p:nvPr/>
        </p:nvSpPr>
        <p:spPr>
          <a:xfrm rot="21319946">
            <a:off x="4303082" y="5274100"/>
            <a:ext cx="2584362"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It is well-known that…</a:t>
            </a:r>
          </a:p>
        </p:txBody>
      </p:sp>
      <p:sp>
        <p:nvSpPr>
          <p:cNvPr id="12" name="TextBox 11"/>
          <p:cNvSpPr txBox="1"/>
          <p:nvPr/>
        </p:nvSpPr>
        <p:spPr>
          <a:xfrm rot="522110">
            <a:off x="7285187" y="5420675"/>
            <a:ext cx="1616148"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Surprisingly…</a:t>
            </a:r>
          </a:p>
        </p:txBody>
      </p:sp>
      <p:sp>
        <p:nvSpPr>
          <p:cNvPr id="17" name="TextBox 16"/>
          <p:cNvSpPr txBox="1"/>
          <p:nvPr/>
        </p:nvSpPr>
        <p:spPr>
          <a:xfrm>
            <a:off x="4359127" y="4418878"/>
            <a:ext cx="1611339"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In addition…</a:t>
            </a:r>
          </a:p>
        </p:txBody>
      </p:sp>
      <p:sp>
        <p:nvSpPr>
          <p:cNvPr id="3" name="TextBox 2"/>
          <p:cNvSpPr txBox="1"/>
          <p:nvPr/>
        </p:nvSpPr>
        <p:spPr>
          <a:xfrm>
            <a:off x="1969784" y="4372712"/>
            <a:ext cx="1782860"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Volcanoes</a:t>
            </a:r>
            <a:endParaRPr lang="en-GB" dirty="0">
              <a:latin typeface="Century Gothic" panose="020B0502020202020204" pitchFamily="34" charset="0"/>
            </a:endParaRPr>
          </a:p>
        </p:txBody>
      </p:sp>
      <p:sp>
        <p:nvSpPr>
          <p:cNvPr id="18" name="TextBox 17"/>
          <p:cNvSpPr txBox="1"/>
          <p:nvPr/>
        </p:nvSpPr>
        <p:spPr>
          <a:xfrm rot="209904">
            <a:off x="4371874" y="6035904"/>
            <a:ext cx="870751"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Few…</a:t>
            </a:r>
          </a:p>
        </p:txBody>
      </p:sp>
      <p:sp>
        <p:nvSpPr>
          <p:cNvPr id="19" name="TextBox 18"/>
          <p:cNvSpPr txBox="1"/>
          <p:nvPr/>
        </p:nvSpPr>
        <p:spPr>
          <a:xfrm>
            <a:off x="5693244" y="5948186"/>
            <a:ext cx="2258952" cy="369332"/>
          </a:xfrm>
          <a:prstGeom prst="rect">
            <a:avLst/>
          </a:prstGeom>
          <a:solidFill>
            <a:schemeClr val="accent1">
              <a:lumMod val="60000"/>
              <a:lumOff val="40000"/>
            </a:schemeClr>
          </a:solidFill>
          <a:ln>
            <a:solidFill>
              <a:schemeClr val="tx2">
                <a:lumMod val="50000"/>
              </a:schemeClr>
            </a:solidFill>
          </a:ln>
        </p:spPr>
        <p:txBody>
          <a:bodyPr wrap="none" rtlCol="0">
            <a:spAutoFit/>
          </a:bodyPr>
          <a:lstStyle/>
          <a:p>
            <a:r>
              <a:rPr lang="en-GB" dirty="0">
                <a:latin typeface="Century Gothic" pitchFamily="34" charset="0"/>
              </a:rPr>
              <a:t>In the same way…</a:t>
            </a:r>
          </a:p>
        </p:txBody>
      </p:sp>
      <p:sp>
        <p:nvSpPr>
          <p:cNvPr id="5" name="TextBox 4"/>
          <p:cNvSpPr txBox="1"/>
          <p:nvPr/>
        </p:nvSpPr>
        <p:spPr>
          <a:xfrm>
            <a:off x="2360817" y="2139673"/>
            <a:ext cx="3334567" cy="461665"/>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The Fibonacci Rabbit</a:t>
            </a:r>
          </a:p>
        </p:txBody>
      </p:sp>
      <p:pic>
        <p:nvPicPr>
          <p:cNvPr id="26626"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977499" y="1243030"/>
            <a:ext cx="2295073" cy="13770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2689" y="3029737"/>
            <a:ext cx="1895055" cy="11933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123728" y="5343774"/>
            <a:ext cx="1904373" cy="11095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1" name="TextBox 20"/>
          <p:cNvSpPr txBox="1"/>
          <p:nvPr/>
        </p:nvSpPr>
        <p:spPr>
          <a:xfrm>
            <a:off x="179512" y="5458767"/>
            <a:ext cx="1819729" cy="830997"/>
          </a:xfrm>
          <a:prstGeom prst="rect">
            <a:avLst/>
          </a:prstGeom>
          <a:noFill/>
          <a:ln>
            <a:solidFill>
              <a:schemeClr val="tx1"/>
            </a:solidFill>
          </a:ln>
        </p:spPr>
        <p:txBody>
          <a:bodyPr wrap="none" rtlCol="0">
            <a:spAutoFit/>
          </a:bodyPr>
          <a:lstStyle/>
          <a:p>
            <a:r>
              <a:rPr lang="en-GB" sz="2400" dirty="0">
                <a:latin typeface="Century Gothic" panose="020B0502020202020204" pitchFamily="34" charset="0"/>
              </a:rPr>
              <a:t>Stone age </a:t>
            </a:r>
          </a:p>
          <a:p>
            <a:r>
              <a:rPr lang="en-GB" sz="2400" dirty="0">
                <a:latin typeface="Century Gothic" panose="020B0502020202020204" pitchFamily="34" charset="0"/>
              </a:rPr>
              <a:t>     tools</a:t>
            </a:r>
            <a:endParaRPr lang="en-GB" dirty="0">
              <a:latin typeface="Century Gothic" panose="020B0502020202020204" pitchFamily="34" charset="0"/>
            </a:endParaRPr>
          </a:p>
        </p:txBody>
      </p:sp>
    </p:spTree>
    <p:extLst>
      <p:ext uri="{BB962C8B-B14F-4D97-AF65-F5344CB8AC3E}">
        <p14:creationId xmlns:p14="http://schemas.microsoft.com/office/powerpoint/2010/main" val="3925836641"/>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Playing with punctuation</a:t>
            </a:r>
          </a:p>
        </p:txBody>
      </p:sp>
      <p:sp>
        <p:nvSpPr>
          <p:cNvPr id="3" name="Content Placeholder 2"/>
          <p:cNvSpPr>
            <a:spLocks noGrp="1"/>
          </p:cNvSpPr>
          <p:nvPr>
            <p:ph idx="1"/>
          </p:nvPr>
        </p:nvSpPr>
        <p:spPr/>
        <p:txBody>
          <a:bodyPr>
            <a:normAutofit/>
          </a:bodyPr>
          <a:lstStyle/>
          <a:p>
            <a:pPr marL="0" indent="0">
              <a:buNone/>
            </a:pPr>
            <a:r>
              <a:rPr lang="en-GB" sz="1800" dirty="0"/>
              <a:t>Children need to understand that punctuation marks grammatical boundaries and that its use changes meaning. They need many opportunities to look at sentences and punctuate them in different ways, changing the intended meaning. The following pages give some examples that could be used as a grammar game. One set could be shown so that the children can find alternative ways to punctuate the sentences to change the meaning.</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127</a:t>
            </a:fld>
            <a:endParaRPr lang="en-GB" dirty="0"/>
          </a:p>
        </p:txBody>
      </p:sp>
    </p:spTree>
    <p:extLst>
      <p:ext uri="{BB962C8B-B14F-4D97-AF65-F5344CB8AC3E}">
        <p14:creationId xmlns:p14="http://schemas.microsoft.com/office/powerpoint/2010/main" val="3473934645"/>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560" y="309141"/>
            <a:ext cx="8229600" cy="922114"/>
          </a:xfrm>
        </p:spPr>
        <p:txBody>
          <a:bodyPr/>
          <a:lstStyle/>
          <a:p>
            <a:r>
              <a:rPr lang="en-GB" dirty="0"/>
              <a:t>Playing with punctuation</a:t>
            </a:r>
          </a:p>
        </p:txBody>
      </p:sp>
      <p:sp>
        <p:nvSpPr>
          <p:cNvPr id="3" name="Content Placeholder 2"/>
          <p:cNvSpPr>
            <a:spLocks noGrp="1"/>
          </p:cNvSpPr>
          <p:nvPr>
            <p:ph idx="1"/>
          </p:nvPr>
        </p:nvSpPr>
        <p:spPr>
          <a:xfrm>
            <a:off x="323528" y="1484783"/>
            <a:ext cx="4104456" cy="4525963"/>
          </a:xfrm>
          <a:ln>
            <a:solidFill>
              <a:srgbClr val="00B050"/>
            </a:solidFill>
          </a:ln>
        </p:spPr>
        <p:txBody>
          <a:bodyPr>
            <a:noAutofit/>
          </a:bodyPr>
          <a:lstStyle/>
          <a:p>
            <a:pPr marL="0" indent="0">
              <a:buNone/>
            </a:pPr>
            <a:r>
              <a:rPr lang="en-GB" sz="1800" dirty="0"/>
              <a:t>Watch out – man eating apes!</a:t>
            </a:r>
          </a:p>
          <a:p>
            <a:pPr marL="0" indent="0">
              <a:buNone/>
            </a:pPr>
            <a:endParaRPr lang="en-GB" sz="1800" dirty="0"/>
          </a:p>
          <a:p>
            <a:pPr marL="0" indent="0">
              <a:buNone/>
            </a:pPr>
            <a:r>
              <a:rPr lang="en-GB" sz="1800" dirty="0"/>
              <a:t>Giant moving sale Friday.</a:t>
            </a:r>
          </a:p>
          <a:p>
            <a:pPr marL="0" indent="0">
              <a:buNone/>
            </a:pPr>
            <a:endParaRPr lang="en-GB" sz="1800" dirty="0"/>
          </a:p>
          <a:p>
            <a:pPr marL="0" indent="0">
              <a:buNone/>
            </a:pPr>
            <a:r>
              <a:rPr lang="en-GB" sz="1800" dirty="0"/>
              <a:t>James likes cooking, his dog and his family.</a:t>
            </a:r>
          </a:p>
          <a:p>
            <a:pPr marL="0" indent="0">
              <a:buNone/>
            </a:pPr>
            <a:endParaRPr lang="en-GB" sz="1800" dirty="0"/>
          </a:p>
          <a:p>
            <a:pPr marL="0" indent="0">
              <a:buNone/>
            </a:pPr>
            <a:r>
              <a:rPr lang="en-GB" sz="1800" dirty="0"/>
              <a:t>Let’s eat, grandpa. </a:t>
            </a:r>
          </a:p>
          <a:p>
            <a:pPr marL="0" indent="0">
              <a:buNone/>
            </a:pPr>
            <a:endParaRPr lang="en-GB" sz="1800" dirty="0"/>
          </a:p>
          <a:p>
            <a:pPr marL="0" indent="0">
              <a:buNone/>
            </a:pPr>
            <a:r>
              <a:rPr lang="en-GB" sz="1800" dirty="0"/>
              <a:t>Call me, Sam.</a:t>
            </a:r>
          </a:p>
          <a:p>
            <a:pPr marL="0" indent="0">
              <a:buNone/>
            </a:pPr>
            <a:endParaRPr lang="en-GB" sz="1800" dirty="0"/>
          </a:p>
          <a:p>
            <a:pPr marL="0" indent="0">
              <a:buNone/>
            </a:pPr>
            <a:r>
              <a:rPr lang="en-GB" sz="1800" dirty="0"/>
              <a:t>Jump over, Sally.</a:t>
            </a:r>
          </a:p>
          <a:p>
            <a:pPr marL="0" indent="0">
              <a:buNone/>
            </a:pPr>
            <a:endParaRPr lang="en-GB" sz="1800" dirty="0"/>
          </a:p>
          <a:p>
            <a:pPr marL="0" indent="0">
              <a:buNone/>
            </a:pPr>
            <a:r>
              <a:rPr lang="en-GB" sz="1800" dirty="0"/>
              <a:t>Slow. Children crossing.</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128</a:t>
            </a:fld>
            <a:endParaRPr lang="en-GB" dirty="0"/>
          </a:p>
        </p:txBody>
      </p:sp>
      <p:sp>
        <p:nvSpPr>
          <p:cNvPr id="5" name="Content Placeholder 2"/>
          <p:cNvSpPr txBox="1">
            <a:spLocks/>
          </p:cNvSpPr>
          <p:nvPr/>
        </p:nvSpPr>
        <p:spPr>
          <a:xfrm>
            <a:off x="4713762" y="1484784"/>
            <a:ext cx="4104456" cy="4525963"/>
          </a:xfrm>
          <a:prstGeom prst="rect">
            <a:avLst/>
          </a:prstGeom>
          <a:ln>
            <a:solidFill>
              <a:srgbClr val="00B050"/>
            </a:solidFill>
          </a:ln>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1800" dirty="0"/>
              <a:t>Watch out – man-eating apes!</a:t>
            </a:r>
          </a:p>
          <a:p>
            <a:pPr marL="0" indent="0">
              <a:buFont typeface="Arial" pitchFamily="34" charset="0"/>
              <a:buNone/>
            </a:pPr>
            <a:endParaRPr lang="en-GB" sz="1800" dirty="0"/>
          </a:p>
          <a:p>
            <a:pPr marL="0" indent="0">
              <a:buFont typeface="Arial" pitchFamily="34" charset="0"/>
              <a:buNone/>
            </a:pPr>
            <a:r>
              <a:rPr lang="en-GB" sz="1800" dirty="0"/>
              <a:t>Giant moving. Sale Friday.</a:t>
            </a:r>
          </a:p>
          <a:p>
            <a:pPr marL="0" indent="0">
              <a:buFont typeface="Arial" pitchFamily="34" charset="0"/>
              <a:buNone/>
            </a:pPr>
            <a:endParaRPr lang="en-GB" sz="1800" dirty="0"/>
          </a:p>
          <a:p>
            <a:pPr marL="0" indent="0">
              <a:buFont typeface="Arial" pitchFamily="34" charset="0"/>
              <a:buNone/>
            </a:pPr>
            <a:r>
              <a:rPr lang="en-GB" sz="1800" dirty="0"/>
              <a:t>James likes cooking his dog and his family.</a:t>
            </a:r>
          </a:p>
          <a:p>
            <a:pPr marL="0" indent="0">
              <a:buFont typeface="Arial" pitchFamily="34" charset="0"/>
              <a:buNone/>
            </a:pPr>
            <a:endParaRPr lang="en-GB" sz="1800" dirty="0"/>
          </a:p>
          <a:p>
            <a:pPr marL="0" indent="0">
              <a:buFont typeface="Arial" pitchFamily="34" charset="0"/>
              <a:buNone/>
            </a:pPr>
            <a:r>
              <a:rPr lang="en-GB" sz="1800" dirty="0"/>
              <a:t>Let’s eat grandpa.</a:t>
            </a:r>
          </a:p>
          <a:p>
            <a:pPr marL="0" indent="0">
              <a:buFont typeface="Arial" pitchFamily="34" charset="0"/>
              <a:buNone/>
            </a:pPr>
            <a:endParaRPr lang="en-GB" sz="1800" dirty="0"/>
          </a:p>
          <a:p>
            <a:pPr marL="0" indent="0">
              <a:buFont typeface="Arial" pitchFamily="34" charset="0"/>
              <a:buNone/>
            </a:pPr>
            <a:r>
              <a:rPr lang="en-GB" sz="1800" dirty="0"/>
              <a:t>Call me Sam.</a:t>
            </a:r>
          </a:p>
          <a:p>
            <a:pPr marL="0" indent="0">
              <a:buFont typeface="Arial" pitchFamily="34" charset="0"/>
              <a:buNone/>
            </a:pPr>
            <a:endParaRPr lang="en-GB" sz="1800" dirty="0"/>
          </a:p>
          <a:p>
            <a:pPr marL="0" indent="0">
              <a:buFont typeface="Arial" pitchFamily="34" charset="0"/>
              <a:buNone/>
            </a:pPr>
            <a:r>
              <a:rPr lang="en-GB" sz="1800" dirty="0"/>
              <a:t>Jump over Sally.</a:t>
            </a:r>
          </a:p>
          <a:p>
            <a:pPr marL="0" indent="0">
              <a:buFont typeface="Arial" pitchFamily="34" charset="0"/>
              <a:buNone/>
            </a:pPr>
            <a:endParaRPr lang="en-GB" sz="1800" dirty="0"/>
          </a:p>
          <a:p>
            <a:pPr marL="0" indent="0">
              <a:buFont typeface="Arial" pitchFamily="34" charset="0"/>
              <a:buNone/>
            </a:pPr>
            <a:r>
              <a:rPr lang="en-GB" sz="1800" dirty="0"/>
              <a:t>Slow children crossing.</a:t>
            </a:r>
          </a:p>
          <a:p>
            <a:pPr marL="0" indent="0">
              <a:buFont typeface="Arial" pitchFamily="34" charset="0"/>
              <a:buNone/>
            </a:pPr>
            <a:endParaRPr lang="en-GB" sz="1800" dirty="0"/>
          </a:p>
        </p:txBody>
      </p:sp>
      <p:pic>
        <p:nvPicPr>
          <p:cNvPr id="21506"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1520" y="116632"/>
            <a:ext cx="960774" cy="11146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905927" y="176312"/>
            <a:ext cx="987293" cy="10254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65927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59002"/>
            <a:ext cx="7056784" cy="922114"/>
          </a:xfrm>
        </p:spPr>
        <p:txBody>
          <a:bodyPr/>
          <a:lstStyle/>
          <a:p>
            <a:r>
              <a:rPr lang="en-GB" dirty="0"/>
              <a:t>Playing with punctuation</a:t>
            </a:r>
          </a:p>
        </p:txBody>
      </p:sp>
      <p:sp>
        <p:nvSpPr>
          <p:cNvPr id="3" name="Content Placeholder 2"/>
          <p:cNvSpPr>
            <a:spLocks noGrp="1"/>
          </p:cNvSpPr>
          <p:nvPr>
            <p:ph idx="1"/>
          </p:nvPr>
        </p:nvSpPr>
        <p:spPr>
          <a:xfrm>
            <a:off x="179512" y="1412776"/>
            <a:ext cx="4320480" cy="4525963"/>
          </a:xfrm>
          <a:ln>
            <a:solidFill>
              <a:srgbClr val="00B050"/>
            </a:solidFill>
          </a:ln>
        </p:spPr>
        <p:txBody>
          <a:bodyPr>
            <a:normAutofit/>
          </a:bodyPr>
          <a:lstStyle/>
          <a:p>
            <a:pPr marL="0" indent="0">
              <a:buNone/>
            </a:pPr>
            <a:r>
              <a:rPr lang="en-GB" sz="2000" dirty="0"/>
              <a:t>The boy’s like pop corn.</a:t>
            </a:r>
          </a:p>
          <a:p>
            <a:pPr marL="0" indent="0">
              <a:buNone/>
            </a:pPr>
            <a:endParaRPr lang="en-GB" sz="2000" dirty="0"/>
          </a:p>
          <a:p>
            <a:pPr marL="0" indent="0">
              <a:buNone/>
            </a:pPr>
            <a:r>
              <a:rPr lang="en-GB" sz="2000" dirty="0"/>
              <a:t>Were here to help.</a:t>
            </a:r>
          </a:p>
          <a:p>
            <a:pPr marL="0" indent="0">
              <a:buNone/>
            </a:pPr>
            <a:endParaRPr lang="en-GB" sz="2000" dirty="0"/>
          </a:p>
          <a:p>
            <a:pPr marL="0" indent="0">
              <a:buNone/>
            </a:pPr>
            <a:r>
              <a:rPr lang="en-GB" sz="2000" dirty="0"/>
              <a:t>Watch the boy’s box.</a:t>
            </a:r>
          </a:p>
          <a:p>
            <a:pPr marL="0" indent="0">
              <a:buNone/>
            </a:pPr>
            <a:endParaRPr lang="en-GB" sz="2000" dirty="0"/>
          </a:p>
          <a:p>
            <a:pPr marL="0" indent="0">
              <a:buNone/>
            </a:pPr>
            <a:r>
              <a:rPr lang="en-GB" sz="2000" dirty="0"/>
              <a:t>The friendly dog’s home.</a:t>
            </a:r>
          </a:p>
          <a:p>
            <a:pPr marL="0" indent="0">
              <a:buNone/>
            </a:pPr>
            <a:endParaRPr lang="en-GB" sz="2000" dirty="0"/>
          </a:p>
          <a:p>
            <a:pPr marL="0" indent="0">
              <a:buNone/>
            </a:pPr>
            <a:r>
              <a:rPr lang="en-GB" sz="2000" dirty="0"/>
              <a:t>Tom bought an extra large coke.</a:t>
            </a:r>
          </a:p>
          <a:p>
            <a:pPr marL="0" indent="0">
              <a:buNone/>
            </a:pPr>
            <a:endParaRPr lang="en-GB" sz="2000" dirty="0"/>
          </a:p>
          <a:p>
            <a:pPr marL="0" indent="0">
              <a:buNone/>
            </a:pPr>
            <a:r>
              <a:rPr lang="en-GB" sz="2000" dirty="0"/>
              <a:t>Where do you think we are going? To Buckingham Palace?</a:t>
            </a:r>
          </a:p>
        </p:txBody>
      </p:sp>
      <p:sp>
        <p:nvSpPr>
          <p:cNvPr id="5" name="Date Placeholder 4"/>
          <p:cNvSpPr>
            <a:spLocks noGrp="1"/>
          </p:cNvSpPr>
          <p:nvPr>
            <p:ph type="dt" sz="half" idx="10"/>
          </p:nvPr>
        </p:nvSpPr>
        <p:spPr/>
        <p:txBody>
          <a:bodyPr/>
          <a:lstStyle/>
          <a:p>
            <a:r>
              <a:rPr lang="en-US"/>
              <a:t>© Focus Education UK Ltd</a:t>
            </a:r>
            <a:endParaRPr lang="en-GB" dirty="0"/>
          </a:p>
        </p:txBody>
      </p:sp>
      <p:sp>
        <p:nvSpPr>
          <p:cNvPr id="6" name="Slide Number Placeholder 5"/>
          <p:cNvSpPr>
            <a:spLocks noGrp="1"/>
          </p:cNvSpPr>
          <p:nvPr>
            <p:ph type="sldNum" sz="quarter" idx="12"/>
          </p:nvPr>
        </p:nvSpPr>
        <p:spPr/>
        <p:txBody>
          <a:bodyPr/>
          <a:lstStyle/>
          <a:p>
            <a:fld id="{1846B546-D5AF-48F3-AE7E-6EBE9F16C366}" type="slidenum">
              <a:rPr lang="en-GB" smtClean="0"/>
              <a:pPr/>
              <a:t>129</a:t>
            </a:fld>
            <a:endParaRPr lang="en-GB" dirty="0"/>
          </a:p>
        </p:txBody>
      </p:sp>
      <p:sp>
        <p:nvSpPr>
          <p:cNvPr id="4" name="Content Placeholder 2"/>
          <p:cNvSpPr txBox="1">
            <a:spLocks/>
          </p:cNvSpPr>
          <p:nvPr/>
        </p:nvSpPr>
        <p:spPr>
          <a:xfrm>
            <a:off x="4716016" y="1412776"/>
            <a:ext cx="4248472" cy="4525963"/>
          </a:xfrm>
          <a:prstGeom prst="rect">
            <a:avLst/>
          </a:prstGeom>
          <a:ln>
            <a:solidFill>
              <a:srgbClr val="00B050"/>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000" dirty="0"/>
              <a:t>The boys like pop corn.</a:t>
            </a:r>
          </a:p>
          <a:p>
            <a:pPr marL="0" indent="0">
              <a:buFont typeface="Arial" pitchFamily="34" charset="0"/>
              <a:buNone/>
            </a:pPr>
            <a:endParaRPr lang="en-GB" sz="2000" dirty="0"/>
          </a:p>
          <a:p>
            <a:pPr marL="0" indent="0">
              <a:buFont typeface="Arial" pitchFamily="34" charset="0"/>
              <a:buNone/>
            </a:pPr>
            <a:r>
              <a:rPr lang="en-GB" sz="2000" dirty="0"/>
              <a:t>We’re here to help.</a:t>
            </a:r>
          </a:p>
          <a:p>
            <a:pPr marL="0" indent="0">
              <a:buFont typeface="Arial" pitchFamily="34" charset="0"/>
              <a:buNone/>
            </a:pPr>
            <a:endParaRPr lang="en-GB" sz="2000" dirty="0"/>
          </a:p>
          <a:p>
            <a:pPr marL="0" indent="0">
              <a:buFont typeface="Arial" pitchFamily="34" charset="0"/>
              <a:buNone/>
            </a:pPr>
            <a:r>
              <a:rPr lang="en-GB" sz="2000" dirty="0"/>
              <a:t>Watch the boys box.</a:t>
            </a:r>
          </a:p>
          <a:p>
            <a:pPr marL="0" indent="0">
              <a:buFont typeface="Arial" pitchFamily="34" charset="0"/>
              <a:buNone/>
            </a:pPr>
            <a:endParaRPr lang="en-GB" sz="2000" dirty="0"/>
          </a:p>
          <a:p>
            <a:pPr marL="0" indent="0">
              <a:buFont typeface="Arial" pitchFamily="34" charset="0"/>
              <a:buNone/>
            </a:pPr>
            <a:r>
              <a:rPr lang="en-GB" sz="2000" dirty="0"/>
              <a:t>The friendly dogs’ home.</a:t>
            </a:r>
          </a:p>
          <a:p>
            <a:pPr marL="0" indent="0">
              <a:buFont typeface="Arial" pitchFamily="34" charset="0"/>
              <a:buNone/>
            </a:pPr>
            <a:endParaRPr lang="en-GB" sz="2000" dirty="0"/>
          </a:p>
          <a:p>
            <a:pPr marL="0" indent="0">
              <a:buFont typeface="Arial" pitchFamily="34" charset="0"/>
              <a:buNone/>
            </a:pPr>
            <a:r>
              <a:rPr lang="en-GB" sz="2000" dirty="0"/>
              <a:t>Tom bought an extra-large coke.</a:t>
            </a:r>
          </a:p>
          <a:p>
            <a:pPr marL="0" indent="0">
              <a:buFont typeface="Arial" pitchFamily="34" charset="0"/>
              <a:buNone/>
            </a:pPr>
            <a:endParaRPr lang="en-GB" sz="2000" dirty="0"/>
          </a:p>
          <a:p>
            <a:pPr marL="0" indent="0">
              <a:buFont typeface="Arial" pitchFamily="34" charset="0"/>
              <a:buNone/>
            </a:pPr>
            <a:r>
              <a:rPr lang="en-GB" sz="2000" dirty="0"/>
              <a:t>Where do you think? We are going to Buckingham Palace.</a:t>
            </a:r>
          </a:p>
        </p:txBody>
      </p:sp>
      <p:pic>
        <p:nvPicPr>
          <p:cNvPr id="2048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79512" y="150207"/>
            <a:ext cx="83503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3"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725476" y="150207"/>
            <a:ext cx="1239011" cy="9292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4"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115616" y="6001973"/>
            <a:ext cx="2101205" cy="7566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9441935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287" y="612887"/>
            <a:ext cx="7440416" cy="780740"/>
          </a:xfrm>
        </p:spPr>
        <p:txBody>
          <a:bodyPr>
            <a:noAutofit/>
          </a:bodyPr>
          <a:lstStyle/>
          <a:p>
            <a:r>
              <a:rPr lang="en-GB" sz="2738" dirty="0"/>
              <a:t>Commas, dashes or brackets?</a:t>
            </a:r>
            <a:br>
              <a:rPr lang="en-GB" sz="2738" dirty="0"/>
            </a:br>
            <a:endParaRPr lang="en-GB" sz="2738" dirty="0"/>
          </a:p>
        </p:txBody>
      </p:sp>
      <p:sp>
        <p:nvSpPr>
          <p:cNvPr id="9" name="Content Placeholder 8"/>
          <p:cNvSpPr>
            <a:spLocks noGrp="1"/>
          </p:cNvSpPr>
          <p:nvPr>
            <p:ph idx="1"/>
          </p:nvPr>
        </p:nvSpPr>
        <p:spPr>
          <a:xfrm>
            <a:off x="330287" y="2441274"/>
            <a:ext cx="8058981" cy="2685383"/>
          </a:xfrm>
        </p:spPr>
        <p:txBody>
          <a:bodyPr>
            <a:normAutofit lnSpcReduction="10000"/>
          </a:bodyPr>
          <a:lstStyle/>
          <a:p>
            <a:pPr marL="0" indent="0">
              <a:lnSpc>
                <a:spcPct val="120000"/>
              </a:lnSpc>
              <a:buNone/>
            </a:pPr>
            <a:r>
              <a:rPr lang="en-GB" sz="1797" dirty="0"/>
              <a:t>The roof covered in thatch had a hole in the centre to let the smoke from the fire go through.</a:t>
            </a:r>
          </a:p>
          <a:p>
            <a:pPr marL="0" indent="0">
              <a:lnSpc>
                <a:spcPct val="120000"/>
              </a:lnSpc>
              <a:buNone/>
            </a:pPr>
            <a:endParaRPr lang="en-GB" sz="1797" dirty="0"/>
          </a:p>
          <a:p>
            <a:pPr marL="0" indent="0">
              <a:lnSpc>
                <a:spcPct val="120000"/>
              </a:lnSpc>
              <a:buNone/>
            </a:pPr>
            <a:r>
              <a:rPr lang="en-GB" sz="1797" dirty="0"/>
              <a:t>Arriving in </a:t>
            </a:r>
            <a:r>
              <a:rPr lang="en-GB" sz="1797" dirty="0" err="1"/>
              <a:t>longships</a:t>
            </a:r>
            <a:r>
              <a:rPr lang="en-GB" sz="1797" dirty="0"/>
              <a:t> allowed the Vikings to carry out surprise raids on villages near the coast.</a:t>
            </a:r>
          </a:p>
          <a:p>
            <a:pPr marL="0" indent="0">
              <a:lnSpc>
                <a:spcPct val="120000"/>
              </a:lnSpc>
              <a:buNone/>
            </a:pPr>
            <a:endParaRPr lang="en-GB" sz="1797" dirty="0"/>
          </a:p>
          <a:p>
            <a:pPr marL="0" indent="0">
              <a:lnSpc>
                <a:spcPct val="120000"/>
              </a:lnSpc>
              <a:buNone/>
            </a:pPr>
            <a:r>
              <a:rPr lang="en-GB" sz="1625" dirty="0"/>
              <a:t>They used dyes made from plants and minerals to make red, green, brown, yellow and blue so that their clothes were very colourful.</a:t>
            </a:r>
            <a:endParaRPr lang="en-GB" sz="4705" dirty="0"/>
          </a:p>
          <a:p>
            <a:pPr marL="0" indent="0">
              <a:buNone/>
            </a:pPr>
            <a:endParaRPr lang="en-GB" sz="4705" dirty="0"/>
          </a:p>
          <a:p>
            <a:pPr marL="0" indent="0">
              <a:buNone/>
            </a:pPr>
            <a:endParaRPr lang="en-GB" dirty="0"/>
          </a:p>
        </p:txBody>
      </p:sp>
      <p:sp>
        <p:nvSpPr>
          <p:cNvPr id="3" name="Date Placeholder 2">
            <a:extLst>
              <a:ext uri="{FF2B5EF4-FFF2-40B4-BE49-F238E27FC236}">
                <a16:creationId xmlns:a16="http://schemas.microsoft.com/office/drawing/2014/main" id="{547BE4B0-8355-4918-AC57-A979A3713A07}"/>
              </a:ext>
            </a:extLst>
          </p:cNvPr>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pPr defTabSz="862686">
              <a:defRPr/>
            </a:pPr>
            <a:fld id="{D371AD7F-E6BE-4AE9-89B5-41C389C6EE0B}" type="slidenum">
              <a:rPr lang="en-GB">
                <a:solidFill>
                  <a:prstClr val="black">
                    <a:tint val="75000"/>
                  </a:prstClr>
                </a:solidFill>
                <a:ea typeface="MS PGothic" pitchFamily="34" charset="-128"/>
              </a:rPr>
              <a:pPr defTabSz="862686">
                <a:defRPr/>
              </a:pPr>
              <a:t>130</a:t>
            </a:fld>
            <a:endParaRPr lang="en-GB" dirty="0">
              <a:solidFill>
                <a:prstClr val="black">
                  <a:tint val="75000"/>
                </a:prstClr>
              </a:solidFill>
              <a:ea typeface="MS PGothic" pitchFamily="34" charset="-128"/>
            </a:endParaRPr>
          </a:p>
        </p:txBody>
      </p:sp>
    </p:spTree>
    <p:extLst>
      <p:ext uri="{BB962C8B-B14F-4D97-AF65-F5344CB8AC3E}">
        <p14:creationId xmlns:p14="http://schemas.microsoft.com/office/powerpoint/2010/main" val="180435983"/>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Creating special effects</a:t>
            </a:r>
          </a:p>
        </p:txBody>
      </p:sp>
      <p:sp>
        <p:nvSpPr>
          <p:cNvPr id="3" name="Content Placeholder 2"/>
          <p:cNvSpPr>
            <a:spLocks noGrp="1"/>
          </p:cNvSpPr>
          <p:nvPr>
            <p:ph idx="1"/>
          </p:nvPr>
        </p:nvSpPr>
        <p:spPr/>
        <p:txBody>
          <a:bodyPr>
            <a:normAutofit/>
          </a:bodyPr>
          <a:lstStyle/>
          <a:p>
            <a:pPr marL="0" indent="0">
              <a:buNone/>
            </a:pPr>
            <a:r>
              <a:rPr lang="en-GB" sz="1800" dirty="0"/>
              <a:t>The following games can be used to experiment and play with figurative language and its use to create special effects in sentences. Children need to understand how it is used and the intended meanings. Once they understand, opportunities should be given for them to develop their own, more creative language and uses.</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131</a:t>
            </a:fld>
            <a:endParaRPr lang="en-GB" dirty="0"/>
          </a:p>
        </p:txBody>
      </p:sp>
    </p:spTree>
    <p:extLst>
      <p:ext uri="{BB962C8B-B14F-4D97-AF65-F5344CB8AC3E}">
        <p14:creationId xmlns:p14="http://schemas.microsoft.com/office/powerpoint/2010/main" val="304036543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26568" y="302125"/>
            <a:ext cx="3106688" cy="922114"/>
          </a:xfrm>
        </p:spPr>
        <p:txBody>
          <a:bodyPr/>
          <a:lstStyle/>
          <a:p>
            <a:r>
              <a:rPr lang="en-GB" dirty="0"/>
              <a:t>Alliteration</a:t>
            </a:r>
          </a:p>
        </p:txBody>
      </p:sp>
      <p:sp>
        <p:nvSpPr>
          <p:cNvPr id="3" name="Content Placeholder 2"/>
          <p:cNvSpPr>
            <a:spLocks noGrp="1"/>
          </p:cNvSpPr>
          <p:nvPr>
            <p:ph idx="1"/>
          </p:nvPr>
        </p:nvSpPr>
        <p:spPr>
          <a:xfrm>
            <a:off x="323528" y="1602971"/>
            <a:ext cx="3250704" cy="4735369"/>
          </a:xfrm>
          <a:ln>
            <a:solidFill>
              <a:schemeClr val="tx1"/>
            </a:solidFill>
          </a:ln>
        </p:spPr>
        <p:txBody>
          <a:bodyPr>
            <a:normAutofit/>
          </a:bodyPr>
          <a:lstStyle/>
          <a:p>
            <a:pPr marL="0" indent="0">
              <a:buNone/>
            </a:pPr>
            <a:r>
              <a:rPr lang="en-GB" sz="2400" b="1" dirty="0"/>
              <a:t>Alliterative names</a:t>
            </a:r>
          </a:p>
          <a:p>
            <a:pPr marL="0" indent="0">
              <a:buNone/>
            </a:pPr>
            <a:endParaRPr lang="en-GB" sz="2400" dirty="0"/>
          </a:p>
          <a:p>
            <a:pPr marL="0" indent="0">
              <a:buNone/>
            </a:pPr>
            <a:r>
              <a:rPr lang="en-GB" sz="2400" dirty="0"/>
              <a:t>Acrobatic Abdi</a:t>
            </a:r>
          </a:p>
          <a:p>
            <a:pPr marL="0" indent="0">
              <a:buNone/>
            </a:pPr>
            <a:r>
              <a:rPr lang="en-GB" sz="2400" dirty="0"/>
              <a:t>Magical Maisie</a:t>
            </a:r>
          </a:p>
          <a:p>
            <a:pPr marL="0" indent="0">
              <a:buNone/>
            </a:pPr>
            <a:endParaRPr lang="en-GB" sz="2400" dirty="0"/>
          </a:p>
          <a:p>
            <a:pPr marL="0" indent="0">
              <a:buNone/>
            </a:pPr>
            <a:r>
              <a:rPr lang="en-GB" sz="2400" dirty="0"/>
              <a:t>Greedy Goldilocks</a:t>
            </a:r>
          </a:p>
          <a:p>
            <a:pPr marL="0" indent="0">
              <a:buNone/>
            </a:pPr>
            <a:r>
              <a:rPr lang="en-GB" sz="2400" dirty="0"/>
              <a:t>Sad Cinderella</a:t>
            </a:r>
          </a:p>
          <a:p>
            <a:pPr marL="0" indent="0">
              <a:buNone/>
            </a:pPr>
            <a:endParaRPr lang="en-GB" sz="2400" dirty="0"/>
          </a:p>
          <a:p>
            <a:pPr marL="0" indent="0">
              <a:buNone/>
            </a:pPr>
            <a:r>
              <a:rPr lang="en-GB" sz="2400" dirty="0"/>
              <a:t>Matt the monkey</a:t>
            </a:r>
          </a:p>
          <a:p>
            <a:pPr marL="0" indent="0">
              <a:buNone/>
            </a:pPr>
            <a:r>
              <a:rPr lang="en-GB" sz="2400" dirty="0"/>
              <a:t>Kevin the clown</a:t>
            </a:r>
          </a:p>
        </p:txBody>
      </p:sp>
      <p:sp>
        <p:nvSpPr>
          <p:cNvPr id="6" name="Date Placeholder 5"/>
          <p:cNvSpPr>
            <a:spLocks noGrp="1"/>
          </p:cNvSpPr>
          <p:nvPr>
            <p:ph type="dt" sz="half" idx="10"/>
          </p:nvPr>
        </p:nvSpPr>
        <p:spPr>
          <a:xfrm>
            <a:off x="3379676" y="6422226"/>
            <a:ext cx="2133600" cy="320675"/>
          </a:xfrm>
        </p:spPr>
        <p:txBody>
          <a:bodyPr/>
          <a:lstStyle/>
          <a:p>
            <a:r>
              <a:rPr lang="en-US" dirty="0"/>
              <a:t>© Focus Education UK Ltd</a:t>
            </a:r>
            <a:endParaRPr lang="en-GB" dirty="0"/>
          </a:p>
        </p:txBody>
      </p:sp>
      <p:sp>
        <p:nvSpPr>
          <p:cNvPr id="7" name="Slide Number Placeholder 6"/>
          <p:cNvSpPr>
            <a:spLocks noGrp="1"/>
          </p:cNvSpPr>
          <p:nvPr>
            <p:ph type="sldNum" sz="quarter" idx="12"/>
          </p:nvPr>
        </p:nvSpPr>
        <p:spPr/>
        <p:txBody>
          <a:bodyPr/>
          <a:lstStyle/>
          <a:p>
            <a:fld id="{1846B546-D5AF-48F3-AE7E-6EBE9F16C366}" type="slidenum">
              <a:rPr lang="en-GB" smtClean="0"/>
              <a:pPr/>
              <a:t>132</a:t>
            </a:fld>
            <a:endParaRPr lang="en-GB" dirty="0"/>
          </a:p>
        </p:txBody>
      </p:sp>
      <p:sp>
        <p:nvSpPr>
          <p:cNvPr id="5" name="Content Placeholder 2"/>
          <p:cNvSpPr txBox="1">
            <a:spLocks/>
          </p:cNvSpPr>
          <p:nvPr/>
        </p:nvSpPr>
        <p:spPr>
          <a:xfrm>
            <a:off x="3779912" y="1628800"/>
            <a:ext cx="5112568" cy="4680520"/>
          </a:xfrm>
          <a:prstGeom prst="rect">
            <a:avLst/>
          </a:prstGeom>
          <a:ln>
            <a:solidFill>
              <a:schemeClr val="tx1"/>
            </a:solidFill>
          </a:ln>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sz="2400" b="1" dirty="0"/>
              <a:t>Alliterative sentences</a:t>
            </a:r>
          </a:p>
          <a:p>
            <a:pPr marL="0" indent="0">
              <a:buFont typeface="Arial" pitchFamily="34" charset="0"/>
              <a:buNone/>
            </a:pPr>
            <a:endParaRPr lang="en-GB" sz="2400" dirty="0"/>
          </a:p>
          <a:p>
            <a:pPr marL="0" indent="0">
              <a:buFont typeface="Arial" pitchFamily="34" charset="0"/>
              <a:buNone/>
            </a:pPr>
            <a:r>
              <a:rPr lang="en-GB" sz="2400" dirty="0"/>
              <a:t>Lazy lizards licked luscious lollies.</a:t>
            </a:r>
          </a:p>
          <a:p>
            <a:pPr marL="0" indent="0">
              <a:buFont typeface="Arial" pitchFamily="34" charset="0"/>
              <a:buNone/>
            </a:pPr>
            <a:r>
              <a:rPr lang="en-GB" sz="2400" dirty="0"/>
              <a:t> </a:t>
            </a:r>
          </a:p>
          <a:p>
            <a:pPr marL="0" indent="0">
              <a:buFont typeface="Arial" pitchFamily="34" charset="0"/>
              <a:buNone/>
            </a:pPr>
            <a:r>
              <a:rPr lang="en-GB" sz="2400" dirty="0"/>
              <a:t>         snails</a:t>
            </a:r>
          </a:p>
          <a:p>
            <a:pPr marL="0" indent="0">
              <a:buFont typeface="Arial" pitchFamily="34" charset="0"/>
              <a:buNone/>
            </a:pPr>
            <a:endParaRPr lang="en-GB" sz="2400" dirty="0"/>
          </a:p>
          <a:p>
            <a:pPr marL="0" indent="0">
              <a:buFont typeface="Arial" pitchFamily="34" charset="0"/>
              <a:buNone/>
            </a:pPr>
            <a:r>
              <a:rPr lang="en-GB" sz="2400" dirty="0"/>
              <a:t>         worms</a:t>
            </a:r>
          </a:p>
          <a:p>
            <a:pPr marL="0" indent="0">
              <a:buFont typeface="Arial" pitchFamily="34" charset="0"/>
              <a:buNone/>
            </a:pPr>
            <a:endParaRPr lang="en-GB" sz="2400" dirty="0"/>
          </a:p>
          <a:p>
            <a:pPr marL="0" indent="0">
              <a:buFont typeface="Arial" pitchFamily="34" charset="0"/>
              <a:buNone/>
            </a:pPr>
            <a:r>
              <a:rPr lang="en-GB" sz="2400" dirty="0"/>
              <a:t>         penguins</a:t>
            </a:r>
          </a:p>
          <a:p>
            <a:pPr marL="0" indent="0">
              <a:buFont typeface="Arial" pitchFamily="34" charset="0"/>
              <a:buNone/>
            </a:pPr>
            <a:r>
              <a:rPr lang="en-GB" sz="2400" dirty="0"/>
              <a:t>         </a:t>
            </a:r>
          </a:p>
          <a:p>
            <a:pPr marL="0" indent="0">
              <a:buFont typeface="Arial" pitchFamily="34" charset="0"/>
              <a:buNone/>
            </a:pPr>
            <a:r>
              <a:rPr lang="en-GB" sz="2400" dirty="0"/>
              <a:t>         giants</a:t>
            </a:r>
          </a:p>
          <a:p>
            <a:pPr marL="0" indent="0">
              <a:buFont typeface="Arial" pitchFamily="34" charset="0"/>
              <a:buNone/>
            </a:pPr>
            <a:endParaRPr lang="en-GB" sz="2400" dirty="0"/>
          </a:p>
          <a:p>
            <a:pPr marL="0" indent="0">
              <a:buFont typeface="Arial" pitchFamily="34" charset="0"/>
              <a:buNone/>
            </a:pPr>
            <a:endParaRPr lang="en-GB" sz="2400" dirty="0"/>
          </a:p>
        </p:txBody>
      </p:sp>
      <p:pic>
        <p:nvPicPr>
          <p:cNvPr id="20482"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028384" y="188640"/>
            <a:ext cx="864096" cy="1122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3"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00192" y="252688"/>
            <a:ext cx="1405930" cy="10825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2511157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Alliterative tongue twisters</a:t>
            </a:r>
          </a:p>
        </p:txBody>
      </p:sp>
      <p:sp>
        <p:nvSpPr>
          <p:cNvPr id="3" name="Content Placeholder 2"/>
          <p:cNvSpPr>
            <a:spLocks noGrp="1"/>
          </p:cNvSpPr>
          <p:nvPr>
            <p:ph idx="1"/>
          </p:nvPr>
        </p:nvSpPr>
        <p:spPr/>
        <p:txBody>
          <a:bodyPr/>
          <a:lstStyle/>
          <a:p>
            <a:pPr marL="0" indent="0">
              <a:buNone/>
            </a:pPr>
            <a:r>
              <a:rPr lang="en-GB" dirty="0"/>
              <a:t>Six silly sisters selling shiny shoes.</a:t>
            </a:r>
          </a:p>
          <a:p>
            <a:pPr marL="0" indent="0">
              <a:buNone/>
            </a:pPr>
            <a:endParaRPr lang="en-GB" dirty="0"/>
          </a:p>
          <a:p>
            <a:pPr marL="0" indent="0">
              <a:buNone/>
            </a:pPr>
            <a:r>
              <a:rPr lang="en-GB" dirty="0"/>
              <a:t>                     Peter Piper picked a peck of  </a:t>
            </a:r>
          </a:p>
          <a:p>
            <a:pPr marL="0" indent="0">
              <a:buNone/>
            </a:pPr>
            <a:r>
              <a:rPr lang="en-GB" dirty="0"/>
              <a:t>                     pickled peppers.</a:t>
            </a:r>
          </a:p>
          <a:p>
            <a:pPr marL="0" indent="0">
              <a:buNone/>
            </a:pPr>
            <a:endParaRPr lang="en-GB" dirty="0"/>
          </a:p>
          <a:p>
            <a:pPr marL="0" indent="0">
              <a:buNone/>
            </a:pPr>
            <a:r>
              <a:rPr lang="en-GB" dirty="0"/>
              <a:t>The crowd of clumsy clowns crushed the king’s crown.</a:t>
            </a:r>
          </a:p>
        </p:txBody>
      </p:sp>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133</a:t>
            </a:fld>
            <a:endParaRPr lang="en-GB" dirty="0"/>
          </a:p>
        </p:txBody>
      </p:sp>
      <p:pic>
        <p:nvPicPr>
          <p:cNvPr id="1945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164288" y="1340768"/>
            <a:ext cx="1729755" cy="9733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59"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899592" y="2492896"/>
            <a:ext cx="1656184" cy="17389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60"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364088" y="4888594"/>
            <a:ext cx="2523382" cy="1318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81205892"/>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6552" y="259867"/>
            <a:ext cx="6624736" cy="1143000"/>
          </a:xfrm>
        </p:spPr>
        <p:txBody>
          <a:bodyPr>
            <a:normAutofit fontScale="90000"/>
          </a:bodyPr>
          <a:lstStyle/>
          <a:p>
            <a:r>
              <a:rPr lang="en-GB" dirty="0"/>
              <a:t>Similes - What do they mean?</a:t>
            </a:r>
          </a:p>
        </p:txBody>
      </p:sp>
      <p:pic>
        <p:nvPicPr>
          <p:cNvPr id="21506" name="Picture 2"/>
          <p:cNvPicPr>
            <a:picLocks noGrp="1" noChangeAspect="1" noChangeArrowheads="1"/>
          </p:cNvPicPr>
          <p:nvPr>
            <p:ph idx="1"/>
          </p:nvPr>
        </p:nvPicPr>
        <p:blipFill>
          <a:blip cstate="email">
            <a:extLst>
              <a:ext uri="{28A0092B-C50C-407E-A947-70E740481C1C}">
                <a14:useLocalDpi xmlns:a14="http://schemas.microsoft.com/office/drawing/2010/main"/>
              </a:ext>
            </a:extLst>
          </a:blip>
          <a:srcRect/>
          <a:stretch>
            <a:fillRect/>
          </a:stretch>
        </p:blipFill>
        <p:spPr bwMode="auto">
          <a:xfrm>
            <a:off x="467545" y="1628800"/>
            <a:ext cx="2016224" cy="2612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Date Placeholder 2"/>
          <p:cNvSpPr>
            <a:spLocks noGrp="1"/>
          </p:cNvSpPr>
          <p:nvPr>
            <p:ph type="dt" sz="half" idx="10"/>
          </p:nvPr>
        </p:nvSpPr>
        <p:spPr/>
        <p:txBody>
          <a:bodyPr/>
          <a:lstStyle/>
          <a:p>
            <a:r>
              <a:rPr lang="en-US"/>
              <a:t>© Focus Education UK Ltd</a:t>
            </a:r>
            <a:endParaRPr lang="en-GB" dirty="0"/>
          </a:p>
        </p:txBody>
      </p:sp>
      <p:sp>
        <p:nvSpPr>
          <p:cNvPr id="4" name="Slide Number Placeholder 3"/>
          <p:cNvSpPr>
            <a:spLocks noGrp="1"/>
          </p:cNvSpPr>
          <p:nvPr>
            <p:ph type="sldNum" sz="quarter" idx="12"/>
          </p:nvPr>
        </p:nvSpPr>
        <p:spPr/>
        <p:txBody>
          <a:bodyPr/>
          <a:lstStyle/>
          <a:p>
            <a:fld id="{1846B546-D5AF-48F3-AE7E-6EBE9F16C366}" type="slidenum">
              <a:rPr lang="en-GB" smtClean="0"/>
              <a:pPr/>
              <a:t>134</a:t>
            </a:fld>
            <a:endParaRPr lang="en-GB" dirty="0"/>
          </a:p>
        </p:txBody>
      </p:sp>
      <p:pic>
        <p:nvPicPr>
          <p:cNvPr id="21507"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472436" y="2986992"/>
            <a:ext cx="2387943" cy="17909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8" name="Picture 4"/>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280363" y="3022188"/>
            <a:ext cx="236220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9" name="Picture 5"/>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395536" y="4442445"/>
            <a:ext cx="2362200" cy="1771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10" name="Picture 6"/>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995936" y="5328270"/>
            <a:ext cx="4953000" cy="952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12"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391989" y="510112"/>
            <a:ext cx="2458211" cy="18436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4578"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75856" y="1417493"/>
            <a:ext cx="2481188" cy="137570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039478542"/>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47675" y="260648"/>
            <a:ext cx="8229600" cy="720080"/>
          </a:xfrm>
        </p:spPr>
        <p:txBody>
          <a:bodyPr>
            <a:normAutofit/>
          </a:bodyPr>
          <a:lstStyle/>
          <a:p>
            <a:r>
              <a:rPr lang="en-GB" altLang="en-US" sz="4000" dirty="0"/>
              <a:t>Similes</a:t>
            </a:r>
          </a:p>
        </p:txBody>
      </p:sp>
      <p:sp>
        <p:nvSpPr>
          <p:cNvPr id="5123" name="Rectangle 3"/>
          <p:cNvSpPr>
            <a:spLocks noGrp="1" noChangeArrowheads="1"/>
          </p:cNvSpPr>
          <p:nvPr>
            <p:ph idx="1"/>
          </p:nvPr>
        </p:nvSpPr>
        <p:spPr/>
        <p:txBody>
          <a:bodyPr/>
          <a:lstStyle/>
          <a:p>
            <a:pPr marL="0" indent="0">
              <a:buNone/>
            </a:pPr>
            <a:r>
              <a:rPr lang="en-GB" altLang="en-US" dirty="0"/>
              <a:t>As deep as the …</a:t>
            </a:r>
          </a:p>
          <a:p>
            <a:pPr marL="0" indent="0">
              <a:buNone/>
            </a:pPr>
            <a:r>
              <a:rPr lang="en-GB" altLang="en-US" dirty="0"/>
              <a:t>As light as a …</a:t>
            </a:r>
          </a:p>
          <a:p>
            <a:pPr marL="0" indent="0">
              <a:buNone/>
            </a:pPr>
            <a:r>
              <a:rPr lang="en-GB" altLang="en-US" dirty="0"/>
              <a:t>As slow as a …</a:t>
            </a:r>
          </a:p>
          <a:p>
            <a:pPr marL="0" indent="0">
              <a:buNone/>
            </a:pPr>
            <a:r>
              <a:rPr lang="en-GB" altLang="en-US" dirty="0"/>
              <a:t>As high as a …</a:t>
            </a:r>
          </a:p>
          <a:p>
            <a:pPr marL="0" indent="0">
              <a:buNone/>
            </a:pPr>
            <a:r>
              <a:rPr lang="en-GB" altLang="en-US" dirty="0"/>
              <a:t>As flat as a …</a:t>
            </a:r>
          </a:p>
        </p:txBody>
      </p:sp>
      <p:sp>
        <p:nvSpPr>
          <p:cNvPr id="2" name="Date Placeholder 1"/>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fld id="{1846B546-D5AF-48F3-AE7E-6EBE9F16C366}" type="slidenum">
              <a:rPr lang="en-GB" smtClean="0"/>
              <a:pPr/>
              <a:t>135</a:t>
            </a:fld>
            <a:endParaRPr lang="en-GB" dirty="0"/>
          </a:p>
        </p:txBody>
      </p:sp>
      <p:pic>
        <p:nvPicPr>
          <p:cNvPr id="5125" name="Picture 5" descr="ocean">
            <a:hlinkClick r:id="rId3"/>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732588" y="4091781"/>
            <a:ext cx="1944687" cy="2089150"/>
          </a:xfrm>
          <a:prstGeom prst="rect">
            <a:avLst/>
          </a:prstGeom>
          <a:noFill/>
          <a:extLst>
            <a:ext uri="{909E8E84-426E-40DD-AFC4-6F175D3DCCD1}">
              <a14:hiddenFill xmlns:a14="http://schemas.microsoft.com/office/drawing/2010/main">
                <a:solidFill>
                  <a:srgbClr val="FFFFFF"/>
                </a:solidFill>
              </a14:hiddenFill>
            </a:ext>
          </a:extLst>
        </p:spPr>
      </p:pic>
      <p:pic>
        <p:nvPicPr>
          <p:cNvPr id="5127" name="Picture 7" descr="Snail-WA_edit02">
            <a:hlinkClick r:id="rId4"/>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948487" y="1628800"/>
            <a:ext cx="1728788" cy="2187575"/>
          </a:xfrm>
          <a:prstGeom prst="rect">
            <a:avLst/>
          </a:prstGeom>
          <a:noFill/>
          <a:extLst>
            <a:ext uri="{909E8E84-426E-40DD-AFC4-6F175D3DCCD1}">
              <a14:hiddenFill xmlns:a14="http://schemas.microsoft.com/office/drawing/2010/main">
                <a:solidFill>
                  <a:srgbClr val="FFFFFF"/>
                </a:solidFill>
              </a14:hiddenFill>
            </a:ext>
          </a:extLst>
        </p:spPr>
      </p:pic>
      <p:pic>
        <p:nvPicPr>
          <p:cNvPr id="5129" name="Picture 9" descr="A_single_white_feather_closeup">
            <a:hlinkClick r:id="rId5"/>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3879056" y="3992960"/>
            <a:ext cx="1800225" cy="2160588"/>
          </a:xfrm>
          <a:prstGeom prst="rect">
            <a:avLst/>
          </a:prstGeom>
          <a:noFill/>
          <a:extLst>
            <a:ext uri="{909E8E84-426E-40DD-AFC4-6F175D3DCCD1}">
              <a14:hiddenFill xmlns:a14="http://schemas.microsoft.com/office/drawing/2010/main">
                <a:solidFill>
                  <a:srgbClr val="FFFFFF"/>
                </a:solidFill>
              </a14:hiddenFill>
            </a:ext>
          </a:extLst>
        </p:spPr>
      </p:pic>
      <p:pic>
        <p:nvPicPr>
          <p:cNvPr id="5131" name="Picture 11" descr="imgp3163_kominite_peak_on_vitosha_mountain">
            <a:hlinkClick r:id="rId6"/>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356099" y="1340768"/>
            <a:ext cx="2016125" cy="2187575"/>
          </a:xfrm>
          <a:prstGeom prst="rect">
            <a:avLst/>
          </a:prstGeom>
          <a:noFill/>
          <a:extLst>
            <a:ext uri="{909E8E84-426E-40DD-AFC4-6F175D3DCCD1}">
              <a14:hiddenFill xmlns:a14="http://schemas.microsoft.com/office/drawing/2010/main">
                <a:solidFill>
                  <a:srgbClr val="FFFFFF"/>
                </a:solidFill>
              </a14:hiddenFill>
            </a:ext>
          </a:extLst>
        </p:spPr>
      </p:pic>
      <p:pic>
        <p:nvPicPr>
          <p:cNvPr id="5135" name="Picture 15" descr="Pancake">
            <a:hlinkClick r:id="rId7"/>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447675" y="4651519"/>
            <a:ext cx="2378075" cy="1728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57605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nodeType="clickEffect">
                                  <p:stCondLst>
                                    <p:cond delay="0"/>
                                  </p:stCondLst>
                                  <p:childTnLst>
                                    <p:set>
                                      <p:cBhvr>
                                        <p:cTn id="10" dur="1" fill="hold">
                                          <p:stCondLst>
                                            <p:cond delay="0"/>
                                          </p:stCondLst>
                                        </p:cTn>
                                        <p:tgtEl>
                                          <p:spTgt spid="5131"/>
                                        </p:tgtEl>
                                        <p:attrNameLst>
                                          <p:attrName>style.visibility</p:attrName>
                                        </p:attrNameLst>
                                      </p:cBhvr>
                                      <p:to>
                                        <p:strVal val="visible"/>
                                      </p:to>
                                    </p:set>
                                    <p:animEffect transition="in" filter="box(in)">
                                      <p:cBhvr>
                                        <p:cTn id="11" dur="500"/>
                                        <p:tgtEl>
                                          <p:spTgt spid="5131"/>
                                        </p:tgtEl>
                                      </p:cBhvr>
                                    </p:animEffect>
                                  </p:childTnLst>
                                </p:cTn>
                              </p:par>
                              <p:par>
                                <p:cTn id="12" presetID="4" presetClass="entr" presetSubtype="16" fill="hold" nodeType="withEffect">
                                  <p:stCondLst>
                                    <p:cond delay="0"/>
                                  </p:stCondLst>
                                  <p:childTnLst>
                                    <p:set>
                                      <p:cBhvr>
                                        <p:cTn id="13" dur="1" fill="hold">
                                          <p:stCondLst>
                                            <p:cond delay="0"/>
                                          </p:stCondLst>
                                        </p:cTn>
                                        <p:tgtEl>
                                          <p:spTgt spid="5127"/>
                                        </p:tgtEl>
                                        <p:attrNameLst>
                                          <p:attrName>style.visibility</p:attrName>
                                        </p:attrNameLst>
                                      </p:cBhvr>
                                      <p:to>
                                        <p:strVal val="visible"/>
                                      </p:to>
                                    </p:set>
                                    <p:animEffect transition="in" filter="box(in)">
                                      <p:cBhvr>
                                        <p:cTn id="14" dur="500"/>
                                        <p:tgtEl>
                                          <p:spTgt spid="5127"/>
                                        </p:tgtEl>
                                      </p:cBhvr>
                                    </p:animEffect>
                                  </p:childTnLst>
                                </p:cTn>
                              </p:par>
                              <p:par>
                                <p:cTn id="15" presetID="4" presetClass="entr" presetSubtype="16" fill="hold" nodeType="withEffect">
                                  <p:stCondLst>
                                    <p:cond delay="0"/>
                                  </p:stCondLst>
                                  <p:childTnLst>
                                    <p:set>
                                      <p:cBhvr>
                                        <p:cTn id="16" dur="1" fill="hold">
                                          <p:stCondLst>
                                            <p:cond delay="0"/>
                                          </p:stCondLst>
                                        </p:cTn>
                                        <p:tgtEl>
                                          <p:spTgt spid="5135"/>
                                        </p:tgtEl>
                                        <p:attrNameLst>
                                          <p:attrName>style.visibility</p:attrName>
                                        </p:attrNameLst>
                                      </p:cBhvr>
                                      <p:to>
                                        <p:strVal val="visible"/>
                                      </p:to>
                                    </p:set>
                                    <p:animEffect transition="in" filter="box(in)">
                                      <p:cBhvr>
                                        <p:cTn id="17" dur="500"/>
                                        <p:tgtEl>
                                          <p:spTgt spid="5135"/>
                                        </p:tgtEl>
                                      </p:cBhvr>
                                    </p:animEffect>
                                  </p:childTnLst>
                                </p:cTn>
                              </p:par>
                              <p:par>
                                <p:cTn id="18" presetID="4" presetClass="entr" presetSubtype="16" fill="hold" nodeType="withEffect">
                                  <p:stCondLst>
                                    <p:cond delay="0"/>
                                  </p:stCondLst>
                                  <p:childTnLst>
                                    <p:set>
                                      <p:cBhvr>
                                        <p:cTn id="19" dur="1" fill="hold">
                                          <p:stCondLst>
                                            <p:cond delay="0"/>
                                          </p:stCondLst>
                                        </p:cTn>
                                        <p:tgtEl>
                                          <p:spTgt spid="5129"/>
                                        </p:tgtEl>
                                        <p:attrNameLst>
                                          <p:attrName>style.visibility</p:attrName>
                                        </p:attrNameLst>
                                      </p:cBhvr>
                                      <p:to>
                                        <p:strVal val="visible"/>
                                      </p:to>
                                    </p:set>
                                    <p:animEffect transition="in" filter="box(in)">
                                      <p:cBhvr>
                                        <p:cTn id="20" dur="500"/>
                                        <p:tgtEl>
                                          <p:spTgt spid="5129"/>
                                        </p:tgtEl>
                                      </p:cBhvr>
                                    </p:animEffect>
                                  </p:childTnLst>
                                </p:cTn>
                              </p:par>
                              <p:par>
                                <p:cTn id="21" presetID="4" presetClass="entr" presetSubtype="16" fill="hold" nodeType="withEffect">
                                  <p:stCondLst>
                                    <p:cond delay="0"/>
                                  </p:stCondLst>
                                  <p:childTnLst>
                                    <p:set>
                                      <p:cBhvr>
                                        <p:cTn id="22" dur="1" fill="hold">
                                          <p:stCondLst>
                                            <p:cond delay="0"/>
                                          </p:stCondLst>
                                        </p:cTn>
                                        <p:tgtEl>
                                          <p:spTgt spid="5125"/>
                                        </p:tgtEl>
                                        <p:attrNameLst>
                                          <p:attrName>style.visibility</p:attrName>
                                        </p:attrNameLst>
                                      </p:cBhvr>
                                      <p:to>
                                        <p:strVal val="visible"/>
                                      </p:to>
                                    </p:set>
                                    <p:animEffect transition="in" filter="box(in)">
                                      <p:cBhvr>
                                        <p:cTn id="23" dur="500"/>
                                        <p:tgtEl>
                                          <p:spTgt spid="5125"/>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nodeType="clickEffect">
                                  <p:stCondLst>
                                    <p:cond delay="0"/>
                                  </p:stCondLst>
                                  <p:childTnLst>
                                    <p:set>
                                      <p:cBhvr>
                                        <p:cTn id="27" dur="1" fill="hold">
                                          <p:stCondLst>
                                            <p:cond delay="0"/>
                                          </p:stCondLst>
                                        </p:cTn>
                                        <p:tgtEl>
                                          <p:spTgt spid="5123">
                                            <p:txEl>
                                              <p:pRg st="0" end="0"/>
                                            </p:txEl>
                                          </p:spTgt>
                                        </p:tgtEl>
                                        <p:attrNameLst>
                                          <p:attrName>style.visibility</p:attrName>
                                        </p:attrNameLst>
                                      </p:cBhvr>
                                      <p:to>
                                        <p:strVal val="visible"/>
                                      </p:to>
                                    </p:set>
                                    <p:anim calcmode="lin" valueType="num">
                                      <p:cBhvr additive="base">
                                        <p:cTn id="28"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5123">
                                            <p:txEl>
                                              <p:pRg st="1" end="1"/>
                                            </p:txEl>
                                          </p:spTgt>
                                        </p:tgtEl>
                                        <p:attrNameLst>
                                          <p:attrName>style.visibility</p:attrName>
                                        </p:attrNameLst>
                                      </p:cBhvr>
                                      <p:to>
                                        <p:strVal val="visible"/>
                                      </p:to>
                                    </p:set>
                                    <p:anim calcmode="lin" valueType="num">
                                      <p:cBhvr additive="base">
                                        <p:cTn id="34" dur="5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nodeType="clickEffect">
                                  <p:stCondLst>
                                    <p:cond delay="0"/>
                                  </p:stCondLst>
                                  <p:childTnLst>
                                    <p:set>
                                      <p:cBhvr>
                                        <p:cTn id="39" dur="1" fill="hold">
                                          <p:stCondLst>
                                            <p:cond delay="0"/>
                                          </p:stCondLst>
                                        </p:cTn>
                                        <p:tgtEl>
                                          <p:spTgt spid="5123">
                                            <p:txEl>
                                              <p:pRg st="2" end="2"/>
                                            </p:txEl>
                                          </p:spTgt>
                                        </p:tgtEl>
                                        <p:attrNameLst>
                                          <p:attrName>style.visibility</p:attrName>
                                        </p:attrNameLst>
                                      </p:cBhvr>
                                      <p:to>
                                        <p:strVal val="visible"/>
                                      </p:to>
                                    </p:set>
                                    <p:anim calcmode="lin" valueType="num">
                                      <p:cBhvr additive="base">
                                        <p:cTn id="40" dur="5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nodeType="clickEffect">
                                  <p:stCondLst>
                                    <p:cond delay="0"/>
                                  </p:stCondLst>
                                  <p:childTnLst>
                                    <p:set>
                                      <p:cBhvr>
                                        <p:cTn id="45" dur="1" fill="hold">
                                          <p:stCondLst>
                                            <p:cond delay="0"/>
                                          </p:stCondLst>
                                        </p:cTn>
                                        <p:tgtEl>
                                          <p:spTgt spid="5123">
                                            <p:txEl>
                                              <p:pRg st="3" end="3"/>
                                            </p:txEl>
                                          </p:spTgt>
                                        </p:tgtEl>
                                        <p:attrNameLst>
                                          <p:attrName>style.visibility</p:attrName>
                                        </p:attrNameLst>
                                      </p:cBhvr>
                                      <p:to>
                                        <p:strVal val="visible"/>
                                      </p:to>
                                    </p:set>
                                    <p:anim calcmode="lin" valueType="num">
                                      <p:cBhvr additive="base">
                                        <p:cTn id="46" dur="500" fill="hold"/>
                                        <p:tgtEl>
                                          <p:spTgt spid="5123">
                                            <p:txEl>
                                              <p:pRg st="3" end="3"/>
                                            </p:txEl>
                                          </p:spTgt>
                                        </p:tgtEl>
                                        <p:attrNameLst>
                                          <p:attrName>ppt_x</p:attrName>
                                        </p:attrNameLst>
                                      </p:cBhvr>
                                      <p:tavLst>
                                        <p:tav tm="0">
                                          <p:val>
                                            <p:strVal val="#ppt_x"/>
                                          </p:val>
                                        </p:tav>
                                        <p:tav tm="100000">
                                          <p:val>
                                            <p:strVal val="#ppt_x"/>
                                          </p:val>
                                        </p:tav>
                                      </p:tavLst>
                                    </p:anim>
                                    <p:anim calcmode="lin" valueType="num">
                                      <p:cBhvr additive="base">
                                        <p:cTn id="47" dur="500" fill="hold"/>
                                        <p:tgtEl>
                                          <p:spTgt spid="512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 presetClass="entr" presetSubtype="4" fill="hold" nodeType="clickEffect">
                                  <p:stCondLst>
                                    <p:cond delay="0"/>
                                  </p:stCondLst>
                                  <p:childTnLst>
                                    <p:set>
                                      <p:cBhvr>
                                        <p:cTn id="51" dur="1" fill="hold">
                                          <p:stCondLst>
                                            <p:cond delay="0"/>
                                          </p:stCondLst>
                                        </p:cTn>
                                        <p:tgtEl>
                                          <p:spTgt spid="5123">
                                            <p:txEl>
                                              <p:pRg st="4" end="4"/>
                                            </p:txEl>
                                          </p:spTgt>
                                        </p:tgtEl>
                                        <p:attrNameLst>
                                          <p:attrName>style.visibility</p:attrName>
                                        </p:attrNameLst>
                                      </p:cBhvr>
                                      <p:to>
                                        <p:strVal val="visible"/>
                                      </p:to>
                                    </p:set>
                                    <p:anim calcmode="lin" valueType="num">
                                      <p:cBhvr additive="base">
                                        <p:cTn id="52" dur="500" fill="hold"/>
                                        <p:tgtEl>
                                          <p:spTgt spid="5123">
                                            <p:txEl>
                                              <p:pRg st="4" end="4"/>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512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47675" y="260648"/>
            <a:ext cx="8229600" cy="720080"/>
          </a:xfrm>
        </p:spPr>
        <p:txBody>
          <a:bodyPr>
            <a:normAutofit/>
          </a:bodyPr>
          <a:lstStyle/>
          <a:p>
            <a:r>
              <a:rPr lang="en-GB" altLang="en-US" sz="4000" dirty="0"/>
              <a:t>Similes</a:t>
            </a:r>
          </a:p>
        </p:txBody>
      </p:sp>
      <p:sp>
        <p:nvSpPr>
          <p:cNvPr id="5123" name="Rectangle 3"/>
          <p:cNvSpPr>
            <a:spLocks noGrp="1" noChangeArrowheads="1"/>
          </p:cNvSpPr>
          <p:nvPr>
            <p:ph idx="1"/>
          </p:nvPr>
        </p:nvSpPr>
        <p:spPr/>
        <p:txBody>
          <a:bodyPr/>
          <a:lstStyle/>
          <a:p>
            <a:pPr marL="0" indent="0">
              <a:buNone/>
            </a:pPr>
            <a:r>
              <a:rPr lang="en-GB" altLang="en-US" dirty="0"/>
              <a:t>As light as a …</a:t>
            </a:r>
          </a:p>
        </p:txBody>
      </p:sp>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136</a:t>
            </a:fld>
            <a:endParaRPr lang="en-US" dirty="0">
              <a:solidFill>
                <a:prstClr val="black"/>
              </a:solidFill>
            </a:endParaRPr>
          </a:p>
        </p:txBody>
      </p:sp>
      <p:pic>
        <p:nvPicPr>
          <p:cNvPr id="5129" name="Picture 9" descr="A_single_white_feather_closeup">
            <a:hlinkClick r:id="rId3"/>
          </p:cNvPr>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732240" y="1196752"/>
            <a:ext cx="1800225" cy="2160588"/>
          </a:xfrm>
          <a:prstGeom prst="rect">
            <a:avLst/>
          </a:prstGeom>
          <a:noFill/>
          <a:extLst>
            <a:ext uri="{909E8E84-426E-40DD-AFC4-6F175D3DCCD1}">
              <a14:hiddenFill xmlns:a14="http://schemas.microsoft.com/office/drawing/2010/main">
                <a:solidFill>
                  <a:srgbClr val="FFFFFF"/>
                </a:solidFill>
              </a14:hiddenFill>
            </a:ext>
          </a:extLst>
        </p:spPr>
      </p:pic>
      <p:pic>
        <p:nvPicPr>
          <p:cNvPr id="26626"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956094" y="2404840"/>
            <a:ext cx="2019300" cy="1905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7"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46002" y="4076984"/>
            <a:ext cx="2695866" cy="16562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8"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92367" y="4876735"/>
            <a:ext cx="2119393" cy="11198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29"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79929" y="2168581"/>
            <a:ext cx="2056554" cy="1371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30"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779912" y="174485"/>
            <a:ext cx="2023507" cy="15581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6631"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498226" y="4120651"/>
            <a:ext cx="2268252" cy="1512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11531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par>
                                <p:cTn id="7" presetID="4" presetClass="entr" presetSubtype="16" fill="hold" nodeType="withEffect">
                                  <p:stCondLst>
                                    <p:cond delay="0"/>
                                  </p:stCondLst>
                                  <p:childTnLst>
                                    <p:set>
                                      <p:cBhvr>
                                        <p:cTn id="8" dur="1" fill="hold">
                                          <p:stCondLst>
                                            <p:cond delay="0"/>
                                          </p:stCondLst>
                                        </p:cTn>
                                        <p:tgtEl>
                                          <p:spTgt spid="5129"/>
                                        </p:tgtEl>
                                        <p:attrNameLst>
                                          <p:attrName>style.visibility</p:attrName>
                                        </p:attrNameLst>
                                      </p:cBhvr>
                                      <p:to>
                                        <p:strVal val="visible"/>
                                      </p:to>
                                    </p:set>
                                    <p:animEffect transition="in" filter="box(in)">
                                      <p:cBhvr>
                                        <p:cTn id="9" dur="500"/>
                                        <p:tgtEl>
                                          <p:spTgt spid="5129"/>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5123">
                                            <p:txEl>
                                              <p:pRg st="0" end="0"/>
                                            </p:txEl>
                                          </p:spTgt>
                                        </p:tgtEl>
                                        <p:attrNameLst>
                                          <p:attrName>style.visibility</p:attrName>
                                        </p:attrNameLst>
                                      </p:cBhvr>
                                      <p:to>
                                        <p:strVal val="visible"/>
                                      </p:to>
                                    </p:set>
                                    <p:anim calcmode="lin" valueType="num">
                                      <p:cBhvr additive="base">
                                        <p:cTn id="14"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16632"/>
            <a:ext cx="8229600" cy="850106"/>
          </a:xfrm>
        </p:spPr>
        <p:txBody>
          <a:bodyPr/>
          <a:lstStyle/>
          <a:p>
            <a:r>
              <a:rPr lang="en-GB" dirty="0"/>
              <a:t>Similes using like</a:t>
            </a:r>
          </a:p>
        </p:txBody>
      </p:sp>
      <p:sp>
        <p:nvSpPr>
          <p:cNvPr id="3" name="Content Placeholder 2"/>
          <p:cNvSpPr>
            <a:spLocks noGrp="1"/>
          </p:cNvSpPr>
          <p:nvPr>
            <p:ph idx="1"/>
          </p:nvPr>
        </p:nvSpPr>
        <p:spPr>
          <a:xfrm>
            <a:off x="457200" y="1600200"/>
            <a:ext cx="8229600" cy="4925144"/>
          </a:xfrm>
        </p:spPr>
        <p:txBody>
          <a:bodyPr>
            <a:normAutofit/>
          </a:bodyPr>
          <a:lstStyle/>
          <a:p>
            <a:pPr marL="0" indent="0">
              <a:buNone/>
            </a:pPr>
            <a:r>
              <a:rPr lang="en-GB" dirty="0"/>
              <a:t>                               </a:t>
            </a:r>
            <a:r>
              <a:rPr lang="en-GB" sz="2100" dirty="0"/>
              <a:t>Tail like a brush</a:t>
            </a:r>
          </a:p>
          <a:p>
            <a:pPr marL="0" indent="0">
              <a:buNone/>
            </a:pPr>
            <a:endParaRPr lang="en-GB" sz="2100" dirty="0"/>
          </a:p>
          <a:p>
            <a:pPr marL="0" indent="0">
              <a:buNone/>
            </a:pPr>
            <a:r>
              <a:rPr lang="en-GB" sz="2100" dirty="0"/>
              <a:t>                         Teeth like razors</a:t>
            </a:r>
          </a:p>
          <a:p>
            <a:pPr marL="0" indent="0">
              <a:buNone/>
            </a:pPr>
            <a:endParaRPr lang="en-GB" sz="2100" dirty="0"/>
          </a:p>
          <a:p>
            <a:pPr marL="0" indent="0">
              <a:buNone/>
            </a:pPr>
            <a:r>
              <a:rPr lang="en-GB" sz="2100" dirty="0"/>
              <a:t>                                        Life like a hurricane</a:t>
            </a:r>
          </a:p>
          <a:p>
            <a:pPr marL="0" indent="0">
              <a:buNone/>
            </a:pPr>
            <a:endParaRPr lang="en-GB" sz="2100" dirty="0"/>
          </a:p>
          <a:p>
            <a:pPr marL="0" indent="0">
              <a:buNone/>
            </a:pPr>
            <a:r>
              <a:rPr lang="en-GB" sz="2100" dirty="0"/>
              <a:t>                                 </a:t>
            </a:r>
          </a:p>
          <a:p>
            <a:pPr marL="0" indent="0">
              <a:buNone/>
            </a:pPr>
            <a:endParaRPr lang="en-GB" sz="2100" dirty="0"/>
          </a:p>
          <a:p>
            <a:pPr marL="0" indent="0">
              <a:buNone/>
            </a:pPr>
            <a:endParaRPr lang="en-GB" sz="2100" dirty="0"/>
          </a:p>
          <a:p>
            <a:pPr marL="0" indent="0">
              <a:buNone/>
            </a:pPr>
            <a:r>
              <a:rPr lang="en-GB" sz="2800" dirty="0"/>
              <a:t>                                … like….</a:t>
            </a:r>
          </a:p>
        </p:txBody>
      </p:sp>
      <p:sp>
        <p:nvSpPr>
          <p:cNvPr id="4" name="Date Placeholder 3"/>
          <p:cNvSpPr>
            <a:spLocks noGrp="1"/>
          </p:cNvSpPr>
          <p:nvPr>
            <p:ph type="dt" sz="half" idx="10"/>
          </p:nvPr>
        </p:nvSpPr>
        <p:spPr/>
        <p:txBody>
          <a:bodyPr/>
          <a:lstStyle/>
          <a:p>
            <a:r>
              <a:rPr lang="en-US" dirty="0"/>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137</a:t>
            </a:fld>
            <a:endParaRPr lang="en-GB" dirty="0"/>
          </a:p>
        </p:txBody>
      </p:sp>
      <p:pic>
        <p:nvPicPr>
          <p:cNvPr id="22530" name="Picture 2"/>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137039" y="1340768"/>
            <a:ext cx="1048519" cy="11578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7387" y="1956878"/>
            <a:ext cx="1512168" cy="12090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2"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444208" y="2809402"/>
            <a:ext cx="1730326" cy="12037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3"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459079" y="3789040"/>
            <a:ext cx="1580952" cy="11875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4"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5636679" y="4263901"/>
            <a:ext cx="1548879" cy="10325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5"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23322" y="5296487"/>
            <a:ext cx="2716709" cy="907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6"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7328123" y="5266445"/>
            <a:ext cx="1349969" cy="10139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6118217"/>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683" y="241294"/>
            <a:ext cx="8228650" cy="1078321"/>
          </a:xfrm>
        </p:spPr>
        <p:txBody>
          <a:bodyPr>
            <a:normAutofit/>
          </a:bodyPr>
          <a:lstStyle/>
          <a:p>
            <a:r>
              <a:rPr lang="en-GB" sz="3080" dirty="0"/>
              <a:t>Building poetic sentences</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pPr defTabSz="445072" eaLnBrk="0" fontAlgn="base" hangingPunct="0">
              <a:spcBef>
                <a:spcPct val="0"/>
              </a:spcBef>
              <a:spcAft>
                <a:spcPct val="0"/>
              </a:spcAft>
              <a:defRPr/>
            </a:pPr>
            <a:fld id="{48D8F4CB-9FED-4C94-9687-62DAAC242435}" type="slidenum">
              <a:rPr lang="en-GB">
                <a:ea typeface="MS PGothic" pitchFamily="34" charset="-128"/>
              </a:rPr>
              <a:pPr defTabSz="445072" eaLnBrk="0" fontAlgn="base" hangingPunct="0">
                <a:spcBef>
                  <a:spcPct val="0"/>
                </a:spcBef>
                <a:spcAft>
                  <a:spcPct val="0"/>
                </a:spcAft>
                <a:defRPr/>
              </a:pPr>
              <a:t>138</a:t>
            </a:fld>
            <a:endParaRPr lang="en-GB" dirty="0">
              <a:ea typeface="MS PGothic" pitchFamily="34" charset="-128"/>
            </a:endParaRPr>
          </a:p>
        </p:txBody>
      </p:sp>
      <p:graphicFrame>
        <p:nvGraphicFramePr>
          <p:cNvPr id="5" name="Table 4"/>
          <p:cNvGraphicFramePr>
            <a:graphicFrameLocks noGrp="1"/>
          </p:cNvGraphicFramePr>
          <p:nvPr/>
        </p:nvGraphicFramePr>
        <p:xfrm>
          <a:off x="599889" y="1447158"/>
          <a:ext cx="7938657" cy="4202661"/>
        </p:xfrm>
        <a:graphic>
          <a:graphicData uri="http://schemas.openxmlformats.org/drawingml/2006/table">
            <a:tbl>
              <a:tblPr firstRow="1" bandRow="1">
                <a:tableStyleId>{5C22544A-7EE6-4342-B048-85BDC9FD1C3A}</a:tableStyleId>
              </a:tblPr>
              <a:tblGrid>
                <a:gridCol w="2646219">
                  <a:extLst>
                    <a:ext uri="{9D8B030D-6E8A-4147-A177-3AD203B41FA5}">
                      <a16:colId xmlns:a16="http://schemas.microsoft.com/office/drawing/2014/main" val="20000"/>
                    </a:ext>
                  </a:extLst>
                </a:gridCol>
                <a:gridCol w="2646219">
                  <a:extLst>
                    <a:ext uri="{9D8B030D-6E8A-4147-A177-3AD203B41FA5}">
                      <a16:colId xmlns:a16="http://schemas.microsoft.com/office/drawing/2014/main" val="20001"/>
                    </a:ext>
                  </a:extLst>
                </a:gridCol>
                <a:gridCol w="2646219">
                  <a:extLst>
                    <a:ext uri="{9D8B030D-6E8A-4147-A177-3AD203B41FA5}">
                      <a16:colId xmlns:a16="http://schemas.microsoft.com/office/drawing/2014/main" val="20002"/>
                    </a:ext>
                  </a:extLst>
                </a:gridCol>
              </a:tblGrid>
              <a:tr h="625807">
                <a:tc>
                  <a:txBody>
                    <a:bodyPr/>
                    <a:lstStyle/>
                    <a:p>
                      <a:r>
                        <a:rPr lang="en-GB" sz="1800" dirty="0">
                          <a:solidFill>
                            <a:schemeClr val="tx1"/>
                          </a:solidFill>
                          <a:latin typeface="Century Gothic" panose="020B0502020202020204" pitchFamily="34" charset="0"/>
                        </a:rPr>
                        <a:t>Prepositional</a:t>
                      </a:r>
                    </a:p>
                    <a:p>
                      <a:r>
                        <a:rPr lang="en-GB" sz="1800" dirty="0">
                          <a:solidFill>
                            <a:schemeClr val="tx1"/>
                          </a:solidFill>
                          <a:latin typeface="Century Gothic" panose="020B0502020202020204" pitchFamily="34" charset="0"/>
                        </a:rPr>
                        <a:t>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Expanded 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Powerful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99597">
                <a:tc>
                  <a:txBody>
                    <a:bodyPr/>
                    <a:lstStyle/>
                    <a:p>
                      <a:r>
                        <a:rPr lang="en-GB" sz="1800" dirty="0">
                          <a:solidFill>
                            <a:schemeClr val="tx1"/>
                          </a:solidFill>
                          <a:latin typeface="Century Gothic" panose="020B0502020202020204" pitchFamily="34" charset="0"/>
                        </a:rPr>
                        <a:t>As far as the eye can see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glowing colours like rainbows </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glimmer</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99597">
                <a:tc>
                  <a:txBody>
                    <a:bodyPr/>
                    <a:lstStyle/>
                    <a:p>
                      <a:r>
                        <a:rPr lang="en-GB" sz="1800" dirty="0">
                          <a:solidFill>
                            <a:schemeClr val="tx1"/>
                          </a:solidFill>
                          <a:latin typeface="Century Gothic" panose="020B0502020202020204" pitchFamily="34" charset="0"/>
                        </a:rPr>
                        <a:t>in the distance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delicate showers of gold like tumbling coins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fall</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8973969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683" y="241294"/>
            <a:ext cx="8228650" cy="1078321"/>
          </a:xfrm>
        </p:spPr>
        <p:txBody>
          <a:bodyPr>
            <a:normAutofit/>
          </a:bodyPr>
          <a:lstStyle/>
          <a:p>
            <a:r>
              <a:rPr lang="en-GB" sz="3080" dirty="0"/>
              <a:t>Building poetic sentences</a:t>
            </a:r>
          </a:p>
        </p:txBody>
      </p:sp>
      <p:sp>
        <p:nvSpPr>
          <p:cNvPr id="6" name="Date Placeholder 5"/>
          <p:cNvSpPr>
            <a:spLocks noGrp="1"/>
          </p:cNvSpPr>
          <p:nvPr>
            <p:ph type="dt" sz="half" idx="10"/>
          </p:nvPr>
        </p:nvSpPr>
        <p:spPr/>
        <p:txBody>
          <a:bodyPr/>
          <a:lstStyle/>
          <a:p>
            <a:r>
              <a:rPr lang="en-US"/>
              <a:t>© Focus Education UK Ltd</a:t>
            </a:r>
            <a:endParaRPr lang="en-GB" dirty="0"/>
          </a:p>
        </p:txBody>
      </p:sp>
      <p:sp>
        <p:nvSpPr>
          <p:cNvPr id="3" name="Slide Number Placeholder 2"/>
          <p:cNvSpPr>
            <a:spLocks noGrp="1"/>
          </p:cNvSpPr>
          <p:nvPr>
            <p:ph type="sldNum" sz="quarter" idx="12"/>
          </p:nvPr>
        </p:nvSpPr>
        <p:spPr/>
        <p:txBody>
          <a:bodyPr/>
          <a:lstStyle/>
          <a:p>
            <a:pPr defTabSz="445072" eaLnBrk="0" fontAlgn="base" hangingPunct="0">
              <a:spcBef>
                <a:spcPct val="0"/>
              </a:spcBef>
              <a:spcAft>
                <a:spcPct val="0"/>
              </a:spcAft>
              <a:defRPr/>
            </a:pPr>
            <a:fld id="{48D8F4CB-9FED-4C94-9687-62DAAC242435}" type="slidenum">
              <a:rPr lang="en-GB">
                <a:ea typeface="MS PGothic" pitchFamily="34" charset="-128"/>
              </a:rPr>
              <a:pPr defTabSz="445072" eaLnBrk="0" fontAlgn="base" hangingPunct="0">
                <a:spcBef>
                  <a:spcPct val="0"/>
                </a:spcBef>
                <a:spcAft>
                  <a:spcPct val="0"/>
                </a:spcAft>
                <a:defRPr/>
              </a:pPr>
              <a:t>139</a:t>
            </a:fld>
            <a:endParaRPr lang="en-GB" dirty="0">
              <a:ea typeface="MS PGothic" pitchFamily="34" charset="-128"/>
            </a:endParaRPr>
          </a:p>
        </p:txBody>
      </p:sp>
      <p:graphicFrame>
        <p:nvGraphicFramePr>
          <p:cNvPr id="5" name="Table 4"/>
          <p:cNvGraphicFramePr>
            <a:graphicFrameLocks noGrp="1"/>
          </p:cNvGraphicFramePr>
          <p:nvPr/>
        </p:nvGraphicFramePr>
        <p:xfrm>
          <a:off x="599889" y="1447158"/>
          <a:ext cx="7554156" cy="4202661"/>
        </p:xfrm>
        <a:graphic>
          <a:graphicData uri="http://schemas.openxmlformats.org/drawingml/2006/table">
            <a:tbl>
              <a:tblPr firstRow="1" bandRow="1">
                <a:tableStyleId>{5C22544A-7EE6-4342-B048-85BDC9FD1C3A}</a:tableStyleId>
              </a:tblPr>
              <a:tblGrid>
                <a:gridCol w="2518052">
                  <a:extLst>
                    <a:ext uri="{9D8B030D-6E8A-4147-A177-3AD203B41FA5}">
                      <a16:colId xmlns:a16="http://schemas.microsoft.com/office/drawing/2014/main" val="20001"/>
                    </a:ext>
                  </a:extLst>
                </a:gridCol>
                <a:gridCol w="2518052">
                  <a:extLst>
                    <a:ext uri="{9D8B030D-6E8A-4147-A177-3AD203B41FA5}">
                      <a16:colId xmlns:a16="http://schemas.microsoft.com/office/drawing/2014/main" val="20002"/>
                    </a:ext>
                  </a:extLst>
                </a:gridCol>
                <a:gridCol w="2518052">
                  <a:extLst>
                    <a:ext uri="{9D8B030D-6E8A-4147-A177-3AD203B41FA5}">
                      <a16:colId xmlns:a16="http://schemas.microsoft.com/office/drawing/2014/main" val="4001623289"/>
                    </a:ext>
                  </a:extLst>
                </a:gridCol>
              </a:tblGrid>
              <a:tr h="625807">
                <a:tc>
                  <a:txBody>
                    <a:bodyPr/>
                    <a:lstStyle/>
                    <a:p>
                      <a:r>
                        <a:rPr lang="en-GB" sz="1800" dirty="0">
                          <a:solidFill>
                            <a:schemeClr val="tx1"/>
                          </a:solidFill>
                          <a:latin typeface="Century Gothic" panose="020B0502020202020204" pitchFamily="34" charset="0"/>
                        </a:rPr>
                        <a:t>Expanded noun 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Powerful verb</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Prepositional</a:t>
                      </a:r>
                    </a:p>
                    <a:p>
                      <a:r>
                        <a:rPr lang="en-GB" sz="1800" dirty="0">
                          <a:solidFill>
                            <a:schemeClr val="tx1"/>
                          </a:solidFill>
                          <a:latin typeface="Century Gothic" panose="020B0502020202020204" pitchFamily="34" charset="0"/>
                        </a:rPr>
                        <a:t>phrase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899597">
                <a:tc>
                  <a:txBody>
                    <a:bodyPr/>
                    <a:lstStyle/>
                    <a:p>
                      <a:r>
                        <a:rPr lang="en-GB" sz="1800" dirty="0">
                          <a:solidFill>
                            <a:schemeClr val="tx1"/>
                          </a:solidFill>
                          <a:latin typeface="Century Gothic" panose="020B0502020202020204" pitchFamily="34" charset="0"/>
                        </a:rPr>
                        <a:t>Glowing colours like rainbows </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glimmer</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as far as the eye can see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899597">
                <a:tc>
                  <a:txBody>
                    <a:bodyPr/>
                    <a:lstStyle/>
                    <a:p>
                      <a:r>
                        <a:rPr lang="en-GB" sz="1800" dirty="0">
                          <a:solidFill>
                            <a:schemeClr val="tx1"/>
                          </a:solidFill>
                          <a:latin typeface="Century Gothic" panose="020B0502020202020204" pitchFamily="34" charset="0"/>
                        </a:rPr>
                        <a:t>Delicate showers of gold like tumbling coins</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fall</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800" dirty="0">
                          <a:solidFill>
                            <a:schemeClr val="tx1"/>
                          </a:solidFill>
                          <a:latin typeface="Century Gothic" panose="020B0502020202020204" pitchFamily="34" charset="0"/>
                        </a:rPr>
                        <a:t>in the distance</a:t>
                      </a: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887506">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sz="1800" dirty="0">
                        <a:solidFill>
                          <a:schemeClr val="tx1"/>
                        </a:solidFill>
                        <a:latin typeface="Century Gothic" panose="020B0502020202020204" pitchFamily="34" charset="0"/>
                      </a:endParaRPr>
                    </a:p>
                  </a:txBody>
                  <a:tcPr marL="78226" marR="78226" marT="39113" marB="3911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551104423"/>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Onomatopoeia</a:t>
            </a:r>
          </a:p>
        </p:txBody>
      </p:sp>
      <p:pic>
        <p:nvPicPr>
          <p:cNvPr id="23554" name="Picture 2"/>
          <p:cNvPicPr>
            <a:picLocks noGrp="1" noChangeAspect="1" noChangeArrowheads="1"/>
          </p:cNvPicPr>
          <p:nvPr>
            <p:ph idx="1"/>
          </p:nvPr>
        </p:nvPicPr>
        <p:blipFill>
          <a:blip>
            <a:extLst>
              <a:ext uri="{28A0092B-C50C-407E-A947-70E740481C1C}">
                <a14:useLocalDpi xmlns:a14="http://schemas.microsoft.com/office/drawing/2010/main"/>
              </a:ext>
            </a:extLst>
          </a:blip>
          <a:srcRect/>
          <a:stretch>
            <a:fillRect/>
          </a:stretch>
        </p:blipFill>
        <p:spPr bwMode="auto">
          <a:xfrm>
            <a:off x="683568" y="1772816"/>
            <a:ext cx="1524000" cy="113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Date Placeholder 3"/>
          <p:cNvSpPr>
            <a:spLocks noGrp="1"/>
          </p:cNvSpPr>
          <p:nvPr>
            <p:ph type="dt" sz="half" idx="10"/>
          </p:nvPr>
        </p:nvSpPr>
        <p:spPr/>
        <p:txBody>
          <a:bodyPr/>
          <a:lstStyle/>
          <a:p>
            <a:r>
              <a:rPr lang="en-US"/>
              <a:t>© Focus Education UK Ltd</a:t>
            </a:r>
            <a:endParaRPr lang="en-GB" dirty="0"/>
          </a:p>
        </p:txBody>
      </p:sp>
      <p:sp>
        <p:nvSpPr>
          <p:cNvPr id="5" name="Slide Number Placeholder 4"/>
          <p:cNvSpPr>
            <a:spLocks noGrp="1"/>
          </p:cNvSpPr>
          <p:nvPr>
            <p:ph type="sldNum" sz="quarter" idx="12"/>
          </p:nvPr>
        </p:nvSpPr>
        <p:spPr/>
        <p:txBody>
          <a:bodyPr/>
          <a:lstStyle/>
          <a:p>
            <a:fld id="{1846B546-D5AF-48F3-AE7E-6EBE9F16C366}" type="slidenum">
              <a:rPr lang="en-GB" smtClean="0"/>
              <a:pPr/>
              <a:t>140</a:t>
            </a:fld>
            <a:endParaRPr lang="en-GB" dirty="0"/>
          </a:p>
        </p:txBody>
      </p:sp>
      <p:pic>
        <p:nvPicPr>
          <p:cNvPr id="23555"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084168" y="1556792"/>
            <a:ext cx="1885950"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6" name="Picture 4"/>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67544" y="3648078"/>
            <a:ext cx="2489448" cy="12447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7" name="Picture 5"/>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505200" y="4365104"/>
            <a:ext cx="2165226" cy="15503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8" name="Picture 6"/>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6090659" y="4581128"/>
            <a:ext cx="2603340" cy="17364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59" name="Picture 7"/>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4251928" y="1700808"/>
            <a:ext cx="1550665" cy="17367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60" name="Picture 8"/>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187624" y="5036590"/>
            <a:ext cx="1945095" cy="12915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3561" name="Picture 9"/>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2589502" y="1200362"/>
            <a:ext cx="1151249" cy="23024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1637248"/>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Can you use these?</a:t>
            </a:r>
          </a:p>
        </p:txBody>
      </p:sp>
      <p:sp>
        <p:nvSpPr>
          <p:cNvPr id="3" name="Content Placeholder 2"/>
          <p:cNvSpPr>
            <a:spLocks noGrp="1"/>
          </p:cNvSpPr>
          <p:nvPr>
            <p:ph idx="1"/>
          </p:nvPr>
        </p:nvSpPr>
        <p:spPr>
          <a:xfrm>
            <a:off x="457200" y="1600201"/>
            <a:ext cx="1378496" cy="676672"/>
          </a:xfrm>
          <a:ln>
            <a:solidFill>
              <a:schemeClr val="tx1"/>
            </a:solidFill>
          </a:ln>
        </p:spPr>
        <p:txBody>
          <a:bodyPr/>
          <a:lstStyle/>
          <a:p>
            <a:pPr marL="0" indent="0">
              <a:buNone/>
            </a:pPr>
            <a:r>
              <a:rPr lang="en-GB" dirty="0"/>
              <a:t>whizz</a:t>
            </a:r>
          </a:p>
        </p:txBody>
      </p:sp>
      <p:sp>
        <p:nvSpPr>
          <p:cNvPr id="15" name="Date Placeholder 14"/>
          <p:cNvSpPr>
            <a:spLocks noGrp="1"/>
          </p:cNvSpPr>
          <p:nvPr>
            <p:ph type="dt" sz="half" idx="10"/>
          </p:nvPr>
        </p:nvSpPr>
        <p:spPr/>
        <p:txBody>
          <a:bodyPr/>
          <a:lstStyle/>
          <a:p>
            <a:r>
              <a:rPr lang="en-US"/>
              <a:t>© Focus Education UK Ltd</a:t>
            </a:r>
            <a:endParaRPr lang="en-GB" dirty="0"/>
          </a:p>
        </p:txBody>
      </p:sp>
      <p:sp>
        <p:nvSpPr>
          <p:cNvPr id="16" name="Slide Number Placeholder 15"/>
          <p:cNvSpPr>
            <a:spLocks noGrp="1"/>
          </p:cNvSpPr>
          <p:nvPr>
            <p:ph type="sldNum" sz="quarter" idx="12"/>
          </p:nvPr>
        </p:nvSpPr>
        <p:spPr/>
        <p:txBody>
          <a:bodyPr/>
          <a:lstStyle/>
          <a:p>
            <a:fld id="{1846B546-D5AF-48F3-AE7E-6EBE9F16C366}" type="slidenum">
              <a:rPr lang="en-GB" smtClean="0"/>
              <a:pPr/>
              <a:t>141</a:t>
            </a:fld>
            <a:endParaRPr lang="en-GB" dirty="0"/>
          </a:p>
        </p:txBody>
      </p:sp>
      <p:sp>
        <p:nvSpPr>
          <p:cNvPr id="4" name="Content Placeholder 2"/>
          <p:cNvSpPr txBox="1">
            <a:spLocks/>
          </p:cNvSpPr>
          <p:nvPr/>
        </p:nvSpPr>
        <p:spPr>
          <a:xfrm>
            <a:off x="6300192" y="3429000"/>
            <a:ext cx="1846064"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bubble</a:t>
            </a:r>
          </a:p>
        </p:txBody>
      </p:sp>
      <p:sp>
        <p:nvSpPr>
          <p:cNvPr id="5" name="Content Placeholder 2"/>
          <p:cNvSpPr txBox="1">
            <a:spLocks/>
          </p:cNvSpPr>
          <p:nvPr/>
        </p:nvSpPr>
        <p:spPr>
          <a:xfrm>
            <a:off x="2775586" y="3752078"/>
            <a:ext cx="152174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patter</a:t>
            </a:r>
          </a:p>
        </p:txBody>
      </p:sp>
      <p:sp>
        <p:nvSpPr>
          <p:cNvPr id="6" name="Content Placeholder 2"/>
          <p:cNvSpPr txBox="1">
            <a:spLocks/>
          </p:cNvSpPr>
          <p:nvPr/>
        </p:nvSpPr>
        <p:spPr>
          <a:xfrm>
            <a:off x="1367644" y="4894921"/>
            <a:ext cx="1368152"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rattle</a:t>
            </a:r>
          </a:p>
        </p:txBody>
      </p:sp>
      <p:sp>
        <p:nvSpPr>
          <p:cNvPr id="7" name="Content Placeholder 2"/>
          <p:cNvSpPr txBox="1">
            <a:spLocks/>
          </p:cNvSpPr>
          <p:nvPr/>
        </p:nvSpPr>
        <p:spPr>
          <a:xfrm>
            <a:off x="3501887" y="1905001"/>
            <a:ext cx="137849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echo</a:t>
            </a:r>
          </a:p>
        </p:txBody>
      </p:sp>
      <p:sp>
        <p:nvSpPr>
          <p:cNvPr id="8" name="Content Placeholder 2"/>
          <p:cNvSpPr txBox="1">
            <a:spLocks/>
          </p:cNvSpPr>
          <p:nvPr/>
        </p:nvSpPr>
        <p:spPr>
          <a:xfrm>
            <a:off x="6012160" y="1763488"/>
            <a:ext cx="137849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whirr</a:t>
            </a:r>
          </a:p>
        </p:txBody>
      </p:sp>
      <p:sp>
        <p:nvSpPr>
          <p:cNvPr id="9" name="Content Placeholder 2"/>
          <p:cNvSpPr txBox="1">
            <a:spLocks/>
          </p:cNvSpPr>
          <p:nvPr/>
        </p:nvSpPr>
        <p:spPr>
          <a:xfrm>
            <a:off x="6488708" y="4699474"/>
            <a:ext cx="180389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crackle</a:t>
            </a:r>
          </a:p>
        </p:txBody>
      </p:sp>
      <p:sp>
        <p:nvSpPr>
          <p:cNvPr id="10" name="Content Placeholder 2"/>
          <p:cNvSpPr txBox="1">
            <a:spLocks/>
          </p:cNvSpPr>
          <p:nvPr/>
        </p:nvSpPr>
        <p:spPr>
          <a:xfrm>
            <a:off x="1835696" y="2452804"/>
            <a:ext cx="1378496" cy="676672"/>
          </a:xfrm>
          <a:prstGeom prst="rect">
            <a:avLst/>
          </a:prstGeom>
          <a:ln>
            <a:solidFill>
              <a:schemeClr val="tx1"/>
            </a:solidFill>
          </a:ln>
        </p:spPr>
        <p:txBody>
          <a:bodyPr vert="horz" lIns="91440" tIns="45720" rIns="91440" bIns="45720" rtlCol="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croak</a:t>
            </a:r>
          </a:p>
        </p:txBody>
      </p:sp>
      <p:sp>
        <p:nvSpPr>
          <p:cNvPr id="11" name="Content Placeholder 2"/>
          <p:cNvSpPr txBox="1">
            <a:spLocks/>
          </p:cNvSpPr>
          <p:nvPr/>
        </p:nvSpPr>
        <p:spPr>
          <a:xfrm>
            <a:off x="611131" y="3562401"/>
            <a:ext cx="1520056"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flutter</a:t>
            </a:r>
          </a:p>
        </p:txBody>
      </p:sp>
      <p:sp>
        <p:nvSpPr>
          <p:cNvPr id="12" name="Content Placeholder 2"/>
          <p:cNvSpPr txBox="1">
            <a:spLocks/>
          </p:cNvSpPr>
          <p:nvPr/>
        </p:nvSpPr>
        <p:spPr>
          <a:xfrm>
            <a:off x="4517526" y="4894921"/>
            <a:ext cx="1296144"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thud</a:t>
            </a:r>
          </a:p>
        </p:txBody>
      </p:sp>
      <p:sp>
        <p:nvSpPr>
          <p:cNvPr id="13" name="Content Placeholder 2"/>
          <p:cNvSpPr txBox="1">
            <a:spLocks/>
          </p:cNvSpPr>
          <p:nvPr/>
        </p:nvSpPr>
        <p:spPr>
          <a:xfrm>
            <a:off x="4319036" y="2920009"/>
            <a:ext cx="1693124" cy="676672"/>
          </a:xfrm>
          <a:prstGeom prst="rect">
            <a:avLst/>
          </a:prstGeom>
          <a:ln>
            <a:solidFill>
              <a:schemeClr val="tx1"/>
            </a:solidFill>
          </a:ln>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Century Gothic" panose="020B0502020202020204" pitchFamily="34" charset="0"/>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Century Gothic" panose="020B0502020202020204" pitchFamily="34" charset="0"/>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Century Gothic" panose="020B0502020202020204" pitchFamily="34" charset="0"/>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Century Gothic" panose="020B0502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itchFamily="34" charset="0"/>
              <a:buNone/>
            </a:pPr>
            <a:r>
              <a:rPr lang="en-GB" dirty="0"/>
              <a:t> squeal</a:t>
            </a:r>
          </a:p>
        </p:txBody>
      </p:sp>
      <p:sp>
        <p:nvSpPr>
          <p:cNvPr id="14" name="Title 1"/>
          <p:cNvSpPr txBox="1">
            <a:spLocks/>
          </p:cNvSpPr>
          <p:nvPr/>
        </p:nvSpPr>
        <p:spPr>
          <a:xfrm>
            <a:off x="402726" y="5733256"/>
            <a:ext cx="8229600" cy="648072"/>
          </a:xfrm>
          <a:prstGeom prst="rect">
            <a:avLst/>
          </a:prstGeom>
          <a:ln>
            <a:solidFill>
              <a:srgbClr val="00B050"/>
            </a:solidFill>
          </a:ln>
        </p:spPr>
        <p:txBody>
          <a:bodyPr vert="horz" lIns="91440" tIns="45720" rIns="91440" bIns="45720" rtlCol="0" anchor="ctr">
            <a:normAutofit/>
          </a:bodyPr>
          <a:lstStyle>
            <a:lvl1pPr algn="ctr" defTabSz="914400" rtl="0" eaLnBrk="1" latinLnBrk="0" hangingPunct="1">
              <a:spcBef>
                <a:spcPct val="0"/>
              </a:spcBef>
              <a:buNone/>
              <a:defRPr sz="3600" b="1" kern="1200">
                <a:solidFill>
                  <a:schemeClr val="tx1"/>
                </a:solidFill>
                <a:latin typeface="Century Gothic" panose="020B0502020202020204" pitchFamily="34" charset="0"/>
                <a:ea typeface="+mj-ea"/>
                <a:cs typeface="+mj-cs"/>
              </a:defRPr>
            </a:lvl1pPr>
          </a:lstStyle>
          <a:p>
            <a:r>
              <a:rPr lang="en-GB" dirty="0"/>
              <a:t>Noun?  Adjective?  Verb? Tense?  </a:t>
            </a:r>
          </a:p>
        </p:txBody>
      </p:sp>
    </p:spTree>
    <p:extLst>
      <p:ext uri="{BB962C8B-B14F-4D97-AF65-F5344CB8AC3E}">
        <p14:creationId xmlns:p14="http://schemas.microsoft.com/office/powerpoint/2010/main" val="3586652978"/>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44227"/>
            <a:ext cx="8229600" cy="868362"/>
          </a:xfrm>
        </p:spPr>
        <p:txBody>
          <a:bodyPr/>
          <a:lstStyle/>
          <a:p>
            <a:r>
              <a:rPr lang="en-GB" dirty="0"/>
              <a:t>Personification Game</a:t>
            </a:r>
          </a:p>
        </p:txBody>
      </p:sp>
      <p:sp>
        <p:nvSpPr>
          <p:cNvPr id="4" name="Date Placeholder 3"/>
          <p:cNvSpPr>
            <a:spLocks noGrp="1"/>
          </p:cNvSpPr>
          <p:nvPr>
            <p:ph type="dt" sz="half" idx="10"/>
          </p:nvPr>
        </p:nvSpPr>
        <p:spPr>
          <a:xfrm>
            <a:off x="3373811" y="6537325"/>
            <a:ext cx="2133600" cy="320675"/>
          </a:xfrm>
        </p:spPr>
        <p:txBody>
          <a:bodyPr/>
          <a:lstStyle/>
          <a:p>
            <a:r>
              <a:rPr lang="en-US" dirty="0">
                <a:solidFill>
                  <a:prstClr val="black"/>
                </a:solidFill>
              </a:rPr>
              <a:t>© Focus Education UK Ltd</a:t>
            </a:r>
          </a:p>
        </p:txBody>
      </p:sp>
      <p:sp>
        <p:nvSpPr>
          <p:cNvPr id="5" name="Slide Number Placeholder 4"/>
          <p:cNvSpPr>
            <a:spLocks noGrp="1"/>
          </p:cNvSpPr>
          <p:nvPr>
            <p:ph type="sldNum" sz="quarter" idx="12"/>
          </p:nvPr>
        </p:nvSpPr>
        <p:spPr>
          <a:xfrm>
            <a:off x="7478035" y="6492875"/>
            <a:ext cx="1219200" cy="365125"/>
          </a:xfrm>
        </p:spPr>
        <p:txBody>
          <a:bodyPr/>
          <a:lstStyle/>
          <a:p>
            <a:fld id="{12100C0E-1788-4A63-9571-481C82D2EE8D}" type="slidenum">
              <a:rPr lang="en-US" smtClean="0">
                <a:solidFill>
                  <a:prstClr val="black"/>
                </a:solidFill>
              </a:rPr>
              <a:pPr/>
              <a:t>142</a:t>
            </a:fld>
            <a:endParaRPr lang="en-US" dirty="0">
              <a:solidFill>
                <a:prstClr val="black"/>
              </a:solidFill>
            </a:endParaRPr>
          </a:p>
        </p:txBody>
      </p:sp>
      <p:sp>
        <p:nvSpPr>
          <p:cNvPr id="9" name="TextBox 8"/>
          <p:cNvSpPr txBox="1"/>
          <p:nvPr/>
        </p:nvSpPr>
        <p:spPr>
          <a:xfrm>
            <a:off x="809210" y="1605830"/>
            <a:ext cx="2848389" cy="3847207"/>
          </a:xfrm>
          <a:prstGeom prst="rect">
            <a:avLst/>
          </a:prstGeom>
          <a:noFill/>
          <a:ln>
            <a:solidFill>
              <a:schemeClr val="tx1"/>
            </a:solidFill>
          </a:ln>
        </p:spPr>
        <p:txBody>
          <a:bodyPr wrap="square" rtlCol="0">
            <a:spAutoFit/>
          </a:bodyPr>
          <a:lstStyle/>
          <a:p>
            <a:r>
              <a:rPr lang="en-GB" sz="2400" dirty="0">
                <a:latin typeface="Century Gothic" pitchFamily="34" charset="0"/>
              </a:rPr>
              <a:t>chair</a:t>
            </a:r>
          </a:p>
          <a:p>
            <a:r>
              <a:rPr lang="en-GB" sz="2400" dirty="0">
                <a:latin typeface="Century Gothic" pitchFamily="34" charset="0"/>
              </a:rPr>
              <a:t>table</a:t>
            </a:r>
          </a:p>
          <a:p>
            <a:r>
              <a:rPr lang="en-GB" sz="2400" dirty="0">
                <a:latin typeface="Century Gothic" pitchFamily="34" charset="0"/>
              </a:rPr>
              <a:t>pencil</a:t>
            </a:r>
          </a:p>
          <a:p>
            <a:r>
              <a:rPr lang="en-GB" sz="2400" dirty="0">
                <a:latin typeface="Century Gothic" pitchFamily="34" charset="0"/>
              </a:rPr>
              <a:t>bottle</a:t>
            </a:r>
          </a:p>
          <a:p>
            <a:r>
              <a:rPr lang="en-GB" sz="2400" dirty="0">
                <a:latin typeface="Century Gothic" pitchFamily="34" charset="0"/>
              </a:rPr>
              <a:t>computer</a:t>
            </a:r>
          </a:p>
          <a:p>
            <a:r>
              <a:rPr lang="en-GB" sz="2400" dirty="0">
                <a:latin typeface="Century Gothic" pitchFamily="34" charset="0"/>
              </a:rPr>
              <a:t>pillow</a:t>
            </a:r>
          </a:p>
          <a:p>
            <a:r>
              <a:rPr lang="en-GB" sz="2400" dirty="0">
                <a:latin typeface="Century Gothic" pitchFamily="34" charset="0"/>
              </a:rPr>
              <a:t>tap</a:t>
            </a:r>
          </a:p>
          <a:p>
            <a:r>
              <a:rPr lang="en-GB" sz="2400" dirty="0">
                <a:latin typeface="Century Gothic" pitchFamily="34" charset="0"/>
              </a:rPr>
              <a:t>tree</a:t>
            </a:r>
          </a:p>
          <a:p>
            <a:r>
              <a:rPr lang="en-GB" sz="2400" dirty="0">
                <a:latin typeface="Century Gothic" pitchFamily="34" charset="0"/>
              </a:rPr>
              <a:t>bicycle</a:t>
            </a:r>
          </a:p>
          <a:p>
            <a:r>
              <a:rPr lang="en-GB" sz="2400" dirty="0">
                <a:latin typeface="Century Gothic" pitchFamily="34" charset="0"/>
              </a:rPr>
              <a:t>wheel</a:t>
            </a:r>
            <a:r>
              <a:rPr lang="en-GB" sz="2400" dirty="0"/>
              <a:t>    </a:t>
            </a:r>
            <a:r>
              <a:rPr lang="en-GB" sz="2800" dirty="0"/>
              <a:t>                                       </a:t>
            </a:r>
            <a:endParaRPr lang="en-GB" dirty="0"/>
          </a:p>
        </p:txBody>
      </p:sp>
      <p:sp>
        <p:nvSpPr>
          <p:cNvPr id="10" name="TextBox 9"/>
          <p:cNvSpPr txBox="1"/>
          <p:nvPr/>
        </p:nvSpPr>
        <p:spPr>
          <a:xfrm>
            <a:off x="5192035" y="1605830"/>
            <a:ext cx="2895600" cy="3785652"/>
          </a:xfrm>
          <a:prstGeom prst="rect">
            <a:avLst/>
          </a:prstGeom>
          <a:noFill/>
          <a:ln>
            <a:solidFill>
              <a:schemeClr val="tx1"/>
            </a:solidFill>
          </a:ln>
        </p:spPr>
        <p:txBody>
          <a:bodyPr wrap="square" rtlCol="0">
            <a:spAutoFit/>
          </a:bodyPr>
          <a:lstStyle/>
          <a:p>
            <a:r>
              <a:rPr lang="en-GB" sz="2400" dirty="0">
                <a:latin typeface="Century Gothic" pitchFamily="34" charset="0"/>
              </a:rPr>
              <a:t>sneezed</a:t>
            </a:r>
          </a:p>
          <a:p>
            <a:r>
              <a:rPr lang="en-GB" sz="2400" dirty="0">
                <a:latin typeface="Century Gothic" pitchFamily="34" charset="0"/>
              </a:rPr>
              <a:t>jumped</a:t>
            </a:r>
          </a:p>
          <a:p>
            <a:r>
              <a:rPr lang="en-GB" sz="2400" dirty="0">
                <a:latin typeface="Century Gothic" pitchFamily="34" charset="0"/>
              </a:rPr>
              <a:t>slept</a:t>
            </a:r>
          </a:p>
          <a:p>
            <a:r>
              <a:rPr lang="en-GB" sz="2400" dirty="0">
                <a:latin typeface="Century Gothic" pitchFamily="34" charset="0"/>
              </a:rPr>
              <a:t>glared</a:t>
            </a:r>
          </a:p>
          <a:p>
            <a:r>
              <a:rPr lang="en-GB" sz="2400" dirty="0">
                <a:latin typeface="Century Gothic" pitchFamily="34" charset="0"/>
              </a:rPr>
              <a:t>waved</a:t>
            </a:r>
          </a:p>
          <a:p>
            <a:r>
              <a:rPr lang="en-GB" sz="2400" dirty="0">
                <a:latin typeface="Century Gothic" pitchFamily="34" charset="0"/>
              </a:rPr>
              <a:t>opened</a:t>
            </a:r>
          </a:p>
          <a:p>
            <a:r>
              <a:rPr lang="en-GB" sz="2400" dirty="0">
                <a:latin typeface="Century Gothic" pitchFamily="34" charset="0"/>
              </a:rPr>
              <a:t>swam</a:t>
            </a:r>
          </a:p>
          <a:p>
            <a:r>
              <a:rPr lang="en-GB" sz="2400" dirty="0">
                <a:latin typeface="Century Gothic" pitchFamily="34" charset="0"/>
              </a:rPr>
              <a:t>shouted</a:t>
            </a:r>
          </a:p>
          <a:p>
            <a:r>
              <a:rPr lang="en-GB" sz="2400" dirty="0">
                <a:latin typeface="Century Gothic" pitchFamily="34" charset="0"/>
              </a:rPr>
              <a:t>crept</a:t>
            </a:r>
          </a:p>
          <a:p>
            <a:r>
              <a:rPr lang="en-GB" sz="2400" dirty="0">
                <a:latin typeface="Century Gothic" pitchFamily="34" charset="0"/>
              </a:rPr>
              <a:t>cut</a:t>
            </a:r>
          </a:p>
        </p:txBody>
      </p:sp>
      <p:sp>
        <p:nvSpPr>
          <p:cNvPr id="11" name="TextBox 10"/>
          <p:cNvSpPr txBox="1"/>
          <p:nvPr/>
        </p:nvSpPr>
        <p:spPr>
          <a:xfrm>
            <a:off x="1143000" y="1012589"/>
            <a:ext cx="1540806" cy="523220"/>
          </a:xfrm>
          <a:prstGeom prst="rect">
            <a:avLst/>
          </a:prstGeom>
          <a:noFill/>
        </p:spPr>
        <p:txBody>
          <a:bodyPr wrap="none" rtlCol="0">
            <a:spAutoFit/>
          </a:bodyPr>
          <a:lstStyle/>
          <a:p>
            <a:r>
              <a:rPr lang="en-GB" sz="2800" b="1" dirty="0">
                <a:latin typeface="Century Gothic" pitchFamily="34" charset="0"/>
              </a:rPr>
              <a:t>Objects</a:t>
            </a:r>
          </a:p>
        </p:txBody>
      </p:sp>
      <p:sp>
        <p:nvSpPr>
          <p:cNvPr id="12" name="TextBox 11"/>
          <p:cNvSpPr txBox="1"/>
          <p:nvPr/>
        </p:nvSpPr>
        <p:spPr>
          <a:xfrm>
            <a:off x="4982154" y="1012589"/>
            <a:ext cx="3294492" cy="523220"/>
          </a:xfrm>
          <a:prstGeom prst="rect">
            <a:avLst/>
          </a:prstGeom>
          <a:noFill/>
        </p:spPr>
        <p:txBody>
          <a:bodyPr wrap="none" rtlCol="0">
            <a:spAutoFit/>
          </a:bodyPr>
          <a:lstStyle/>
          <a:p>
            <a:r>
              <a:rPr lang="en-GB" sz="2800" b="1" dirty="0">
                <a:latin typeface="Century Gothic" pitchFamily="34" charset="0"/>
              </a:rPr>
              <a:t>Things humans do</a:t>
            </a:r>
          </a:p>
        </p:txBody>
      </p:sp>
      <p:pic>
        <p:nvPicPr>
          <p:cNvPr id="3074" name="Picture 2" descr="http://1.bp.blogspot.com/-Yz1qJ55rtAA/Ta-y9w5skqI/AAAAAAAAAak/9hOdbYum3cQ/s320/personification.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116852" y="0"/>
            <a:ext cx="1188130" cy="9807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51992" y="5589240"/>
            <a:ext cx="8177239" cy="923330"/>
          </a:xfrm>
          <a:prstGeom prst="rect">
            <a:avLst/>
          </a:prstGeom>
          <a:noFill/>
          <a:ln>
            <a:solidFill>
              <a:schemeClr val="accent1"/>
            </a:solidFill>
          </a:ln>
        </p:spPr>
        <p:txBody>
          <a:bodyPr wrap="none" rtlCol="0">
            <a:spAutoFit/>
          </a:bodyPr>
          <a:lstStyle/>
          <a:p>
            <a:r>
              <a:rPr lang="en-GB" dirty="0">
                <a:latin typeface="Century Gothic" panose="020B0502020202020204" pitchFamily="34" charset="0"/>
              </a:rPr>
              <a:t>Make a list of objects and a list of verbs – actions that people carry out.</a:t>
            </a:r>
          </a:p>
          <a:p>
            <a:r>
              <a:rPr lang="en-GB" dirty="0">
                <a:latin typeface="Century Gothic" panose="020B0502020202020204" pitchFamily="34" charset="0"/>
              </a:rPr>
              <a:t>Children make the objects carry out some of the actions, bringing them</a:t>
            </a:r>
          </a:p>
          <a:p>
            <a:r>
              <a:rPr lang="en-GB" dirty="0">
                <a:latin typeface="Century Gothic" panose="020B0502020202020204" pitchFamily="34" charset="0"/>
              </a:rPr>
              <a:t>to life. </a:t>
            </a:r>
          </a:p>
        </p:txBody>
      </p:sp>
    </p:spTree>
    <p:extLst>
      <p:ext uri="{BB962C8B-B14F-4D97-AF65-F5344CB8AC3E}">
        <p14:creationId xmlns:p14="http://schemas.microsoft.com/office/powerpoint/2010/main" val="2025867955"/>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334000" y="533400"/>
            <a:ext cx="3377848" cy="1815882"/>
          </a:xfrm>
          <a:prstGeom prst="rect">
            <a:avLst/>
          </a:prstGeom>
          <a:noFill/>
          <a:ln>
            <a:solidFill>
              <a:schemeClr val="tx1"/>
            </a:solidFill>
          </a:ln>
        </p:spPr>
        <p:txBody>
          <a:bodyPr wrap="none" rtlCol="0">
            <a:spAutoFit/>
          </a:bodyPr>
          <a:lstStyle/>
          <a:p>
            <a:r>
              <a:rPr lang="en-GB" sz="2800" dirty="0">
                <a:latin typeface="Century Gothic" pitchFamily="34" charset="0"/>
              </a:rPr>
              <a:t>What can it see?</a:t>
            </a:r>
          </a:p>
          <a:p>
            <a:r>
              <a:rPr lang="en-GB" sz="2800" dirty="0">
                <a:latin typeface="Century Gothic" pitchFamily="34" charset="0"/>
              </a:rPr>
              <a:t>What can it hear?</a:t>
            </a:r>
          </a:p>
          <a:p>
            <a:r>
              <a:rPr lang="en-GB" sz="2800" dirty="0">
                <a:latin typeface="Century Gothic" pitchFamily="34" charset="0"/>
              </a:rPr>
              <a:t>What does it feel?</a:t>
            </a:r>
          </a:p>
          <a:p>
            <a:r>
              <a:rPr lang="en-GB" sz="2800" dirty="0">
                <a:latin typeface="Century Gothic" pitchFamily="34" charset="0"/>
              </a:rPr>
              <a:t>What is it thinking?</a:t>
            </a:r>
          </a:p>
        </p:txBody>
      </p:sp>
      <p:pic>
        <p:nvPicPr>
          <p:cNvPr id="1027"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683568" y="533400"/>
            <a:ext cx="3048000"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0" name="Picture 2"/>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5110970" y="2924944"/>
            <a:ext cx="3216879" cy="2160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2531" name="Picture 3"/>
          <p:cNvPicPr>
            <a:picLocks noChangeAspect="1" noChangeArrowheads="1"/>
          </p:cNvPicPr>
          <p:nvPr/>
        </p:nvPicPr>
        <p:blipFill>
          <a:blip>
            <a:extLst>
              <a:ext uri="{28A0092B-C50C-407E-A947-70E740481C1C}">
                <a14:useLocalDpi xmlns:a14="http://schemas.microsoft.com/office/drawing/2010/main"/>
              </a:ext>
            </a:extLst>
          </a:blip>
          <a:srcRect/>
          <a:stretch>
            <a:fillRect/>
          </a:stretch>
        </p:blipFill>
        <p:spPr bwMode="auto">
          <a:xfrm>
            <a:off x="1115616" y="4027151"/>
            <a:ext cx="3168352" cy="2342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Date Placeholder 1"/>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3" name="Slide Number Placeholder 2"/>
          <p:cNvSpPr>
            <a:spLocks noGrp="1"/>
          </p:cNvSpPr>
          <p:nvPr>
            <p:ph type="sldNum" sz="quarter" idx="12"/>
          </p:nvPr>
        </p:nvSpPr>
        <p:spPr/>
        <p:txBody>
          <a:bodyPr/>
          <a:lstStyle/>
          <a:p>
            <a:fld id="{12100C0E-1788-4A63-9571-481C82D2EE8D}" type="slidenum">
              <a:rPr lang="en-US" smtClean="0">
                <a:solidFill>
                  <a:prstClr val="black"/>
                </a:solidFill>
              </a:rPr>
              <a:pPr/>
              <a:t>143</a:t>
            </a:fld>
            <a:endParaRPr lang="en-US" dirty="0">
              <a:solidFill>
                <a:prstClr val="black"/>
              </a:solidFill>
            </a:endParaRPr>
          </a:p>
        </p:txBody>
      </p:sp>
    </p:spTree>
    <p:extLst>
      <p:ext uri="{BB962C8B-B14F-4D97-AF65-F5344CB8AC3E}">
        <p14:creationId xmlns:p14="http://schemas.microsoft.com/office/powerpoint/2010/main" val="344862624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4617" y="327819"/>
            <a:ext cx="8229600" cy="868362"/>
          </a:xfrm>
        </p:spPr>
        <p:txBody>
          <a:bodyPr/>
          <a:lstStyle/>
          <a:p>
            <a:r>
              <a:rPr lang="en-GB" dirty="0"/>
              <a:t>Metaphor game</a:t>
            </a:r>
          </a:p>
        </p:txBody>
      </p:sp>
      <p:sp>
        <p:nvSpPr>
          <p:cNvPr id="3" name="Content Placeholder 2"/>
          <p:cNvSpPr>
            <a:spLocks noGrp="1"/>
          </p:cNvSpPr>
          <p:nvPr>
            <p:ph idx="1"/>
          </p:nvPr>
        </p:nvSpPr>
        <p:spPr>
          <a:xfrm>
            <a:off x="5148064" y="1412776"/>
            <a:ext cx="3048000" cy="4571999"/>
          </a:xfrm>
          <a:ln>
            <a:solidFill>
              <a:schemeClr val="tx1"/>
            </a:solidFill>
          </a:ln>
        </p:spPr>
        <p:txBody>
          <a:bodyPr/>
          <a:lstStyle/>
          <a:p>
            <a:pPr marL="0" indent="0">
              <a:buNone/>
            </a:pPr>
            <a:r>
              <a:rPr lang="en-GB" dirty="0"/>
              <a:t>a person</a:t>
            </a:r>
          </a:p>
          <a:p>
            <a:pPr marL="0" indent="0">
              <a:buNone/>
            </a:pPr>
            <a:r>
              <a:rPr lang="en-GB" dirty="0"/>
              <a:t>a place</a:t>
            </a:r>
          </a:p>
          <a:p>
            <a:pPr marL="0" indent="0">
              <a:buNone/>
            </a:pPr>
            <a:r>
              <a:rPr lang="en-GB" dirty="0"/>
              <a:t>a feeling</a:t>
            </a:r>
          </a:p>
          <a:p>
            <a:pPr marL="0" indent="0">
              <a:buNone/>
            </a:pPr>
            <a:r>
              <a:rPr lang="en-GB" dirty="0"/>
              <a:t>a colour</a:t>
            </a:r>
          </a:p>
          <a:p>
            <a:pPr marL="0" indent="0">
              <a:buNone/>
            </a:pPr>
            <a:r>
              <a:rPr lang="en-GB" dirty="0"/>
              <a:t>a number</a:t>
            </a:r>
          </a:p>
          <a:p>
            <a:pPr marL="0" indent="0">
              <a:buNone/>
            </a:pPr>
            <a:r>
              <a:rPr lang="en-GB" dirty="0"/>
              <a:t>a fruit</a:t>
            </a:r>
          </a:p>
          <a:p>
            <a:pPr marL="0" indent="0">
              <a:buNone/>
            </a:pPr>
            <a:r>
              <a:rPr lang="en-GB" dirty="0"/>
              <a:t>a vehicle</a:t>
            </a:r>
          </a:p>
        </p:txBody>
      </p:sp>
      <p:sp>
        <p:nvSpPr>
          <p:cNvPr id="4" name="Date Placeholder 3"/>
          <p:cNvSpPr>
            <a:spLocks noGrp="1"/>
          </p:cNvSpPr>
          <p:nvPr>
            <p:ph type="dt" sz="half" idx="10"/>
          </p:nvPr>
        </p:nvSpPr>
        <p:spPr/>
        <p:txBody>
          <a:bodyPr/>
          <a:lstStyle/>
          <a:p>
            <a:r>
              <a:rPr lang="en-US">
                <a:solidFill>
                  <a:prstClr val="black"/>
                </a:solidFill>
              </a:rPr>
              <a:t>© Focus Education UK Ltd</a:t>
            </a:r>
            <a:endParaRPr lang="en-US" dirty="0">
              <a:solidFill>
                <a:prstClr val="black"/>
              </a:solidFill>
            </a:endParaRPr>
          </a:p>
        </p:txBody>
      </p:sp>
      <p:sp>
        <p:nvSpPr>
          <p:cNvPr id="5" name="Slide Number Placeholder 4"/>
          <p:cNvSpPr>
            <a:spLocks noGrp="1"/>
          </p:cNvSpPr>
          <p:nvPr>
            <p:ph type="sldNum" sz="quarter" idx="12"/>
          </p:nvPr>
        </p:nvSpPr>
        <p:spPr/>
        <p:txBody>
          <a:bodyPr/>
          <a:lstStyle/>
          <a:p>
            <a:fld id="{12100C0E-1788-4A63-9571-481C82D2EE8D}" type="slidenum">
              <a:rPr lang="en-US" smtClean="0">
                <a:solidFill>
                  <a:prstClr val="black"/>
                </a:solidFill>
              </a:rPr>
              <a:pPr/>
              <a:t>144</a:t>
            </a:fld>
            <a:endParaRPr lang="en-US" dirty="0">
              <a:solidFill>
                <a:prstClr val="black"/>
              </a:solidFill>
            </a:endParaRPr>
          </a:p>
        </p:txBody>
      </p:sp>
      <p:pic>
        <p:nvPicPr>
          <p:cNvPr id="4098" name="Picture 2" descr="http://images3.wikia.nocookie.net/__cb20130606164014/animalcrossing/images/3/30/Monkey.jpg"/>
          <p:cNvPicPr>
            <a:picLocks noChangeAspect="1" noChangeArrowheads="1"/>
          </p:cNvPicPr>
          <p:nvPr/>
        </p:nvPicPr>
        <p:blipFill>
          <a:blip cstate="email">
            <a:extLst>
              <a:ext uri="{28A0092B-C50C-407E-A947-70E740481C1C}">
                <a14:useLocalDpi xmlns:a14="http://schemas.microsoft.com/office/drawing/2010/main"/>
              </a:ext>
            </a:extLst>
          </a:blip>
          <a:srcRect/>
          <a:stretch>
            <a:fillRect/>
          </a:stretch>
        </p:blipFill>
        <p:spPr bwMode="auto">
          <a:xfrm>
            <a:off x="304800" y="762000"/>
            <a:ext cx="3048000" cy="3200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52649" y="4265521"/>
            <a:ext cx="2590774" cy="584775"/>
          </a:xfrm>
          <a:prstGeom prst="rect">
            <a:avLst/>
          </a:prstGeom>
          <a:noFill/>
          <a:ln>
            <a:solidFill>
              <a:schemeClr val="tx1"/>
            </a:solidFill>
          </a:ln>
        </p:spPr>
        <p:txBody>
          <a:bodyPr wrap="none" rtlCol="0">
            <a:spAutoFit/>
          </a:bodyPr>
          <a:lstStyle/>
          <a:p>
            <a:r>
              <a:rPr lang="en-GB" sz="3200" dirty="0">
                <a:latin typeface="Century Gothic" pitchFamily="34" charset="0"/>
              </a:rPr>
              <a:t>A monkey </a:t>
            </a:r>
            <a:r>
              <a:rPr lang="en-GB" sz="3200" b="1" dirty="0">
                <a:latin typeface="Century Gothic" pitchFamily="34" charset="0"/>
              </a:rPr>
              <a:t>is</a:t>
            </a:r>
          </a:p>
        </p:txBody>
      </p:sp>
      <p:sp>
        <p:nvSpPr>
          <p:cNvPr id="8" name="TextBox 7"/>
          <p:cNvSpPr txBox="1"/>
          <p:nvPr/>
        </p:nvSpPr>
        <p:spPr>
          <a:xfrm>
            <a:off x="328464" y="5336371"/>
            <a:ext cx="4458272" cy="830997"/>
          </a:xfrm>
          <a:prstGeom prst="rect">
            <a:avLst/>
          </a:prstGeom>
          <a:noFill/>
          <a:ln>
            <a:solidFill>
              <a:schemeClr val="accent1"/>
            </a:solidFill>
          </a:ln>
        </p:spPr>
        <p:txBody>
          <a:bodyPr wrap="none" rtlCol="0">
            <a:spAutoFit/>
          </a:bodyPr>
          <a:lstStyle/>
          <a:p>
            <a:r>
              <a:rPr lang="en-GB" sz="1600" dirty="0">
                <a:latin typeface="Century Gothic" panose="020B0502020202020204" pitchFamily="34" charset="0"/>
              </a:rPr>
              <a:t>Take an animal, an object or an abstract </a:t>
            </a:r>
          </a:p>
          <a:p>
            <a:r>
              <a:rPr lang="en-GB" sz="1600" dirty="0">
                <a:latin typeface="Century Gothic" panose="020B0502020202020204" pitchFamily="34" charset="0"/>
              </a:rPr>
              <a:t>noun and compare them to the suggested</a:t>
            </a:r>
          </a:p>
          <a:p>
            <a:r>
              <a:rPr lang="en-GB" sz="1600" dirty="0">
                <a:latin typeface="Century Gothic" panose="020B0502020202020204" pitchFamily="34" charset="0"/>
              </a:rPr>
              <a:t>list or a list of your own choosing.</a:t>
            </a:r>
          </a:p>
        </p:txBody>
      </p:sp>
    </p:spTree>
    <p:extLst>
      <p:ext uri="{BB962C8B-B14F-4D97-AF65-F5344CB8AC3E}">
        <p14:creationId xmlns:p14="http://schemas.microsoft.com/office/powerpoint/2010/main" val="598787918"/>
      </p:ext>
    </p:extLst>
  </p:cSld>
  <p:clrMapOvr>
    <a:masterClrMapping/>
  </p:clrMapOvr>
</p:sld>
</file>

<file path=ppt/theme/theme1.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9097</Words>
  <Application>Microsoft Office PowerPoint</Application>
  <PresentationFormat>On-screen Show (4:3)</PresentationFormat>
  <Paragraphs>1851</Paragraphs>
  <Slides>144</Slides>
  <Notes>132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144</vt:i4>
      </vt:variant>
    </vt:vector>
  </HeadingPairs>
  <TitlesOfParts>
    <vt:vector size="152" baseType="lpstr">
      <vt:lpstr>Arial</vt:lpstr>
      <vt:lpstr>Calibri</vt:lpstr>
      <vt:lpstr>Century Gothic</vt:lpstr>
      <vt:lpstr>Chiller</vt:lpstr>
      <vt:lpstr>Georgia</vt:lpstr>
      <vt:lpstr>Kristen ITC</vt:lpstr>
      <vt:lpstr>5_Office Theme</vt:lpstr>
      <vt:lpstr>Office Theme</vt:lpstr>
      <vt:lpstr>PowerPoint Presentation</vt:lpstr>
      <vt:lpstr>About the author</vt:lpstr>
      <vt:lpstr>PowerPoint Presentation</vt:lpstr>
      <vt:lpstr>PowerPoint Presentation</vt:lpstr>
      <vt:lpstr>PowerPoint Presentation</vt:lpstr>
      <vt:lpstr>Grammar Games</vt:lpstr>
      <vt:lpstr>How to approach grammar games...</vt:lpstr>
      <vt:lpstr>Working with Words</vt:lpstr>
      <vt:lpstr>Nouns</vt:lpstr>
      <vt:lpstr>Finding the noun and “naming” it</vt:lpstr>
      <vt:lpstr>Serious or funny? </vt:lpstr>
      <vt:lpstr>Hyponyms</vt:lpstr>
      <vt:lpstr>Hyponyms</vt:lpstr>
      <vt:lpstr>The cat sat by the building and stared at the bird.</vt:lpstr>
      <vt:lpstr>Naming the young</vt:lpstr>
      <vt:lpstr>Collective nouns</vt:lpstr>
      <vt:lpstr>Inventing collective nouns</vt:lpstr>
      <vt:lpstr>PowerPoint Presentation</vt:lpstr>
      <vt:lpstr>Compound Nouns</vt:lpstr>
      <vt:lpstr>Understanding and choosing adjectives</vt:lpstr>
      <vt:lpstr>Choosing the best adjective</vt:lpstr>
      <vt:lpstr>PowerPoint Presentation</vt:lpstr>
      <vt:lpstr>Zone of Relevance</vt:lpstr>
      <vt:lpstr>PowerPoint Presentation</vt:lpstr>
      <vt:lpstr>Changing the atmosphere</vt:lpstr>
      <vt:lpstr>Clines</vt:lpstr>
      <vt:lpstr>Clines </vt:lpstr>
      <vt:lpstr>Playing with pronouns</vt:lpstr>
      <vt:lpstr>Playing with pronouns</vt:lpstr>
      <vt:lpstr>PowerPoint Presentation</vt:lpstr>
      <vt:lpstr>Determining Determiners</vt:lpstr>
      <vt:lpstr>Determining determiners!</vt:lpstr>
      <vt:lpstr>A or An?</vt:lpstr>
      <vt:lpstr>But...</vt:lpstr>
      <vt:lpstr>Determining determiners!</vt:lpstr>
      <vt:lpstr>PowerPoint Presentation</vt:lpstr>
      <vt:lpstr>PowerPoint Presentation</vt:lpstr>
      <vt:lpstr>On to verbs</vt:lpstr>
      <vt:lpstr>PowerPoint Presentation</vt:lpstr>
      <vt:lpstr>Past perfect tense</vt:lpstr>
      <vt:lpstr>Clines – shades of meaning</vt:lpstr>
      <vt:lpstr>Clines – shades of meaning</vt:lpstr>
      <vt:lpstr>Messing about with modals</vt:lpstr>
      <vt:lpstr>Messing about with modals</vt:lpstr>
      <vt:lpstr>Should Scaredy Squirrel leave his tree?</vt:lpstr>
      <vt:lpstr>Using the passive voice</vt:lpstr>
      <vt:lpstr>     Using the passive voice </vt:lpstr>
      <vt:lpstr>PowerPoint Presentation</vt:lpstr>
      <vt:lpstr>Sorting the subjunctive</vt:lpstr>
      <vt:lpstr>Sorting the subjunctive</vt:lpstr>
      <vt:lpstr>         Making commands more formal</vt:lpstr>
      <vt:lpstr>Adverbs/adverbials</vt:lpstr>
      <vt:lpstr>One cold, snowy day a boy was walking through the snow.</vt:lpstr>
      <vt:lpstr>How adverbials</vt:lpstr>
      <vt:lpstr>When adverbials</vt:lpstr>
      <vt:lpstr>PowerPoint Presentation</vt:lpstr>
      <vt:lpstr>PowerPoint Presentation</vt:lpstr>
      <vt:lpstr>PowerPoint Presentation</vt:lpstr>
      <vt:lpstr>Adverbs on the move</vt:lpstr>
      <vt:lpstr>Adverbials and the Power of 3</vt:lpstr>
      <vt:lpstr>Adverbials and the Power of 3 – you try!</vt:lpstr>
      <vt:lpstr>When, where or how?</vt:lpstr>
      <vt:lpstr>Prepositions and position</vt:lpstr>
      <vt:lpstr>         Jack and Jill went …  </vt:lpstr>
      <vt:lpstr>PowerPoint Presentation</vt:lpstr>
      <vt:lpstr>PowerPoint Presentation</vt:lpstr>
      <vt:lpstr>Noun phrases</vt:lpstr>
      <vt:lpstr>Noun Phrases</vt:lpstr>
      <vt:lpstr>Build a noun phrase</vt:lpstr>
      <vt:lpstr>PowerPoint Presentation</vt:lpstr>
      <vt:lpstr>Car Number Plates</vt:lpstr>
      <vt:lpstr>Verb or noun?</vt:lpstr>
      <vt:lpstr>Preposition or conjunction? Sort it out.</vt:lpstr>
      <vt:lpstr>Using a picture</vt:lpstr>
      <vt:lpstr>Capture the picture</vt:lpstr>
      <vt:lpstr>Grammar Dice</vt:lpstr>
      <vt:lpstr>PowerPoint Presentation</vt:lpstr>
      <vt:lpstr>Working with Sentences</vt:lpstr>
      <vt:lpstr>PowerPoint Presentation</vt:lpstr>
      <vt:lpstr>Sentence... Not a Sentence...</vt:lpstr>
      <vt:lpstr>Sentence... Not a Sentence...</vt:lpstr>
      <vt:lpstr>Sentence... Not a Sentence...</vt:lpstr>
      <vt:lpstr>Changing sentences</vt:lpstr>
      <vt:lpstr>Connecting Conjunctions</vt:lpstr>
      <vt:lpstr>Augustus found</vt:lpstr>
      <vt:lpstr>Conjunctions Game</vt:lpstr>
      <vt:lpstr>Changing the order</vt:lpstr>
      <vt:lpstr>PowerPoint Presentation</vt:lpstr>
      <vt:lpstr>gorilla/strawberry jelly</vt:lpstr>
      <vt:lpstr>Complex Sentence Game</vt:lpstr>
      <vt:lpstr>PowerPoint Presentation</vt:lpstr>
      <vt:lpstr>PowerPoint Presentation</vt:lpstr>
      <vt:lpstr>Building Sentences</vt:lpstr>
      <vt:lpstr>Building sentences – Year 2</vt:lpstr>
      <vt:lpstr>Building sentences – Year 2</vt:lpstr>
      <vt:lpstr>Building sentences – Year 5</vt:lpstr>
      <vt:lpstr>Relative clauses</vt:lpstr>
      <vt:lpstr>Drop it in!</vt:lpstr>
      <vt:lpstr>  </vt:lpstr>
      <vt:lpstr>The crocodile waited in the sewer.</vt:lpstr>
      <vt:lpstr>PowerPoint Presentation</vt:lpstr>
      <vt:lpstr>Chain Writing</vt:lpstr>
      <vt:lpstr>Improve a sentence</vt:lpstr>
      <vt:lpstr>The boy walked into the forest.</vt:lpstr>
      <vt:lpstr>Challenges!</vt:lpstr>
      <vt:lpstr>Challenge – make one sentence!</vt:lpstr>
      <vt:lpstr>Challenge – make two sentences!</vt:lpstr>
      <vt:lpstr>Challenge – make a paragraph!</vt:lpstr>
      <vt:lpstr>Challenge – make one sentence!</vt:lpstr>
      <vt:lpstr>Challenge – make a sentence!</vt:lpstr>
      <vt:lpstr>Construct and re-order</vt:lpstr>
      <vt:lpstr>PowerPoint Presentation</vt:lpstr>
      <vt:lpstr>Types of sentences</vt:lpstr>
      <vt:lpstr>Capture the picture</vt:lpstr>
      <vt:lpstr>Statement to question</vt:lpstr>
      <vt:lpstr>Story Sale</vt:lpstr>
      <vt:lpstr>Summarise/Précis - Using language features with precision!</vt:lpstr>
      <vt:lpstr>Making cohesion clear</vt:lpstr>
      <vt:lpstr>PowerPoint Presentation</vt:lpstr>
      <vt:lpstr>Cohesive devices  Residents of Preston have been acting strangely  for some time and rumours are reaching far and wide as to the cause of this bizarre behaviour.   Most residents spend hours doing little other than staring at the old water tower on Shooters Hill. To make matters worse, these residents now appear to have a green glow to the eyes. This causes them to look sinister and makes conversation with them difficult. Those who are going about their daily business are incredibly nervous and do their best to stay out of the way of any ‘changed’ residents. Mrs Green who works at the local bar says, “Mr Green came home one day a completely different person. He used to spend all day in bed but now he sits by the gas station and polishes his shotgun. It just gives me the jitters...”  A majority of ‘unchanged’ townsfolk speak of alien invasions. However, so far, there have been no sightings to prove this. Alien-believers say that the ‘zombie state’ of many of the locals shows that they have been ‘taken over’ by another being. They add to this by insisting this alien presence is lurking in the green waters of the water tower, as this is where most of the problems have started.</vt:lpstr>
      <vt:lpstr>PowerPoint Presentation</vt:lpstr>
      <vt:lpstr>Changing the text type </vt:lpstr>
      <vt:lpstr>Identify/Change the text type</vt:lpstr>
      <vt:lpstr>Persuasion</vt:lpstr>
      <vt:lpstr>Explanation</vt:lpstr>
      <vt:lpstr>Information Reporting</vt:lpstr>
      <vt:lpstr>Playing with punctuation</vt:lpstr>
      <vt:lpstr>Playing with punctuation</vt:lpstr>
      <vt:lpstr>Playing with punctuation</vt:lpstr>
      <vt:lpstr>Commas, dashes or brackets? </vt:lpstr>
      <vt:lpstr>Creating special effects</vt:lpstr>
      <vt:lpstr>Alliteration</vt:lpstr>
      <vt:lpstr>Alliterative tongue twisters</vt:lpstr>
      <vt:lpstr>Similes - What do they mean?</vt:lpstr>
      <vt:lpstr>Similes</vt:lpstr>
      <vt:lpstr>Similes</vt:lpstr>
      <vt:lpstr>Similes using like</vt:lpstr>
      <vt:lpstr>Building poetic sentences</vt:lpstr>
      <vt:lpstr>Building poetic sentences</vt:lpstr>
      <vt:lpstr>Onomatopoeia</vt:lpstr>
      <vt:lpstr>Can you use these?</vt:lpstr>
      <vt:lpstr>Personification Game</vt:lpstr>
      <vt:lpstr>PowerPoint Presentation</vt:lpstr>
      <vt:lpstr>Metaphor game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sheffield</dc:creator>
  <cp:lastModifiedBy>katie sheffield</cp:lastModifiedBy>
  <cp:revision>1</cp:revision>
  <dcterms:modified xsi:type="dcterms:W3CDTF">2020-04-01T16:08:59Z</dcterms:modified>
</cp:coreProperties>
</file>