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8" r:id="rId3"/>
    <p:sldId id="258" r:id="rId4"/>
    <p:sldId id="257" r:id="rId5"/>
    <p:sldId id="262" r:id="rId6"/>
    <p:sldId id="263" r:id="rId7"/>
    <p:sldId id="261" r:id="rId8"/>
    <p:sldId id="264" r:id="rId9"/>
    <p:sldId id="265" r:id="rId10"/>
    <p:sldId id="269" r:id="rId11"/>
    <p:sldId id="260" r:id="rId12"/>
    <p:sldId id="267" r:id="rId13"/>
    <p:sldId id="259" r:id="rId14"/>
  </p:sldIdLst>
  <p:sldSz cx="9144000" cy="6858000" type="screen4x3"/>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065" autoAdjust="0"/>
  </p:normalViewPr>
  <p:slideViewPr>
    <p:cSldViewPr>
      <p:cViewPr varScale="1">
        <p:scale>
          <a:sx n="74" d="100"/>
          <a:sy n="74" d="100"/>
        </p:scale>
        <p:origin x="104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0475" cy="49704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6737" y="0"/>
            <a:ext cx="2950475" cy="497046"/>
          </a:xfrm>
          <a:prstGeom prst="rect">
            <a:avLst/>
          </a:prstGeom>
        </p:spPr>
        <p:txBody>
          <a:bodyPr vert="horz" lIns="91440" tIns="45720" rIns="91440" bIns="45720" rtlCol="0"/>
          <a:lstStyle>
            <a:lvl1pPr algn="r">
              <a:defRPr sz="1200"/>
            </a:lvl1pPr>
          </a:lstStyle>
          <a:p>
            <a:fld id="{83B28FC2-DAB9-4208-91D9-6ED8183A4C9A}" type="datetimeFigureOut">
              <a:rPr lang="en-GB" smtClean="0"/>
              <a:t>03/04/2019</a:t>
            </a:fld>
            <a:endParaRPr lang="en-GB"/>
          </a:p>
        </p:txBody>
      </p:sp>
      <p:sp>
        <p:nvSpPr>
          <p:cNvPr id="4" name="Slide Image Placeholder 3"/>
          <p:cNvSpPr>
            <a:spLocks noGrp="1" noRot="1" noChangeAspect="1"/>
          </p:cNvSpPr>
          <p:nvPr>
            <p:ph type="sldImg" idx="2"/>
          </p:nvPr>
        </p:nvSpPr>
        <p:spPr>
          <a:xfrm>
            <a:off x="920750" y="746125"/>
            <a:ext cx="4967288" cy="37274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879" y="4721940"/>
            <a:ext cx="5447030" cy="447341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2154"/>
            <a:ext cx="2950475" cy="497046"/>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6737" y="9442154"/>
            <a:ext cx="2950475" cy="497046"/>
          </a:xfrm>
          <a:prstGeom prst="rect">
            <a:avLst/>
          </a:prstGeom>
        </p:spPr>
        <p:txBody>
          <a:bodyPr vert="horz" lIns="91440" tIns="45720" rIns="91440" bIns="45720" rtlCol="0" anchor="b"/>
          <a:lstStyle>
            <a:lvl1pPr algn="r">
              <a:defRPr sz="1200"/>
            </a:lvl1pPr>
          </a:lstStyle>
          <a:p>
            <a:fld id="{A66B5071-AF93-4106-92AB-D5C1703640F0}" type="slidenum">
              <a:rPr lang="en-GB" smtClean="0"/>
              <a:t>‹#›</a:t>
            </a:fld>
            <a:endParaRPr lang="en-GB"/>
          </a:p>
        </p:txBody>
      </p:sp>
    </p:spTree>
    <p:extLst>
      <p:ext uri="{BB962C8B-B14F-4D97-AF65-F5344CB8AC3E}">
        <p14:creationId xmlns:p14="http://schemas.microsoft.com/office/powerpoint/2010/main" val="3944513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1</a:t>
            </a:fld>
            <a:endParaRPr lang="en-GB"/>
          </a:p>
        </p:txBody>
      </p:sp>
    </p:spTree>
    <p:extLst>
      <p:ext uri="{BB962C8B-B14F-4D97-AF65-F5344CB8AC3E}">
        <p14:creationId xmlns:p14="http://schemas.microsoft.com/office/powerpoint/2010/main" val="2879498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Anxiety</a:t>
            </a:r>
            <a:r>
              <a:rPr lang="en-GB" baseline="0" dirty="0" smtClean="0"/>
              <a:t> can look like a quiet child that day dreams and cries and gets upset a lot. These are the more obvious signs.</a:t>
            </a:r>
          </a:p>
          <a:p>
            <a:endParaRPr lang="en-GB" baseline="0" dirty="0" smtClean="0"/>
          </a:p>
          <a:p>
            <a:r>
              <a:rPr lang="en-GB" baseline="0" dirty="0" smtClean="0"/>
              <a:t>High functioning Anxiety can also look like :- </a:t>
            </a:r>
            <a:r>
              <a:rPr lang="en-GB" dirty="0" smtClean="0">
                <a:effectLst/>
              </a:rPr>
              <a:t>Achievement</a:t>
            </a:r>
            <a:r>
              <a:rPr lang="en-GB" baseline="0" dirty="0" smtClean="0">
                <a:effectLst/>
              </a:rPr>
              <a:t> </a:t>
            </a:r>
            <a:r>
              <a:rPr lang="en-GB" dirty="0" smtClean="0">
                <a:effectLst/>
              </a:rPr>
              <a:t> Business Perfectionism. </a:t>
            </a:r>
          </a:p>
          <a:p>
            <a:endParaRPr lang="en-GB" dirty="0" smtClean="0">
              <a:effectLst/>
            </a:endParaRPr>
          </a:p>
          <a:p>
            <a:r>
              <a:rPr lang="en-GB" dirty="0" smtClean="0">
                <a:effectLst/>
              </a:rPr>
              <a:t>Children are very good at masking this</a:t>
            </a:r>
          </a:p>
          <a:p>
            <a:endParaRPr lang="en-GB" dirty="0" smtClean="0">
              <a:effectLst/>
            </a:endParaRPr>
          </a:p>
          <a:p>
            <a:r>
              <a:rPr lang="en-GB" dirty="0" smtClean="0">
                <a:effectLst/>
              </a:rPr>
              <a:t>When it sneaks out, it transforms into nervous habits:-</a:t>
            </a:r>
            <a:r>
              <a:rPr lang="en-GB" baseline="0" dirty="0" smtClean="0">
                <a:effectLst/>
              </a:rPr>
              <a:t> </a:t>
            </a:r>
            <a:r>
              <a:rPr lang="en-GB" dirty="0" smtClean="0">
                <a:effectLst/>
              </a:rPr>
              <a:t> Nail biting Foot tapping</a:t>
            </a:r>
            <a:r>
              <a:rPr lang="en-GB" baseline="0" dirty="0" smtClean="0">
                <a:effectLst/>
              </a:rPr>
              <a:t> </a:t>
            </a:r>
            <a:r>
              <a:rPr lang="en-GB" dirty="0" smtClean="0">
                <a:effectLst/>
              </a:rPr>
              <a:t>Playing</a:t>
            </a:r>
            <a:r>
              <a:rPr lang="en-GB" baseline="0" dirty="0" smtClean="0">
                <a:effectLst/>
              </a:rPr>
              <a:t> with hair </a:t>
            </a:r>
            <a:r>
              <a:rPr lang="en-GB" dirty="0" smtClean="0">
                <a:effectLst/>
              </a:rPr>
              <a:t>Nervous laughter Panic</a:t>
            </a:r>
            <a:r>
              <a:rPr lang="en-GB" baseline="0" dirty="0" smtClean="0">
                <a:effectLst/>
              </a:rPr>
              <a:t> over changed plans</a:t>
            </a:r>
            <a:r>
              <a:rPr lang="en-GB" dirty="0" smtClean="0">
                <a:effectLst/>
              </a:rPr>
              <a:t>. </a:t>
            </a:r>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3</a:t>
            </a:fld>
            <a:endParaRPr lang="en-GB"/>
          </a:p>
        </p:txBody>
      </p:sp>
    </p:spTree>
    <p:extLst>
      <p:ext uri="{BB962C8B-B14F-4D97-AF65-F5344CB8AC3E}">
        <p14:creationId xmlns:p14="http://schemas.microsoft.com/office/powerpoint/2010/main" val="28064861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some of the symptoms</a:t>
            </a:r>
            <a:r>
              <a:rPr lang="en-GB" baseline="0" dirty="0" smtClean="0"/>
              <a:t> to look for in your children. </a:t>
            </a:r>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4</a:t>
            </a:fld>
            <a:endParaRPr lang="en-GB"/>
          </a:p>
        </p:txBody>
      </p:sp>
    </p:spTree>
    <p:extLst>
      <p:ext uri="{BB962C8B-B14F-4D97-AF65-F5344CB8AC3E}">
        <p14:creationId xmlns:p14="http://schemas.microsoft.com/office/powerpoint/2010/main" val="39678572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smtClean="0"/>
              <a:t>Encourage</a:t>
            </a:r>
            <a:r>
              <a:rPr lang="en-GB" baseline="0" dirty="0" smtClean="0"/>
              <a:t> the child to talk about their worries and anxiety. And remind them a problem shared is a problem halved.</a:t>
            </a:r>
          </a:p>
          <a:p>
            <a:pPr marL="171450" indent="-171450">
              <a:buFontTx/>
              <a:buChar char="-"/>
            </a:pPr>
            <a:r>
              <a:rPr lang="en-GB" baseline="0" dirty="0" smtClean="0"/>
              <a:t>Talking about how anxiety will feel in their body and discuss what this will feel like physically</a:t>
            </a:r>
          </a:p>
          <a:p>
            <a:pPr marL="171450" indent="-171450">
              <a:buFontTx/>
              <a:buChar char="-"/>
            </a:pPr>
            <a:r>
              <a:rPr lang="en-GB" baseline="0" dirty="0" smtClean="0"/>
              <a:t>A child struggling with anxiety will struggle with big changes so try and keep routines the same and fairly rigid.</a:t>
            </a:r>
          </a:p>
          <a:p>
            <a:pPr marL="171450" indent="-171450">
              <a:buFontTx/>
              <a:buChar char="-"/>
            </a:pPr>
            <a:r>
              <a:rPr lang="en-GB" baseline="0" dirty="0" smtClean="0"/>
              <a:t>Talking to the child about what signs to look for and triggers to be aware of. A good way of explaining this is like a wave. Anxiety like a wave comes into shore and then will eventually leave.</a:t>
            </a:r>
          </a:p>
          <a:p>
            <a:pPr marL="171450" indent="-171450">
              <a:buFontTx/>
              <a:buChar char="-"/>
            </a:pPr>
            <a:r>
              <a:rPr lang="en-GB" dirty="0" smtClean="0"/>
              <a:t>Practice simple relaxation techniques with the</a:t>
            </a:r>
            <a:r>
              <a:rPr lang="en-GB" baseline="0" dirty="0" smtClean="0"/>
              <a:t> </a:t>
            </a:r>
            <a:r>
              <a:rPr lang="en-GB" dirty="0" smtClean="0"/>
              <a:t>child, such as taking three deep, slow breaths, breathing in for a count of three and out for three.</a:t>
            </a:r>
          </a:p>
          <a:p>
            <a:pPr marL="171450" indent="-171450">
              <a:buFontTx/>
              <a:buChar char="-"/>
            </a:pPr>
            <a:r>
              <a:rPr lang="en-GB" baseline="0" dirty="0" smtClean="0"/>
              <a:t>Encourage the child to write down how they are feeling and sometimes afterwards ripping this up can help.</a:t>
            </a:r>
          </a:p>
          <a:p>
            <a:pPr marL="171450" indent="-171450">
              <a:buFontTx/>
              <a:buChar char="-"/>
            </a:pPr>
            <a:r>
              <a:rPr lang="en-GB" baseline="0" dirty="0" smtClean="0"/>
              <a:t>Ask the child what will worrying achieve does it make things better?</a:t>
            </a:r>
          </a:p>
          <a:p>
            <a:pPr marL="171450" indent="-171450">
              <a:buFontTx/>
              <a:buChar char="-"/>
            </a:pPr>
            <a:r>
              <a:rPr lang="en-GB" baseline="0" dirty="0" smtClean="0"/>
              <a:t>Another activity to do with your child is a worry tree. Which the next slide I will show you what to do.</a:t>
            </a:r>
          </a:p>
        </p:txBody>
      </p:sp>
      <p:sp>
        <p:nvSpPr>
          <p:cNvPr id="4" name="Slide Number Placeholder 3"/>
          <p:cNvSpPr>
            <a:spLocks noGrp="1"/>
          </p:cNvSpPr>
          <p:nvPr>
            <p:ph type="sldNum" sz="quarter" idx="10"/>
          </p:nvPr>
        </p:nvSpPr>
        <p:spPr/>
        <p:txBody>
          <a:bodyPr/>
          <a:lstStyle/>
          <a:p>
            <a:fld id="{A66B5071-AF93-4106-92AB-D5C1703640F0}" type="slidenum">
              <a:rPr lang="en-GB" smtClean="0"/>
              <a:t>5</a:t>
            </a:fld>
            <a:endParaRPr lang="en-GB"/>
          </a:p>
        </p:txBody>
      </p:sp>
    </p:spTree>
    <p:extLst>
      <p:ext uri="{BB962C8B-B14F-4D97-AF65-F5344CB8AC3E}">
        <p14:creationId xmlns:p14="http://schemas.microsoft.com/office/powerpoint/2010/main" val="36204817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If a child</a:t>
            </a:r>
            <a:r>
              <a:rPr lang="en-GB" baseline="0" dirty="0" smtClean="0"/>
              <a:t> comes to you and talks about worrying this is a exercise you could try with them.</a:t>
            </a:r>
          </a:p>
          <a:p>
            <a:endParaRPr lang="en-GB" baseline="0" dirty="0" smtClean="0"/>
          </a:p>
          <a:p>
            <a:r>
              <a:rPr lang="en-GB" baseline="0" dirty="0" smtClean="0"/>
              <a:t>Draw a tree and then ask them to write all their worries in this tree. Then ask the child to talk about these. The more the child talks and perhaps you can offer support the child may start to feel less worried. As this happens over a period of time, each worry that gets easier ask them to go and get a leaf from the garden and cover the worry up on the tree.</a:t>
            </a:r>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6</a:t>
            </a:fld>
            <a:endParaRPr lang="en-GB"/>
          </a:p>
        </p:txBody>
      </p:sp>
    </p:spTree>
    <p:extLst>
      <p:ext uri="{BB962C8B-B14F-4D97-AF65-F5344CB8AC3E}">
        <p14:creationId xmlns:p14="http://schemas.microsoft.com/office/powerpoint/2010/main" val="1190584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Reflect with the child</a:t>
            </a:r>
          </a:p>
          <a:p>
            <a:endParaRPr lang="en-GB" dirty="0" smtClean="0"/>
          </a:p>
          <a:p>
            <a:r>
              <a:rPr lang="en-GB" dirty="0" smtClean="0"/>
              <a:t>This is a good sheet to use if the child is struggling with behaviour and acting out during lessons</a:t>
            </a:r>
            <a:r>
              <a:rPr lang="en-GB" baseline="0" dirty="0" smtClean="0"/>
              <a:t> when struggling with anxiety.</a:t>
            </a:r>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7</a:t>
            </a:fld>
            <a:endParaRPr lang="en-GB"/>
          </a:p>
        </p:txBody>
      </p:sp>
    </p:spTree>
    <p:extLst>
      <p:ext uri="{BB962C8B-B14F-4D97-AF65-F5344CB8AC3E}">
        <p14:creationId xmlns:p14="http://schemas.microsoft.com/office/powerpoint/2010/main" val="1233688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66B5071-AF93-4106-92AB-D5C1703640F0}" type="slidenum">
              <a:rPr lang="en-GB" smtClean="0"/>
              <a:t>8</a:t>
            </a:fld>
            <a:endParaRPr lang="en-GB"/>
          </a:p>
        </p:txBody>
      </p:sp>
    </p:spTree>
    <p:extLst>
      <p:ext uri="{BB962C8B-B14F-4D97-AF65-F5344CB8AC3E}">
        <p14:creationId xmlns:p14="http://schemas.microsoft.com/office/powerpoint/2010/main" val="346023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Create their own Bot</a:t>
            </a:r>
            <a:r>
              <a:rPr lang="en-GB" baseline="0" dirty="0" smtClean="0"/>
              <a:t> character (name it)</a:t>
            </a:r>
          </a:p>
          <a:p>
            <a:r>
              <a:rPr lang="en-GB" baseline="0" dirty="0" smtClean="0"/>
              <a:t>In groups/pairs/one to one talk about what is happening for the Bot and how Bot is feeling. What can Bot do to feel different.</a:t>
            </a:r>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9</a:t>
            </a:fld>
            <a:endParaRPr lang="en-GB"/>
          </a:p>
        </p:txBody>
      </p:sp>
    </p:spTree>
    <p:extLst>
      <p:ext uri="{BB962C8B-B14F-4D97-AF65-F5344CB8AC3E}">
        <p14:creationId xmlns:p14="http://schemas.microsoft.com/office/powerpoint/2010/main" val="23348331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Get children to create the flower</a:t>
            </a:r>
            <a:r>
              <a:rPr lang="en-GB" baseline="0" dirty="0" smtClean="0"/>
              <a:t>.</a:t>
            </a:r>
            <a:endParaRPr lang="en-GB" dirty="0" smtClean="0"/>
          </a:p>
          <a:p>
            <a:r>
              <a:rPr lang="en-GB" dirty="0" smtClean="0"/>
              <a:t>Get</a:t>
            </a:r>
            <a:r>
              <a:rPr lang="en-GB" baseline="0" dirty="0" smtClean="0"/>
              <a:t> children to write down some positives. </a:t>
            </a:r>
          </a:p>
          <a:p>
            <a:r>
              <a:rPr lang="en-GB" baseline="0" dirty="0" smtClean="0"/>
              <a:t>Fold each petal over and get them to open one each morning and think about how they can be these things. </a:t>
            </a:r>
          </a:p>
          <a:p>
            <a:r>
              <a:rPr lang="en-GB" baseline="0" dirty="0" smtClean="0"/>
              <a:t>Either in groups or pairs</a:t>
            </a:r>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10</a:t>
            </a:fld>
            <a:endParaRPr lang="en-GB"/>
          </a:p>
        </p:txBody>
      </p:sp>
    </p:spTree>
    <p:extLst>
      <p:ext uri="{BB962C8B-B14F-4D97-AF65-F5344CB8AC3E}">
        <p14:creationId xmlns:p14="http://schemas.microsoft.com/office/powerpoint/2010/main" val="12510685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Teachers – Something</a:t>
            </a:r>
            <a:r>
              <a:rPr lang="en-GB" baseline="0" dirty="0" smtClean="0"/>
              <a:t> to do for your class is ask them every day to write something they are thankful or happy about and put this in a big jar that you have made and at the end of each week, read them to all the class.</a:t>
            </a:r>
          </a:p>
          <a:p>
            <a:endParaRPr lang="en-GB" baseline="0" dirty="0" smtClean="0"/>
          </a:p>
          <a:p>
            <a:r>
              <a:rPr lang="en-GB" baseline="0" dirty="0" smtClean="0"/>
              <a:t>Parents- Create a gratitude jar at home and ask the child or </a:t>
            </a:r>
            <a:r>
              <a:rPr lang="en-GB" baseline="0" dirty="0" err="1" smtClean="0"/>
              <a:t>chidlren</a:t>
            </a:r>
            <a:r>
              <a:rPr lang="en-GB" baseline="0" dirty="0" smtClean="0"/>
              <a:t> to write things are thankful for and put them in the jar. You also contribute to the jar and decided as a family how often you will all read these.</a:t>
            </a:r>
          </a:p>
          <a:p>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11</a:t>
            </a:fld>
            <a:endParaRPr lang="en-GB"/>
          </a:p>
        </p:txBody>
      </p:sp>
    </p:spTree>
    <p:extLst>
      <p:ext uri="{BB962C8B-B14F-4D97-AF65-F5344CB8AC3E}">
        <p14:creationId xmlns:p14="http://schemas.microsoft.com/office/powerpoint/2010/main" val="2449069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66B5071-AF93-4106-92AB-D5C1703640F0}" type="slidenum">
              <a:rPr lang="en-GB" smtClean="0"/>
              <a:t>12</a:t>
            </a:fld>
            <a:endParaRPr lang="en-GB"/>
          </a:p>
        </p:txBody>
      </p:sp>
    </p:spTree>
    <p:extLst>
      <p:ext uri="{BB962C8B-B14F-4D97-AF65-F5344CB8AC3E}">
        <p14:creationId xmlns:p14="http://schemas.microsoft.com/office/powerpoint/2010/main" val="1656839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66B5071-AF93-4106-92AB-D5C1703640F0}" type="slidenum">
              <a:rPr lang="en-GB" smtClean="0"/>
              <a:t>13</a:t>
            </a:fld>
            <a:endParaRPr lang="en-GB"/>
          </a:p>
        </p:txBody>
      </p:sp>
    </p:spTree>
    <p:extLst>
      <p:ext uri="{BB962C8B-B14F-4D97-AF65-F5344CB8AC3E}">
        <p14:creationId xmlns:p14="http://schemas.microsoft.com/office/powerpoint/2010/main" val="36623239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777727F-3D21-47FC-B2B1-73476580F99E}"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3115067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77727F-3D21-47FC-B2B1-73476580F99E}"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2433502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777727F-3D21-47FC-B2B1-73476580F99E}"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1230890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777727F-3D21-47FC-B2B1-73476580F99E}" type="datetimeFigureOut">
              <a:rPr lang="en-GB" smtClean="0"/>
              <a:t>03/04/2019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100569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777727F-3D21-47FC-B2B1-73476580F99E}" type="datetimeFigureOut">
              <a:rPr lang="en-GB" smtClean="0"/>
              <a:t>03/04/2019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1408403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777727F-3D21-47FC-B2B1-73476580F99E}" type="datetimeFigureOut">
              <a:rPr lang="en-GB" smtClean="0"/>
              <a:t>03/04/2019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724541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77727F-3D21-47FC-B2B1-73476580F99E}" type="datetimeFigureOut">
              <a:rPr lang="en-GB" smtClean="0"/>
              <a:t>03/04/2019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47622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77727F-3D21-47FC-B2B1-73476580F99E}" type="datetimeFigureOut">
              <a:rPr lang="en-GB" smtClean="0"/>
              <a:t>03/04/2019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2492017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77727F-3D21-47FC-B2B1-73476580F99E}" type="datetimeFigureOut">
              <a:rPr lang="en-GB" smtClean="0"/>
              <a:t>03/04/2019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1987367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77727F-3D21-47FC-B2B1-73476580F99E}"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2177496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777727F-3D21-47FC-B2B1-73476580F99E}" type="datetimeFigureOut">
              <a:rPr lang="en-GB" smtClean="0"/>
              <a:t>03/04/2019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85760-2F84-4858-8CEF-7B855846603F}" type="slidenum">
              <a:rPr lang="en-GB" smtClean="0"/>
              <a:t>‹#›</a:t>
            </a:fld>
            <a:endParaRPr lang="en-GB"/>
          </a:p>
        </p:txBody>
      </p:sp>
    </p:spTree>
    <p:extLst>
      <p:ext uri="{BB962C8B-B14F-4D97-AF65-F5344CB8AC3E}">
        <p14:creationId xmlns:p14="http://schemas.microsoft.com/office/powerpoint/2010/main" val="1674241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77727F-3D21-47FC-B2B1-73476580F99E}" type="datetimeFigureOut">
              <a:rPr lang="en-GB" smtClean="0"/>
              <a:t>03/04/2019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E85760-2F84-4858-8CEF-7B855846603F}" type="slidenum">
              <a:rPr lang="en-GB" smtClean="0"/>
              <a:t>‹#›</a:t>
            </a:fld>
            <a:endParaRPr lang="en-GB"/>
          </a:p>
        </p:txBody>
      </p:sp>
    </p:spTree>
    <p:extLst>
      <p:ext uri="{BB962C8B-B14F-4D97-AF65-F5344CB8AC3E}">
        <p14:creationId xmlns:p14="http://schemas.microsoft.com/office/powerpoint/2010/main" val="396049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eg"/><Relationship Id="rId13" Type="http://schemas.openxmlformats.org/officeDocument/2006/relationships/image" Target="../media/image7.jpeg"/><Relationship Id="rId3" Type="http://schemas.openxmlformats.org/officeDocument/2006/relationships/hyperlink" Target="https://www.google.co.uk/url?sa=i&amp;rct=j&amp;q=&amp;esrc=s&amp;source=images&amp;cd=&amp;ved=2ahUKEwjr5rv1scndAhUMxYUKHbkVA-4QjRx6BAgBEAU&amp;url=https://blogs.kcl.ac.uk/editlab/2018/03/29/a-for-anxiety/&amp;psig=AOvVaw0b0FmPXweZcdS5yCURERwQ&amp;ust=1537526257195173" TargetMode="External"/><Relationship Id="rId7" Type="http://schemas.openxmlformats.org/officeDocument/2006/relationships/image" Target="../media/image2.jpeg"/><Relationship Id="rId12" Type="http://schemas.openxmlformats.org/officeDocument/2006/relationships/hyperlink" Target="https://www.google.co.uk/url?sa=i&amp;rct=j&amp;q=&amp;esrc=s&amp;source=images&amp;cd=&amp;cad=rja&amp;uact=8&amp;ved=2ahUKEwjy5djM_vPcAhVJyRoKHRcNC8kQjRx6BAgBEAU&amp;url=https://www.judiciary.uk/wp-content/uploads/2014/11/2014-0516-Response-by-Dudley-Walsall-NHS-Trust.pdf&amp;psig=AOvVaw25TpJqJwdsNhhPVopgSU9v&amp;ust=1534591100105279"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google.co.uk/url?sa=i&amp;rct=j&amp;q=&amp;esrc=s&amp;source=images&amp;cd=&amp;ved=2ahUKEwiFnM6ZssndAhUR6RoKHff1DI8QjRx6BAgBEAU&amp;url=https://www.scarymommy.com/social-anxiety/&amp;psig=AOvVaw0b0FmPXweZcdS5yCURERwQ&amp;ust=1537526257195173" TargetMode="External"/><Relationship Id="rId11" Type="http://schemas.openxmlformats.org/officeDocument/2006/relationships/image" Target="../media/image6.jpeg"/><Relationship Id="rId5" Type="http://schemas.openxmlformats.org/officeDocument/2006/relationships/image" Target="../media/image1.jpeg"/><Relationship Id="rId10" Type="http://schemas.openxmlformats.org/officeDocument/2006/relationships/image" Target="../media/image5.png"/><Relationship Id="rId4" Type="http://schemas.openxmlformats.org/officeDocument/2006/relationships/hyperlink" Target="https://www.google.co.uk/url?sa=i&amp;rct=j&amp;q=&amp;esrc=s&amp;source=images&amp;cd=&amp;cad=rja&amp;uact=8&amp;ved=2ahUKEwjr5rv1scndAhUMxYUKHbkVA-4QjRx6BAgBEAU&amp;url=https://blogs.kcl.ac.uk/editlab/2018/03/29/a-for-anxiety/&amp;psig=AOvVaw0b0FmPXweZcdS5yCURERwQ&amp;ust=1537526257195173" TargetMode="External"/><Relationship Id="rId9"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url?sa=i&amp;rct=j&amp;q=&amp;esrc=s&amp;source=images&amp;cd=&amp;cad=rja&amp;uact=8&amp;ved=2ahUKEwjy5djM_vPcAhVJyRoKHRcNC8kQjRx6BAgBEAU&amp;url=https://www.judiciary.uk/wp-content/uploads/2014/11/2014-0516-Response-by-Dudley-Walsall-NHS-Trust.pdf&amp;psig=AOvVaw25TpJqJwdsNhhPVopgSU9v&amp;ust=1534591100105279"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hyperlink" Target="http://www.google.co.uk/url?sa=i&amp;rct=j&amp;q=&amp;esrc=s&amp;source=images&amp;cd=&amp;cad=rja&amp;uact=8&amp;ved=2ahUKEwi-9b3ZssndAhVEgxoKHR2iC8IQjRx6BAgBEAU&amp;url=http://hitchincounselling.co.uk/counselling-therapy-help/anxiety.php&amp;psig=AOvVaw0b0FmPXweZcdS5yCURERwQ&amp;ust=1537526257195173" TargetMode="External"/><Relationship Id="rId7" Type="http://schemas.openxmlformats.org/officeDocument/2006/relationships/hyperlink" Target="https://www.google.co.uk/url?sa=i&amp;rct=j&amp;q=&amp;esrc=s&amp;source=images&amp;cd=&amp;cad=rja&amp;uact=8&amp;ved=2ahUKEwjy5djM_vPcAhVJyRoKHRcNC8kQjRx6BAgBEAU&amp;url=https://www.judiciary.uk/wp-content/uploads/2014/11/2014-0516-Response-by-Dudley-Walsall-NHS-Trust.pdf&amp;psig=AOvVaw25TpJqJwdsNhhPVopgSU9v&amp;ust=1534591100105279"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hyperlink" Target="http://www.google.co.uk/url?sa=i&amp;rct=j&amp;q=&amp;esrc=s&amp;source=images&amp;cd=&amp;cad=rja&amp;uact=8&amp;ved=2ahUKEwid0IvussndAhUKnRoKHRHjDR8QjRx6BAgBEAU&amp;url=http://nihilist.fm/ylelinna-vinski/happy-teenager-gesturing-ok-sign-and-smiling-isolated-on-white-background/&amp;psig=AOvVaw0hnh0OaHg1k0RJozj3qUJI&amp;ust=1537526535883847" TargetMode="Externa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2ahUKEwivn8SossndAhVixYUKHZNnDpYQjRx6BAgBEAU&amp;url=http://www.elsa-support.co.uk/anger-and-anxiety-visuals/&amp;psig=AOvVaw0b0FmPXweZcdS5yCURERwQ&amp;ust=1537526257195173"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s://www.google.co.uk/url?sa=i&amp;rct=j&amp;q=&amp;esrc=s&amp;source=images&amp;cd=&amp;cad=rja&amp;uact=8&amp;ved=2ahUKEwjy5djM_vPcAhVJyRoKHRcNC8kQjRx6BAgBEAU&amp;url=https://www.judiciary.uk/wp-content/uploads/2014/11/2014-0516-Response-by-Dudley-Walsall-NHS-Trust.pdf&amp;psig=AOvVaw25TpJqJwdsNhhPVopgSU9v&amp;ust=1534591100105279" TargetMode="Externa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jt3Y_ktMndAhVRyxoKHWBnCbIQjRx6BAgBEAU&amp;url=https://www.itsjustafeeling.co.uk/panic_is_a_trick&amp;psig=AOvVaw3xkMoD-nYrM1lb1I2rXrUY&amp;ust=1537526954152556"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hyperlink" Target="https://www.google.co.uk/url?sa=i&amp;rct=j&amp;q=&amp;esrc=s&amp;source=images&amp;cd=&amp;cad=rja&amp;uact=8&amp;ved=2ahUKEwjy5djM_vPcAhVJyRoKHRcNC8kQjRx6BAgBEAU&amp;url=https://www.judiciary.uk/wp-content/uploads/2014/11/2014-0516-Response-by-Dudley-Walsall-NHS-Trust.pdf&amp;psig=AOvVaw25TpJqJwdsNhhPVopgSU9v&amp;ust=1534591100105279" TargetMode="Externa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hyperlink" Target="https://support.google.com/legal/answer/3463239?sa=X&amp;ved=2ahUKEwikuOnAusndAhVH1xoKHRg1DNgQlZ0DegQIARAB" TargetMode="Externa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hyperlink" Target="https://www.cardattraction.com/14088/outline-images-of-trees-02-09-2018/unconditional-outline-images-of-trees-tree-drawing-at-getdrawings-com-free-for-personal-use/" TargetMode="External"/><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2ahUKEwi8j4vMvcndAhWq4IUKHVTvDNgQjRx6BAgBEAU&amp;url=http://autismteachingstrategies.com/autism-strategies/cbt-childrens-emotion-worsheet-series-7-worksheets-for-dealing-with-anxiety/&amp;psig=AOvVaw0ZNWs1YBfb38vEEeaCwaoU&amp;ust=1537529399414050"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hyperlink" Target="https://www.google.co.uk/url?sa=i&amp;rct=j&amp;q=&amp;esrc=s&amp;source=images&amp;cd=&amp;cad=rja&amp;uact=8&amp;ved=2ahUKEwj3x4WplIHeAhUtgHMKHUaCDWwQjRx6BAgBEAU&amp;url=https://steemit.com/cryptocurrency/@resteemitnow/a-bot-for-all-or-or-best-resteem-bot-service-or-or&amp;psig=AOvVaw1lyWhGYKUg0QzKw0Zr_-LS&amp;ust=1539442484310566" TargetMode="External"/><Relationship Id="rId7" Type="http://schemas.openxmlformats.org/officeDocument/2006/relationships/hyperlink" Target="http://www.google.co.uk/url?sa=i&amp;rct=j&amp;q=&amp;esrc=s&amp;source=images&amp;cd=&amp;ved=2ahUKEwjhxMrRlIHeAhVIzYUKHeevBfMQjRx6BAgBEAU&amp;url=http://www.fanpop.com/clubs/team-umizoomi/images/19504350/title/bot-photo&amp;psig=AOvVaw1lyWhGYKUg0QzKw0Zr_-LS&amp;ust=1539442484310566"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hyperlink" Target="https://www.google.co.uk/url?sa=i&amp;rct=j&amp;q=&amp;esrc=s&amp;source=images&amp;cd=&amp;cad=rja&amp;uact=8&amp;ved=2ahUKEwisuMLFlIHeAhWG34UKHWMFAWQQjRx6BAgBEAU&amp;url=https://chatbottle.co/bots/xeet&amp;psig=AOvVaw1lyWhGYKUg0QzKw0Zr_-LS&amp;ust=1539442484310566" TargetMode="Externa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i53oj5v8ndAhVBVhoKHR7ACagQjRx6BAgBEAU&amp;url=https://www.lebtivity.com/event/gratitude-attitude-workshop-create-your-gratitude-jar-for-2016&amp;psig=AOvVaw15ckEFV2Kbvc0uCOgGhkGT&amp;ust=1537530054900661"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hyperlink" Target="https://youtu.be/_p0UsghdF6A"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2ahUKEwjy5djM_vPcAhVJyRoKHRcNC8kQjRx6BAgBEAU&amp;url=https://www.judiciary.uk/wp-content/uploads/2014/11/2014-0516-Response-by-Dudley-Walsall-NHS-Trust.pdf&amp;psig=AOvVaw25TpJqJwdsNhhPVopgSU9v&amp;ust=1534591100105279" TargetMode="External"/><Relationship Id="rId3" Type="http://schemas.openxmlformats.org/officeDocument/2006/relationships/hyperlink" Target="https://www.google.co.uk/url?sa=i&amp;rct=j&amp;q=&amp;esrc=s&amp;source=images&amp;cd=&amp;cad=rja&amp;uact=8&amp;ved=2ahUKEwi-hKGMs8ndAhVQUBoKHT3ODrgQjRx6BAgBEAU&amp;url=https://www.brainyquote.com/topics/anxiety&amp;psig=AOvVaw2agdes_G0jkroYx0newALn&amp;ust=1537526580090006" TargetMode="External"/><Relationship Id="rId7"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2ahUKEwivu83rwMndAhVRQhoKHfsRAbMQjRx6BAgBEAU&amp;url=https://www.healthyplace.com/insight/quotes/quotes-on-anxiety&amp;psig=AOvVaw2ickFU57eJOvMQj_Cjiwic&amp;ust=1537530295394218" TargetMode="External"/><Relationship Id="rId5" Type="http://schemas.openxmlformats.org/officeDocument/2006/relationships/hyperlink" Target="http://www.google.co.uk/url?sa=i&amp;rct=j&amp;q=&amp;esrc=s&amp;source=images&amp;cd=&amp;cad=rja&amp;uact=8&amp;ved=2ahUKEwi2svbNwMndAhWJxoUKHdrXBSAQjRx6BAgBEAU&amp;url=http://quotesaboutsayings.com/p/quotes-for-people-with-anxiety&amp;psig=AOvVaw1geC1ImTa6PGX-dteFXUrQ&amp;ust=1537530223830589" TargetMode="External"/><Relationship Id="rId4" Type="http://schemas.openxmlformats.org/officeDocument/2006/relationships/image" Target="../media/image24.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3" y="2996952"/>
            <a:ext cx="6264696" cy="936104"/>
          </a:xfrm>
        </p:spPr>
        <p:txBody>
          <a:bodyPr>
            <a:normAutofit fontScale="90000"/>
          </a:bodyPr>
          <a:lstStyle/>
          <a:p>
            <a:r>
              <a:rPr lang="en-GB" dirty="0" smtClean="0">
                <a:solidFill>
                  <a:schemeClr val="accent1"/>
                </a:solidFill>
              </a:rPr>
              <a:t>Positive Steps </a:t>
            </a:r>
            <a:br>
              <a:rPr lang="en-GB" dirty="0" smtClean="0">
                <a:solidFill>
                  <a:schemeClr val="accent1"/>
                </a:solidFill>
              </a:rPr>
            </a:br>
            <a:r>
              <a:rPr lang="en-GB" dirty="0" smtClean="0">
                <a:solidFill>
                  <a:schemeClr val="accent1"/>
                </a:solidFill>
              </a:rPr>
              <a:t>What About Anxiety ?</a:t>
            </a:r>
            <a:endParaRPr lang="en-GB" dirty="0">
              <a:solidFill>
                <a:schemeClr val="accent1"/>
              </a:solidFill>
            </a:endParaRPr>
          </a:p>
        </p:txBody>
      </p:sp>
      <p:sp>
        <p:nvSpPr>
          <p:cNvPr id="5" name="AutoShape 4" descr="Image result for anxiety">
            <a:hlinkClick r:id="rId3"/>
          </p:cNvPr>
          <p:cNvSpPr>
            <a:spLocks noChangeAspect="1" noChangeArrowheads="1"/>
          </p:cNvSpPr>
          <p:nvPr/>
        </p:nvSpPr>
        <p:spPr bwMode="auto">
          <a:xfrm>
            <a:off x="46038" y="-731838"/>
            <a:ext cx="2857500" cy="15335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Image result for anxiety">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1069975"/>
            <a:ext cx="2857500" cy="153352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anxiety">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40152" y="4365628"/>
            <a:ext cx="2880320" cy="224024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wmh-vfiler-01\users\devans3\Desktop\imagesG8E90FV9.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5536" y="4365628"/>
            <a:ext cx="2857501" cy="224948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wmh-vfiler-01\users\devans3\Desktop\imagesOUINP6SS.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58408" y="857250"/>
            <a:ext cx="2724835" cy="18764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dwmh-vfiler-01\users\devans3\Desktop\untitled.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53037" y="857251"/>
            <a:ext cx="2622798" cy="18764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hildhood anxiety cartoons"/>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419873" y="4365628"/>
            <a:ext cx="2455962" cy="224024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Related image">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629025" y="116632"/>
            <a:ext cx="5407471" cy="74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8889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96752"/>
            <a:ext cx="8075240" cy="241425"/>
          </a:xfrm>
        </p:spPr>
        <p:txBody>
          <a:bodyPr>
            <a:normAutofit fontScale="90000"/>
          </a:bodyPr>
          <a:lstStyle/>
          <a:p>
            <a:r>
              <a:rPr lang="en-GB" dirty="0" smtClean="0">
                <a:solidFill>
                  <a:schemeClr val="accent1"/>
                </a:solidFill>
              </a:rPr>
              <a:t>What is Anxiety ?</a:t>
            </a:r>
            <a:endParaRPr lang="en-GB" dirty="0">
              <a:solidFill>
                <a:schemeClr val="accent1"/>
              </a:solidFill>
            </a:endParaRPr>
          </a:p>
        </p:txBody>
      </p:sp>
      <p:sp>
        <p:nvSpPr>
          <p:cNvPr id="3" name="Content Placeholder 2"/>
          <p:cNvSpPr>
            <a:spLocks noGrp="1"/>
          </p:cNvSpPr>
          <p:nvPr>
            <p:ph idx="1"/>
          </p:nvPr>
        </p:nvSpPr>
        <p:spPr/>
        <p:txBody>
          <a:bodyPr>
            <a:normAutofit fontScale="92500" lnSpcReduction="20000"/>
          </a:bodyPr>
          <a:lstStyle/>
          <a:p>
            <a:r>
              <a:rPr lang="en-GB" dirty="0"/>
              <a:t>Anxiety is a feeling of fear or panic. </a:t>
            </a:r>
            <a:endParaRPr lang="en-GB" dirty="0" smtClean="0"/>
          </a:p>
          <a:p>
            <a:r>
              <a:rPr lang="en-GB" dirty="0" smtClean="0"/>
              <a:t>Feeling </a:t>
            </a:r>
            <a:r>
              <a:rPr lang="en-GB" dirty="0"/>
              <a:t>generally anxious sometimes is normal. Most people worry about something - money or exams - but once the difficult situation is over, you feel better and calm down.</a:t>
            </a:r>
          </a:p>
          <a:p>
            <a:r>
              <a:rPr lang="en-GB" dirty="0"/>
              <a:t>If the problem has gone but the feeling of fear or panic stays or even gets stronger, that’s when anxiety becomes a problem</a:t>
            </a:r>
            <a:r>
              <a:rPr lang="en-GB" dirty="0" smtClean="0"/>
              <a:t>. </a:t>
            </a:r>
          </a:p>
          <a:p>
            <a:r>
              <a:rPr lang="en-GB" dirty="0" smtClean="0"/>
              <a:t>1in 6 young people suffer with anxiety at any one time                                                      </a:t>
            </a:r>
          </a:p>
          <a:p>
            <a:pPr marL="0" indent="0">
              <a:buNone/>
            </a:pPr>
            <a:r>
              <a:rPr lang="en-GB" dirty="0" smtClean="0"/>
              <a:t>                                   (</a:t>
            </a:r>
            <a:r>
              <a:rPr lang="en-GB" dirty="0"/>
              <a:t>Young Minds)</a:t>
            </a:r>
          </a:p>
          <a:p>
            <a:endParaRPr lang="en-GB" dirty="0"/>
          </a:p>
          <a:p>
            <a:endParaRPr lang="en-GB" dirty="0"/>
          </a:p>
        </p:txBody>
      </p:sp>
      <p:pic>
        <p:nvPicPr>
          <p:cNvPr id="4" name="Picture 2" descr="Related imag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9025" y="116632"/>
            <a:ext cx="5407471" cy="74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108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4704"/>
            <a:ext cx="8229600" cy="1048762"/>
          </a:xfrm>
        </p:spPr>
        <p:txBody>
          <a:bodyPr/>
          <a:lstStyle/>
          <a:p>
            <a:r>
              <a:rPr lang="en-GB" dirty="0" smtClean="0">
                <a:solidFill>
                  <a:schemeClr val="accent1"/>
                </a:solidFill>
              </a:rPr>
              <a:t>What Does </a:t>
            </a:r>
            <a:r>
              <a:rPr lang="en-GB" dirty="0">
                <a:solidFill>
                  <a:schemeClr val="accent1"/>
                </a:solidFill>
              </a:rPr>
              <a:t>A</a:t>
            </a:r>
            <a:r>
              <a:rPr lang="en-GB" dirty="0" smtClean="0">
                <a:solidFill>
                  <a:schemeClr val="accent1"/>
                </a:solidFill>
              </a:rPr>
              <a:t>nxiety </a:t>
            </a:r>
            <a:r>
              <a:rPr lang="en-GB" dirty="0">
                <a:solidFill>
                  <a:schemeClr val="accent1"/>
                </a:solidFill>
              </a:rPr>
              <a:t>L</a:t>
            </a:r>
            <a:r>
              <a:rPr lang="en-GB" dirty="0" smtClean="0">
                <a:solidFill>
                  <a:schemeClr val="accent1"/>
                </a:solidFill>
              </a:rPr>
              <a:t>ook </a:t>
            </a:r>
            <a:r>
              <a:rPr lang="en-GB" dirty="0">
                <a:solidFill>
                  <a:schemeClr val="accent1"/>
                </a:solidFill>
              </a:rPr>
              <a:t>L</a:t>
            </a:r>
            <a:r>
              <a:rPr lang="en-GB" dirty="0" smtClean="0">
                <a:solidFill>
                  <a:schemeClr val="accent1"/>
                </a:solidFill>
              </a:rPr>
              <a:t>ike?</a:t>
            </a:r>
            <a:endParaRPr lang="en-GB" dirty="0">
              <a:solidFill>
                <a:schemeClr val="accent1"/>
              </a:solidFill>
            </a:endParaRPr>
          </a:p>
        </p:txBody>
      </p:sp>
      <p:pic>
        <p:nvPicPr>
          <p:cNvPr id="3074" name="Picture 2" descr="Image result for anxiety">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1973862"/>
            <a:ext cx="3742130" cy="187106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smiling teenager">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3690" y="3798873"/>
            <a:ext cx="4165132" cy="277675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11560" y="4941168"/>
            <a:ext cx="1440160" cy="369332"/>
          </a:xfrm>
          <a:prstGeom prst="rect">
            <a:avLst/>
          </a:prstGeom>
          <a:solidFill>
            <a:srgbClr val="00B0F0"/>
          </a:solidFill>
        </p:spPr>
        <p:txBody>
          <a:bodyPr wrap="square" rtlCol="0">
            <a:spAutoFit/>
          </a:bodyPr>
          <a:lstStyle/>
          <a:p>
            <a:r>
              <a:rPr lang="en-GB" dirty="0" smtClean="0"/>
              <a:t>Perfection</a:t>
            </a:r>
            <a:endParaRPr lang="en-GB" dirty="0"/>
          </a:p>
        </p:txBody>
      </p:sp>
      <p:sp>
        <p:nvSpPr>
          <p:cNvPr id="8" name="TextBox 7"/>
          <p:cNvSpPr txBox="1"/>
          <p:nvPr/>
        </p:nvSpPr>
        <p:spPr>
          <a:xfrm>
            <a:off x="1484040" y="5805264"/>
            <a:ext cx="1440160" cy="369332"/>
          </a:xfrm>
          <a:prstGeom prst="rect">
            <a:avLst/>
          </a:prstGeom>
          <a:solidFill>
            <a:srgbClr val="00B0F0"/>
          </a:solidFill>
        </p:spPr>
        <p:txBody>
          <a:bodyPr wrap="square" rtlCol="0">
            <a:spAutoFit/>
          </a:bodyPr>
          <a:lstStyle/>
          <a:p>
            <a:r>
              <a:rPr lang="en-GB" dirty="0" smtClean="0"/>
              <a:t>Achievement </a:t>
            </a:r>
            <a:endParaRPr lang="en-GB" dirty="0"/>
          </a:p>
        </p:txBody>
      </p:sp>
      <p:sp>
        <p:nvSpPr>
          <p:cNvPr id="9" name="TextBox 8"/>
          <p:cNvSpPr txBox="1"/>
          <p:nvPr/>
        </p:nvSpPr>
        <p:spPr>
          <a:xfrm>
            <a:off x="2425512" y="4571836"/>
            <a:ext cx="1440160" cy="369332"/>
          </a:xfrm>
          <a:prstGeom prst="rect">
            <a:avLst/>
          </a:prstGeom>
          <a:solidFill>
            <a:srgbClr val="00B0F0"/>
          </a:solidFill>
        </p:spPr>
        <p:txBody>
          <a:bodyPr wrap="square" rtlCol="0">
            <a:spAutoFit/>
          </a:bodyPr>
          <a:lstStyle/>
          <a:p>
            <a:r>
              <a:rPr lang="en-GB" dirty="0" smtClean="0"/>
              <a:t>Business</a:t>
            </a:r>
            <a:endParaRPr lang="en-GB" dirty="0"/>
          </a:p>
        </p:txBody>
      </p:sp>
      <p:sp>
        <p:nvSpPr>
          <p:cNvPr id="10" name="TextBox 9"/>
          <p:cNvSpPr txBox="1"/>
          <p:nvPr/>
        </p:nvSpPr>
        <p:spPr>
          <a:xfrm>
            <a:off x="5573303" y="1628800"/>
            <a:ext cx="1440160" cy="369332"/>
          </a:xfrm>
          <a:prstGeom prst="rect">
            <a:avLst/>
          </a:prstGeom>
          <a:solidFill>
            <a:schemeClr val="tx1"/>
          </a:solidFill>
        </p:spPr>
        <p:txBody>
          <a:bodyPr wrap="square" rtlCol="0">
            <a:spAutoFit/>
          </a:bodyPr>
          <a:lstStyle/>
          <a:p>
            <a:r>
              <a:rPr lang="en-GB" dirty="0" smtClean="0">
                <a:solidFill>
                  <a:schemeClr val="bg1"/>
                </a:solidFill>
              </a:rPr>
              <a:t>Fatigue</a:t>
            </a:r>
            <a:endParaRPr lang="en-GB" dirty="0">
              <a:solidFill>
                <a:schemeClr val="bg1"/>
              </a:solidFill>
            </a:endParaRPr>
          </a:p>
        </p:txBody>
      </p:sp>
      <p:sp>
        <p:nvSpPr>
          <p:cNvPr id="12" name="TextBox 11"/>
          <p:cNvSpPr txBox="1"/>
          <p:nvPr/>
        </p:nvSpPr>
        <p:spPr>
          <a:xfrm>
            <a:off x="5039119" y="2780928"/>
            <a:ext cx="1440160" cy="369332"/>
          </a:xfrm>
          <a:prstGeom prst="rect">
            <a:avLst/>
          </a:prstGeom>
          <a:solidFill>
            <a:schemeClr val="tx1"/>
          </a:solidFill>
        </p:spPr>
        <p:txBody>
          <a:bodyPr wrap="square" rtlCol="0">
            <a:spAutoFit/>
          </a:bodyPr>
          <a:lstStyle/>
          <a:p>
            <a:r>
              <a:rPr lang="en-GB" dirty="0" smtClean="0">
                <a:solidFill>
                  <a:schemeClr val="bg1"/>
                </a:solidFill>
              </a:rPr>
              <a:t>Fidgeting</a:t>
            </a:r>
            <a:endParaRPr lang="en-GB" dirty="0">
              <a:solidFill>
                <a:schemeClr val="bg1"/>
              </a:solidFill>
            </a:endParaRPr>
          </a:p>
        </p:txBody>
      </p:sp>
      <p:sp>
        <p:nvSpPr>
          <p:cNvPr id="13" name="TextBox 12"/>
          <p:cNvSpPr txBox="1"/>
          <p:nvPr/>
        </p:nvSpPr>
        <p:spPr>
          <a:xfrm>
            <a:off x="7199406" y="2424956"/>
            <a:ext cx="1440160" cy="369332"/>
          </a:xfrm>
          <a:prstGeom prst="rect">
            <a:avLst/>
          </a:prstGeom>
          <a:solidFill>
            <a:schemeClr val="tx1"/>
          </a:solidFill>
        </p:spPr>
        <p:txBody>
          <a:bodyPr wrap="square" rtlCol="0">
            <a:spAutoFit/>
          </a:bodyPr>
          <a:lstStyle/>
          <a:p>
            <a:r>
              <a:rPr lang="en-GB" dirty="0" smtClean="0">
                <a:solidFill>
                  <a:schemeClr val="bg1"/>
                </a:solidFill>
              </a:rPr>
              <a:t>Distress</a:t>
            </a:r>
            <a:endParaRPr lang="en-GB" dirty="0">
              <a:solidFill>
                <a:schemeClr val="bg1"/>
              </a:solidFill>
            </a:endParaRPr>
          </a:p>
        </p:txBody>
      </p:sp>
      <p:pic>
        <p:nvPicPr>
          <p:cNvPr id="11" name="Picture 2" descr="Related ima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29025" y="116632"/>
            <a:ext cx="5407471" cy="74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528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Effect transition="in" filter="fade">
                                      <p:cBhvr>
                                        <p:cTn id="27" dur="1000"/>
                                        <p:tgtEl>
                                          <p:spTgt spid="3076"/>
                                        </p:tgtEl>
                                      </p:cBhvr>
                                    </p:animEffect>
                                    <p:anim calcmode="lin" valueType="num">
                                      <p:cBhvr>
                                        <p:cTn id="28" dur="1000" fill="hold"/>
                                        <p:tgtEl>
                                          <p:spTgt spid="3076"/>
                                        </p:tgtEl>
                                        <p:attrNameLst>
                                          <p:attrName>ppt_x</p:attrName>
                                        </p:attrNameLst>
                                      </p:cBhvr>
                                      <p:tavLst>
                                        <p:tav tm="0">
                                          <p:val>
                                            <p:strVal val="#ppt_x"/>
                                          </p:val>
                                        </p:tav>
                                        <p:tav tm="100000">
                                          <p:val>
                                            <p:strVal val="#ppt_x"/>
                                          </p:val>
                                        </p:tav>
                                      </p:tavLst>
                                    </p:anim>
                                    <p:anim calcmode="lin" valueType="num">
                                      <p:cBhvr>
                                        <p:cTn id="29"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
                                          </p:val>
                                        </p:tav>
                                        <p:tav tm="100000">
                                          <p:val>
                                            <p:strVal val="#ppt_x"/>
                                          </p:val>
                                        </p:tav>
                                      </p:tavLst>
                                    </p:anim>
                                    <p:anim calcmode="lin" valueType="num">
                                      <p:cBhvr>
                                        <p:cTn id="5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720080"/>
          </a:xfrm>
        </p:spPr>
        <p:txBody>
          <a:bodyPr>
            <a:normAutofit fontScale="90000"/>
          </a:bodyPr>
          <a:lstStyle/>
          <a:p>
            <a:r>
              <a:rPr lang="en-GB" dirty="0" smtClean="0">
                <a:solidFill>
                  <a:schemeClr val="accent1"/>
                </a:solidFill>
              </a:rPr>
              <a:t>What To </a:t>
            </a:r>
            <a:r>
              <a:rPr lang="en-GB" dirty="0">
                <a:solidFill>
                  <a:schemeClr val="accent1"/>
                </a:solidFill>
              </a:rPr>
              <a:t>L</a:t>
            </a:r>
            <a:r>
              <a:rPr lang="en-GB" dirty="0" smtClean="0">
                <a:solidFill>
                  <a:schemeClr val="accent1"/>
                </a:solidFill>
              </a:rPr>
              <a:t>ook </a:t>
            </a:r>
            <a:r>
              <a:rPr lang="en-GB" dirty="0">
                <a:solidFill>
                  <a:schemeClr val="accent1"/>
                </a:solidFill>
              </a:rPr>
              <a:t>F</a:t>
            </a:r>
            <a:r>
              <a:rPr lang="en-GB" dirty="0" smtClean="0">
                <a:solidFill>
                  <a:schemeClr val="accent1"/>
                </a:solidFill>
              </a:rPr>
              <a:t>or?</a:t>
            </a:r>
            <a:endParaRPr lang="en-GB" dirty="0">
              <a:solidFill>
                <a:schemeClr val="accent1"/>
              </a:solidFill>
            </a:endParaRPr>
          </a:p>
        </p:txBody>
      </p:sp>
      <p:pic>
        <p:nvPicPr>
          <p:cNvPr id="2050" name="Picture 2" descr="Image result for anxiety">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1628800"/>
            <a:ext cx="6486525" cy="452742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Related ima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29025" y="116632"/>
            <a:ext cx="5407471" cy="74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80358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344658" y="1311485"/>
            <a:ext cx="5307542" cy="646331"/>
          </a:xfrm>
        </p:spPr>
        <p:txBody>
          <a:bodyPr>
            <a:normAutofit fontScale="90000"/>
          </a:bodyPr>
          <a:lstStyle/>
          <a:p>
            <a:r>
              <a:rPr lang="en-GB" dirty="0" smtClean="0">
                <a:solidFill>
                  <a:schemeClr val="accent1"/>
                </a:solidFill>
              </a:rPr>
              <a:t>How To </a:t>
            </a:r>
            <a:r>
              <a:rPr lang="en-GB" dirty="0">
                <a:solidFill>
                  <a:schemeClr val="accent1"/>
                </a:solidFill>
              </a:rPr>
              <a:t>H</a:t>
            </a:r>
            <a:r>
              <a:rPr lang="en-GB" dirty="0" smtClean="0">
                <a:solidFill>
                  <a:schemeClr val="accent1"/>
                </a:solidFill>
              </a:rPr>
              <a:t>elp An </a:t>
            </a:r>
            <a:r>
              <a:rPr lang="en-GB" dirty="0">
                <a:solidFill>
                  <a:schemeClr val="accent1"/>
                </a:solidFill>
              </a:rPr>
              <a:t>A</a:t>
            </a:r>
            <a:r>
              <a:rPr lang="en-GB" dirty="0" smtClean="0">
                <a:solidFill>
                  <a:schemeClr val="accent1"/>
                </a:solidFill>
              </a:rPr>
              <a:t>nxious Child</a:t>
            </a:r>
            <a:endParaRPr lang="en-GB" dirty="0">
              <a:solidFill>
                <a:schemeClr val="accent1"/>
              </a:solidFill>
            </a:endParaRPr>
          </a:p>
        </p:txBody>
      </p:sp>
      <p:sp>
        <p:nvSpPr>
          <p:cNvPr id="4" name="TextBox 3"/>
          <p:cNvSpPr txBox="1"/>
          <p:nvPr/>
        </p:nvSpPr>
        <p:spPr>
          <a:xfrm>
            <a:off x="3543498" y="2964139"/>
            <a:ext cx="2520280" cy="369332"/>
          </a:xfrm>
          <a:prstGeom prst="rect">
            <a:avLst/>
          </a:prstGeom>
          <a:solidFill>
            <a:schemeClr val="accent2">
              <a:lumMod val="20000"/>
              <a:lumOff val="80000"/>
            </a:schemeClr>
          </a:solidFill>
        </p:spPr>
        <p:txBody>
          <a:bodyPr wrap="square" rtlCol="0">
            <a:spAutoFit/>
          </a:bodyPr>
          <a:lstStyle/>
          <a:p>
            <a:r>
              <a:rPr lang="en-GB" dirty="0" smtClean="0"/>
              <a:t>Talk about their worries</a:t>
            </a:r>
            <a:endParaRPr lang="en-GB" dirty="0"/>
          </a:p>
        </p:txBody>
      </p:sp>
      <p:sp>
        <p:nvSpPr>
          <p:cNvPr id="5" name="TextBox 4"/>
          <p:cNvSpPr txBox="1"/>
          <p:nvPr/>
        </p:nvSpPr>
        <p:spPr>
          <a:xfrm>
            <a:off x="5868144" y="1314480"/>
            <a:ext cx="2906588" cy="646331"/>
          </a:xfrm>
          <a:prstGeom prst="rect">
            <a:avLst/>
          </a:prstGeom>
          <a:solidFill>
            <a:schemeClr val="accent2">
              <a:lumMod val="20000"/>
              <a:lumOff val="80000"/>
            </a:schemeClr>
          </a:solidFill>
        </p:spPr>
        <p:txBody>
          <a:bodyPr wrap="square" rtlCol="0">
            <a:spAutoFit/>
          </a:bodyPr>
          <a:lstStyle/>
          <a:p>
            <a:r>
              <a:rPr lang="en-GB" dirty="0" smtClean="0"/>
              <a:t>Explain what anxiety feels like in their body</a:t>
            </a:r>
            <a:endParaRPr lang="en-GB" dirty="0"/>
          </a:p>
        </p:txBody>
      </p:sp>
      <p:sp>
        <p:nvSpPr>
          <p:cNvPr id="7" name="TextBox 6"/>
          <p:cNvSpPr txBox="1"/>
          <p:nvPr/>
        </p:nvSpPr>
        <p:spPr>
          <a:xfrm>
            <a:off x="2699792" y="5620504"/>
            <a:ext cx="2520280" cy="369332"/>
          </a:xfrm>
          <a:prstGeom prst="rect">
            <a:avLst/>
          </a:prstGeom>
          <a:solidFill>
            <a:schemeClr val="accent2">
              <a:lumMod val="20000"/>
              <a:lumOff val="80000"/>
            </a:schemeClr>
          </a:solidFill>
        </p:spPr>
        <p:txBody>
          <a:bodyPr wrap="square" rtlCol="0">
            <a:spAutoFit/>
          </a:bodyPr>
          <a:lstStyle/>
          <a:p>
            <a:r>
              <a:rPr lang="en-GB" dirty="0" smtClean="0"/>
              <a:t>Encourage routines</a:t>
            </a:r>
            <a:endParaRPr lang="en-GB" dirty="0"/>
          </a:p>
        </p:txBody>
      </p:sp>
      <p:sp>
        <p:nvSpPr>
          <p:cNvPr id="8" name="TextBox 7"/>
          <p:cNvSpPr txBox="1"/>
          <p:nvPr/>
        </p:nvSpPr>
        <p:spPr>
          <a:xfrm>
            <a:off x="2843808" y="3949432"/>
            <a:ext cx="2520280" cy="646331"/>
          </a:xfrm>
          <a:prstGeom prst="rect">
            <a:avLst/>
          </a:prstGeom>
          <a:solidFill>
            <a:schemeClr val="accent2">
              <a:lumMod val="20000"/>
              <a:lumOff val="80000"/>
            </a:schemeClr>
          </a:solidFill>
        </p:spPr>
        <p:txBody>
          <a:bodyPr wrap="square" rtlCol="0">
            <a:spAutoFit/>
          </a:bodyPr>
          <a:lstStyle/>
          <a:p>
            <a:r>
              <a:rPr lang="en-GB" dirty="0" smtClean="0"/>
              <a:t>Talk about signs and triggers</a:t>
            </a:r>
            <a:endParaRPr lang="en-GB" dirty="0"/>
          </a:p>
        </p:txBody>
      </p:sp>
      <p:sp>
        <p:nvSpPr>
          <p:cNvPr id="9" name="TextBox 8"/>
          <p:cNvSpPr txBox="1"/>
          <p:nvPr/>
        </p:nvSpPr>
        <p:spPr>
          <a:xfrm>
            <a:off x="615712" y="4941168"/>
            <a:ext cx="2520280" cy="369332"/>
          </a:xfrm>
          <a:prstGeom prst="rect">
            <a:avLst/>
          </a:prstGeom>
          <a:solidFill>
            <a:schemeClr val="accent2">
              <a:lumMod val="20000"/>
              <a:lumOff val="80000"/>
            </a:schemeClr>
          </a:solidFill>
        </p:spPr>
        <p:txBody>
          <a:bodyPr wrap="square" rtlCol="0">
            <a:spAutoFit/>
          </a:bodyPr>
          <a:lstStyle/>
          <a:p>
            <a:r>
              <a:rPr lang="en-GB" dirty="0" smtClean="0"/>
              <a:t>Relaxation techniques</a:t>
            </a:r>
            <a:endParaRPr lang="en-GB" dirty="0"/>
          </a:p>
        </p:txBody>
      </p:sp>
      <p:sp>
        <p:nvSpPr>
          <p:cNvPr id="10" name="TextBox 9"/>
          <p:cNvSpPr txBox="1"/>
          <p:nvPr/>
        </p:nvSpPr>
        <p:spPr>
          <a:xfrm>
            <a:off x="827584" y="3293368"/>
            <a:ext cx="2520280" cy="369332"/>
          </a:xfrm>
          <a:prstGeom prst="rect">
            <a:avLst/>
          </a:prstGeom>
          <a:solidFill>
            <a:schemeClr val="accent2">
              <a:lumMod val="20000"/>
              <a:lumOff val="80000"/>
            </a:schemeClr>
          </a:solidFill>
        </p:spPr>
        <p:txBody>
          <a:bodyPr wrap="square" rtlCol="0">
            <a:spAutoFit/>
          </a:bodyPr>
          <a:lstStyle/>
          <a:p>
            <a:r>
              <a:rPr lang="en-GB" dirty="0" smtClean="0"/>
              <a:t>Writing thoughts down</a:t>
            </a:r>
            <a:endParaRPr lang="en-GB" dirty="0"/>
          </a:p>
        </p:txBody>
      </p:sp>
      <p:sp>
        <p:nvSpPr>
          <p:cNvPr id="11" name="TextBox 10"/>
          <p:cNvSpPr txBox="1"/>
          <p:nvPr/>
        </p:nvSpPr>
        <p:spPr>
          <a:xfrm>
            <a:off x="611560" y="6011813"/>
            <a:ext cx="1260140" cy="369332"/>
          </a:xfrm>
          <a:prstGeom prst="rect">
            <a:avLst/>
          </a:prstGeom>
          <a:solidFill>
            <a:schemeClr val="accent2">
              <a:lumMod val="20000"/>
              <a:lumOff val="80000"/>
            </a:schemeClr>
          </a:solidFill>
        </p:spPr>
        <p:txBody>
          <a:bodyPr wrap="square" rtlCol="0">
            <a:spAutoFit/>
          </a:bodyPr>
          <a:lstStyle/>
          <a:p>
            <a:r>
              <a:rPr lang="en-GB" dirty="0" smtClean="0"/>
              <a:t>Worry tree</a:t>
            </a:r>
            <a:endParaRPr lang="en-GB" dirty="0"/>
          </a:p>
        </p:txBody>
      </p:sp>
      <p:pic>
        <p:nvPicPr>
          <p:cNvPr id="13" name="Picture 2" descr="Image result for what does anxiety look lik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7732" y="2385580"/>
            <a:ext cx="2667000" cy="421177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51521" y="2449775"/>
            <a:ext cx="2884471" cy="646331"/>
          </a:xfrm>
          <a:prstGeom prst="rect">
            <a:avLst/>
          </a:prstGeom>
          <a:solidFill>
            <a:schemeClr val="accent2">
              <a:lumMod val="20000"/>
              <a:lumOff val="80000"/>
            </a:schemeClr>
          </a:solidFill>
        </p:spPr>
        <p:txBody>
          <a:bodyPr wrap="square" rtlCol="0">
            <a:spAutoFit/>
          </a:bodyPr>
          <a:lstStyle/>
          <a:p>
            <a:r>
              <a:rPr lang="en-GB" dirty="0" smtClean="0"/>
              <a:t>Ask the child what will worrying achieve?</a:t>
            </a:r>
            <a:endParaRPr lang="en-GB" dirty="0"/>
          </a:p>
        </p:txBody>
      </p:sp>
      <p:pic>
        <p:nvPicPr>
          <p:cNvPr id="12" name="Picture 2" descr="Related ima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29025" y="116632"/>
            <a:ext cx="5407471" cy="74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8911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ChangeArrowheads="1"/>
          </p:cNvSpPr>
          <p:nvPr/>
        </p:nvSpPr>
        <p:spPr bwMode="auto">
          <a:xfrm>
            <a:off x="0" y="85804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rgbClr val="CC0000"/>
                </a:solidFill>
                <a:effectLst/>
                <a:latin typeface="Arial" pitchFamily="34" charset="0"/>
                <a:cs typeface="Arial" pitchFamily="34" charset="0"/>
              </a:rPr>
              <a:t>1000 × 983Images may be subject to copyright</a:t>
            </a:r>
            <a:r>
              <a:rPr kumimoji="0" lang="en-US" altLang="en-US" sz="1800" b="0" i="0" u="none" strike="noStrike" cap="none" normalizeH="0" baseline="0" smtClean="0">
                <a:ln>
                  <a:noFill/>
                </a:ln>
                <a:solidFill>
                  <a:schemeClr val="tx1"/>
                </a:solidFill>
                <a:effectLst/>
                <a:latin typeface="Arial" pitchFamily="34" charset="0"/>
                <a:cs typeface="Arial" pitchFamily="34" charset="0"/>
              </a:rPr>
              <a:t>. </a:t>
            </a:r>
            <a:r>
              <a:rPr kumimoji="0" lang="en-US" altLang="en-US" sz="1800" b="0" i="0" u="none" strike="noStrike" cap="none" normalizeH="0" baseline="0" smtClean="0">
                <a:ln>
                  <a:noFill/>
                </a:ln>
                <a:solidFill>
                  <a:srgbClr val="CC0000"/>
                </a:solidFill>
                <a:effectLst/>
                <a:latin typeface="Arial" pitchFamily="34" charset="0"/>
                <a:cs typeface="Arial" pitchFamily="34" charset="0"/>
                <a:hlinkClick r:id="rId3"/>
              </a:rPr>
              <a:t>Find out more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10"/>
          <p:cNvSpPr>
            <a:spLocks noChangeArrowheads="1"/>
          </p:cNvSpPr>
          <p:nvPr/>
        </p:nvSpPr>
        <p:spPr bwMode="auto">
          <a:xfrm>
            <a:off x="0" y="85804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0" u="none" strike="noStrike" cap="none" normalizeH="0" baseline="0" smtClean="0">
                <a:ln>
                  <a:noFill/>
                </a:ln>
                <a:solidFill>
                  <a:srgbClr val="CC0000"/>
                </a:solidFill>
                <a:effectLst/>
                <a:latin typeface="Arial" pitchFamily="34" charset="0"/>
                <a:cs typeface="Arial" pitchFamily="34" charset="0"/>
              </a:rPr>
              <a:t>1000 × 983Images may be subject to copyright</a:t>
            </a:r>
            <a:r>
              <a:rPr kumimoji="0" lang="en-US" altLang="en-US" sz="1800" b="0" i="0" u="none" strike="noStrike" cap="none" normalizeH="0" baseline="0" smtClean="0">
                <a:ln>
                  <a:noFill/>
                </a:ln>
                <a:solidFill>
                  <a:schemeClr val="tx1"/>
                </a:solidFill>
                <a:effectLst/>
                <a:latin typeface="Arial" pitchFamily="34" charset="0"/>
                <a:cs typeface="Arial" pitchFamily="34" charset="0"/>
              </a:rPr>
              <a:t>. </a:t>
            </a:r>
            <a:r>
              <a:rPr kumimoji="0" lang="en-US" altLang="en-US" sz="1800" b="0" i="0" u="none" strike="noStrike" cap="none" normalizeH="0" baseline="0" smtClean="0">
                <a:ln>
                  <a:noFill/>
                </a:ln>
                <a:solidFill>
                  <a:srgbClr val="CC0000"/>
                </a:solidFill>
                <a:effectLst/>
                <a:latin typeface="Arial" pitchFamily="34" charset="0"/>
                <a:cs typeface="Arial" pitchFamily="34" charset="0"/>
                <a:hlinkClick r:id="rId3"/>
              </a:rPr>
              <a:t>Find out more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8204" name="Picture 12" descr="https://www.cardattraction.com/wp-content/uploads/2018/09/revolutionary-outline-images-of-trees-tree-vectors-black-and-white.jpg">
            <a:hlinkClick r:id="rId4" tooltip="Revolutionary Outline Images Of Trees Tree Vectors Black And Whit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584" y="116632"/>
            <a:ext cx="6912768" cy="673995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195736" y="1340768"/>
            <a:ext cx="1728192" cy="369332"/>
          </a:xfrm>
          <a:prstGeom prst="rect">
            <a:avLst/>
          </a:prstGeom>
          <a:noFill/>
        </p:spPr>
        <p:txBody>
          <a:bodyPr wrap="square" rtlCol="0">
            <a:spAutoFit/>
          </a:bodyPr>
          <a:lstStyle/>
          <a:p>
            <a:r>
              <a:rPr lang="en-GB" dirty="0" smtClean="0"/>
              <a:t>Exams</a:t>
            </a:r>
            <a:endParaRPr lang="en-GB" dirty="0"/>
          </a:p>
        </p:txBody>
      </p:sp>
      <p:sp>
        <p:nvSpPr>
          <p:cNvPr id="12" name="TextBox 11"/>
          <p:cNvSpPr txBox="1"/>
          <p:nvPr/>
        </p:nvSpPr>
        <p:spPr>
          <a:xfrm>
            <a:off x="4427984" y="836712"/>
            <a:ext cx="1728192" cy="369332"/>
          </a:xfrm>
          <a:prstGeom prst="rect">
            <a:avLst/>
          </a:prstGeom>
          <a:noFill/>
        </p:spPr>
        <p:txBody>
          <a:bodyPr wrap="square" rtlCol="0">
            <a:spAutoFit/>
          </a:bodyPr>
          <a:lstStyle/>
          <a:p>
            <a:r>
              <a:rPr lang="en-GB" dirty="0" smtClean="0"/>
              <a:t>Family </a:t>
            </a:r>
            <a:endParaRPr lang="en-GB" dirty="0"/>
          </a:p>
        </p:txBody>
      </p:sp>
      <p:sp>
        <p:nvSpPr>
          <p:cNvPr id="13" name="TextBox 12"/>
          <p:cNvSpPr txBox="1"/>
          <p:nvPr/>
        </p:nvSpPr>
        <p:spPr>
          <a:xfrm>
            <a:off x="5292080" y="1525434"/>
            <a:ext cx="1584176" cy="369332"/>
          </a:xfrm>
          <a:prstGeom prst="rect">
            <a:avLst/>
          </a:prstGeom>
          <a:noFill/>
        </p:spPr>
        <p:txBody>
          <a:bodyPr wrap="square" rtlCol="0">
            <a:spAutoFit/>
          </a:bodyPr>
          <a:lstStyle/>
          <a:p>
            <a:r>
              <a:rPr lang="en-GB" dirty="0" smtClean="0"/>
              <a:t>Parents</a:t>
            </a:r>
            <a:endParaRPr lang="en-GB" dirty="0"/>
          </a:p>
        </p:txBody>
      </p:sp>
      <p:sp>
        <p:nvSpPr>
          <p:cNvPr id="14" name="TextBox 13"/>
          <p:cNvSpPr txBox="1"/>
          <p:nvPr/>
        </p:nvSpPr>
        <p:spPr>
          <a:xfrm>
            <a:off x="1313268" y="2948369"/>
            <a:ext cx="2232248" cy="369332"/>
          </a:xfrm>
          <a:prstGeom prst="rect">
            <a:avLst/>
          </a:prstGeom>
          <a:noFill/>
        </p:spPr>
        <p:txBody>
          <a:bodyPr wrap="square" rtlCol="0">
            <a:spAutoFit/>
          </a:bodyPr>
          <a:lstStyle/>
          <a:p>
            <a:r>
              <a:rPr lang="en-GB" dirty="0" smtClean="0"/>
              <a:t>Mummy hits Daddy</a:t>
            </a:r>
            <a:endParaRPr lang="en-GB" dirty="0"/>
          </a:p>
        </p:txBody>
      </p:sp>
      <p:sp>
        <p:nvSpPr>
          <p:cNvPr id="15" name="TextBox 14"/>
          <p:cNvSpPr txBox="1"/>
          <p:nvPr/>
        </p:nvSpPr>
        <p:spPr>
          <a:xfrm>
            <a:off x="5508104" y="2420888"/>
            <a:ext cx="1512168" cy="369332"/>
          </a:xfrm>
          <a:prstGeom prst="rect">
            <a:avLst/>
          </a:prstGeom>
          <a:noFill/>
        </p:spPr>
        <p:txBody>
          <a:bodyPr wrap="square" rtlCol="0">
            <a:spAutoFit/>
          </a:bodyPr>
          <a:lstStyle/>
          <a:p>
            <a:r>
              <a:rPr lang="en-GB" dirty="0" smtClean="0"/>
              <a:t>Alcohol</a:t>
            </a:r>
            <a:endParaRPr lang="en-GB" dirty="0"/>
          </a:p>
        </p:txBody>
      </p:sp>
      <p:sp>
        <p:nvSpPr>
          <p:cNvPr id="17" name="TextBox 16"/>
          <p:cNvSpPr txBox="1"/>
          <p:nvPr/>
        </p:nvSpPr>
        <p:spPr>
          <a:xfrm>
            <a:off x="5508104" y="3225368"/>
            <a:ext cx="1512168" cy="369332"/>
          </a:xfrm>
          <a:prstGeom prst="rect">
            <a:avLst/>
          </a:prstGeom>
          <a:noFill/>
        </p:spPr>
        <p:txBody>
          <a:bodyPr wrap="square" rtlCol="0">
            <a:spAutoFit/>
          </a:bodyPr>
          <a:lstStyle/>
          <a:p>
            <a:r>
              <a:rPr lang="en-GB" dirty="0" smtClean="0"/>
              <a:t>Puberty</a:t>
            </a:r>
            <a:endParaRPr lang="en-GB" dirty="0"/>
          </a:p>
        </p:txBody>
      </p:sp>
      <p:sp>
        <p:nvSpPr>
          <p:cNvPr id="16" name="TextBox 15"/>
          <p:cNvSpPr txBox="1"/>
          <p:nvPr/>
        </p:nvSpPr>
        <p:spPr>
          <a:xfrm>
            <a:off x="3554760" y="2948369"/>
            <a:ext cx="1728192" cy="646331"/>
          </a:xfrm>
          <a:prstGeom prst="rect">
            <a:avLst/>
          </a:prstGeom>
          <a:noFill/>
        </p:spPr>
        <p:txBody>
          <a:bodyPr wrap="square" rtlCol="0">
            <a:spAutoFit/>
          </a:bodyPr>
          <a:lstStyle/>
          <a:p>
            <a:r>
              <a:rPr lang="en-GB" dirty="0" smtClean="0"/>
              <a:t>Mom and Dad are breaking up</a:t>
            </a:r>
            <a:endParaRPr lang="en-GB" dirty="0"/>
          </a:p>
        </p:txBody>
      </p:sp>
      <p:sp>
        <p:nvSpPr>
          <p:cNvPr id="18" name="TextBox 17"/>
          <p:cNvSpPr txBox="1"/>
          <p:nvPr/>
        </p:nvSpPr>
        <p:spPr>
          <a:xfrm>
            <a:off x="3698776" y="2097722"/>
            <a:ext cx="1440160" cy="646331"/>
          </a:xfrm>
          <a:prstGeom prst="rect">
            <a:avLst/>
          </a:prstGeom>
          <a:noFill/>
        </p:spPr>
        <p:txBody>
          <a:bodyPr wrap="square" rtlCol="0">
            <a:spAutoFit/>
          </a:bodyPr>
          <a:lstStyle/>
          <a:p>
            <a:r>
              <a:rPr lang="en-GB" dirty="0" smtClean="0"/>
              <a:t>Maths homework</a:t>
            </a:r>
            <a:endParaRPr lang="en-GB" dirty="0"/>
          </a:p>
        </p:txBody>
      </p:sp>
      <p:sp>
        <p:nvSpPr>
          <p:cNvPr id="19" name="TextBox 18"/>
          <p:cNvSpPr txBox="1"/>
          <p:nvPr/>
        </p:nvSpPr>
        <p:spPr>
          <a:xfrm>
            <a:off x="1073580" y="3410034"/>
            <a:ext cx="1584176" cy="646331"/>
          </a:xfrm>
          <a:prstGeom prst="rect">
            <a:avLst/>
          </a:prstGeom>
          <a:noFill/>
        </p:spPr>
        <p:txBody>
          <a:bodyPr wrap="square" rtlCol="0">
            <a:spAutoFit/>
          </a:bodyPr>
          <a:lstStyle/>
          <a:p>
            <a:r>
              <a:rPr lang="en-GB" dirty="0" smtClean="0"/>
              <a:t>No one likes me</a:t>
            </a:r>
            <a:endParaRPr lang="en-GB" dirty="0"/>
          </a:p>
        </p:txBody>
      </p:sp>
      <p:sp>
        <p:nvSpPr>
          <p:cNvPr id="21" name="TextBox 20"/>
          <p:cNvSpPr txBox="1"/>
          <p:nvPr/>
        </p:nvSpPr>
        <p:spPr>
          <a:xfrm>
            <a:off x="1673308" y="2203956"/>
            <a:ext cx="1512168" cy="369332"/>
          </a:xfrm>
          <a:prstGeom prst="rect">
            <a:avLst/>
          </a:prstGeom>
          <a:noFill/>
        </p:spPr>
        <p:txBody>
          <a:bodyPr wrap="square" rtlCol="0">
            <a:spAutoFit/>
          </a:bodyPr>
          <a:lstStyle/>
          <a:p>
            <a:r>
              <a:rPr lang="en-GB" dirty="0" smtClean="0"/>
              <a:t>No friends</a:t>
            </a:r>
            <a:endParaRPr lang="en-GB" dirty="0"/>
          </a:p>
        </p:txBody>
      </p:sp>
      <p:sp>
        <p:nvSpPr>
          <p:cNvPr id="20" name="TextBox 19"/>
          <p:cNvSpPr txBox="1"/>
          <p:nvPr/>
        </p:nvSpPr>
        <p:spPr>
          <a:xfrm>
            <a:off x="3347864" y="1525434"/>
            <a:ext cx="1512168" cy="369332"/>
          </a:xfrm>
          <a:prstGeom prst="rect">
            <a:avLst/>
          </a:prstGeom>
          <a:noFill/>
        </p:spPr>
        <p:txBody>
          <a:bodyPr wrap="square" rtlCol="0">
            <a:spAutoFit/>
          </a:bodyPr>
          <a:lstStyle/>
          <a:p>
            <a:r>
              <a:rPr lang="en-GB" dirty="0" smtClean="0"/>
              <a:t>Money</a:t>
            </a:r>
            <a:endParaRPr lang="en-GB" dirty="0"/>
          </a:p>
        </p:txBody>
      </p:sp>
      <p:sp>
        <p:nvSpPr>
          <p:cNvPr id="23" name="TextBox 22"/>
          <p:cNvSpPr txBox="1"/>
          <p:nvPr/>
        </p:nvSpPr>
        <p:spPr>
          <a:xfrm>
            <a:off x="2798676" y="689823"/>
            <a:ext cx="1512168" cy="646331"/>
          </a:xfrm>
          <a:prstGeom prst="rect">
            <a:avLst/>
          </a:prstGeom>
          <a:noFill/>
        </p:spPr>
        <p:txBody>
          <a:bodyPr wrap="square" rtlCol="0">
            <a:spAutoFit/>
          </a:bodyPr>
          <a:lstStyle/>
          <a:p>
            <a:r>
              <a:rPr lang="en-GB" dirty="0" smtClean="0"/>
              <a:t>No one loves me</a:t>
            </a:r>
            <a:endParaRPr lang="en-GB" dirty="0"/>
          </a:p>
        </p:txBody>
      </p:sp>
      <p:pic>
        <p:nvPicPr>
          <p:cNvPr id="8205" name="Picture 13" descr="C:\Users\jurquhart\AppData\Local\Microsoft\Windows\Temporary Internet Files\Content.IE5\F1XY5HJC\16816-illustration-of-colorful-autumn-leaves-pv[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90460" y="4365104"/>
            <a:ext cx="3244829" cy="2492895"/>
          </a:xfrm>
          <a:prstGeom prst="rect">
            <a:avLst/>
          </a:prstGeom>
          <a:noFill/>
          <a:extLst>
            <a:ext uri="{909E8E84-426E-40DD-AFC4-6F175D3DCCD1}">
              <a14:hiddenFill xmlns:a14="http://schemas.microsoft.com/office/drawing/2010/main">
                <a:solidFill>
                  <a:srgbClr val="FFFFFF"/>
                </a:solidFill>
              </a14:hiddenFill>
            </a:ext>
          </a:extLst>
        </p:spPr>
      </p:pic>
      <p:pic>
        <p:nvPicPr>
          <p:cNvPr id="8206" name="Picture 14" descr="C:\Users\jurquhart\AppData\Local\Microsoft\Windows\Temporary Internet Files\Content.IE5\DV331MDB\leavesns[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76256" y="-45049"/>
            <a:ext cx="2278155" cy="1939816"/>
          </a:xfrm>
          <a:prstGeom prst="rect">
            <a:avLst/>
          </a:prstGeom>
          <a:noFill/>
          <a:extLst>
            <a:ext uri="{909E8E84-426E-40DD-AFC4-6F175D3DCCD1}">
              <a14:hiddenFill xmlns:a14="http://schemas.microsoft.com/office/drawing/2010/main">
                <a:solidFill>
                  <a:srgbClr val="FFFFFF"/>
                </a:solidFill>
              </a14:hiddenFill>
            </a:ext>
          </a:extLst>
        </p:spPr>
      </p:pic>
      <p:pic>
        <p:nvPicPr>
          <p:cNvPr id="8207" name="Picture 15" descr="C:\Users\jurquhart\AppData\Local\Microsoft\Windows\Temporary Internet Files\Content.IE5\F6U0AM2Z\fall_leaf2[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4765104"/>
            <a:ext cx="2414369" cy="2059430"/>
          </a:xfrm>
          <a:prstGeom prst="rect">
            <a:avLst/>
          </a:prstGeom>
          <a:noFill/>
          <a:extLst>
            <a:ext uri="{909E8E84-426E-40DD-AFC4-6F175D3DCCD1}">
              <a14:hiddenFill xmlns:a14="http://schemas.microsoft.com/office/drawing/2010/main">
                <a:solidFill>
                  <a:srgbClr val="FFFFFF"/>
                </a:solidFill>
              </a14:hiddenFill>
            </a:ext>
          </a:extLst>
        </p:spPr>
      </p:pic>
      <p:pic>
        <p:nvPicPr>
          <p:cNvPr id="8208" name="Picture 16" descr="C:\Users\jurquhart\AppData\Local\Microsoft\Windows\Temporary Internet Files\Content.IE5\A562FL1N\simple_leaf[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576" y="0"/>
            <a:ext cx="1760822" cy="1437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107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Image result for exercises for children who worry worksheet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88" y="-90743"/>
            <a:ext cx="9121512" cy="6948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0377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wmh-vfiler-01\users\jurquhart\My Documents\Tier 2 Folder\Anger worksheets\things that help me cool dow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712" y="-11792"/>
            <a:ext cx="5002020" cy="6669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605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chemeClr val="accent1"/>
                </a:solidFill>
              </a:rPr>
              <a:t>Bot’s!</a:t>
            </a:r>
            <a:endParaRPr lang="en-GB" dirty="0">
              <a:solidFill>
                <a:schemeClr val="accent1"/>
              </a:solidFill>
            </a:endParaRPr>
          </a:p>
        </p:txBody>
      </p:sp>
      <p:pic>
        <p:nvPicPr>
          <p:cNvPr id="2050" name="Picture 2" descr="Image result for bot">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361" r="17570"/>
          <a:stretch/>
        </p:blipFill>
        <p:spPr bwMode="auto">
          <a:xfrm>
            <a:off x="179512" y="1174264"/>
            <a:ext cx="3291841" cy="32219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bot">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28249" y="1052736"/>
            <a:ext cx="3338173" cy="319587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bot">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03849" y="3888215"/>
            <a:ext cx="2845262" cy="2966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9330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solidFill>
              </a:rPr>
              <a:t>Flower Activity</a:t>
            </a:r>
            <a:endParaRPr lang="en-GB" dirty="0">
              <a:solidFill>
                <a:schemeClr val="accent1"/>
              </a:solidFill>
            </a:endParaRPr>
          </a:p>
        </p:txBody>
      </p:sp>
      <p:sp>
        <p:nvSpPr>
          <p:cNvPr id="3" name="Content Placeholder 2"/>
          <p:cNvSpPr>
            <a:spLocks noGrp="1"/>
          </p:cNvSpPr>
          <p:nvPr>
            <p:ph idx="1"/>
          </p:nvPr>
        </p:nvSpPr>
        <p:spPr/>
        <p:txBody>
          <a:bodyPr/>
          <a:lstStyle/>
          <a:p>
            <a:endParaRPr lang="en-GB" dirty="0"/>
          </a:p>
        </p:txBody>
      </p:sp>
      <p:pic>
        <p:nvPicPr>
          <p:cNvPr id="1026" name="Picture 2" descr="Positive Self Talk Flower Craf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28800"/>
            <a:ext cx="8064896"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421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solidFill>
              </a:rPr>
              <a:t>Try Not </a:t>
            </a:r>
            <a:r>
              <a:rPr lang="en-GB" dirty="0">
                <a:solidFill>
                  <a:schemeClr val="accent1"/>
                </a:solidFill>
              </a:rPr>
              <a:t>T</a:t>
            </a:r>
            <a:r>
              <a:rPr lang="en-GB" dirty="0" smtClean="0">
                <a:solidFill>
                  <a:schemeClr val="accent1"/>
                </a:solidFill>
              </a:rPr>
              <a:t>o </a:t>
            </a:r>
            <a:r>
              <a:rPr lang="en-GB" dirty="0">
                <a:solidFill>
                  <a:schemeClr val="accent1"/>
                </a:solidFill>
              </a:rPr>
              <a:t>F</a:t>
            </a:r>
            <a:r>
              <a:rPr lang="en-GB" dirty="0" smtClean="0">
                <a:solidFill>
                  <a:schemeClr val="accent1"/>
                </a:solidFill>
              </a:rPr>
              <a:t>ocus </a:t>
            </a:r>
            <a:r>
              <a:rPr lang="en-GB" dirty="0">
                <a:solidFill>
                  <a:schemeClr val="accent1"/>
                </a:solidFill>
              </a:rPr>
              <a:t>O</a:t>
            </a:r>
            <a:r>
              <a:rPr lang="en-GB" dirty="0" smtClean="0">
                <a:solidFill>
                  <a:schemeClr val="accent1"/>
                </a:solidFill>
              </a:rPr>
              <a:t>n </a:t>
            </a:r>
            <a:r>
              <a:rPr lang="en-GB" dirty="0">
                <a:solidFill>
                  <a:schemeClr val="accent1"/>
                </a:solidFill>
              </a:rPr>
              <a:t>T</a:t>
            </a:r>
            <a:r>
              <a:rPr lang="en-GB" dirty="0" smtClean="0">
                <a:solidFill>
                  <a:schemeClr val="accent1"/>
                </a:solidFill>
              </a:rPr>
              <a:t>he </a:t>
            </a:r>
            <a:r>
              <a:rPr lang="en-GB" dirty="0">
                <a:solidFill>
                  <a:schemeClr val="accent1"/>
                </a:solidFill>
              </a:rPr>
              <a:t>N</a:t>
            </a:r>
            <a:r>
              <a:rPr lang="en-GB" dirty="0" smtClean="0">
                <a:solidFill>
                  <a:schemeClr val="accent1"/>
                </a:solidFill>
              </a:rPr>
              <a:t>egative</a:t>
            </a:r>
            <a:endParaRPr lang="en-GB" dirty="0">
              <a:solidFill>
                <a:schemeClr val="accent1"/>
              </a:solidFill>
            </a:endParaRPr>
          </a:p>
        </p:txBody>
      </p:sp>
      <p:pic>
        <p:nvPicPr>
          <p:cNvPr id="5124" name="Picture 4" descr="Image result for gratitude ja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1484784"/>
            <a:ext cx="4378796" cy="4378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29337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Jar of life</a:t>
            </a:r>
            <a:endParaRPr lang="en-GB" dirty="0"/>
          </a:p>
        </p:txBody>
      </p:sp>
      <p:sp>
        <p:nvSpPr>
          <p:cNvPr id="3" name="Content Placeholder 2"/>
          <p:cNvSpPr>
            <a:spLocks noGrp="1"/>
          </p:cNvSpPr>
          <p:nvPr>
            <p:ph idx="1"/>
          </p:nvPr>
        </p:nvSpPr>
        <p:spPr/>
        <p:txBody>
          <a:bodyPr/>
          <a:lstStyle/>
          <a:p>
            <a:pPr marL="0" indent="0">
              <a:buNone/>
            </a:pPr>
            <a:r>
              <a:rPr lang="en-GB" u="sng" dirty="0">
                <a:hlinkClick r:id="rId3"/>
              </a:rPr>
              <a:t>https://youtu.be/_p0UsghdF6A</a:t>
            </a:r>
            <a:endParaRPr lang="en-GB" dirty="0"/>
          </a:p>
          <a:p>
            <a:endParaRPr lang="en-GB" dirty="0"/>
          </a:p>
        </p:txBody>
      </p:sp>
    </p:spTree>
    <p:extLst>
      <p:ext uri="{BB962C8B-B14F-4D97-AF65-F5344CB8AC3E}">
        <p14:creationId xmlns:p14="http://schemas.microsoft.com/office/powerpoint/2010/main" val="2962221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anxiety can be well hidde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6494" y="1070963"/>
            <a:ext cx="4464496" cy="192599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4" name="AutoShape 4" descr="Image result for anxiety sayings">
            <a:hlinkClick r:id="rId5"/>
          </p:cNvPr>
          <p:cNvSpPr>
            <a:spLocks noChangeAspect="1" noChangeArrowheads="1"/>
          </p:cNvSpPr>
          <p:nvPr/>
        </p:nvSpPr>
        <p:spPr bwMode="auto">
          <a:xfrm>
            <a:off x="46038" y="-1371600"/>
            <a:ext cx="2857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descr="Image result for anxiety will not win quotes">
            <a:hlinkClick r:id="rId6"/>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31537"/>
          <a:stretch/>
        </p:blipFill>
        <p:spPr bwMode="auto">
          <a:xfrm>
            <a:off x="4211960" y="3194619"/>
            <a:ext cx="4887506" cy="352637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95536" y="1070962"/>
            <a:ext cx="3528393" cy="4247317"/>
          </a:xfrm>
          <a:prstGeom prst="rect">
            <a:avLst/>
          </a:prstGeom>
          <a:noFill/>
        </p:spPr>
        <p:txBody>
          <a:bodyPr wrap="square" lIns="91440" tIns="45720" rIns="91440" bIns="45720">
            <a:spAutoFit/>
          </a:bodyPr>
          <a:lstStyle/>
          <a:p>
            <a:pPr algn="ctr"/>
            <a:r>
              <a:rPr lang="en-GB" sz="5400" b="1" cap="none" spc="0" dirty="0" smtClean="0">
                <a:ln w="1905"/>
                <a:solidFill>
                  <a:schemeClr val="accent1"/>
                </a:solidFill>
                <a:effectLst>
                  <a:innerShdw blurRad="69850" dist="43180" dir="5400000">
                    <a:srgbClr val="000000">
                      <a:alpha val="65000"/>
                    </a:srgbClr>
                  </a:innerShdw>
                </a:effectLst>
              </a:rPr>
              <a:t>Thank you for listening.</a:t>
            </a:r>
          </a:p>
          <a:p>
            <a:pPr algn="ctr"/>
            <a:endParaRPr lang="en-GB" sz="5400" b="1" cap="none" spc="0" dirty="0">
              <a:ln w="1905"/>
              <a:solidFill>
                <a:schemeClr val="accent1"/>
              </a:solidFill>
              <a:effectLst>
                <a:innerShdw blurRad="69850" dist="43180" dir="5400000">
                  <a:srgbClr val="000000">
                    <a:alpha val="65000"/>
                  </a:srgbClr>
                </a:innerShdw>
              </a:effectLst>
            </a:endParaRPr>
          </a:p>
          <a:p>
            <a:pPr algn="ctr"/>
            <a:r>
              <a:rPr lang="en-GB" sz="5400" b="1" cap="none" spc="0" dirty="0" smtClean="0">
                <a:ln w="1905"/>
                <a:solidFill>
                  <a:schemeClr val="accent1"/>
                </a:solidFill>
                <a:effectLst>
                  <a:innerShdw blurRad="69850" dist="43180" dir="5400000">
                    <a:srgbClr val="000000">
                      <a:alpha val="65000"/>
                    </a:srgbClr>
                  </a:innerShdw>
                </a:effectLst>
              </a:rPr>
              <a:t>Questions?</a:t>
            </a:r>
            <a:endParaRPr lang="en-GB" sz="5400" b="1" cap="none" spc="0" dirty="0">
              <a:ln w="1905"/>
              <a:solidFill>
                <a:schemeClr val="accent1"/>
              </a:solidFill>
              <a:effectLst>
                <a:innerShdw blurRad="69850" dist="43180" dir="5400000">
                  <a:srgbClr val="000000">
                    <a:alpha val="65000"/>
                  </a:srgbClr>
                </a:innerShdw>
              </a:effectLst>
            </a:endParaRPr>
          </a:p>
        </p:txBody>
      </p:sp>
      <p:pic>
        <p:nvPicPr>
          <p:cNvPr id="6" name="Picture 2" descr="Related image">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29025" y="116632"/>
            <a:ext cx="5407471" cy="740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9069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1896</TotalTime>
  <Words>777</Words>
  <Application>Microsoft Office PowerPoint</Application>
  <PresentationFormat>On-screen Show (4:3)</PresentationFormat>
  <Paragraphs>89</Paragraphs>
  <Slides>13</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Positive Steps  What About Anxiety ?</vt:lpstr>
      <vt:lpstr>What is Anxiety ?</vt:lpstr>
      <vt:lpstr>What Does Anxiety Look Like?</vt:lpstr>
      <vt:lpstr>What To Look For?</vt:lpstr>
      <vt:lpstr>How To Help An Anxious Child</vt:lpstr>
      <vt:lpstr>PowerPoint Presentation</vt:lpstr>
      <vt:lpstr>PowerPoint Presentation</vt:lpstr>
      <vt:lpstr>PowerPoint Presentation</vt:lpstr>
      <vt:lpstr>Bot’s!</vt:lpstr>
      <vt:lpstr>Flower Activity</vt:lpstr>
      <vt:lpstr>Try Not To Focus On The Negative</vt:lpstr>
      <vt:lpstr>Jar of life</vt:lpstr>
      <vt:lpstr>PowerPoint Presentation</vt:lpstr>
    </vt:vector>
  </TitlesOfParts>
  <Company>NHS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Anxiety?</dc:title>
  <dc:creator>Urquhart, Jennie (Dudley &amp; Walsall MHPT)</dc:creator>
  <cp:lastModifiedBy>ST-SHEFFIELD-T</cp:lastModifiedBy>
  <cp:revision>21</cp:revision>
  <cp:lastPrinted>2018-10-15T07:52:39Z</cp:lastPrinted>
  <dcterms:created xsi:type="dcterms:W3CDTF">2018-09-20T10:37:06Z</dcterms:created>
  <dcterms:modified xsi:type="dcterms:W3CDTF">2019-04-03T12:48:03Z</dcterms:modified>
</cp:coreProperties>
</file>