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6"/>
  </p:notesMasterIdLst>
  <p:sldIdLst>
    <p:sldId id="350" r:id="rId2"/>
    <p:sldId id="349" r:id="rId3"/>
    <p:sldId id="351" r:id="rId4"/>
    <p:sldId id="342" r:id="rId5"/>
    <p:sldId id="343" r:id="rId6"/>
    <p:sldId id="285" r:id="rId7"/>
    <p:sldId id="286" r:id="rId8"/>
    <p:sldId id="302" r:id="rId9"/>
    <p:sldId id="292" r:id="rId10"/>
    <p:sldId id="301" r:id="rId11"/>
    <p:sldId id="354" r:id="rId12"/>
    <p:sldId id="304" r:id="rId13"/>
    <p:sldId id="352" r:id="rId14"/>
    <p:sldId id="353" r:id="rId15"/>
    <p:sldId id="355" r:id="rId16"/>
    <p:sldId id="356" r:id="rId17"/>
    <p:sldId id="367" r:id="rId18"/>
    <p:sldId id="358" r:id="rId19"/>
    <p:sldId id="258" r:id="rId20"/>
    <p:sldId id="305" r:id="rId21"/>
    <p:sldId id="261" r:id="rId22"/>
    <p:sldId id="262" r:id="rId23"/>
    <p:sldId id="359" r:id="rId24"/>
    <p:sldId id="360" r:id="rId25"/>
    <p:sldId id="361" r:id="rId26"/>
    <p:sldId id="362" r:id="rId27"/>
    <p:sldId id="368" r:id="rId28"/>
    <p:sldId id="267" r:id="rId29"/>
    <p:sldId id="268" r:id="rId30"/>
    <p:sldId id="363" r:id="rId31"/>
    <p:sldId id="269" r:id="rId32"/>
    <p:sldId id="307" r:id="rId33"/>
    <p:sldId id="379" r:id="rId34"/>
    <p:sldId id="380" r:id="rId35"/>
    <p:sldId id="311" r:id="rId36"/>
    <p:sldId id="323" r:id="rId37"/>
    <p:sldId id="364" r:id="rId38"/>
    <p:sldId id="375" r:id="rId39"/>
    <p:sldId id="378" r:id="rId40"/>
    <p:sldId id="377" r:id="rId41"/>
    <p:sldId id="365" r:id="rId42"/>
    <p:sldId id="309" r:id="rId43"/>
    <p:sldId id="325" r:id="rId44"/>
    <p:sldId id="320" r:id="rId45"/>
    <p:sldId id="312" r:id="rId46"/>
    <p:sldId id="366" r:id="rId47"/>
    <p:sldId id="384" r:id="rId48"/>
    <p:sldId id="381" r:id="rId49"/>
    <p:sldId id="382" r:id="rId50"/>
    <p:sldId id="383" r:id="rId51"/>
    <p:sldId id="369" r:id="rId52"/>
    <p:sldId id="328" r:id="rId53"/>
    <p:sldId id="370" r:id="rId54"/>
    <p:sldId id="371" r:id="rId55"/>
    <p:sldId id="330" r:id="rId56"/>
    <p:sldId id="372" r:id="rId57"/>
    <p:sldId id="333" r:id="rId58"/>
    <p:sldId id="1075" r:id="rId59"/>
    <p:sldId id="373" r:id="rId60"/>
    <p:sldId id="385" r:id="rId61"/>
    <p:sldId id="386" r:id="rId62"/>
    <p:sldId id="387" r:id="rId63"/>
    <p:sldId id="374" r:id="rId64"/>
    <p:sldId id="336" r:id="rId65"/>
    <p:sldId id="337" r:id="rId66"/>
    <p:sldId id="331" r:id="rId67"/>
    <p:sldId id="338" r:id="rId68"/>
    <p:sldId id="339" r:id="rId69"/>
    <p:sldId id="341" r:id="rId70"/>
    <p:sldId id="388" r:id="rId71"/>
    <p:sldId id="389" r:id="rId72"/>
    <p:sldId id="390" r:id="rId73"/>
    <p:sldId id="345" r:id="rId74"/>
    <p:sldId id="346" r:id="rId7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44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3" name="Date Placeholder 2"/>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18DF523F-4C32-4F0C-AD4C-6BDBD31E735C}" type="datetime1">
              <a:rPr lang="en-GB"/>
              <a:pPr lvl="0"/>
              <a:t>01/04/20</a:t>
            </a:fld>
            <a:endParaRPr lang="en-GB"/>
          </a:p>
        </p:txBody>
      </p:sp>
      <p:sp>
        <p:nvSpPr>
          <p:cNvPr id="4" name="Slide Image Placeholder 3"/>
          <p:cNvSpPr>
            <a:spLocks noGrp="1" noRot="1" noChangeAspect="1"/>
          </p:cNvSpPr>
          <p:nvPr>
            <p:ph type="sldImg" idx="2"/>
          </p:nvPr>
        </p:nvSpPr>
        <p:spPr>
          <a:xfrm>
            <a:off x="1371600" y="1143000"/>
            <a:ext cx="4114800" cy="3086099"/>
          </a:xfrm>
          <a:prstGeom prst="rect">
            <a:avLst/>
          </a:prstGeom>
          <a:noFill/>
          <a:ln w="12701">
            <a:solidFill>
              <a:srgbClr val="000000"/>
            </a:solidFill>
            <a:prstDash val="solid"/>
          </a:ln>
        </p:spPr>
      </p:sp>
      <p:sp>
        <p:nvSpPr>
          <p:cNvPr id="5" name="Notes Placeholder 4"/>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endParaRPr lang="en-GB"/>
          </a:p>
        </p:txBody>
      </p:sp>
      <p:sp>
        <p:nvSpPr>
          <p:cNvPr id="7" name="Slide Number Placeholder 6"/>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lvl="0"/>
            <a:fld id="{62A6B8EB-AE28-402E-8D2B-BCDC3E93D8F6}" type="slidenum">
              <a:t>‹#›</a:t>
            </a:fld>
            <a:endParaRPr lang="en-GB"/>
          </a:p>
        </p:txBody>
      </p:sp>
    </p:spTree>
    <p:extLst>
      <p:ext uri="{BB962C8B-B14F-4D97-AF65-F5344CB8AC3E}">
        <p14:creationId xmlns:p14="http://schemas.microsoft.com/office/powerpoint/2010/main" val="23474472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8CE1733-2750-4FB1-AE00-6A094C405B8B}" type="slidenum">
              <a:t>1</a:t>
            </a:fld>
            <a:endParaRPr lang="en-GB" sz="1200" b="0" i="0" u="none" strike="noStrike" kern="1200" cap="none" spc="0" baseline="0">
              <a:solidFill>
                <a:srgbClr val="000000"/>
              </a:solidFill>
              <a:uFillTx/>
              <a:latin typeface="Calibri" pitchFamily="34"/>
            </a:endParaRPr>
          </a:p>
        </p:txBody>
      </p:sp>
    </p:spTree>
    <p:extLst>
      <p:ext uri="{BB962C8B-B14F-4D97-AF65-F5344CB8AC3E}">
        <p14:creationId xmlns:p14="http://schemas.microsoft.com/office/powerpoint/2010/main" val="17221736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AE53884-1ED2-4899-83DC-7B934B5DB33E}" type="slidenum">
              <a:t>2</a:t>
            </a:fld>
            <a:endParaRPr lang="en-GB" sz="1200" b="0" i="0" u="none" strike="noStrike" kern="1200" cap="none" spc="0" baseline="0">
              <a:solidFill>
                <a:srgbClr val="000000"/>
              </a:solidFill>
              <a:uFillTx/>
              <a:latin typeface="Calibri" pitchFamily="34"/>
              <a:ea typeface="MS PGothic" pitchFamily="34"/>
            </a:endParaRPr>
          </a:p>
        </p:txBody>
      </p:sp>
    </p:spTree>
    <p:extLst>
      <p:ext uri="{BB962C8B-B14F-4D97-AF65-F5344CB8AC3E}">
        <p14:creationId xmlns:p14="http://schemas.microsoft.com/office/powerpoint/2010/main" val="4133820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2B048B3-9B3B-46E7-80F5-8E2338AD4F9E}" type="slidenum">
              <a:t>3</a:t>
            </a:fld>
            <a:endParaRPr lang="en-GB" sz="1200" b="0" i="0" u="none" strike="noStrike" kern="1200" cap="none" spc="0" baseline="0">
              <a:solidFill>
                <a:srgbClr val="000000"/>
              </a:solidFill>
              <a:uFillTx/>
              <a:latin typeface="Calibri" pitchFamily="34"/>
            </a:endParaRPr>
          </a:p>
        </p:txBody>
      </p:sp>
    </p:spTree>
    <p:extLst>
      <p:ext uri="{BB962C8B-B14F-4D97-AF65-F5344CB8AC3E}">
        <p14:creationId xmlns:p14="http://schemas.microsoft.com/office/powerpoint/2010/main" val="2531700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30645B0-2D70-4F5E-AFE8-D8604D765996}" type="slidenum">
              <a:t>31</a:t>
            </a:fld>
            <a:endParaRPr lang="en-GB" sz="1200" b="0" i="0" u="none" strike="noStrike" kern="1200" cap="none" spc="0" baseline="0">
              <a:solidFill>
                <a:srgbClr val="000000"/>
              </a:solidFill>
              <a:uFillTx/>
              <a:latin typeface="Calibri" pitchFamily="34"/>
            </a:endParaRPr>
          </a:p>
        </p:txBody>
      </p:sp>
    </p:spTree>
    <p:extLst>
      <p:ext uri="{BB962C8B-B14F-4D97-AF65-F5344CB8AC3E}">
        <p14:creationId xmlns:p14="http://schemas.microsoft.com/office/powerpoint/2010/main" val="24408991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txBox="1">
            <a:spLocks noGrp="1"/>
          </p:cNvSpPr>
          <p:nvPr>
            <p:ph type="body" sz="quarter" idx="1"/>
          </p:nvPr>
        </p:nvSpPr>
        <p:spPr/>
        <p:txBody>
          <a:bodyPr/>
          <a:lstStyle/>
          <a:p>
            <a:endParaRPr lang="en-GB"/>
          </a:p>
        </p:txBody>
      </p:sp>
      <p:sp>
        <p:nvSpPr>
          <p:cNvPr id="4" name="Slide Number Placeholder 3"/>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CAF1259-50EE-4422-BCD3-25788BA45B49}" type="slidenum">
              <a:t>74</a:t>
            </a:fld>
            <a:endParaRPr lang="en-GB" sz="1200" b="0" i="0" u="none" strike="noStrike" kern="1200" cap="none" spc="0" baseline="0">
              <a:solidFill>
                <a:srgbClr val="000000"/>
              </a:solidFill>
              <a:uFillTx/>
              <a:latin typeface="Calibri" pitchFamily="34"/>
            </a:endParaRPr>
          </a:p>
        </p:txBody>
      </p:sp>
    </p:spTree>
    <p:extLst>
      <p:ext uri="{BB962C8B-B14F-4D97-AF65-F5344CB8AC3E}">
        <p14:creationId xmlns:p14="http://schemas.microsoft.com/office/powerpoint/2010/main" val="1953987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p:cNvSpPr txBox="1">
            <a:spLocks noGrp="1"/>
          </p:cNvSpPr>
          <p:nvPr>
            <p:ph type="dt" sz="half" idx="7"/>
          </p:nvPr>
        </p:nvSpPr>
        <p:spPr/>
        <p:txBody>
          <a:bodyPr/>
          <a:lstStyle>
            <a:lvl1pPr>
              <a:defRPr/>
            </a:lvl1pPr>
          </a:lstStyle>
          <a:p>
            <a:pPr lvl="0"/>
            <a:fld id="{4D469B04-D9E6-4EAB-A825-F7C8C26139FF}" type="datetime1">
              <a:rPr lang="en-GB" smtClean="0"/>
              <a:t>01/04/20</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DE41114E-DA4F-468A-84AE-85008A17B4A4}" type="slidenum">
              <a:t>‹#›</a:t>
            </a:fld>
            <a:endParaRPr lang="en-GB"/>
          </a:p>
        </p:txBody>
      </p:sp>
    </p:spTree>
    <p:extLst>
      <p:ext uri="{BB962C8B-B14F-4D97-AF65-F5344CB8AC3E}">
        <p14:creationId xmlns:p14="http://schemas.microsoft.com/office/powerpoint/2010/main" val="26658530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B5BCD1EC-6C14-4AE8-B07D-0E3D8CCAC24D}" type="datetime1">
              <a:rPr lang="en-GB" smtClean="0"/>
              <a:t>01/04/20</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DC8F4D4-DEA1-48FA-A959-B844C4CDC30B}" type="slidenum">
              <a:t>‹#›</a:t>
            </a:fld>
            <a:endParaRPr lang="en-GB"/>
          </a:p>
        </p:txBody>
      </p:sp>
    </p:spTree>
    <p:extLst>
      <p:ext uri="{BB962C8B-B14F-4D97-AF65-F5344CB8AC3E}">
        <p14:creationId xmlns:p14="http://schemas.microsoft.com/office/powerpoint/2010/main" val="857347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623885" y="1709735"/>
            <a:ext cx="7886700" cy="2852735"/>
          </a:xfrm>
        </p:spPr>
        <p:txBody>
          <a:bodyPr anchor="b"/>
          <a:lstStyle>
            <a:lvl1pPr>
              <a:defRPr sz="6000"/>
            </a:lvl1pPr>
          </a:lstStyle>
          <a:p>
            <a:pPr lvl="0"/>
            <a:r>
              <a:rPr lang="en-US"/>
              <a:t>Click to edit Master title style</a:t>
            </a:r>
          </a:p>
        </p:txBody>
      </p:sp>
      <p:sp>
        <p:nvSpPr>
          <p:cNvPr id="3" name="Text Placeholder 2"/>
          <p:cNvSpPr txBox="1">
            <a:spLocks noGrp="1"/>
          </p:cNvSpPr>
          <p:nvPr>
            <p:ph type="body" idx="1"/>
          </p:nvPr>
        </p:nvSpPr>
        <p:spPr>
          <a:xfrm>
            <a:off x="623885" y="4589465"/>
            <a:ext cx="7886700" cy="1500182"/>
          </a:xfrm>
        </p:spPr>
        <p:txBody>
          <a:bodyPr/>
          <a:lstStyle>
            <a:lvl1pPr marL="0" indent="0">
              <a:buNone/>
              <a:defRPr sz="2400"/>
            </a:lvl1pPr>
          </a:lstStyle>
          <a:p>
            <a:pPr lvl="0"/>
            <a:r>
              <a:rPr lang="en-US"/>
              <a:t>Edit Master text styles</a:t>
            </a:r>
          </a:p>
        </p:txBody>
      </p:sp>
      <p:sp>
        <p:nvSpPr>
          <p:cNvPr id="4" name="Date Placeholder 3"/>
          <p:cNvSpPr txBox="1">
            <a:spLocks noGrp="1"/>
          </p:cNvSpPr>
          <p:nvPr>
            <p:ph type="dt" sz="half" idx="7"/>
          </p:nvPr>
        </p:nvSpPr>
        <p:spPr/>
        <p:txBody>
          <a:bodyPr/>
          <a:lstStyle>
            <a:lvl1pPr>
              <a:defRPr/>
            </a:lvl1pPr>
          </a:lstStyle>
          <a:p>
            <a:pPr lvl="0"/>
            <a:fld id="{B094413A-BE6A-41F8-B7FF-7EF2999762C7}" type="datetime1">
              <a:rPr lang="en-GB" smtClean="0"/>
              <a:t>01/04/20</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2A180A35-732B-4CED-BF1D-A374B282ECC1}" type="slidenum">
              <a:t>‹#›</a:t>
            </a:fld>
            <a:endParaRPr lang="en-GB"/>
          </a:p>
        </p:txBody>
      </p:sp>
    </p:spTree>
    <p:extLst>
      <p:ext uri="{BB962C8B-B14F-4D97-AF65-F5344CB8AC3E}">
        <p14:creationId xmlns:p14="http://schemas.microsoft.com/office/powerpoint/2010/main" val="3553863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628650"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4629149" y="1825627"/>
            <a:ext cx="3886200" cy="435133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txBox="1">
            <a:spLocks noGrp="1"/>
          </p:cNvSpPr>
          <p:nvPr>
            <p:ph type="dt" sz="half" idx="7"/>
          </p:nvPr>
        </p:nvSpPr>
        <p:spPr/>
        <p:txBody>
          <a:bodyPr/>
          <a:lstStyle>
            <a:lvl1pPr>
              <a:defRPr/>
            </a:lvl1pPr>
          </a:lstStyle>
          <a:p>
            <a:pPr lvl="0"/>
            <a:fld id="{74B8756B-45EE-42D8-BF98-6FC31997A140}" type="datetime1">
              <a:rPr lang="en-GB" smtClean="0"/>
              <a:t>01/04/20</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B3A0950B-3C41-4FBC-9AD9-DF8AB7DD7AF2}" type="slidenum">
              <a:t>‹#›</a:t>
            </a:fld>
            <a:endParaRPr lang="en-GB"/>
          </a:p>
        </p:txBody>
      </p:sp>
    </p:spTree>
    <p:extLst>
      <p:ext uri="{BB962C8B-B14F-4D97-AF65-F5344CB8AC3E}">
        <p14:creationId xmlns:p14="http://schemas.microsoft.com/office/powerpoint/2010/main" val="2684415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629838" y="365129"/>
            <a:ext cx="7886700" cy="1325559"/>
          </a:xfrm>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629838" y="1681160"/>
            <a:ext cx="3868341" cy="823910"/>
          </a:xfrm>
        </p:spPr>
        <p:txBody>
          <a:bodyPr anchor="b"/>
          <a:lstStyle>
            <a:lvl1pPr marL="0" indent="0">
              <a:buNone/>
              <a:defRPr sz="2400" b="1"/>
            </a:lvl1pPr>
          </a:lstStyle>
          <a:p>
            <a:pPr lvl="0"/>
            <a:r>
              <a:rPr lang="en-US"/>
              <a:t>Edit Master text styles</a:t>
            </a:r>
          </a:p>
        </p:txBody>
      </p:sp>
      <p:sp>
        <p:nvSpPr>
          <p:cNvPr id="4" name="Content Placeholder 3"/>
          <p:cNvSpPr txBox="1">
            <a:spLocks noGrp="1"/>
          </p:cNvSpPr>
          <p:nvPr>
            <p:ph idx="2"/>
          </p:nvPr>
        </p:nvSpPr>
        <p:spPr>
          <a:xfrm>
            <a:off x="629838" y="2505071"/>
            <a:ext cx="3868341"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txBox="1">
            <a:spLocks noGrp="1"/>
          </p:cNvSpPr>
          <p:nvPr>
            <p:ph type="body" idx="3"/>
          </p:nvPr>
        </p:nvSpPr>
        <p:spPr>
          <a:xfrm>
            <a:off x="4629149" y="1681160"/>
            <a:ext cx="3887388" cy="823910"/>
          </a:xfrm>
        </p:spPr>
        <p:txBody>
          <a:bodyPr anchor="b"/>
          <a:lstStyle>
            <a:lvl1pPr marL="0" indent="0">
              <a:buNone/>
              <a:defRPr sz="2400" b="1"/>
            </a:lvl1pPr>
          </a:lstStyle>
          <a:p>
            <a:pPr lvl="0"/>
            <a:r>
              <a:rPr lang="en-US"/>
              <a:t>Edit Master text styles</a:t>
            </a:r>
          </a:p>
        </p:txBody>
      </p:sp>
      <p:sp>
        <p:nvSpPr>
          <p:cNvPr id="6" name="Content Placeholder 5"/>
          <p:cNvSpPr txBox="1">
            <a:spLocks noGrp="1"/>
          </p:cNvSpPr>
          <p:nvPr>
            <p:ph idx="4"/>
          </p:nvPr>
        </p:nvSpPr>
        <p:spPr>
          <a:xfrm>
            <a:off x="4629149" y="2505071"/>
            <a:ext cx="3887388" cy="3684583"/>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txBox="1">
            <a:spLocks noGrp="1"/>
          </p:cNvSpPr>
          <p:nvPr>
            <p:ph type="dt" sz="half" idx="7"/>
          </p:nvPr>
        </p:nvSpPr>
        <p:spPr/>
        <p:txBody>
          <a:bodyPr/>
          <a:lstStyle>
            <a:lvl1pPr>
              <a:defRPr/>
            </a:lvl1pPr>
          </a:lstStyle>
          <a:p>
            <a:pPr lvl="0"/>
            <a:fld id="{67D21790-5AE0-4850-8752-46D149A491C2}" type="datetime1">
              <a:rPr lang="en-GB" smtClean="0"/>
              <a:t>01/04/20</a:t>
            </a:fld>
            <a:endParaRPr lang="en-GB"/>
          </a:p>
        </p:txBody>
      </p:sp>
      <p:sp>
        <p:nvSpPr>
          <p:cNvPr id="8" name="Footer Placeholder 7"/>
          <p:cNvSpPr txBox="1">
            <a:spLocks noGrp="1"/>
          </p:cNvSpPr>
          <p:nvPr>
            <p:ph type="ftr" sz="quarter" idx="9"/>
          </p:nvPr>
        </p:nvSpPr>
        <p:spPr/>
        <p:txBody>
          <a:bodyPr/>
          <a:lstStyle>
            <a:lvl1pPr>
              <a:defRPr/>
            </a:lvl1pPr>
          </a:lstStyle>
          <a:p>
            <a:pPr lvl="0"/>
            <a:endParaRPr lang="en-GB"/>
          </a:p>
        </p:txBody>
      </p:sp>
      <p:sp>
        <p:nvSpPr>
          <p:cNvPr id="9" name="Slide Number Placeholder 8"/>
          <p:cNvSpPr txBox="1">
            <a:spLocks noGrp="1"/>
          </p:cNvSpPr>
          <p:nvPr>
            <p:ph type="sldNum" sz="quarter" idx="8"/>
          </p:nvPr>
        </p:nvSpPr>
        <p:spPr/>
        <p:txBody>
          <a:bodyPr/>
          <a:lstStyle>
            <a:lvl1pPr>
              <a:defRPr/>
            </a:lvl1pPr>
          </a:lstStyle>
          <a:p>
            <a:pPr lvl="0"/>
            <a:fld id="{1646F499-7D58-4FAF-AFF4-7D0CDC005ECE}" type="slidenum">
              <a:t>‹#›</a:t>
            </a:fld>
            <a:endParaRPr lang="en-GB"/>
          </a:p>
        </p:txBody>
      </p:sp>
    </p:spTree>
    <p:extLst>
      <p:ext uri="{BB962C8B-B14F-4D97-AF65-F5344CB8AC3E}">
        <p14:creationId xmlns:p14="http://schemas.microsoft.com/office/powerpoint/2010/main" val="844052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Date Placeholder 2"/>
          <p:cNvSpPr txBox="1">
            <a:spLocks noGrp="1"/>
          </p:cNvSpPr>
          <p:nvPr>
            <p:ph type="dt" sz="half" idx="7"/>
          </p:nvPr>
        </p:nvSpPr>
        <p:spPr/>
        <p:txBody>
          <a:bodyPr/>
          <a:lstStyle>
            <a:lvl1pPr>
              <a:defRPr/>
            </a:lvl1pPr>
          </a:lstStyle>
          <a:p>
            <a:pPr lvl="0"/>
            <a:fld id="{83ABCA77-9D06-4853-AAC0-7F58A86B71A0}" type="datetime1">
              <a:rPr lang="en-GB" smtClean="0"/>
              <a:t>01/04/20</a:t>
            </a:fld>
            <a:endParaRPr lang="en-GB"/>
          </a:p>
        </p:txBody>
      </p:sp>
      <p:sp>
        <p:nvSpPr>
          <p:cNvPr id="4" name="Footer Placeholder 3"/>
          <p:cNvSpPr txBox="1">
            <a:spLocks noGrp="1"/>
          </p:cNvSpPr>
          <p:nvPr>
            <p:ph type="ftr" sz="quarter" idx="9"/>
          </p:nvPr>
        </p:nvSpPr>
        <p:spPr/>
        <p:txBody>
          <a:bodyPr/>
          <a:lstStyle>
            <a:lvl1pPr>
              <a:defRPr/>
            </a:lvl1pPr>
          </a:lstStyle>
          <a:p>
            <a:pPr lvl="0"/>
            <a:endParaRPr lang="en-GB"/>
          </a:p>
        </p:txBody>
      </p:sp>
      <p:sp>
        <p:nvSpPr>
          <p:cNvPr id="5" name="Slide Number Placeholder 4"/>
          <p:cNvSpPr txBox="1">
            <a:spLocks noGrp="1"/>
          </p:cNvSpPr>
          <p:nvPr>
            <p:ph type="sldNum" sz="quarter" idx="8"/>
          </p:nvPr>
        </p:nvSpPr>
        <p:spPr/>
        <p:txBody>
          <a:bodyPr/>
          <a:lstStyle>
            <a:lvl1pPr>
              <a:defRPr/>
            </a:lvl1pPr>
          </a:lstStyle>
          <a:p>
            <a:pPr lvl="0"/>
            <a:fld id="{B2182C03-6C5C-49AF-BCA6-B10C4199E00F}" type="slidenum">
              <a:t>‹#›</a:t>
            </a:fld>
            <a:endParaRPr lang="en-GB"/>
          </a:p>
        </p:txBody>
      </p:sp>
    </p:spTree>
    <p:extLst>
      <p:ext uri="{BB962C8B-B14F-4D97-AF65-F5344CB8AC3E}">
        <p14:creationId xmlns:p14="http://schemas.microsoft.com/office/powerpoint/2010/main" val="7961352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28C8DEC3-4ADF-48CC-9062-A4A361EA5C5B}" type="datetime1">
              <a:rPr lang="en-GB" smtClean="0"/>
              <a:t>01/04/20</a:t>
            </a:fld>
            <a:endParaRPr lang="en-GB"/>
          </a:p>
        </p:txBody>
      </p:sp>
      <p:sp>
        <p:nvSpPr>
          <p:cNvPr id="3" name="Footer Placeholder 2"/>
          <p:cNvSpPr txBox="1">
            <a:spLocks noGrp="1"/>
          </p:cNvSpPr>
          <p:nvPr>
            <p:ph type="ftr" sz="quarter" idx="9"/>
          </p:nvPr>
        </p:nvSpPr>
        <p:spPr/>
        <p:txBody>
          <a:bodyPr/>
          <a:lstStyle>
            <a:lvl1pPr>
              <a:defRPr/>
            </a:lvl1pPr>
          </a:lstStyle>
          <a:p>
            <a:pPr lvl="0"/>
            <a:endParaRPr lang="en-GB"/>
          </a:p>
        </p:txBody>
      </p:sp>
      <p:sp>
        <p:nvSpPr>
          <p:cNvPr id="4" name="Slide Number Placeholder 3"/>
          <p:cNvSpPr txBox="1">
            <a:spLocks noGrp="1"/>
          </p:cNvSpPr>
          <p:nvPr>
            <p:ph type="sldNum" sz="quarter" idx="8"/>
          </p:nvPr>
        </p:nvSpPr>
        <p:spPr/>
        <p:txBody>
          <a:bodyPr/>
          <a:lstStyle>
            <a:lvl1pPr>
              <a:defRPr/>
            </a:lvl1pPr>
          </a:lstStyle>
          <a:p>
            <a:pPr lvl="0"/>
            <a:fld id="{800496E8-3B95-4BCD-BE1D-173A4D5F2E30}" type="slidenum">
              <a:t>‹#›</a:t>
            </a:fld>
            <a:endParaRPr lang="en-GB"/>
          </a:p>
        </p:txBody>
      </p:sp>
    </p:spTree>
    <p:extLst>
      <p:ext uri="{BB962C8B-B14F-4D97-AF65-F5344CB8AC3E}">
        <p14:creationId xmlns:p14="http://schemas.microsoft.com/office/powerpoint/2010/main" val="11157947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Content Placeholder 2"/>
          <p:cNvSpPr txBox="1">
            <a:spLocks noGrp="1"/>
          </p:cNvSpPr>
          <p:nvPr>
            <p:ph idx="1"/>
          </p:nvPr>
        </p:nvSpPr>
        <p:spPr>
          <a:xfrm>
            <a:off x="3887388" y="987423"/>
            <a:ext cx="4629149" cy="4873623"/>
          </a:xfrm>
        </p:spPr>
        <p:txBody>
          <a:bodyPr/>
          <a:lstStyle>
            <a:lvl1pPr>
              <a:defRPr sz="3200"/>
            </a:lvl1pPr>
            <a:lvl2pPr>
              <a:defRPr sz="2800"/>
            </a:lvl2pPr>
            <a:lvl3pPr>
              <a:defRPr sz="2400"/>
            </a:lvl3pPr>
            <a:lvl4pPr>
              <a:defRPr sz="2000"/>
            </a:lvl4pPr>
            <a:lvl5pPr>
              <a:defRPr sz="2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4"/>
          <p:cNvSpPr txBox="1">
            <a:spLocks noGrp="1"/>
          </p:cNvSpPr>
          <p:nvPr>
            <p:ph type="dt" sz="half" idx="7"/>
          </p:nvPr>
        </p:nvSpPr>
        <p:spPr/>
        <p:txBody>
          <a:bodyPr/>
          <a:lstStyle>
            <a:lvl1pPr>
              <a:defRPr/>
            </a:lvl1pPr>
          </a:lstStyle>
          <a:p>
            <a:pPr lvl="0"/>
            <a:fld id="{CB1D9A2E-2EF4-4D01-9F60-E64BF90E7D46}" type="datetime1">
              <a:rPr lang="en-GB" smtClean="0"/>
              <a:t>01/04/20</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C2236E16-650C-449A-BA3D-1F0DFEBBD3BA}" type="slidenum">
              <a:t>‹#›</a:t>
            </a:fld>
            <a:endParaRPr lang="en-GB"/>
          </a:p>
        </p:txBody>
      </p:sp>
    </p:spTree>
    <p:extLst>
      <p:ext uri="{BB962C8B-B14F-4D97-AF65-F5344CB8AC3E}">
        <p14:creationId xmlns:p14="http://schemas.microsoft.com/office/powerpoint/2010/main" val="35449938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29838" y="457200"/>
            <a:ext cx="2949177" cy="1600200"/>
          </a:xfrm>
        </p:spPr>
        <p:txBody>
          <a:bodyPr anchor="b"/>
          <a:lstStyle>
            <a:lvl1pPr>
              <a:defRPr sz="3200"/>
            </a:lvl1pPr>
          </a:lstStyle>
          <a:p>
            <a:pPr lvl="0"/>
            <a:r>
              <a:rPr lang="en-US"/>
              <a:t>Click to edit Master title style</a:t>
            </a:r>
          </a:p>
        </p:txBody>
      </p:sp>
      <p:sp>
        <p:nvSpPr>
          <p:cNvPr id="3" name="Picture Placeholder 2"/>
          <p:cNvSpPr txBox="1">
            <a:spLocks noGrp="1"/>
          </p:cNvSpPr>
          <p:nvPr>
            <p:ph type="pic" idx="1"/>
          </p:nvPr>
        </p:nvSpPr>
        <p:spPr>
          <a:xfrm>
            <a:off x="3887388" y="987423"/>
            <a:ext cx="4629149" cy="4873623"/>
          </a:xfrm>
        </p:spPr>
        <p:txBody>
          <a:bodyPr/>
          <a:lstStyle>
            <a:lvl1pPr marL="0" indent="0">
              <a:buNone/>
              <a:defRPr sz="3200"/>
            </a:lvl1pPr>
          </a:lstStyle>
          <a:p>
            <a:pPr lvl="0"/>
            <a:r>
              <a:rPr lang="en-US"/>
              <a:t>Click icon to add picture</a:t>
            </a:r>
          </a:p>
        </p:txBody>
      </p:sp>
      <p:sp>
        <p:nvSpPr>
          <p:cNvPr id="4" name="Text Placeholder 3"/>
          <p:cNvSpPr txBox="1">
            <a:spLocks noGrp="1"/>
          </p:cNvSpPr>
          <p:nvPr>
            <p:ph type="body" idx="2"/>
          </p:nvPr>
        </p:nvSpPr>
        <p:spPr>
          <a:xfrm>
            <a:off x="629838" y="2057400"/>
            <a:ext cx="2949177" cy="3811584"/>
          </a:xfrm>
        </p:spPr>
        <p:txBody>
          <a:bodyPr/>
          <a:lstStyle>
            <a:lvl1pPr marL="0" indent="0">
              <a:buNone/>
              <a:defRPr sz="1600"/>
            </a:lvl1pPr>
          </a:lstStyle>
          <a:p>
            <a:pPr lvl="0"/>
            <a:r>
              <a:rPr lang="en-US"/>
              <a:t>Edit Master text styles</a:t>
            </a:r>
          </a:p>
        </p:txBody>
      </p:sp>
      <p:sp>
        <p:nvSpPr>
          <p:cNvPr id="5" name="Date Placeholder 4"/>
          <p:cNvSpPr txBox="1">
            <a:spLocks noGrp="1"/>
          </p:cNvSpPr>
          <p:nvPr>
            <p:ph type="dt" sz="half" idx="7"/>
          </p:nvPr>
        </p:nvSpPr>
        <p:spPr/>
        <p:txBody>
          <a:bodyPr/>
          <a:lstStyle>
            <a:lvl1pPr>
              <a:defRPr/>
            </a:lvl1pPr>
          </a:lstStyle>
          <a:p>
            <a:pPr lvl="0"/>
            <a:fld id="{345C33F2-B619-4D55-90F2-893F51E34EE5}" type="datetime1">
              <a:rPr lang="en-GB" smtClean="0"/>
              <a:t>01/04/20</a:t>
            </a:fld>
            <a:endParaRPr lang="en-GB"/>
          </a:p>
        </p:txBody>
      </p:sp>
      <p:sp>
        <p:nvSpPr>
          <p:cNvPr id="6" name="Footer Placeholder 5"/>
          <p:cNvSpPr txBox="1">
            <a:spLocks noGrp="1"/>
          </p:cNvSpPr>
          <p:nvPr>
            <p:ph type="ftr" sz="quarter" idx="9"/>
          </p:nvPr>
        </p:nvSpPr>
        <p:spPr/>
        <p:txBody>
          <a:bodyPr/>
          <a:lstStyle>
            <a:lvl1pPr>
              <a:defRPr/>
            </a:lvl1pPr>
          </a:lstStyle>
          <a:p>
            <a:pPr lvl="0"/>
            <a:endParaRPr lang="en-GB"/>
          </a:p>
        </p:txBody>
      </p:sp>
      <p:sp>
        <p:nvSpPr>
          <p:cNvPr id="7" name="Slide Number Placeholder 6"/>
          <p:cNvSpPr txBox="1">
            <a:spLocks noGrp="1"/>
          </p:cNvSpPr>
          <p:nvPr>
            <p:ph type="sldNum" sz="quarter" idx="8"/>
          </p:nvPr>
        </p:nvSpPr>
        <p:spPr/>
        <p:txBody>
          <a:bodyPr/>
          <a:lstStyle>
            <a:lvl1pPr>
              <a:defRPr/>
            </a:lvl1pPr>
          </a:lstStyle>
          <a:p>
            <a:pPr lvl="0"/>
            <a:fld id="{662417A0-6657-4324-9BCF-C2AF4ADF9100}" type="slidenum">
              <a:t>‹#›</a:t>
            </a:fld>
            <a:endParaRPr lang="en-GB"/>
          </a:p>
        </p:txBody>
      </p:sp>
    </p:spTree>
    <p:extLst>
      <p:ext uri="{BB962C8B-B14F-4D97-AF65-F5344CB8AC3E}">
        <p14:creationId xmlns:p14="http://schemas.microsoft.com/office/powerpoint/2010/main" val="4155175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BC9458AF-FD14-4B35-90D4-249F5A949D27}" type="datetime1">
              <a:rPr lang="en-GB" smtClean="0"/>
              <a:t>01/04/20</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FBFB04B3-270D-497E-84F7-70270D7E3D95}" type="slidenum">
              <a:t>‹#›</a:t>
            </a:fld>
            <a:endParaRPr lang="en-GB"/>
          </a:p>
        </p:txBody>
      </p:sp>
    </p:spTree>
    <p:extLst>
      <p:ext uri="{BB962C8B-B14F-4D97-AF65-F5344CB8AC3E}">
        <p14:creationId xmlns:p14="http://schemas.microsoft.com/office/powerpoint/2010/main" val="964107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543675" y="365129"/>
            <a:ext cx="1971674" cy="5811834"/>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628650" y="365129"/>
            <a:ext cx="5800725" cy="5811834"/>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B3C801B1-3472-4FB7-A9BF-6C4FCF7433A0}" type="datetime1">
              <a:rPr lang="en-GB" smtClean="0"/>
              <a:t>01/04/20</a:t>
            </a:fld>
            <a:endParaRPr lang="en-GB"/>
          </a:p>
        </p:txBody>
      </p:sp>
      <p:sp>
        <p:nvSpPr>
          <p:cNvPr id="5" name="Footer Placeholder 4"/>
          <p:cNvSpPr txBox="1">
            <a:spLocks noGrp="1"/>
          </p:cNvSpPr>
          <p:nvPr>
            <p:ph type="ftr" sz="quarter" idx="9"/>
          </p:nvPr>
        </p:nvSpPr>
        <p:spPr/>
        <p:txBody>
          <a:bodyPr/>
          <a:lstStyle>
            <a:lvl1pPr>
              <a:defRPr/>
            </a:lvl1pPr>
          </a:lstStyle>
          <a:p>
            <a:pPr lvl="0"/>
            <a:endParaRPr lang="en-GB"/>
          </a:p>
        </p:txBody>
      </p:sp>
      <p:sp>
        <p:nvSpPr>
          <p:cNvPr id="6" name="Slide Number Placeholder 5"/>
          <p:cNvSpPr txBox="1">
            <a:spLocks noGrp="1"/>
          </p:cNvSpPr>
          <p:nvPr>
            <p:ph type="sldNum" sz="quarter" idx="8"/>
          </p:nvPr>
        </p:nvSpPr>
        <p:spPr/>
        <p:txBody>
          <a:bodyPr/>
          <a:lstStyle>
            <a:lvl1pPr>
              <a:defRPr/>
            </a:lvl1pPr>
          </a:lstStyle>
          <a:p>
            <a:pPr lvl="0"/>
            <a:fld id="{BF609C61-6356-496E-BBC0-7A8E8E5A4BAF}" type="slidenum">
              <a:t>‹#›</a:t>
            </a:fld>
            <a:endParaRPr lang="en-GB"/>
          </a:p>
        </p:txBody>
      </p:sp>
    </p:spTree>
    <p:extLst>
      <p:ext uri="{BB962C8B-B14F-4D97-AF65-F5344CB8AC3E}">
        <p14:creationId xmlns:p14="http://schemas.microsoft.com/office/powerpoint/2010/main" val="1833999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628650" y="365129"/>
            <a:ext cx="78867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p:cNvSpPr txBox="1">
            <a:spLocks noGrp="1"/>
          </p:cNvSpPr>
          <p:nvPr>
            <p:ph type="body" idx="1"/>
          </p:nvPr>
        </p:nvSpPr>
        <p:spPr>
          <a:xfrm>
            <a:off x="628650" y="1825627"/>
            <a:ext cx="7886700" cy="4351336"/>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2"/>
          </p:nvPr>
        </p:nvSpPr>
        <p:spPr>
          <a:xfrm>
            <a:off x="628650" y="6356351"/>
            <a:ext cx="2057400"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D49CC31D-154F-44CC-8454-358D1B32F905}" type="datetime1">
              <a:rPr lang="en-GB" smtClean="0"/>
              <a:t>01/04/20</a:t>
            </a:fld>
            <a:endParaRPr lang="en-GB"/>
          </a:p>
        </p:txBody>
      </p:sp>
      <p:sp>
        <p:nvSpPr>
          <p:cNvPr id="5" name="Footer Placeholder 4"/>
          <p:cNvSpPr txBox="1">
            <a:spLocks noGrp="1"/>
          </p:cNvSpPr>
          <p:nvPr>
            <p:ph type="ftr" sz="quarter" idx="3"/>
          </p:nvPr>
        </p:nvSpPr>
        <p:spPr>
          <a:xfrm>
            <a:off x="3028949" y="6356351"/>
            <a:ext cx="3086099" cy="365129"/>
          </a:xfrm>
          <a:prstGeom prst="rect">
            <a:avLst/>
          </a:prstGeom>
          <a:noFill/>
          <a:ln>
            <a:noFill/>
          </a:ln>
        </p:spPr>
        <p:txBody>
          <a:bodyPr vert="horz" wrap="square" lIns="91440" tIns="45720" rIns="91440" bIns="45720" anchor="ctr" anchorCtr="1" compatLnSpc="1">
            <a:noAutofit/>
          </a:bodyPr>
          <a:lstStyle>
            <a:lvl1pPr marL="0" marR="0" lvl="0" indent="0" algn="ctr" defTabSz="4572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p:cNvSpPr txBox="1">
            <a:spLocks noGrp="1"/>
          </p:cNvSpPr>
          <p:nvPr>
            <p:ph type="sldNum" sz="quarter" idx="4"/>
          </p:nvPr>
        </p:nvSpPr>
        <p:spPr>
          <a:xfrm>
            <a:off x="6457949" y="6356351"/>
            <a:ext cx="205740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42BC8C4A-126D-4207-831C-4E65645B7768}" type="slidenum">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mailto:customerservice@focus-education.co.uk"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jpeg"/></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7.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png"/><Relationship Id="rId9" Type="http://schemas.openxmlformats.org/officeDocument/2006/relationships/image" Target="../media/image40.jpeg"/></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23.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44.png"/><Relationship Id="rId7" Type="http://schemas.openxmlformats.org/officeDocument/2006/relationships/image" Target="../media/image48.png"/><Relationship Id="rId2" Type="http://schemas.openxmlformats.org/officeDocument/2006/relationships/image" Target="../media/image43.pn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png"/><Relationship Id="rId4" Type="http://schemas.openxmlformats.org/officeDocument/2006/relationships/image" Target="../media/image45.png"/><Relationship Id="rId9" Type="http://schemas.openxmlformats.org/officeDocument/2006/relationships/image" Target="../media/image5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jpeg"/><Relationship Id="rId7" Type="http://schemas.openxmlformats.org/officeDocument/2006/relationships/image" Target="../media/image79.jpeg"/><Relationship Id="rId2" Type="http://schemas.openxmlformats.org/officeDocument/2006/relationships/image" Target="../media/image74.jpeg"/><Relationship Id="rId1" Type="http://schemas.openxmlformats.org/officeDocument/2006/relationships/slideLayout" Target="../slideLayouts/slideLayout2.xml"/><Relationship Id="rId6" Type="http://schemas.openxmlformats.org/officeDocument/2006/relationships/image" Target="../media/image78.jpeg"/><Relationship Id="rId5" Type="http://schemas.openxmlformats.org/officeDocument/2006/relationships/image" Target="../media/image77.jpeg"/><Relationship Id="rId4" Type="http://schemas.openxmlformats.org/officeDocument/2006/relationships/image" Target="../media/image76.jpeg"/><Relationship Id="rId9" Type="http://schemas.openxmlformats.org/officeDocument/2006/relationships/image" Target="../media/image81.jpeg"/></Relationships>
</file>

<file path=ppt/slides/_rels/slide65.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84.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95">
    <p:spTree>
      <p:nvGrpSpPr>
        <p:cNvPr id="1" name=""/>
        <p:cNvGrpSpPr/>
        <p:nvPr/>
      </p:nvGrpSpPr>
      <p:grpSpPr>
        <a:xfrm>
          <a:off x="0" y="0"/>
          <a:ext cx="0" cy="0"/>
          <a:chOff x="0" y="0"/>
          <a:chExt cx="0" cy="0"/>
        </a:xfrm>
      </p:grpSpPr>
      <p:sp>
        <p:nvSpPr>
          <p:cNvPr id="2" name="Rectangle 5"/>
          <p:cNvSpPr/>
          <p:nvPr/>
        </p:nvSpPr>
        <p:spPr>
          <a:xfrm>
            <a:off x="468309" y="260347"/>
            <a:ext cx="8229600" cy="6140452"/>
          </a:xfrm>
          <a:prstGeom prst="rect">
            <a:avLst/>
          </a:prstGeom>
          <a:noFill/>
          <a:ln cap="flat">
            <a:noFill/>
            <a:prstDash val="solid"/>
          </a:ln>
        </p:spPr>
        <p:txBody>
          <a:bodyPr vert="horz" wrap="square" lIns="91440" tIns="45720" rIns="91440" bIns="45720" anchor="t" anchorCtr="1" compatLnSpc="1">
            <a:noAutofit/>
          </a:bodyPr>
          <a:lstStyle/>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 Clive Davies 2018</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All rights reserved</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Reproduction, storage, adaptation or translation, in any form or by any means, of this publication is prohibited without the prior written permission of the publisher.  Excerpts may be reproduced for the purpose of research, private study, criticism or review, or by educational institutions solely for educational purposes, without permission, providing full acknowledgement is given.</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This publication should only be used be the purchasing organisation or individual. Focus Education does not grant permission for the purchaser to distribute the content of this publication outside their organisation, this includes placing the whole document or parts on social media or internet sites. </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First Published in the UK in 2018 by Focus Education (UK) Ltd</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dirty="0">
                <a:solidFill>
                  <a:srgbClr val="000000"/>
                </a:solidFill>
                <a:latin typeface="Century Gothic" pitchFamily="34"/>
              </a:rPr>
              <a:t>Revised Aug 2018</a:t>
            </a: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Focus Education (UK) Ltd</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Publishing</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Talking Point Conference &amp; Exhibition Centre</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Huddersfield Road</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err="1">
                <a:solidFill>
                  <a:srgbClr val="000000"/>
                </a:solidFill>
                <a:uFillTx/>
                <a:latin typeface="Century Gothic" pitchFamily="34"/>
              </a:rPr>
              <a:t>Scouthead</a:t>
            </a: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err="1">
                <a:solidFill>
                  <a:srgbClr val="000000"/>
                </a:solidFill>
                <a:uFillTx/>
                <a:latin typeface="Century Gothic" pitchFamily="34"/>
              </a:rPr>
              <a:t>Saddleworth</a:t>
            </a: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OL4 4AG</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Focus Education (UK) Ltd  Reg. No 4507968</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r>
              <a:rPr lang="en-GB" sz="1000" b="0" i="0" u="none" strike="noStrike" kern="1200" cap="none" spc="0" baseline="0" dirty="0">
                <a:solidFill>
                  <a:srgbClr val="000000"/>
                </a:solidFill>
                <a:uFillTx/>
                <a:latin typeface="Century Gothic" pitchFamily="34"/>
              </a:rPr>
              <a:t>ISBN 978-1-911416-16-6</a:t>
            </a: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entury Gothic" pitchFamily="34"/>
            </a:endParaRPr>
          </a:p>
          <a:p>
            <a:pPr marL="0" marR="0" lvl="0" indent="0" algn="ctr" defTabSz="914400" rtl="0" fontAlgn="auto" hangingPunct="1">
              <a:lnSpc>
                <a:spcPct val="80000"/>
              </a:lnSpc>
              <a:spcBef>
                <a:spcPts val="200"/>
              </a:spcBef>
              <a:spcAft>
                <a:spcPts val="0"/>
              </a:spcAft>
              <a:buNone/>
              <a:tabLst/>
              <a:defRPr sz="1800" b="0" i="0" u="none" strike="noStrike" kern="0" cap="none" spc="0" baseline="0">
                <a:solidFill>
                  <a:srgbClr val="000000"/>
                </a:solidFill>
                <a:uFillTx/>
              </a:defRPr>
            </a:pPr>
            <a:endParaRPr lang="en-GB" sz="1000" b="0" i="0" u="none" strike="noStrike" kern="1200" cap="none" spc="0" baseline="0" dirty="0">
              <a:solidFill>
                <a:srgbClr val="000000"/>
              </a:solidFill>
              <a:uFillTx/>
              <a:latin typeface="Calibri" pitchFamily="34"/>
            </a:endParaRPr>
          </a:p>
        </p:txBody>
      </p:sp>
      <p:sp>
        <p:nvSpPr>
          <p:cNvPr id="3" name="Text Box 6"/>
          <p:cNvSpPr txBox="1"/>
          <p:nvPr/>
        </p:nvSpPr>
        <p:spPr>
          <a:xfrm>
            <a:off x="1331915" y="3816348"/>
            <a:ext cx="6624635" cy="1089022"/>
          </a:xfrm>
          <a:prstGeom prst="rect">
            <a:avLst/>
          </a:prstGeom>
          <a:noFill/>
          <a:ln w="9528" cap="flat">
            <a:solidFill>
              <a:srgbClr val="000000"/>
            </a:solidFill>
            <a:prstDash val="solid"/>
            <a:miter/>
          </a:ln>
        </p:spPr>
        <p:txBody>
          <a:bodyPr vert="horz" wrap="square" lIns="91440" tIns="45720" rIns="91440" bIns="45720" anchor="t"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Companies, institutions and other organisations wishing to make bulk purchases of books published by Focus Education should contact their local bookstore or Focus Education direct: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000" b="0" i="0" u="none" strike="noStrike" kern="1200" cap="none" spc="0" baseline="0">
              <a:solidFill>
                <a:srgbClr val="000000"/>
              </a:solidFill>
              <a:uFillTx/>
              <a:latin typeface="Century Gothic"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Customer Services, Focus Education, Talking Point Conference &amp; Exhibition Centre,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Huddersfield Road, Scouthead, Saddleworth, OL4 4AG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Tel 01457 821818  Fax 01457 878205</a:t>
            </a:r>
          </a:p>
        </p:txBody>
      </p:sp>
      <p:sp>
        <p:nvSpPr>
          <p:cNvPr id="4" name="Rectangle 7"/>
          <p:cNvSpPr/>
          <p:nvPr/>
        </p:nvSpPr>
        <p:spPr>
          <a:xfrm>
            <a:off x="2771774" y="5006970"/>
            <a:ext cx="3968752" cy="549270"/>
          </a:xfrm>
          <a:prstGeom prst="rect">
            <a:avLst/>
          </a:prstGeom>
          <a:noFill/>
          <a:ln cap="flat">
            <a:noFill/>
            <a:prstDash val="solid"/>
          </a:ln>
        </p:spPr>
        <p:txBody>
          <a:bodyPr vert="horz" wrap="square" lIns="91440" tIns="45720" rIns="91440" bIns="45720" anchor="ctr"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www.focus-education.co.uk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customerservice@focus-education.co.uk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Printed in Great Britain by Focus Education UK Ltd, Scouthead</a:t>
            </a:r>
          </a:p>
        </p:txBody>
      </p:sp>
      <p:pic>
        <p:nvPicPr>
          <p:cNvPr id="5" name="Picture 5" descr="O:\PUBLISHING\Book Images\COMMS IMAGES\Facebook_Icon.jpg"/>
          <p:cNvPicPr>
            <a:picLocks noChangeAspect="1"/>
          </p:cNvPicPr>
          <p:nvPr/>
        </p:nvPicPr>
        <p:blipFill>
          <a:blip r:embed="rId3"/>
          <a:srcRect/>
          <a:stretch>
            <a:fillRect/>
          </a:stretch>
        </p:blipFill>
        <p:spPr>
          <a:xfrm>
            <a:off x="1724028" y="5697534"/>
            <a:ext cx="1739902" cy="815973"/>
          </a:xfrm>
          <a:prstGeom prst="rect">
            <a:avLst/>
          </a:prstGeom>
          <a:noFill/>
          <a:ln cap="flat">
            <a:noFill/>
          </a:ln>
        </p:spPr>
      </p:pic>
      <p:pic>
        <p:nvPicPr>
          <p:cNvPr id="6" name="Picture 6" descr="O:\PUBLISHING\Book Images\COMMS IMAGES\Twitter_Icon.jpg"/>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708404" y="5670551"/>
            <a:ext cx="1739902" cy="842967"/>
          </a:xfrm>
          <a:prstGeom prst="rect">
            <a:avLst/>
          </a:prstGeom>
          <a:noFill/>
          <a:ln cap="flat">
            <a:noFill/>
          </a:ln>
        </p:spPr>
      </p:pic>
      <p:pic>
        <p:nvPicPr>
          <p:cNvPr id="7" name="Picture 7" descr="O:\PUBLISHING\Book Images\COMMS IMAGES\LinkedIn_Icon.jpg"/>
          <p:cNvPicPr>
            <a:picLocks noChangeAspect="1"/>
          </p:cNvPicPr>
          <p:nvPr/>
        </p:nvPicPr>
        <p:blipFill>
          <a:blip r:embed="rId5"/>
          <a:srcRect/>
          <a:stretch>
            <a:fillRect/>
          </a:stretch>
        </p:blipFill>
        <p:spPr>
          <a:xfrm>
            <a:off x="5438778" y="5657849"/>
            <a:ext cx="1739902" cy="855658"/>
          </a:xfrm>
          <a:prstGeom prst="rect">
            <a:avLst/>
          </a:prstGeom>
          <a:noFill/>
          <a:ln cap="flat">
            <a:noFill/>
          </a:ln>
        </p:spPr>
      </p:pic>
      <p:sp>
        <p:nvSpPr>
          <p:cNvPr id="8" name="Footer Placeholder 4"/>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1" name="Slide Number Placeholder 10"/>
          <p:cNvSpPr>
            <a:spLocks noGrp="1"/>
          </p:cNvSpPr>
          <p:nvPr>
            <p:ph type="sldNum" sz="quarter" idx="8"/>
          </p:nvPr>
        </p:nvSpPr>
        <p:spPr/>
        <p:txBody>
          <a:bodyPr/>
          <a:lstStyle/>
          <a:p>
            <a:pPr lvl="0"/>
            <a:fld id="{FDC8F4D4-DEA1-48FA-A959-B844C4CDC30B}" type="slidenum">
              <a:rPr lang="en-GB" smtClean="0"/>
              <a:t>1</a:t>
            </a:fld>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94">
    <p:spTree>
      <p:nvGrpSpPr>
        <p:cNvPr id="1" name=""/>
        <p:cNvGrpSpPr/>
        <p:nvPr/>
      </p:nvGrpSpPr>
      <p:grpSpPr>
        <a:xfrm>
          <a:off x="0" y="0"/>
          <a:ext cx="0" cy="0"/>
          <a:chOff x="0" y="0"/>
          <a:chExt cx="0" cy="0"/>
        </a:xfrm>
      </p:grpSpPr>
      <p:sp>
        <p:nvSpPr>
          <p:cNvPr id="2" name="Rectangle 4"/>
          <p:cNvSpPr/>
          <p:nvPr/>
        </p:nvSpPr>
        <p:spPr>
          <a:xfrm>
            <a:off x="250829" y="500067"/>
            <a:ext cx="8642351" cy="6740527"/>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0" cap="none" spc="0" baseline="0" dirty="0">
                <a:solidFill>
                  <a:srgbClr val="000000"/>
                </a:solidFill>
                <a:uFillTx/>
                <a:latin typeface="Century Gothic" pitchFamily="34"/>
              </a:rPr>
              <a:t>ABOUT THE AUTHOR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1" i="0" u="none" strike="noStrike" kern="0" cap="none" spc="0" baseline="0" dirty="0">
              <a:solidFill>
                <a:srgbClr val="767171"/>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0" cap="none" spc="0" baseline="0" dirty="0">
                <a:solidFill>
                  <a:srgbClr val="000000"/>
                </a:solidFill>
                <a:uFillTx/>
                <a:latin typeface="Century Gothic" pitchFamily="34"/>
              </a:rPr>
              <a:t>Clive Davies, OBE </a:t>
            </a:r>
            <a:r>
              <a:rPr lang="en-GB" sz="1200" b="0" i="0" u="none" strike="noStrike" kern="0" cap="none" spc="0" baseline="0" dirty="0">
                <a:solidFill>
                  <a:srgbClr val="000000"/>
                </a:solidFill>
                <a:uFillTx/>
                <a:latin typeface="Century Gothic" pitchFamily="34"/>
              </a:rPr>
              <a:t>is one of the founding Directors of Focus working with school both nationally and internationally. He draws on a vast experience, including work as a </a:t>
            </a:r>
            <a:r>
              <a:rPr lang="en-GB" sz="1200" b="0" i="0" u="none" strike="noStrike" kern="0" cap="none" spc="0" baseline="0" dirty="0" err="1">
                <a:solidFill>
                  <a:srgbClr val="000000"/>
                </a:solidFill>
                <a:uFillTx/>
                <a:latin typeface="Century Gothic" pitchFamily="34"/>
              </a:rPr>
              <a:t>headteacher</a:t>
            </a:r>
            <a:r>
              <a:rPr lang="en-GB" sz="1200" b="0" i="0" u="none" strike="noStrike" kern="0" cap="none" spc="0" baseline="0" dirty="0">
                <a:solidFill>
                  <a:srgbClr val="000000"/>
                </a:solidFill>
                <a:uFillTx/>
                <a:latin typeface="Century Gothic" pitchFamily="34"/>
              </a:rPr>
              <a:t>, Ofsted inspector, trainer and consultant. </a:t>
            </a:r>
            <a:br>
              <a:rPr lang="en-GB" sz="1200" b="0" i="0" u="none" strike="noStrike" kern="0" cap="none" spc="0" baseline="0" dirty="0">
                <a:solidFill>
                  <a:srgbClr val="000000"/>
                </a:solidFill>
                <a:uFillTx/>
                <a:latin typeface="Century Gothic" pitchFamily="34"/>
              </a:rPr>
            </a:br>
            <a:br>
              <a:rPr lang="en-GB" sz="1200" b="0" i="0" u="none" strike="noStrike" kern="0" cap="none" spc="0" baseline="0" dirty="0">
                <a:solidFill>
                  <a:srgbClr val="000000"/>
                </a:solidFill>
                <a:uFillTx/>
                <a:latin typeface="Century Gothic" pitchFamily="34"/>
              </a:rPr>
            </a:br>
            <a:r>
              <a:rPr lang="en-GB" sz="1200" b="0" i="0" u="none" strike="noStrike" kern="0" cap="none" spc="0" baseline="0" dirty="0">
                <a:solidFill>
                  <a:srgbClr val="000000"/>
                </a:solidFill>
                <a:uFillTx/>
                <a:latin typeface="Century Gothic" pitchFamily="34"/>
              </a:rPr>
              <a:t>Clive has a wealth of experience working with schools to analyse their current position and supporting leaders to construct purposeful and fit-for-purpose self-evaluation systems which impact on pupil outcomes. Over recent years, Clive has been focusing particularly on the development of an approach to leading and delivering the curriculum which ensures a high degree of engagement for children. This approach to the curriculum is being used in schools across England. He is one of the innovators for the learning challenge curriculum which has gained national acclaim for its success. Clive works in all areas of school improvement and works from early years through the secondary phase. </a:t>
            </a:r>
            <a:br>
              <a:rPr lang="en-GB" sz="1200" b="0" i="0" u="none" strike="noStrike" kern="0" cap="none" spc="0" baseline="0" dirty="0">
                <a:solidFill>
                  <a:srgbClr val="000000"/>
                </a:solidFill>
                <a:uFillTx/>
                <a:latin typeface="Century Gothic" pitchFamily="34"/>
              </a:rPr>
            </a:br>
            <a:br>
              <a:rPr lang="en-GB" sz="1200" b="0" i="0" u="none" strike="noStrike" kern="0" cap="none" spc="0" baseline="0" dirty="0">
                <a:solidFill>
                  <a:srgbClr val="000000"/>
                </a:solidFill>
                <a:uFillTx/>
                <a:latin typeface="Century Gothic" pitchFamily="34"/>
              </a:rPr>
            </a:br>
            <a:r>
              <a:rPr lang="en-GB" sz="1200" b="0" i="0" u="none" strike="noStrike" kern="0" cap="none" spc="0" baseline="0" dirty="0">
                <a:solidFill>
                  <a:srgbClr val="000000"/>
                </a:solidFill>
                <a:uFillTx/>
                <a:latin typeface="Century Gothic" pitchFamily="34"/>
              </a:rPr>
              <a:t>As a </a:t>
            </a:r>
            <a:r>
              <a:rPr lang="en-GB" sz="1200" b="0" i="0" u="none" strike="noStrike" kern="0" cap="none" spc="0" baseline="0" dirty="0" err="1">
                <a:solidFill>
                  <a:srgbClr val="000000"/>
                </a:solidFill>
                <a:uFillTx/>
                <a:latin typeface="Century Gothic" pitchFamily="34"/>
              </a:rPr>
              <a:t>headteacher</a:t>
            </a:r>
            <a:r>
              <a:rPr lang="en-GB" sz="1200" b="0" i="0" u="none" strike="noStrike" kern="0" cap="none" spc="0" baseline="0" dirty="0">
                <a:solidFill>
                  <a:srgbClr val="000000"/>
                </a:solidFill>
                <a:uFillTx/>
                <a:latin typeface="Century Gothic" pitchFamily="34"/>
              </a:rPr>
              <a:t>, Clive’s school gained a National Curriculum Award and featured in the TES as one of three schools recognised for its quality practice. Clive has a national and international reputation as an authoritative speaker. He has recently worked in the Middle East, Europe and Japan. </a:t>
            </a:r>
            <a:br>
              <a:rPr lang="en-GB" sz="1200" b="0" i="0" u="none" strike="noStrike" kern="0" cap="none" spc="0" baseline="0" dirty="0">
                <a:solidFill>
                  <a:srgbClr val="000000"/>
                </a:solidFill>
                <a:uFillTx/>
                <a:latin typeface="Century Gothic" pitchFamily="34"/>
              </a:rPr>
            </a:br>
            <a:br>
              <a:rPr lang="en-GB" sz="1200" b="0" i="0" u="none" strike="noStrike" kern="0" cap="none" spc="0" baseline="0" dirty="0">
                <a:solidFill>
                  <a:srgbClr val="000000"/>
                </a:solidFill>
                <a:uFillTx/>
                <a:latin typeface="Century Gothic" pitchFamily="34"/>
              </a:rPr>
            </a:br>
            <a:r>
              <a:rPr lang="en-GB" sz="1200" b="1" i="0" u="none" strike="noStrike" kern="0" cap="none" spc="0" baseline="0" dirty="0">
                <a:solidFill>
                  <a:srgbClr val="000000"/>
                </a:solidFill>
                <a:uFillTx/>
                <a:latin typeface="Century Gothic" pitchFamily="34"/>
              </a:rPr>
              <a:t>Clive has written a wide range of publications which have become known for their straight forward and useful style; helping school leaders focus on what is most important to making a difference, including the best-selling ‘Raising Standards by Setting Targets’. Some of Clive’s most recent and best selling publications are:</a:t>
            </a:r>
            <a:br>
              <a:rPr lang="en-GB" sz="1200" b="1" i="0" u="none" strike="noStrike" kern="0" cap="none" spc="0" baseline="0" dirty="0">
                <a:solidFill>
                  <a:srgbClr val="000000"/>
                </a:solidFill>
                <a:uFillTx/>
                <a:latin typeface="Century Gothic" pitchFamily="34"/>
              </a:rPr>
            </a:br>
            <a:endParaRPr lang="en-GB" sz="1200" b="0" i="0" u="none" strike="noStrike" kern="0" cap="none" spc="0" baseline="0" dirty="0">
              <a:solidFill>
                <a:srgbClr val="000000"/>
              </a:solidFill>
              <a:uFillTx/>
              <a:latin typeface="Century Gothic" pitchFamily="34"/>
            </a:endParaRP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Making Good Lessons Outstanding</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Maths Learning Challenge Curriculum: Pre and Post Learning Challenges</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Talk for Success</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Science Learning Challenge Curriculum</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History &amp; Geography Learning Challenge Curriculum</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Leading the EYFS (co-authored with Sarah Quinn)</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Assessing Science and Non Core Subjects: In the new National Curriculum (Years 1 to 6)</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Focus on Maths (co-authored with Helen Rowland)</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Assessing without Levels</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Empowering Learners: A Focus on Learning Behaviours</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Step up to the Challenge Series</a:t>
            </a:r>
          </a:p>
          <a:p>
            <a:pPr marL="171450" marR="0" lvl="0" indent="-171450" algn="l" defTabSz="914400" rtl="0" fontAlgn="auto" hangingPunct="1">
              <a:lnSpc>
                <a:spcPct val="100000"/>
              </a:lnSpc>
              <a:spcBef>
                <a:spcPts val="0"/>
              </a:spcBef>
              <a:spcAft>
                <a:spcPts val="0"/>
              </a:spcAft>
              <a:buSzPct val="100000"/>
              <a:buFont typeface="Wingdings" pitchFamily="2"/>
              <a:buChar char="§"/>
              <a:tabLst/>
              <a:defRPr sz="1800" b="0" i="0" u="none" strike="noStrike" kern="0" cap="none" spc="0" baseline="0">
                <a:solidFill>
                  <a:srgbClr val="000000"/>
                </a:solidFill>
                <a:uFillTx/>
              </a:defRPr>
            </a:pPr>
            <a:r>
              <a:rPr lang="en-GB" sz="1200" b="0" i="0" u="none" strike="noStrike" kern="0" cap="none" spc="0" baseline="0" dirty="0">
                <a:solidFill>
                  <a:srgbClr val="000000"/>
                </a:solidFill>
                <a:uFillTx/>
                <a:latin typeface="Century Gothic" pitchFamily="34"/>
              </a:rPr>
              <a:t>Making Book Scrutiny more Meaningful</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br>
              <a:rPr lang="en-GB" sz="1200" b="0" i="0" u="none" strike="noStrike" kern="0" cap="none" spc="0" baseline="0" dirty="0">
                <a:solidFill>
                  <a:srgbClr val="000000"/>
                </a:solidFill>
                <a:uFillTx/>
                <a:latin typeface="Century Gothic" pitchFamily="34"/>
              </a:rPr>
            </a:br>
            <a:endParaRPr lang="en-GB" sz="1200" b="0" i="0" u="none" strike="noStrike" kern="0" cap="none" spc="0" baseline="0" dirty="0">
              <a:solidFill>
                <a:srgbClr val="000000"/>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200" b="0" i="0" u="none" strike="noStrike" kern="0" cap="none" spc="0" baseline="0" dirty="0">
              <a:solidFill>
                <a:srgbClr val="000000"/>
              </a:solidFill>
              <a:uFillTx/>
              <a:latin typeface="Century Gothic" pitchFamily="34"/>
            </a:endParaRPr>
          </a:p>
        </p:txBody>
      </p:sp>
      <p:sp>
        <p:nvSpPr>
          <p:cNvPr id="3" name="Footer Placeholder 5"/>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Slide Number Placeholder 5"/>
          <p:cNvSpPr>
            <a:spLocks noGrp="1"/>
          </p:cNvSpPr>
          <p:nvPr>
            <p:ph type="sldNum" sz="quarter" idx="8"/>
          </p:nvPr>
        </p:nvSpPr>
        <p:spPr/>
        <p:txBody>
          <a:bodyPr/>
          <a:lstStyle/>
          <a:p>
            <a:pPr lvl="0"/>
            <a:fld id="{800496E8-3B95-4BCD-BE1D-173A4D5F2E30}" type="slidenum">
              <a:rPr lang="en-GB" smtClean="0"/>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96">
    <p:spTree>
      <p:nvGrpSpPr>
        <p:cNvPr id="1" name=""/>
        <p:cNvGrpSpPr/>
        <p:nvPr/>
      </p:nvGrpSpPr>
      <p:grpSpPr>
        <a:xfrm>
          <a:off x="0" y="0"/>
          <a:ext cx="0" cy="0"/>
          <a:chOff x="0" y="0"/>
          <a:chExt cx="0" cy="0"/>
        </a:xfrm>
      </p:grpSpPr>
      <p:sp>
        <p:nvSpPr>
          <p:cNvPr id="2" name="TextBox 1"/>
          <p:cNvSpPr txBox="1"/>
          <p:nvPr/>
        </p:nvSpPr>
        <p:spPr>
          <a:xfrm>
            <a:off x="977895" y="1811334"/>
            <a:ext cx="7107238" cy="35702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2E75B6"/>
                </a:solidFill>
                <a:uFillTx/>
                <a:latin typeface="Century Gothic" pitchFamily="34"/>
              </a:rPr>
              <a:t>E-Book</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0" i="0" u="none" strike="noStrike" kern="1200" cap="none" spc="0" baseline="0">
              <a:solidFill>
                <a:srgbClr val="000000"/>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a:solidFill>
                  <a:srgbClr val="000000"/>
                </a:solidFill>
                <a:uFillTx/>
                <a:latin typeface="Century Gothic" pitchFamily="34"/>
              </a:rPr>
              <a:t>This book comes with an e-book, which would have been sent to you via email.  The pages of the e-book are in full colour for printing or use on a white board.</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700" b="0" i="0" u="none" strike="noStrike" kern="1200" cap="none" spc="0" baseline="0">
              <a:solidFill>
                <a:srgbClr val="000000"/>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a:solidFill>
                  <a:srgbClr val="000000"/>
                </a:solidFill>
                <a:uFillTx/>
                <a:latin typeface="Century Gothic" pitchFamily="34"/>
              </a:rPr>
              <a:t>If you have not received it, or have misplaced it, please contact Customer Services with your customer number and email address and we will email you another copy.</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700" b="0" i="0" u="none" strike="noStrike" kern="1200" cap="none" spc="0" baseline="0">
              <a:solidFill>
                <a:srgbClr val="000000"/>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a:solidFill>
                  <a:srgbClr val="000000"/>
                </a:solidFill>
                <a:uFillTx/>
                <a:latin typeface="Century Gothic" pitchFamily="34"/>
                <a:hlinkClick r:id="rId3"/>
              </a:rPr>
              <a:t>customerservice@focus-education.co.uk</a:t>
            </a:r>
            <a:endParaRPr lang="en-GB" sz="1700" b="0" i="0" u="none" strike="noStrike" kern="1200" cap="none" spc="0" baseline="0">
              <a:solidFill>
                <a:srgbClr val="000000"/>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a:solidFill>
                  <a:srgbClr val="000000"/>
                </a:solidFill>
                <a:uFillTx/>
                <a:latin typeface="Century Gothic" pitchFamily="34"/>
              </a:rPr>
              <a:t>01457 821818</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600" b="0" i="0" u="none" strike="noStrike" kern="1200" cap="none" spc="0" baseline="0">
              <a:solidFill>
                <a:srgbClr val="000000"/>
              </a:solidFill>
              <a:uFillTx/>
              <a:latin typeface="Century Gothic" pitchFamily="34"/>
            </a:endParaRPr>
          </a:p>
        </p:txBody>
      </p:sp>
      <p:pic>
        <p:nvPicPr>
          <p:cNvPr id="3" name="Picture 2"/>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7107238" y="290514"/>
            <a:ext cx="1724028" cy="1217615"/>
          </a:xfrm>
          <a:prstGeom prst="rect">
            <a:avLst/>
          </a:prstGeom>
          <a:noFill/>
          <a:ln cap="flat">
            <a:noFill/>
          </a:ln>
        </p:spPr>
      </p:pic>
      <p:sp>
        <p:nvSpPr>
          <p:cNvPr id="5" name="Slide Number Placeholder 4"/>
          <p:cNvSpPr>
            <a:spLocks noGrp="1"/>
          </p:cNvSpPr>
          <p:nvPr>
            <p:ph type="sldNum" sz="quarter" idx="8"/>
          </p:nvPr>
        </p:nvSpPr>
        <p:spPr/>
        <p:txBody>
          <a:bodyPr/>
          <a:lstStyle/>
          <a:p>
            <a:pPr lvl="0"/>
            <a:fld id="{800496E8-3B95-4BCD-BE1D-173A4D5F2E30}" type="slidenum">
              <a:rPr lang="en-GB" smtClean="0"/>
              <a:t>3</a:t>
            </a:fld>
            <a:endParaRPr lang="en-GB"/>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87">
    <p:spTree>
      <p:nvGrpSpPr>
        <p:cNvPr id="1" name=""/>
        <p:cNvGrpSpPr/>
        <p:nvPr/>
      </p:nvGrpSpPr>
      <p:grpSpPr>
        <a:xfrm>
          <a:off x="0" y="0"/>
          <a:ext cx="0" cy="0"/>
          <a:chOff x="0" y="0"/>
          <a:chExt cx="0" cy="0"/>
        </a:xfrm>
      </p:grpSpPr>
      <p:sp>
        <p:nvSpPr>
          <p:cNvPr id="2" name="Title 1"/>
          <p:cNvSpPr txBox="1">
            <a:spLocks noGrp="1"/>
          </p:cNvSpPr>
          <p:nvPr>
            <p:ph type="title"/>
          </p:nvPr>
        </p:nvSpPr>
        <p:spPr>
          <a:xfrm>
            <a:off x="508004" y="365129"/>
            <a:ext cx="7886700" cy="569908"/>
          </a:xfrm>
        </p:spPr>
        <p:txBody>
          <a:bodyPr/>
          <a:lstStyle/>
          <a:p>
            <a:pPr lvl="0"/>
            <a:r>
              <a:rPr lang="en-GB" sz="3200" b="1">
                <a:latin typeface="Century Gothic" pitchFamily="34"/>
              </a:rPr>
              <a:t>Assessing Geography</a:t>
            </a:r>
          </a:p>
        </p:txBody>
      </p:sp>
      <p:graphicFrame>
        <p:nvGraphicFramePr>
          <p:cNvPr id="3" name="Content Placeholder 3"/>
          <p:cNvGraphicFramePr>
            <a:graphicFrameLocks noGrp="1"/>
          </p:cNvGraphicFramePr>
          <p:nvPr>
            <p:ph idx="1"/>
          </p:nvPr>
        </p:nvGraphicFramePr>
        <p:xfrm>
          <a:off x="508004" y="1307473"/>
          <a:ext cx="8007345" cy="5048876"/>
        </p:xfrm>
        <a:graphic>
          <a:graphicData uri="http://schemas.openxmlformats.org/drawingml/2006/table">
            <a:tbl>
              <a:tblPr firstRow="1" bandRow="1">
                <a:effectLst/>
                <a:tableStyleId>{5C22544A-7EE6-4342-B048-85BDC9FD1C3A}</a:tableStyleId>
              </a:tblPr>
              <a:tblGrid>
                <a:gridCol w="8007345">
                  <a:extLst>
                    <a:ext uri="{9D8B030D-6E8A-4147-A177-3AD203B41FA5}">
                      <a16:colId xmlns:a16="http://schemas.microsoft.com/office/drawing/2014/main" val="20000"/>
                    </a:ext>
                  </a:extLst>
                </a:gridCol>
              </a:tblGrid>
              <a:tr h="370844">
                <a:tc>
                  <a:txBody>
                    <a:bodyPr/>
                    <a:lstStyle/>
                    <a:p>
                      <a:pPr lvl="0"/>
                      <a:r>
                        <a:rPr lang="en-GB" sz="1800">
                          <a:solidFill>
                            <a:srgbClr val="000000"/>
                          </a:solidFill>
                          <a:latin typeface="Century Gothic" pitchFamily="34"/>
                        </a:rPr>
                        <a:t>Introduction: General</a:t>
                      </a:r>
                    </a:p>
                  </a:txBody>
                  <a:tcPr>
                    <a:solidFill>
                      <a:srgbClr val="A5A5A5"/>
                    </a:solidFill>
                  </a:tcPr>
                </a:tc>
                <a:extLst>
                  <a:ext uri="{0D108BD9-81ED-4DB2-BD59-A6C34878D82A}">
                    <a16:rowId xmlns:a16="http://schemas.microsoft.com/office/drawing/2014/main" val="10000"/>
                  </a:ext>
                </a:extLst>
              </a:tr>
              <a:tr h="518163">
                <a:tc>
                  <a:txBody>
                    <a:bodyPr/>
                    <a:lstStyle/>
                    <a:p>
                      <a:pPr marL="285750" lvl="0" indent="-285750">
                        <a:buSzPct val="100000"/>
                        <a:buFont typeface="Arial" pitchFamily="34"/>
                        <a:buChar char="•"/>
                      </a:pPr>
                      <a:r>
                        <a:rPr lang="en-GB" sz="1400">
                          <a:latin typeface="Century Gothic" pitchFamily="34"/>
                        </a:rPr>
                        <a:t>It is important to keep in mind that a great deal of the geography curriculum requires us to improve pupils’ knowledge of geography.</a:t>
                      </a:r>
                    </a:p>
                  </a:txBody>
                  <a:tcPr/>
                </a:tc>
                <a:extLst>
                  <a:ext uri="{0D108BD9-81ED-4DB2-BD59-A6C34878D82A}">
                    <a16:rowId xmlns:a16="http://schemas.microsoft.com/office/drawing/2014/main" val="10001"/>
                  </a:ext>
                </a:extLst>
              </a:tr>
              <a:tr h="370844">
                <a:tc>
                  <a:txBody>
                    <a:bodyPr/>
                    <a:lstStyle/>
                    <a:p>
                      <a:pPr marL="0" marR="0" lvl="0" indent="0" algn="l" defTabSz="914400" rtl="0" fontAlgn="auto" hangingPunct="1">
                        <a:lnSpc>
                          <a:spcPct val="100000"/>
                        </a:lnSpc>
                        <a:spcBef>
                          <a:spcPts val="0"/>
                        </a:spcBef>
                        <a:spcAft>
                          <a:spcPts val="0"/>
                        </a:spcAft>
                        <a:buNone/>
                        <a:tabLst/>
                      </a:pPr>
                      <a:r>
                        <a:rPr lang="en-GB" sz="1800" b="1">
                          <a:solidFill>
                            <a:srgbClr val="000000"/>
                          </a:solidFill>
                          <a:latin typeface="Century Gothic" pitchFamily="34"/>
                        </a:rPr>
                        <a:t>Introduction:</a:t>
                      </a:r>
                    </a:p>
                  </a:txBody>
                  <a:tcPr/>
                </a:tc>
                <a:extLst>
                  <a:ext uri="{0D108BD9-81ED-4DB2-BD59-A6C34878D82A}">
                    <a16:rowId xmlns:a16="http://schemas.microsoft.com/office/drawing/2014/main" val="10002"/>
                  </a:ext>
                </a:extLst>
              </a:tr>
              <a:tr h="731520">
                <a:tc>
                  <a:txBody>
                    <a:bodyPr/>
                    <a:lstStyle/>
                    <a:p>
                      <a:pPr marL="285750" lvl="0" indent="-285750">
                        <a:buSzPct val="100000"/>
                        <a:buFont typeface="Arial" pitchFamily="34"/>
                        <a:buChar char="•"/>
                      </a:pPr>
                      <a:r>
                        <a:rPr lang="en-GB" sz="1400">
                          <a:latin typeface="Century Gothic" pitchFamily="34"/>
                        </a:rPr>
                        <a:t>This is a resource to assess pupils’ knowledge and skills in geography without reverting to a tick sheet (although one has been included at the back in case you feel it is important to do so – Pages 74 and 75).</a:t>
                      </a:r>
                    </a:p>
                  </a:txBody>
                  <a:tcPr/>
                </a:tc>
                <a:extLst>
                  <a:ext uri="{0D108BD9-81ED-4DB2-BD59-A6C34878D82A}">
                    <a16:rowId xmlns:a16="http://schemas.microsoft.com/office/drawing/2014/main" val="10003"/>
                  </a:ext>
                </a:extLst>
              </a:tr>
              <a:tr h="324794">
                <a:tc>
                  <a:txBody>
                    <a:bodyPr/>
                    <a:lstStyle/>
                    <a:p>
                      <a:pPr marL="285750" lvl="0" indent="-285750">
                        <a:buSzPct val="100000"/>
                        <a:buFont typeface="Arial" pitchFamily="34"/>
                        <a:buChar char="•"/>
                      </a:pPr>
                      <a:r>
                        <a:rPr lang="en-GB" sz="1400" b="1">
                          <a:solidFill>
                            <a:srgbClr val="000000"/>
                          </a:solidFill>
                          <a:latin typeface="Century Gothic" pitchFamily="34"/>
                        </a:rPr>
                        <a:t>Key Stage 1</a:t>
                      </a:r>
                      <a:endParaRPr lang="en-GB" sz="1400">
                        <a:latin typeface="Century Gothic" pitchFamily="34"/>
                      </a:endParaRPr>
                    </a:p>
                  </a:txBody>
                  <a:tcPr/>
                </a:tc>
                <a:extLst>
                  <a:ext uri="{0D108BD9-81ED-4DB2-BD59-A6C34878D82A}">
                    <a16:rowId xmlns:a16="http://schemas.microsoft.com/office/drawing/2014/main" val="10004"/>
                  </a:ext>
                </a:extLst>
              </a:tr>
              <a:tr h="731520">
                <a:tc>
                  <a:txBody>
                    <a:bodyPr/>
                    <a:lstStyle/>
                    <a:p>
                      <a:pPr marL="285750" lvl="0" indent="-285750">
                        <a:buSzPct val="100000"/>
                        <a:buFont typeface="Arial" pitchFamily="34"/>
                        <a:buChar char="•"/>
                      </a:pPr>
                      <a:r>
                        <a:rPr lang="en-GB" sz="1400">
                          <a:latin typeface="Century Gothic" pitchFamily="34"/>
                        </a:rPr>
                        <a:t>In the first instance the requirements of the Key Stage 1 National Curriculum is outlined, showing eight areas to be covered. This is outlined on Pages 7 and 8 (on the left hand side)</a:t>
                      </a:r>
                    </a:p>
                  </a:txBody>
                  <a:tcPr/>
                </a:tc>
                <a:extLst>
                  <a:ext uri="{0D108BD9-81ED-4DB2-BD59-A6C34878D82A}">
                    <a16:rowId xmlns:a16="http://schemas.microsoft.com/office/drawing/2014/main" val="10005"/>
                  </a:ext>
                </a:extLst>
              </a:tr>
              <a:tr h="538151">
                <a:tc>
                  <a:txBody>
                    <a:bodyPr/>
                    <a:lstStyle/>
                    <a:p>
                      <a:pPr marL="285750" lvl="0" indent="-285750">
                        <a:buSzPct val="100000"/>
                        <a:buFont typeface="Arial" pitchFamily="34"/>
                        <a:buChar char="•"/>
                      </a:pPr>
                      <a:r>
                        <a:rPr lang="en-GB" sz="1400">
                          <a:latin typeface="Century Gothic" pitchFamily="34"/>
                        </a:rPr>
                        <a:t>On the right hand side the key assessment criteria have been identified. The middle column provides you with a suggested year of coverage.</a:t>
                      </a:r>
                    </a:p>
                  </a:txBody>
                  <a:tcPr/>
                </a:tc>
                <a:extLst>
                  <a:ext uri="{0D108BD9-81ED-4DB2-BD59-A6C34878D82A}">
                    <a16:rowId xmlns:a16="http://schemas.microsoft.com/office/drawing/2014/main" val="10006"/>
                  </a:ext>
                </a:extLst>
              </a:tr>
              <a:tr h="731520">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a:latin typeface="Century Gothic" pitchFamily="34"/>
                        </a:rPr>
                        <a:t>Pages 16 and 17 links the National Curriculum coverage to Year 1 assessment statements. Page 18 summaries these and provides you with a cumulative assessment sheet for your pupils</a:t>
                      </a:r>
                    </a:p>
                  </a:txBody>
                  <a:tcPr/>
                </a:tc>
                <a:extLst>
                  <a:ext uri="{0D108BD9-81ED-4DB2-BD59-A6C34878D82A}">
                    <a16:rowId xmlns:a16="http://schemas.microsoft.com/office/drawing/2014/main" val="10007"/>
                  </a:ext>
                </a:extLst>
              </a:tr>
              <a:tr h="731520">
                <a:tc>
                  <a:txBody>
                    <a:bodyPr/>
                    <a:lstStyle/>
                    <a:p>
                      <a:pPr marL="285750" lvl="0" indent="-285750">
                        <a:buSzPct val="100000"/>
                        <a:buFont typeface="Arial" pitchFamily="34"/>
                        <a:buChar char="•"/>
                      </a:pPr>
                      <a:r>
                        <a:rPr lang="en-GB" sz="1400">
                          <a:latin typeface="Century Gothic" pitchFamily="34"/>
                        </a:rPr>
                        <a:t>Pages 26 and 27 links the National Curriculum coverage to Year 2 assessment statements. Page 28 summaries these and provides you with a cumulative assessment sheet for your pupils</a:t>
                      </a:r>
                    </a:p>
                  </a:txBody>
                  <a:tcPr/>
                </a:tc>
                <a:extLst>
                  <a:ext uri="{0D108BD9-81ED-4DB2-BD59-A6C34878D82A}">
                    <a16:rowId xmlns:a16="http://schemas.microsoft.com/office/drawing/2014/main" val="10008"/>
                  </a:ext>
                </a:extLst>
              </a:tr>
            </a:tbl>
          </a:graphicData>
        </a:graphic>
      </p:graphicFrame>
      <p:sp>
        <p:nvSpPr>
          <p:cNvPr id="4"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7" name="Slide Number Placeholder 6"/>
          <p:cNvSpPr>
            <a:spLocks noGrp="1"/>
          </p:cNvSpPr>
          <p:nvPr>
            <p:ph type="sldNum" sz="quarter" idx="8"/>
          </p:nvPr>
        </p:nvSpPr>
        <p:spPr/>
        <p:txBody>
          <a:bodyPr/>
          <a:lstStyle/>
          <a:p>
            <a:pPr lvl="0"/>
            <a:fld id="{FDC8F4D4-DEA1-48FA-A959-B844C4CDC30B}" type="slidenum">
              <a:rPr lang="en-GB" smtClean="0"/>
              <a:t>4</a:t>
            </a:fld>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88">
    <p:spTree>
      <p:nvGrpSpPr>
        <p:cNvPr id="1" name=""/>
        <p:cNvGrpSpPr/>
        <p:nvPr/>
      </p:nvGrpSpPr>
      <p:grpSpPr>
        <a:xfrm>
          <a:off x="0" y="0"/>
          <a:ext cx="0" cy="0"/>
          <a:chOff x="0" y="0"/>
          <a:chExt cx="0" cy="0"/>
        </a:xfrm>
      </p:grpSpPr>
      <p:sp>
        <p:nvSpPr>
          <p:cNvPr id="2" name="Title 1"/>
          <p:cNvSpPr txBox="1">
            <a:spLocks noGrp="1"/>
          </p:cNvSpPr>
          <p:nvPr>
            <p:ph type="title"/>
          </p:nvPr>
        </p:nvSpPr>
        <p:spPr>
          <a:xfrm>
            <a:off x="508004" y="292095"/>
            <a:ext cx="7886700" cy="569908"/>
          </a:xfrm>
        </p:spPr>
        <p:txBody>
          <a:bodyPr/>
          <a:lstStyle/>
          <a:p>
            <a:pPr lvl="0"/>
            <a:r>
              <a:rPr lang="en-GB" sz="3200" b="1">
                <a:latin typeface="Century Gothic" pitchFamily="34"/>
              </a:rPr>
              <a:t>Assessing Geography</a:t>
            </a:r>
          </a:p>
        </p:txBody>
      </p:sp>
      <p:graphicFrame>
        <p:nvGraphicFramePr>
          <p:cNvPr id="3" name="Content Placeholder 3"/>
          <p:cNvGraphicFramePr>
            <a:graphicFrameLocks noGrp="1"/>
          </p:cNvGraphicFramePr>
          <p:nvPr>
            <p:ph idx="1"/>
          </p:nvPr>
        </p:nvGraphicFramePr>
        <p:xfrm>
          <a:off x="508004" y="862014"/>
          <a:ext cx="8007345" cy="5437221"/>
        </p:xfrm>
        <a:graphic>
          <a:graphicData uri="http://schemas.openxmlformats.org/drawingml/2006/table">
            <a:tbl>
              <a:tblPr firstRow="1" bandRow="1">
                <a:effectLst/>
                <a:tableStyleId>{5C22544A-7EE6-4342-B048-85BDC9FD1C3A}</a:tableStyleId>
              </a:tblPr>
              <a:tblGrid>
                <a:gridCol w="8007345">
                  <a:extLst>
                    <a:ext uri="{9D8B030D-6E8A-4147-A177-3AD203B41FA5}">
                      <a16:colId xmlns:a16="http://schemas.microsoft.com/office/drawing/2014/main" val="20000"/>
                    </a:ext>
                  </a:extLst>
                </a:gridCol>
              </a:tblGrid>
              <a:tr h="370862">
                <a:tc>
                  <a:txBody>
                    <a:bodyPr/>
                    <a:lstStyle/>
                    <a:p>
                      <a:pPr lvl="0"/>
                      <a:r>
                        <a:rPr lang="en-GB" sz="1800">
                          <a:solidFill>
                            <a:srgbClr val="000000"/>
                          </a:solidFill>
                          <a:latin typeface="Century Gothic" pitchFamily="34"/>
                        </a:rPr>
                        <a:t>Key Stage 2</a:t>
                      </a:r>
                    </a:p>
                  </a:txBody>
                  <a:tcPr>
                    <a:solidFill>
                      <a:srgbClr val="A5A5A5"/>
                    </a:solidFill>
                  </a:tcPr>
                </a:tc>
                <a:extLst>
                  <a:ext uri="{0D108BD9-81ED-4DB2-BD59-A6C34878D82A}">
                    <a16:rowId xmlns:a16="http://schemas.microsoft.com/office/drawing/2014/main" val="10000"/>
                  </a:ext>
                </a:extLst>
              </a:tr>
              <a:tr h="823005">
                <a:tc>
                  <a:txBody>
                    <a:bodyPr/>
                    <a:lstStyle/>
                    <a:p>
                      <a:pPr marL="285750" lvl="0" indent="-285750">
                        <a:buSzPct val="100000"/>
                        <a:buFont typeface="Arial" pitchFamily="34"/>
                        <a:buChar char="•"/>
                      </a:pPr>
                      <a:r>
                        <a:rPr lang="en-GB" sz="1600">
                          <a:latin typeface="Century Gothic" pitchFamily="34"/>
                        </a:rPr>
                        <a:t>The requirements of the Key Stage 2 National Curriculum is outlined, showing nine areas to be covered. This is outlined on pages 26 and 27 (on the left hand side)</a:t>
                      </a:r>
                    </a:p>
                  </a:txBody>
                  <a:tcPr/>
                </a:tc>
                <a:extLst>
                  <a:ext uri="{0D108BD9-81ED-4DB2-BD59-A6C34878D82A}">
                    <a16:rowId xmlns:a16="http://schemas.microsoft.com/office/drawing/2014/main" val="10001"/>
                  </a:ext>
                </a:extLst>
              </a:tr>
              <a:tr h="585718">
                <a:tc>
                  <a:txBody>
                    <a:bodyPr/>
                    <a:lstStyle/>
                    <a:p>
                      <a:pPr marL="285750" lvl="0" indent="-285750">
                        <a:buSzPct val="100000"/>
                        <a:buFont typeface="Arial" pitchFamily="34"/>
                        <a:buChar char="•"/>
                      </a:pPr>
                      <a:r>
                        <a:rPr lang="en-GB" sz="1600">
                          <a:latin typeface="Century Gothic" pitchFamily="34"/>
                        </a:rPr>
                        <a:t>On the right hand side the key assessment criteria has been identified. The column in between provides you with a suggested year/s of coverage.</a:t>
                      </a:r>
                    </a:p>
                  </a:txBody>
                  <a:tcPr/>
                </a:tc>
                <a:extLst>
                  <a:ext uri="{0D108BD9-81ED-4DB2-BD59-A6C34878D82A}">
                    <a16:rowId xmlns:a16="http://schemas.microsoft.com/office/drawing/2014/main" val="10002"/>
                  </a:ext>
                </a:extLst>
              </a:tr>
              <a:tr h="690884">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a:latin typeface="Century Gothic" pitchFamily="34"/>
                        </a:rPr>
                        <a:t>Pages 39 and 40 links the National Curriculum coverage to Year 3 assessment statements. Page 41 summaries these and provides you with a cumulative assessment sheet for your pupils.</a:t>
                      </a:r>
                    </a:p>
                  </a:txBody>
                  <a:tcPr/>
                </a:tc>
                <a:extLst>
                  <a:ext uri="{0D108BD9-81ED-4DB2-BD59-A6C34878D82A}">
                    <a16:rowId xmlns:a16="http://schemas.microsoft.com/office/drawing/2014/main" val="10003"/>
                  </a:ext>
                </a:extLst>
              </a:tr>
              <a:tr h="721351">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a:latin typeface="Century Gothic" pitchFamily="34"/>
                        </a:rPr>
                        <a:t>Pages 49 and 50 links the National Curriculum coverage to Year 4 assessment statements. Page 51 summaries these and provides you with a cumulative assessment sheet for your pupils.</a:t>
                      </a:r>
                    </a:p>
                  </a:txBody>
                  <a:tcPr/>
                </a:tc>
                <a:extLst>
                  <a:ext uri="{0D108BD9-81ED-4DB2-BD59-A6C34878D82A}">
                    <a16:rowId xmlns:a16="http://schemas.microsoft.com/office/drawing/2014/main" val="10004"/>
                  </a:ext>
                </a:extLst>
              </a:tr>
              <a:tr h="701024">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a:latin typeface="Century Gothic" pitchFamily="34"/>
                        </a:rPr>
                        <a:t>Pages 61 and 62 links the National Curriculum coverage to Year 5 assessment statements. Page 63 summaries these and provides you with a cumulative assessment sheet for your pupils.</a:t>
                      </a:r>
                    </a:p>
                  </a:txBody>
                  <a:tcPr/>
                </a:tc>
                <a:extLst>
                  <a:ext uri="{0D108BD9-81ED-4DB2-BD59-A6C34878D82A}">
                    <a16:rowId xmlns:a16="http://schemas.microsoft.com/office/drawing/2014/main" val="10005"/>
                  </a:ext>
                </a:extLst>
              </a:tr>
              <a:tr h="701024">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a:latin typeface="Century Gothic" pitchFamily="34"/>
                        </a:rPr>
                        <a:t>Pages 71 and 72 links the National Curriculum coverage to Year 6 assessment statements. Page 73 summaries these and provides you with a cumulative assessment sheet for your pupils.</a:t>
                      </a:r>
                    </a:p>
                  </a:txBody>
                  <a:tcPr/>
                </a:tc>
                <a:extLst>
                  <a:ext uri="{0D108BD9-81ED-4DB2-BD59-A6C34878D82A}">
                    <a16:rowId xmlns:a16="http://schemas.microsoft.com/office/drawing/2014/main" val="10006"/>
                  </a:ext>
                </a:extLst>
              </a:tr>
              <a:tr h="731556">
                <a:tc>
                  <a:txBody>
                    <a:bodyPr/>
                    <a:lstStyle/>
                    <a:p>
                      <a:pPr marL="285750" marR="0" lvl="0" indent="-285750" algn="l" defTabSz="914400" rtl="0" fontAlgn="auto" hangingPunct="1">
                        <a:lnSpc>
                          <a:spcPct val="100000"/>
                        </a:lnSpc>
                        <a:spcBef>
                          <a:spcPts val="0"/>
                        </a:spcBef>
                        <a:spcAft>
                          <a:spcPts val="0"/>
                        </a:spcAft>
                        <a:buSzPct val="100000"/>
                        <a:buFont typeface="Arial" pitchFamily="34"/>
                        <a:buChar char="•"/>
                        <a:tabLst/>
                      </a:pPr>
                      <a:r>
                        <a:rPr lang="en-GB" sz="1400" b="1" i="1">
                          <a:latin typeface="Century Gothic" pitchFamily="34"/>
                        </a:rPr>
                        <a:t>Please note the National Curriculum does not set out to identify what greater depth is in geography or any other non-core subjects, so it is important to use the term ‘exceptional attainment’ or talented or gifted accordingly.</a:t>
                      </a:r>
                    </a:p>
                  </a:txBody>
                  <a:tcPr/>
                </a:tc>
                <a:extLst>
                  <a:ext uri="{0D108BD9-81ED-4DB2-BD59-A6C34878D82A}">
                    <a16:rowId xmlns:a16="http://schemas.microsoft.com/office/drawing/2014/main" val="10007"/>
                  </a:ext>
                </a:extLst>
              </a:tr>
            </a:tbl>
          </a:graphicData>
        </a:graphic>
      </p:graphicFrame>
      <p:sp>
        <p:nvSpPr>
          <p:cNvPr id="4"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7" name="Slide Number Placeholder 6"/>
          <p:cNvSpPr>
            <a:spLocks noGrp="1"/>
          </p:cNvSpPr>
          <p:nvPr>
            <p:ph type="sldNum" sz="quarter" idx="8"/>
          </p:nvPr>
        </p:nvSpPr>
        <p:spPr/>
        <p:txBody>
          <a:bodyPr/>
          <a:lstStyle/>
          <a:p>
            <a:pPr lvl="0"/>
            <a:fld id="{FDC8F4D4-DEA1-48FA-A959-B844C4CDC30B}" type="slidenum">
              <a:rPr lang="en-GB" smtClean="0"/>
              <a:t>5</a:t>
            </a:fld>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30">
    <p:spTree>
      <p:nvGrpSpPr>
        <p:cNvPr id="1" name=""/>
        <p:cNvGrpSpPr/>
        <p:nvPr/>
      </p:nvGrpSpPr>
      <p:grpSpPr>
        <a:xfrm>
          <a:off x="0" y="0"/>
          <a:ext cx="0" cy="0"/>
          <a:chOff x="0" y="0"/>
          <a:chExt cx="0" cy="0"/>
        </a:xfrm>
      </p:grpSpPr>
      <p:sp>
        <p:nvSpPr>
          <p:cNvPr id="2" name="Title 1"/>
          <p:cNvSpPr txBox="1">
            <a:spLocks noGrp="1"/>
          </p:cNvSpPr>
          <p:nvPr>
            <p:ph type="title"/>
          </p:nvPr>
        </p:nvSpPr>
        <p:spPr>
          <a:xfrm>
            <a:off x="323853" y="85725"/>
            <a:ext cx="7886700" cy="549270"/>
          </a:xfrm>
        </p:spPr>
        <p:txBody>
          <a:bodyPr/>
          <a:lstStyle/>
          <a:p>
            <a:pPr lvl="0"/>
            <a:r>
              <a:rPr lang="en-GB" sz="3200" b="1">
                <a:latin typeface="Century Gothic" pitchFamily="34"/>
              </a:rPr>
              <a:t>Geography: Key Stage 1</a:t>
            </a:r>
          </a:p>
        </p:txBody>
      </p:sp>
      <p:graphicFrame>
        <p:nvGraphicFramePr>
          <p:cNvPr id="3" name="Content Placeholder 5"/>
          <p:cNvGraphicFramePr>
            <a:graphicFrameLocks noGrp="1"/>
          </p:cNvGraphicFramePr>
          <p:nvPr>
            <p:ph idx="1"/>
          </p:nvPr>
        </p:nvGraphicFramePr>
        <p:xfrm>
          <a:off x="323853" y="634995"/>
          <a:ext cx="8603331" cy="5918687"/>
        </p:xfrm>
        <a:graphic>
          <a:graphicData uri="http://schemas.openxmlformats.org/drawingml/2006/table">
            <a:tbl>
              <a:tblPr firstRow="1" bandRow="1">
                <a:effectLst/>
                <a:tableStyleId>{5C22544A-7EE6-4342-B048-85BDC9FD1C3A}</a:tableStyleId>
              </a:tblPr>
              <a:tblGrid>
                <a:gridCol w="384669">
                  <a:extLst>
                    <a:ext uri="{9D8B030D-6E8A-4147-A177-3AD203B41FA5}">
                      <a16:colId xmlns:a16="http://schemas.microsoft.com/office/drawing/2014/main" val="20000"/>
                    </a:ext>
                  </a:extLst>
                </a:gridCol>
                <a:gridCol w="4561063">
                  <a:extLst>
                    <a:ext uri="{9D8B030D-6E8A-4147-A177-3AD203B41FA5}">
                      <a16:colId xmlns:a16="http://schemas.microsoft.com/office/drawing/2014/main" val="20001"/>
                    </a:ext>
                  </a:extLst>
                </a:gridCol>
                <a:gridCol w="848407">
                  <a:extLst>
                    <a:ext uri="{9D8B030D-6E8A-4147-A177-3AD203B41FA5}">
                      <a16:colId xmlns:a16="http://schemas.microsoft.com/office/drawing/2014/main" val="20002"/>
                    </a:ext>
                  </a:extLst>
                </a:gridCol>
                <a:gridCol w="2809192">
                  <a:extLst>
                    <a:ext uri="{9D8B030D-6E8A-4147-A177-3AD203B41FA5}">
                      <a16:colId xmlns:a16="http://schemas.microsoft.com/office/drawing/2014/main" val="20003"/>
                    </a:ext>
                  </a:extLst>
                </a:gridCol>
              </a:tblGrid>
              <a:tr h="893908">
                <a:tc gridSpan="2">
                  <a:txBody>
                    <a:bodyPr/>
                    <a:lstStyle/>
                    <a:p>
                      <a:pPr lvl="0" algn="ctr">
                        <a:lnSpc>
                          <a:spcPct val="115000"/>
                        </a:lnSpc>
                        <a:spcAft>
                          <a:spcPts val="375"/>
                        </a:spcAft>
                      </a:pPr>
                      <a:r>
                        <a:rPr lang="en-GB" sz="1800" b="1">
                          <a:solidFill>
                            <a:srgbClr val="000000"/>
                          </a:solidFill>
                          <a:latin typeface="Century Gothic" pitchFamily="34"/>
                          <a:ea typeface="Times New Roman" pitchFamily="18"/>
                          <a:cs typeface="Arial" pitchFamily="34"/>
                        </a:rPr>
                        <a:t>Subject Content from the Programme of Study</a:t>
                      </a:r>
                      <a:endParaRPr lang="en-GB" sz="1800">
                        <a:solidFill>
                          <a:srgbClr val="000000"/>
                        </a:solidFill>
                        <a:latin typeface="Century Gothic" pitchFamily="34"/>
                        <a:ea typeface="Calibri" pitchFamily="34"/>
                        <a:cs typeface="Times New Roman" pitchFamily="18"/>
                      </a:endParaRPr>
                    </a:p>
                  </a:txBody>
                  <a:tcPr marL="68580" marR="68580" marT="0" marB="0" anchor="ctr">
                    <a:solidFill>
                      <a:srgbClr val="8FAADC"/>
                    </a:solidFill>
                  </a:tcPr>
                </a:tc>
                <a:tc hMerge="1">
                  <a:txBody>
                    <a:bodyPr/>
                    <a:lstStyle/>
                    <a:p>
                      <a:endParaRPr lang="en-GB"/>
                    </a:p>
                  </a:txBody>
                  <a:tcPr/>
                </a:tc>
                <a:tc>
                  <a:txBody>
                    <a:bodyPr/>
                    <a:lstStyle/>
                    <a:p>
                      <a:pPr lvl="0" algn="ctr"/>
                      <a:r>
                        <a:rPr lang="en-GB" sz="1800">
                          <a:solidFill>
                            <a:srgbClr val="000000"/>
                          </a:solidFill>
                          <a:latin typeface="Century Gothic" pitchFamily="34"/>
                        </a:rPr>
                        <a:t>Year </a:t>
                      </a:r>
                    </a:p>
                  </a:txBody>
                  <a:tcPr marL="91430" marR="91430" marT="45692" marB="45692">
                    <a:solidFill>
                      <a:srgbClr val="8FAADC"/>
                    </a:solidFill>
                  </a:tcPr>
                </a:tc>
                <a:tc>
                  <a:txBody>
                    <a:bodyPr/>
                    <a:lstStyle/>
                    <a:p>
                      <a:pPr lvl="0" algn="ctr"/>
                      <a:r>
                        <a:rPr lang="en-GB" sz="1800">
                          <a:solidFill>
                            <a:srgbClr val="000000"/>
                          </a:solidFill>
                          <a:latin typeface="Century Gothic" pitchFamily="34"/>
                        </a:rPr>
                        <a:t>Key Assessment Criteria</a:t>
                      </a:r>
                    </a:p>
                  </a:txBody>
                  <a:tcPr marL="91430" marR="91430" marT="45692" marB="45692">
                    <a:solidFill>
                      <a:srgbClr val="8FAADC"/>
                    </a:solidFill>
                  </a:tcPr>
                </a:tc>
                <a:extLst>
                  <a:ext uri="{0D108BD9-81ED-4DB2-BD59-A6C34878D82A}">
                    <a16:rowId xmlns:a16="http://schemas.microsoft.com/office/drawing/2014/main" val="10000"/>
                  </a:ext>
                </a:extLst>
              </a:tr>
              <a:tr h="718626">
                <a:tc>
                  <a:txBody>
                    <a:bodyPr/>
                    <a:lstStyle/>
                    <a:p>
                      <a:pPr lvl="0">
                        <a:lnSpc>
                          <a:spcPct val="115000"/>
                        </a:lnSpc>
                        <a:spcAft>
                          <a:spcPts val="0"/>
                        </a:spcAft>
                      </a:pPr>
                      <a:r>
                        <a:rPr lang="en-GB" sz="1600" b="1">
                          <a:latin typeface="Century Gothic" pitchFamily="34"/>
                          <a:ea typeface="Calibri" pitchFamily="34"/>
                          <a:cs typeface="Times New Roman" pitchFamily="18"/>
                        </a:rPr>
                        <a:t>1</a:t>
                      </a:r>
                    </a:p>
                  </a:txBody>
                  <a:tcPr marL="68580" marR="68580" marT="0" marB="0"/>
                </a:tc>
                <a:tc>
                  <a:txBody>
                    <a:bodyPr/>
                    <a:lstStyle/>
                    <a:p>
                      <a:pPr lvl="0">
                        <a:lnSpc>
                          <a:spcPct val="115000"/>
                        </a:lnSpc>
                        <a:spcAft>
                          <a:spcPts val="0"/>
                        </a:spcAft>
                      </a:pPr>
                      <a:r>
                        <a:rPr lang="en-GB" sz="1200">
                          <a:latin typeface="Century Gothic" pitchFamily="34"/>
                          <a:ea typeface="Calibri" pitchFamily="34"/>
                          <a:cs typeface="Times New Roman" pitchFamily="18"/>
                        </a:rPr>
                        <a:t>Pupils should be taught to name and locate the world’s seven continents and five oceans.</a:t>
                      </a:r>
                    </a:p>
                    <a:p>
                      <a:pPr lvl="0">
                        <a:lnSpc>
                          <a:spcPct val="115000"/>
                        </a:lnSpc>
                        <a:spcAft>
                          <a:spcPts val="0"/>
                        </a:spcAft>
                      </a:pPr>
                      <a:r>
                        <a:rPr lang="en-GB" sz="1200">
                          <a:latin typeface="Century Gothic" pitchFamily="34"/>
                          <a:ea typeface="Calibri" pitchFamily="34"/>
                          <a:cs typeface="Times New Roman" pitchFamily="18"/>
                        </a:rPr>
                        <a:t> </a:t>
                      </a:r>
                    </a:p>
                    <a:p>
                      <a:pPr lvl="0">
                        <a:lnSpc>
                          <a:spcPct val="115000"/>
                        </a:lnSpc>
                        <a:spcAft>
                          <a:spcPts val="0"/>
                        </a:spcAft>
                      </a:pPr>
                      <a:r>
                        <a:rPr lang="en-GB" sz="1200">
                          <a:latin typeface="Century Gothic" pitchFamily="34"/>
                          <a:ea typeface="Calibri" pitchFamily="34"/>
                          <a:cs typeface="Times New Roman" pitchFamily="18"/>
                        </a:rPr>
                        <a:t> </a:t>
                      </a:r>
                    </a:p>
                  </a:txBody>
                  <a:tcPr marL="68580" marR="68580" marT="0" marB="0"/>
                </a:tc>
                <a:tc>
                  <a:txBody>
                    <a:bodyPr/>
                    <a:lstStyle/>
                    <a:p>
                      <a:pPr marL="0" lvl="0" indent="0" algn="ctr">
                        <a:lnSpc>
                          <a:spcPct val="115000"/>
                        </a:lnSpc>
                        <a:spcAft>
                          <a:spcPts val="1000"/>
                        </a:spcAft>
                        <a:buNone/>
                      </a:pPr>
                      <a:r>
                        <a:rPr lang="en-GB" sz="1600" b="1">
                          <a:solidFill>
                            <a:srgbClr val="000000"/>
                          </a:solidFill>
                          <a:latin typeface="Century Gothic" pitchFamily="34"/>
                          <a:ea typeface="Calibri" pitchFamily="34"/>
                          <a:cs typeface="Times New Roman" pitchFamily="18"/>
                        </a:rPr>
                        <a:t>2</a:t>
                      </a:r>
                    </a:p>
                  </a:txBody>
                  <a:tcPr marL="68580" marR="68580" marT="0" marB="0"/>
                </a:tc>
                <a:tc>
                  <a:txBody>
                    <a:bodyPr/>
                    <a:lstStyle/>
                    <a:p>
                      <a:pPr marL="171450" lvl="0" indent="-171450">
                        <a:lnSpc>
                          <a:spcPct val="115000"/>
                        </a:lnSpc>
                        <a:spcAft>
                          <a:spcPts val="0"/>
                        </a:spcAft>
                        <a:buSzPct val="100000"/>
                        <a:buFont typeface="Arial" pitchFamily="34"/>
                        <a:buChar char="•"/>
                      </a:pPr>
                      <a:r>
                        <a:rPr lang="en-GB" sz="1000" i="1">
                          <a:solidFill>
                            <a:srgbClr val="FF0000"/>
                          </a:solidFill>
                          <a:latin typeface="Century Gothic" pitchFamily="34"/>
                          <a:ea typeface="Calibri" pitchFamily="34"/>
                          <a:cs typeface="Times New Roman" pitchFamily="18"/>
                        </a:rPr>
                        <a:t>I can name the continents of the world and locate them on a map. </a:t>
                      </a:r>
                      <a:endParaRPr lang="en-GB" sz="1000">
                        <a:solidFill>
                          <a:srgbClr val="FF0000"/>
                        </a:solidFill>
                        <a:latin typeface="Century Gothic" pitchFamily="34"/>
                        <a:ea typeface="Calibri" pitchFamily="34"/>
                        <a:cs typeface="Times New Roman" pitchFamily="18"/>
                      </a:endParaRPr>
                    </a:p>
                    <a:p>
                      <a:pPr marL="171450" lvl="0" indent="-171450">
                        <a:lnSpc>
                          <a:spcPct val="115000"/>
                        </a:lnSpc>
                        <a:spcAft>
                          <a:spcPts val="1000"/>
                        </a:spcAft>
                        <a:buSzPct val="100000"/>
                        <a:buFont typeface="Arial" pitchFamily="34"/>
                        <a:buChar char="•"/>
                      </a:pPr>
                      <a:r>
                        <a:rPr lang="en-GB" sz="1000" i="1">
                          <a:solidFill>
                            <a:srgbClr val="FF0000"/>
                          </a:solidFill>
                          <a:latin typeface="Century Gothic" pitchFamily="34"/>
                          <a:ea typeface="Calibri" pitchFamily="34"/>
                          <a:cs typeface="Times New Roman" pitchFamily="18"/>
                        </a:rPr>
                        <a:t>I can name the world’s oceans and locate them on a map.</a:t>
                      </a:r>
                      <a:endParaRPr lang="en-GB" sz="1000">
                        <a:solidFill>
                          <a:srgbClr val="FF0000"/>
                        </a:solidFill>
                        <a:latin typeface="Century Gothic" pitchFamily="34"/>
                        <a:ea typeface="Calibri" pitchFamily="34"/>
                        <a:cs typeface="Times New Roman" pitchFamily="18"/>
                      </a:endParaRPr>
                    </a:p>
                  </a:txBody>
                  <a:tcPr marL="68580" marR="68580" marT="0" marB="0"/>
                </a:tc>
                <a:extLst>
                  <a:ext uri="{0D108BD9-81ED-4DB2-BD59-A6C34878D82A}">
                    <a16:rowId xmlns:a16="http://schemas.microsoft.com/office/drawing/2014/main" val="10001"/>
                  </a:ext>
                </a:extLst>
              </a:tr>
              <a:tr h="1158288">
                <a:tc>
                  <a:txBody>
                    <a:bodyPr/>
                    <a:lstStyle/>
                    <a:p>
                      <a:pPr lvl="0">
                        <a:lnSpc>
                          <a:spcPct val="115000"/>
                        </a:lnSpc>
                        <a:spcAft>
                          <a:spcPts val="0"/>
                        </a:spcAft>
                      </a:pPr>
                      <a:r>
                        <a:rPr lang="en-GB" sz="1600" b="1">
                          <a:latin typeface="Century Gothic" pitchFamily="34"/>
                          <a:ea typeface="Calibri" pitchFamily="34"/>
                          <a:cs typeface="Times New Roman" pitchFamily="18"/>
                        </a:rPr>
                        <a:t>2</a:t>
                      </a:r>
                    </a:p>
                  </a:txBody>
                  <a:tcPr marL="68580" marR="68580" marT="0" marB="0"/>
                </a:tc>
                <a:tc>
                  <a:txBody>
                    <a:bodyPr/>
                    <a:lstStyle/>
                    <a:p>
                      <a:pPr lvl="0">
                        <a:lnSpc>
                          <a:spcPct val="115000"/>
                        </a:lnSpc>
                        <a:spcAft>
                          <a:spcPts val="0"/>
                        </a:spcAft>
                      </a:pPr>
                      <a:r>
                        <a:rPr lang="en-GB" sz="1200">
                          <a:latin typeface="Century Gothic" pitchFamily="34"/>
                          <a:ea typeface="Calibri" pitchFamily="34"/>
                          <a:cs typeface="Times New Roman" pitchFamily="18"/>
                        </a:rPr>
                        <a:t>Pupils should be taught to name, locate and identify characteristics of the four countries and capital cities of the United Kingdom and its surrounding seas.</a:t>
                      </a:r>
                    </a:p>
                    <a:p>
                      <a:pPr lvl="0">
                        <a:lnSpc>
                          <a:spcPct val="115000"/>
                        </a:lnSpc>
                        <a:spcAft>
                          <a:spcPts val="0"/>
                        </a:spcAft>
                      </a:pPr>
                      <a:r>
                        <a:rPr lang="en-GB" sz="1200">
                          <a:latin typeface="Century Gothic" pitchFamily="34"/>
                          <a:ea typeface="Calibri" pitchFamily="34"/>
                          <a:cs typeface="Times New Roman" pitchFamily="18"/>
                        </a:rPr>
                        <a:t> </a:t>
                      </a:r>
                    </a:p>
                  </a:txBody>
                  <a:tcPr marL="68580" marR="68580" marT="0" marB="0"/>
                </a:tc>
                <a:tc>
                  <a:txBody>
                    <a:bodyPr/>
                    <a:lstStyle/>
                    <a:p>
                      <a:pPr marL="0" lvl="0" indent="0" algn="ctr">
                        <a:lnSpc>
                          <a:spcPct val="115000"/>
                        </a:lnSpc>
                        <a:spcAft>
                          <a:spcPts val="1000"/>
                        </a:spcAft>
                        <a:buNone/>
                      </a:pPr>
                      <a:r>
                        <a:rPr lang="en-GB" sz="1600" b="1">
                          <a:solidFill>
                            <a:srgbClr val="000000"/>
                          </a:solidFill>
                          <a:latin typeface="Century Gothic" pitchFamily="34"/>
                          <a:ea typeface="Calibri" pitchFamily="34"/>
                          <a:cs typeface="Times New Roman" pitchFamily="18"/>
                        </a:rPr>
                        <a:t>1</a:t>
                      </a:r>
                    </a:p>
                    <a:p>
                      <a:pPr marL="0" lvl="0" indent="0" algn="ctr">
                        <a:lnSpc>
                          <a:spcPct val="115000"/>
                        </a:lnSpc>
                        <a:spcAft>
                          <a:spcPts val="1000"/>
                        </a:spcAft>
                        <a:buNone/>
                      </a:pPr>
                      <a:endParaRPr lang="en-GB" sz="1600" b="1">
                        <a:solidFill>
                          <a:srgbClr val="000000"/>
                        </a:solidFill>
                        <a:latin typeface="Century Gothic" pitchFamily="34"/>
                        <a:ea typeface="Calibri" pitchFamily="34"/>
                        <a:cs typeface="Times New Roman" pitchFamily="18"/>
                      </a:endParaRPr>
                    </a:p>
                    <a:p>
                      <a:pPr marL="0" lvl="0" indent="0" algn="ctr">
                        <a:lnSpc>
                          <a:spcPct val="115000"/>
                        </a:lnSpc>
                        <a:spcAft>
                          <a:spcPts val="1000"/>
                        </a:spcAft>
                        <a:buNone/>
                      </a:pPr>
                      <a:r>
                        <a:rPr lang="en-GB" sz="1600" b="1">
                          <a:solidFill>
                            <a:srgbClr val="000000"/>
                          </a:solidFill>
                          <a:latin typeface="Century Gothic" pitchFamily="34"/>
                          <a:ea typeface="Calibri" pitchFamily="34"/>
                          <a:cs typeface="Times New Roman" pitchFamily="18"/>
                        </a:rPr>
                        <a:t>2</a:t>
                      </a:r>
                    </a:p>
                  </a:txBody>
                  <a:tcPr marL="68580" marR="68580" marT="0" marB="0"/>
                </a:tc>
                <a:tc>
                  <a:txBody>
                    <a:bodyPr/>
                    <a:lstStyle/>
                    <a:p>
                      <a:pPr marL="171450" lvl="0" indent="-171450">
                        <a:lnSpc>
                          <a:spcPct val="115000"/>
                        </a:lnSpc>
                        <a:spcAft>
                          <a:spcPts val="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name the four countries in the United Kingdom and locate them on a map.</a:t>
                      </a:r>
                      <a:endParaRPr lang="en-GB" sz="1000">
                        <a:solidFill>
                          <a:srgbClr val="FF0000"/>
                        </a:solidFill>
                        <a:latin typeface="Century Gothic" pitchFamily="34"/>
                        <a:ea typeface="Calibri" pitchFamily="34"/>
                        <a:cs typeface="Times New Roman" pitchFamily="18"/>
                      </a:endParaRPr>
                    </a:p>
                    <a:p>
                      <a:pPr marL="171450" lvl="0" indent="-171450">
                        <a:lnSpc>
                          <a:spcPct val="115000"/>
                        </a:lnSpc>
                        <a:spcAft>
                          <a:spcPts val="1000"/>
                        </a:spcAft>
                        <a:buSzPct val="100000"/>
                        <a:buFont typeface="Arial" pitchFamily="34"/>
                        <a:buChar char="•"/>
                      </a:pPr>
                      <a:r>
                        <a:rPr lang="en-GB" sz="1000" i="1">
                          <a:solidFill>
                            <a:srgbClr val="FF0000"/>
                          </a:solidFill>
                          <a:latin typeface="Century Gothic" pitchFamily="34"/>
                          <a:ea typeface="Calibri" pitchFamily="34"/>
                          <a:cs typeface="Times New Roman" pitchFamily="18"/>
                        </a:rPr>
                        <a:t>I can name the capital cities of England, Wales, Scotland and Northern Ireland.</a:t>
                      </a:r>
                      <a:endParaRPr lang="en-GB" sz="1000">
                        <a:solidFill>
                          <a:srgbClr val="FF0000"/>
                        </a:solidFill>
                        <a:latin typeface="Century Gothic" pitchFamily="34"/>
                        <a:ea typeface="Calibri" pitchFamily="34"/>
                        <a:cs typeface="Times New Roman" pitchFamily="18"/>
                      </a:endParaRPr>
                    </a:p>
                  </a:txBody>
                  <a:tcPr marL="68580" marR="68580" marT="0" marB="0"/>
                </a:tc>
                <a:extLst>
                  <a:ext uri="{0D108BD9-81ED-4DB2-BD59-A6C34878D82A}">
                    <a16:rowId xmlns:a16="http://schemas.microsoft.com/office/drawing/2014/main" val="10002"/>
                  </a:ext>
                </a:extLst>
              </a:tr>
              <a:tr h="1071137">
                <a:tc>
                  <a:txBody>
                    <a:bodyPr/>
                    <a:lstStyle/>
                    <a:p>
                      <a:pPr lvl="0">
                        <a:lnSpc>
                          <a:spcPct val="115000"/>
                        </a:lnSpc>
                        <a:spcAft>
                          <a:spcPts val="0"/>
                        </a:spcAft>
                      </a:pPr>
                      <a:r>
                        <a:rPr lang="en-GB" sz="1600" b="1">
                          <a:latin typeface="Century Gothic" pitchFamily="34"/>
                          <a:ea typeface="Calibri" pitchFamily="34"/>
                          <a:cs typeface="Times New Roman" pitchFamily="18"/>
                        </a:rPr>
                        <a:t>3</a:t>
                      </a:r>
                    </a:p>
                  </a:txBody>
                  <a:tcPr marL="68580" marR="68580" marT="0" marB="0"/>
                </a:tc>
                <a:tc>
                  <a:txBody>
                    <a:bodyPr/>
                    <a:lstStyle/>
                    <a:p>
                      <a:pPr lvl="0">
                        <a:lnSpc>
                          <a:spcPct val="115000"/>
                        </a:lnSpc>
                        <a:spcAft>
                          <a:spcPts val="0"/>
                        </a:spcAft>
                      </a:pPr>
                      <a:r>
                        <a:rPr lang="en-GB" sz="1200">
                          <a:latin typeface="Century Gothic" pitchFamily="34"/>
                          <a:ea typeface="Calibri" pitchFamily="34"/>
                          <a:cs typeface="Times New Roman" pitchFamily="18"/>
                        </a:rPr>
                        <a:t>Pupils should be taught to understand geographical similarities and differences through studying the human and physical geography of a small area of the United Kingdom, and of a small area in a contrasting non-European country.</a:t>
                      </a:r>
                    </a:p>
                    <a:p>
                      <a:pPr lvl="0">
                        <a:lnSpc>
                          <a:spcPct val="115000"/>
                        </a:lnSpc>
                        <a:spcAft>
                          <a:spcPts val="0"/>
                        </a:spcAft>
                      </a:pPr>
                      <a:r>
                        <a:rPr lang="en-GB" sz="1200">
                          <a:latin typeface="Century Gothic" pitchFamily="34"/>
                          <a:ea typeface="Calibri" pitchFamily="34"/>
                          <a:cs typeface="Times New Roman" pitchFamily="18"/>
                        </a:rPr>
                        <a:t> </a:t>
                      </a:r>
                    </a:p>
                  </a:txBody>
                  <a:tcPr marL="68580" marR="68580" marT="0" marB="0"/>
                </a:tc>
                <a:tc>
                  <a:txBody>
                    <a:bodyPr/>
                    <a:lstStyle/>
                    <a:p>
                      <a:pPr marL="0" lvl="0" indent="0" algn="ctr">
                        <a:lnSpc>
                          <a:spcPct val="115000"/>
                        </a:lnSpc>
                        <a:spcAft>
                          <a:spcPts val="1000"/>
                        </a:spcAft>
                        <a:buNone/>
                      </a:pPr>
                      <a:r>
                        <a:rPr lang="en-GB" sz="1600" b="1">
                          <a:solidFill>
                            <a:srgbClr val="000000"/>
                          </a:solidFill>
                          <a:latin typeface="Century Gothic" pitchFamily="34"/>
                          <a:ea typeface="Calibri" pitchFamily="34"/>
                          <a:cs typeface="Times New Roman" pitchFamily="18"/>
                        </a:rPr>
                        <a:t>2</a:t>
                      </a:r>
                    </a:p>
                  </a:txBody>
                  <a:tcPr marL="68580" marR="68580" marT="0" marB="0"/>
                </a:tc>
                <a:tc>
                  <a:txBody>
                    <a:bodyPr/>
                    <a:lstStyle/>
                    <a:p>
                      <a:pPr marL="171450" lvl="0" indent="-171450">
                        <a:lnSpc>
                          <a:spcPct val="115000"/>
                        </a:lnSpc>
                        <a:spcAft>
                          <a:spcPts val="0"/>
                        </a:spcAft>
                        <a:buSzPct val="100000"/>
                        <a:buFont typeface="Arial" pitchFamily="34"/>
                        <a:buChar char="•"/>
                      </a:pPr>
                      <a:r>
                        <a:rPr lang="en-GB" sz="1000" i="1">
                          <a:solidFill>
                            <a:srgbClr val="FF0000"/>
                          </a:solidFill>
                          <a:latin typeface="Century Gothic" pitchFamily="34"/>
                          <a:ea typeface="Calibri" pitchFamily="34"/>
                          <a:cs typeface="Times New Roman" pitchFamily="18"/>
                        </a:rPr>
                        <a:t>I can say what I like and do not like about a place that is different to one I live in. </a:t>
                      </a:r>
                      <a:endParaRPr lang="en-GB" sz="1000">
                        <a:solidFill>
                          <a:srgbClr val="FF0000"/>
                        </a:solidFill>
                        <a:latin typeface="Century Gothic" pitchFamily="34"/>
                        <a:ea typeface="Calibri" pitchFamily="34"/>
                        <a:cs typeface="Times New Roman" pitchFamily="18"/>
                      </a:endParaRPr>
                    </a:p>
                    <a:p>
                      <a:pPr marL="171450" lvl="0" indent="-171450">
                        <a:lnSpc>
                          <a:spcPct val="115000"/>
                        </a:lnSpc>
                        <a:spcAft>
                          <a:spcPts val="0"/>
                        </a:spcAft>
                        <a:buSzPct val="100000"/>
                        <a:buFont typeface="Arial" pitchFamily="34"/>
                        <a:buChar char="•"/>
                      </a:pPr>
                      <a:r>
                        <a:rPr lang="en-GB" sz="1000" i="1">
                          <a:solidFill>
                            <a:srgbClr val="FF0000"/>
                          </a:solidFill>
                          <a:latin typeface="Century Gothic" pitchFamily="34"/>
                          <a:ea typeface="Calibri" pitchFamily="34"/>
                          <a:cs typeface="Times New Roman" pitchFamily="18"/>
                        </a:rPr>
                        <a:t>I can describe a place outside Europe using geographical words.</a:t>
                      </a:r>
                      <a:endParaRPr lang="en-GB" sz="1000">
                        <a:solidFill>
                          <a:srgbClr val="FF0000"/>
                        </a:solidFill>
                        <a:latin typeface="Century Gothic" pitchFamily="34"/>
                        <a:ea typeface="Calibri" pitchFamily="34"/>
                        <a:cs typeface="Times New Roman" pitchFamily="18"/>
                      </a:endParaRPr>
                    </a:p>
                    <a:p>
                      <a:pPr marL="171450" lvl="0" indent="-171450">
                        <a:lnSpc>
                          <a:spcPct val="115000"/>
                        </a:lnSpc>
                        <a:spcAft>
                          <a:spcPts val="1000"/>
                        </a:spcAft>
                        <a:buSzPct val="100000"/>
                        <a:buFont typeface="Arial" pitchFamily="34"/>
                        <a:buChar char="•"/>
                      </a:pPr>
                      <a:r>
                        <a:rPr lang="en-GB" sz="1000" i="1">
                          <a:solidFill>
                            <a:srgbClr val="FF0000"/>
                          </a:solidFill>
                          <a:latin typeface="Century Gothic" pitchFamily="34"/>
                          <a:ea typeface="Calibri" pitchFamily="34"/>
                          <a:cs typeface="Times New Roman" pitchFamily="18"/>
                        </a:rPr>
                        <a:t>I can explain how jobs may be different in other locations.</a:t>
                      </a:r>
                      <a:endParaRPr lang="en-GB" sz="1000">
                        <a:solidFill>
                          <a:srgbClr val="FF0000"/>
                        </a:solidFill>
                        <a:latin typeface="Century Gothic" pitchFamily="34"/>
                        <a:ea typeface="Calibri" pitchFamily="34"/>
                        <a:cs typeface="Times New Roman" pitchFamily="18"/>
                      </a:endParaRPr>
                    </a:p>
                  </a:txBody>
                  <a:tcPr marL="68580" marR="68580" marT="0" marB="0"/>
                </a:tc>
                <a:extLst>
                  <a:ext uri="{0D108BD9-81ED-4DB2-BD59-A6C34878D82A}">
                    <a16:rowId xmlns:a16="http://schemas.microsoft.com/office/drawing/2014/main" val="10003"/>
                  </a:ext>
                </a:extLst>
              </a:tr>
              <a:tr h="1798423">
                <a:tc>
                  <a:txBody>
                    <a:bodyPr/>
                    <a:lstStyle/>
                    <a:p>
                      <a:pPr lvl="0">
                        <a:lnSpc>
                          <a:spcPct val="115000"/>
                        </a:lnSpc>
                        <a:spcAft>
                          <a:spcPts val="0"/>
                        </a:spcAft>
                      </a:pPr>
                      <a:r>
                        <a:rPr lang="en-GB" sz="1600" b="1">
                          <a:latin typeface="Century Gothic" pitchFamily="34"/>
                          <a:ea typeface="Calibri" pitchFamily="34"/>
                          <a:cs typeface="Times New Roman" pitchFamily="18"/>
                        </a:rPr>
                        <a:t>4</a:t>
                      </a:r>
                    </a:p>
                  </a:txBody>
                  <a:tcPr marL="68580" marR="68580" marT="0" marB="0"/>
                </a:tc>
                <a:tc>
                  <a:txBody>
                    <a:bodyPr/>
                    <a:lstStyle/>
                    <a:p>
                      <a:pPr lvl="0">
                        <a:lnSpc>
                          <a:spcPct val="115000"/>
                        </a:lnSpc>
                        <a:spcAft>
                          <a:spcPts val="0"/>
                        </a:spcAft>
                      </a:pPr>
                      <a:r>
                        <a:rPr lang="en-GB" sz="1200">
                          <a:latin typeface="Century Gothic" pitchFamily="34"/>
                          <a:ea typeface="Calibri" pitchFamily="34"/>
                          <a:cs typeface="Times New Roman" pitchFamily="18"/>
                        </a:rPr>
                        <a:t>Pupils should be taught to identify seasonal and daily weather patterns in the United Kingdom and the location of hot and cold areas of the world in relation to the Equator and the North and South Poles.</a:t>
                      </a:r>
                    </a:p>
                  </a:txBody>
                  <a:tcPr marL="68580" marR="68580" marT="0" marB="0"/>
                </a:tc>
                <a:tc>
                  <a:txBody>
                    <a:bodyPr/>
                    <a:lstStyle/>
                    <a:p>
                      <a:pPr marL="0" lvl="0" indent="0" algn="ctr">
                        <a:buNone/>
                      </a:pPr>
                      <a:r>
                        <a:rPr lang="en-GB" sz="1600" b="1">
                          <a:solidFill>
                            <a:srgbClr val="000000"/>
                          </a:solidFill>
                          <a:latin typeface="Century Gothic" pitchFamily="34"/>
                        </a:rPr>
                        <a:t>1</a:t>
                      </a:r>
                    </a:p>
                    <a:p>
                      <a:pPr marL="0" lvl="0" indent="0" algn="ctr">
                        <a:buNone/>
                      </a:pPr>
                      <a:endParaRPr lang="en-GB" sz="1600" b="1">
                        <a:solidFill>
                          <a:srgbClr val="000000"/>
                        </a:solidFill>
                        <a:latin typeface="Century Gothic" pitchFamily="34"/>
                      </a:endParaRPr>
                    </a:p>
                    <a:p>
                      <a:pPr marL="0" lvl="0" indent="0" algn="ctr">
                        <a:buNone/>
                      </a:pPr>
                      <a:endParaRPr lang="en-GB" sz="1600" b="1">
                        <a:solidFill>
                          <a:srgbClr val="000000"/>
                        </a:solidFill>
                        <a:latin typeface="Century Gothic" pitchFamily="34"/>
                      </a:endParaRPr>
                    </a:p>
                    <a:p>
                      <a:pPr marL="0" lvl="0" indent="0" algn="ctr">
                        <a:buNone/>
                      </a:pPr>
                      <a:endParaRPr lang="en-GB" sz="1600" b="1">
                        <a:solidFill>
                          <a:srgbClr val="000000"/>
                        </a:solidFill>
                        <a:latin typeface="Century Gothic" pitchFamily="34"/>
                      </a:endParaRPr>
                    </a:p>
                    <a:p>
                      <a:pPr marL="0" lvl="0" indent="0" algn="ctr">
                        <a:buNone/>
                      </a:pPr>
                      <a:endParaRPr lang="en-GB" sz="1600" b="1">
                        <a:solidFill>
                          <a:srgbClr val="000000"/>
                        </a:solidFill>
                        <a:latin typeface="Century Gothic" pitchFamily="34"/>
                      </a:endParaRPr>
                    </a:p>
                    <a:p>
                      <a:pPr marL="0" lvl="0" indent="0" algn="ctr">
                        <a:buNone/>
                      </a:pPr>
                      <a:endParaRPr lang="en-GB" sz="1600" b="1">
                        <a:solidFill>
                          <a:srgbClr val="000000"/>
                        </a:solidFill>
                        <a:latin typeface="Century Gothic" pitchFamily="34"/>
                      </a:endParaRPr>
                    </a:p>
                    <a:p>
                      <a:pPr marL="0" lvl="0" indent="0" algn="ctr">
                        <a:buNone/>
                      </a:pPr>
                      <a:endParaRPr lang="en-GB" sz="1600" b="1">
                        <a:solidFill>
                          <a:srgbClr val="000000"/>
                        </a:solidFill>
                        <a:latin typeface="Century Gothic" pitchFamily="34"/>
                      </a:endParaRPr>
                    </a:p>
                  </a:txBody>
                  <a:tcPr marL="91430" marR="91430" marT="45692" marB="45692"/>
                </a:tc>
                <a:tc>
                  <a:txBody>
                    <a:bodyPr/>
                    <a:lstStyle/>
                    <a:p>
                      <a:pPr marL="171450" lvl="0" indent="-171450">
                        <a:buSzPct val="100000"/>
                        <a:buFont typeface="Arial" pitchFamily="34"/>
                        <a:buChar char="•"/>
                      </a:pPr>
                      <a:r>
                        <a:rPr lang="en-GB" sz="1000" i="1" kern="1200">
                          <a:solidFill>
                            <a:srgbClr val="FF0000"/>
                          </a:solidFill>
                          <a:latin typeface="Century Gothic" pitchFamily="34"/>
                        </a:rPr>
                        <a:t>I can keep a weather chart and answer questions about the weather.</a:t>
                      </a:r>
                      <a:endParaRPr lang="en-GB" sz="1000" kern="1200">
                        <a:solidFill>
                          <a:srgbClr val="FF0000"/>
                        </a:solidFill>
                        <a:latin typeface="Century Gothic" pitchFamily="34"/>
                      </a:endParaRPr>
                    </a:p>
                    <a:p>
                      <a:pPr marL="171450" lvl="0" indent="-171450">
                        <a:buSzPct val="100000"/>
                        <a:buFont typeface="Arial" pitchFamily="34"/>
                        <a:buChar char="•"/>
                      </a:pPr>
                      <a:r>
                        <a:rPr lang="en-GB" sz="1000" i="1" kern="1200">
                          <a:solidFill>
                            <a:srgbClr val="FF0000"/>
                          </a:solidFill>
                          <a:latin typeface="Century Gothic" pitchFamily="34"/>
                        </a:rPr>
                        <a:t>I can explain some of the main things that are in hot and cold places.</a:t>
                      </a:r>
                      <a:endParaRPr lang="en-GB" sz="1000" kern="1200">
                        <a:solidFill>
                          <a:srgbClr val="FF0000"/>
                        </a:solidFill>
                        <a:latin typeface="Century Gothic" pitchFamily="34"/>
                      </a:endParaRPr>
                    </a:p>
                    <a:p>
                      <a:pPr marL="171450" lvl="0" indent="-171450">
                        <a:buSzPct val="100000"/>
                        <a:buFont typeface="Arial" pitchFamily="34"/>
                        <a:buChar char="•"/>
                      </a:pPr>
                      <a:r>
                        <a:rPr lang="en-GB" sz="1000" i="1" kern="1200">
                          <a:solidFill>
                            <a:srgbClr val="FF0000"/>
                          </a:solidFill>
                          <a:latin typeface="Century Gothic" pitchFamily="34"/>
                        </a:rPr>
                        <a:t>I can explain the clothes that I would wear in hot and cold places.</a:t>
                      </a:r>
                      <a:endParaRPr lang="en-GB" sz="1000" kern="1200">
                        <a:solidFill>
                          <a:srgbClr val="FF0000"/>
                        </a:solidFill>
                        <a:latin typeface="Century Gothic" pitchFamily="34"/>
                      </a:endParaRPr>
                    </a:p>
                    <a:p>
                      <a:pPr marL="171450" lvl="0" indent="-171450">
                        <a:buSzPct val="100000"/>
                        <a:buFont typeface="Arial" pitchFamily="34"/>
                        <a:buChar char="•"/>
                      </a:pPr>
                      <a:r>
                        <a:rPr lang="en-GB" sz="1000" i="1" kern="1200">
                          <a:solidFill>
                            <a:srgbClr val="FF0000"/>
                          </a:solidFill>
                          <a:latin typeface="Century Gothic" pitchFamily="34"/>
                        </a:rPr>
                        <a:t>I can explain how the weather changes throughout the year and name the seasons.</a:t>
                      </a:r>
                      <a:endParaRPr lang="en-GB" sz="1000" kern="1200">
                        <a:solidFill>
                          <a:srgbClr val="FF0000"/>
                        </a:solidFill>
                        <a:latin typeface="Century Gothic" pitchFamily="34"/>
                      </a:endParaRPr>
                    </a:p>
                    <a:p>
                      <a:pPr marL="171450" lvl="0" indent="-171450">
                        <a:buSzPct val="100000"/>
                        <a:buFont typeface="Arial" pitchFamily="34"/>
                        <a:buChar char="•"/>
                      </a:pPr>
                      <a:r>
                        <a:rPr lang="en-GB" sz="1000" i="1" kern="1200">
                          <a:solidFill>
                            <a:srgbClr val="FF0000"/>
                          </a:solidFill>
                          <a:latin typeface="Century Gothic" pitchFamily="34"/>
                        </a:rPr>
                        <a:t>I can point to the equator, North and South Pole on an atlas and globe.</a:t>
                      </a:r>
                      <a:endParaRPr lang="en-GB" sz="1000">
                        <a:solidFill>
                          <a:srgbClr val="FF0000"/>
                        </a:solidFill>
                        <a:latin typeface="Century Gothic" pitchFamily="34"/>
                      </a:endParaRPr>
                    </a:p>
                  </a:txBody>
                  <a:tcPr marL="91430" marR="91430" marT="45692" marB="45692"/>
                </a:tc>
                <a:extLst>
                  <a:ext uri="{0D108BD9-81ED-4DB2-BD59-A6C34878D82A}">
                    <a16:rowId xmlns:a16="http://schemas.microsoft.com/office/drawing/2014/main" val="10004"/>
                  </a:ext>
                </a:extLst>
              </a:tr>
            </a:tbl>
          </a:graphicData>
        </a:graphic>
      </p:graphicFrame>
      <p:sp>
        <p:nvSpPr>
          <p:cNvPr id="4" name="Footer Placeholder 9"/>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7" name="Slide Number Placeholder 6"/>
          <p:cNvSpPr>
            <a:spLocks noGrp="1"/>
          </p:cNvSpPr>
          <p:nvPr>
            <p:ph type="sldNum" sz="quarter" idx="8"/>
          </p:nvPr>
        </p:nvSpPr>
        <p:spPr/>
        <p:txBody>
          <a:bodyPr/>
          <a:lstStyle/>
          <a:p>
            <a:pPr lvl="0"/>
            <a:fld id="{FDC8F4D4-DEA1-48FA-A959-B844C4CDC30B}" type="slidenum">
              <a:rPr lang="en-GB" smtClean="0"/>
              <a:t>6</a:t>
            </a:fld>
            <a:endParaRPr lang="en-GB"/>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31">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49270"/>
          </a:xfrm>
        </p:spPr>
        <p:txBody>
          <a:bodyPr/>
          <a:lstStyle/>
          <a:p>
            <a:pPr lvl="0"/>
            <a:r>
              <a:rPr lang="en-GB" sz="3200" b="1">
                <a:latin typeface="Century Gothic" pitchFamily="34"/>
              </a:rPr>
              <a:t>Geography: Key Stage 1 (continued)</a:t>
            </a:r>
          </a:p>
        </p:txBody>
      </p:sp>
      <p:graphicFrame>
        <p:nvGraphicFramePr>
          <p:cNvPr id="3" name="Content Placeholder 5"/>
          <p:cNvGraphicFramePr>
            <a:graphicFrameLocks noGrp="1"/>
          </p:cNvGraphicFramePr>
          <p:nvPr>
            <p:ph idx="1"/>
          </p:nvPr>
        </p:nvGraphicFramePr>
        <p:xfrm>
          <a:off x="381003" y="969958"/>
          <a:ext cx="8385925" cy="5426031"/>
        </p:xfrm>
        <a:graphic>
          <a:graphicData uri="http://schemas.openxmlformats.org/drawingml/2006/table">
            <a:tbl>
              <a:tblPr firstRow="1" bandRow="1">
                <a:effectLst/>
                <a:tableStyleId>{5C22544A-7EE6-4342-B048-85BDC9FD1C3A}</a:tableStyleId>
              </a:tblPr>
              <a:tblGrid>
                <a:gridCol w="328534">
                  <a:extLst>
                    <a:ext uri="{9D8B030D-6E8A-4147-A177-3AD203B41FA5}">
                      <a16:colId xmlns:a16="http://schemas.microsoft.com/office/drawing/2014/main" val="20000"/>
                    </a:ext>
                  </a:extLst>
                </a:gridCol>
                <a:gridCol w="4314953">
                  <a:extLst>
                    <a:ext uri="{9D8B030D-6E8A-4147-A177-3AD203B41FA5}">
                      <a16:colId xmlns:a16="http://schemas.microsoft.com/office/drawing/2014/main" val="20001"/>
                    </a:ext>
                  </a:extLst>
                </a:gridCol>
                <a:gridCol w="1018092">
                  <a:extLst>
                    <a:ext uri="{9D8B030D-6E8A-4147-A177-3AD203B41FA5}">
                      <a16:colId xmlns:a16="http://schemas.microsoft.com/office/drawing/2014/main" val="20002"/>
                    </a:ext>
                  </a:extLst>
                </a:gridCol>
                <a:gridCol w="2724345">
                  <a:extLst>
                    <a:ext uri="{9D8B030D-6E8A-4147-A177-3AD203B41FA5}">
                      <a16:colId xmlns:a16="http://schemas.microsoft.com/office/drawing/2014/main" val="20003"/>
                    </a:ext>
                  </a:extLst>
                </a:gridCol>
              </a:tblGrid>
              <a:tr h="717438">
                <a:tc gridSpan="2">
                  <a:txBody>
                    <a:bodyPr/>
                    <a:lstStyle/>
                    <a:p>
                      <a:pPr lvl="0" algn="ctr">
                        <a:lnSpc>
                          <a:spcPct val="115000"/>
                        </a:lnSpc>
                        <a:spcAft>
                          <a:spcPts val="375"/>
                        </a:spcAft>
                      </a:pPr>
                      <a:r>
                        <a:rPr lang="en-GB" sz="1600" b="1">
                          <a:solidFill>
                            <a:srgbClr val="000000"/>
                          </a:solidFill>
                          <a:latin typeface="Century Gothic" pitchFamily="34"/>
                          <a:ea typeface="Times New Roman" pitchFamily="18"/>
                          <a:cs typeface="Arial" pitchFamily="34"/>
                        </a:rPr>
                        <a:t>Subject Content from the Programme of Study</a:t>
                      </a:r>
                      <a:endParaRPr lang="en-GB" sz="1600">
                        <a:solidFill>
                          <a:srgbClr val="000000"/>
                        </a:solidFill>
                        <a:latin typeface="Century Gothic" pitchFamily="34"/>
                        <a:ea typeface="Calibri" pitchFamily="34"/>
                        <a:cs typeface="Times New Roman" pitchFamily="18"/>
                      </a:endParaRPr>
                    </a:p>
                  </a:txBody>
                  <a:tcPr marL="68570" marR="68570" marT="0" marB="0" anchor="ctr">
                    <a:solidFill>
                      <a:srgbClr val="8FAADC"/>
                    </a:solidFill>
                  </a:tcPr>
                </a:tc>
                <a:tc hMerge="1">
                  <a:txBody>
                    <a:bodyPr/>
                    <a:lstStyle/>
                    <a:p>
                      <a:endParaRPr lang="en-GB"/>
                    </a:p>
                  </a:txBody>
                  <a:tcPr/>
                </a:tc>
                <a:tc>
                  <a:txBody>
                    <a:bodyPr/>
                    <a:lstStyle/>
                    <a:p>
                      <a:pPr lvl="0" algn="ctr">
                        <a:lnSpc>
                          <a:spcPct val="115000"/>
                        </a:lnSpc>
                        <a:spcAft>
                          <a:spcPts val="375"/>
                        </a:spcAft>
                      </a:pPr>
                      <a:r>
                        <a:rPr lang="en-GB" sz="1600">
                          <a:solidFill>
                            <a:srgbClr val="000000"/>
                          </a:solidFill>
                          <a:latin typeface="Century Gothic" pitchFamily="34"/>
                          <a:ea typeface="Calibri" pitchFamily="34"/>
                          <a:cs typeface="Times New Roman" pitchFamily="18"/>
                        </a:rPr>
                        <a:t>Year</a:t>
                      </a:r>
                    </a:p>
                  </a:txBody>
                  <a:tcPr marL="68570" marR="68570" marT="0" marB="0" anchor="ctr">
                    <a:solidFill>
                      <a:srgbClr val="8FAADC"/>
                    </a:solidFill>
                  </a:tcPr>
                </a:tc>
                <a:tc>
                  <a:txBody>
                    <a:bodyPr/>
                    <a:lstStyle/>
                    <a:p>
                      <a:pPr lvl="0" algn="ctr"/>
                      <a:r>
                        <a:rPr lang="en-GB" sz="1600">
                          <a:solidFill>
                            <a:srgbClr val="000000"/>
                          </a:solidFill>
                          <a:latin typeface="Century Gothic" pitchFamily="34"/>
                        </a:rPr>
                        <a:t>Key Assessment Criteria</a:t>
                      </a:r>
                    </a:p>
                  </a:txBody>
                  <a:tcPr marL="91430" marR="91430">
                    <a:solidFill>
                      <a:srgbClr val="8FAADC"/>
                    </a:solidFill>
                  </a:tcPr>
                </a:tc>
                <a:extLst>
                  <a:ext uri="{0D108BD9-81ED-4DB2-BD59-A6C34878D82A}">
                    <a16:rowId xmlns:a16="http://schemas.microsoft.com/office/drawing/2014/main" val="10000"/>
                  </a:ext>
                </a:extLst>
              </a:tr>
              <a:tr h="1017242">
                <a:tc>
                  <a:txBody>
                    <a:bodyPr/>
                    <a:lstStyle/>
                    <a:p>
                      <a:pPr lvl="0">
                        <a:lnSpc>
                          <a:spcPct val="115000"/>
                        </a:lnSpc>
                        <a:spcAft>
                          <a:spcPts val="0"/>
                        </a:spcAft>
                      </a:pPr>
                      <a:r>
                        <a:rPr lang="en-GB" sz="1000" b="1">
                          <a:latin typeface="Century Gothic" pitchFamily="34"/>
                          <a:ea typeface="Calibri" pitchFamily="34"/>
                          <a:cs typeface="Times New Roman" pitchFamily="18"/>
                        </a:rPr>
                        <a:t>5</a:t>
                      </a:r>
                    </a:p>
                  </a:txBody>
                  <a:tcPr marL="68570" marR="68570" marT="0" marB="0"/>
                </a:tc>
                <a:tc>
                  <a:txBody>
                    <a:bodyPr/>
                    <a:lstStyle/>
                    <a:p>
                      <a:pPr lvl="0">
                        <a:lnSpc>
                          <a:spcPct val="115000"/>
                        </a:lnSpc>
                        <a:spcAft>
                          <a:spcPts val="0"/>
                        </a:spcAft>
                      </a:pPr>
                      <a:r>
                        <a:rPr lang="en-GB" sz="1200" kern="1200">
                          <a:solidFill>
                            <a:srgbClr val="000000"/>
                          </a:solidFill>
                          <a:latin typeface="Century Gothic" pitchFamily="34"/>
                        </a:rPr>
                        <a:t>Pupils should be taught to use basic geographical vocabulary to refer to key physical features, including: beach, cliff, coast, forest, hill, mountain, sea, ocean, river, soil, valley, vegetation, season and weather.</a:t>
                      </a:r>
                      <a:r>
                        <a:rPr lang="en-GB" sz="1200">
                          <a:latin typeface="Century Gothic" pitchFamily="34"/>
                          <a:ea typeface="Calibri" pitchFamily="34"/>
                          <a:cs typeface="Times New Roman" pitchFamily="18"/>
                        </a:rPr>
                        <a:t> </a:t>
                      </a:r>
                    </a:p>
                  </a:txBody>
                  <a:tcPr marL="68570" marR="68570" marT="0" marB="0"/>
                </a:tc>
                <a:tc>
                  <a:txBody>
                    <a:bodyPr/>
                    <a:lstStyle/>
                    <a:p>
                      <a:pPr lvl="0" algn="ctr">
                        <a:lnSpc>
                          <a:spcPct val="115000"/>
                        </a:lnSpc>
                        <a:spcAft>
                          <a:spcPts val="0"/>
                        </a:spcAft>
                      </a:pPr>
                      <a:r>
                        <a:rPr lang="en-GB" sz="1600" b="1">
                          <a:latin typeface="Century Gothic" pitchFamily="34"/>
                          <a:ea typeface="Calibri" pitchFamily="34"/>
                          <a:cs typeface="Times New Roman" pitchFamily="18"/>
                        </a:rPr>
                        <a:t>2</a:t>
                      </a:r>
                    </a:p>
                  </a:txBody>
                  <a:tcPr marL="68570" marR="68570" marT="0" marB="0"/>
                </a:tc>
                <a:tc>
                  <a:txBody>
                    <a:bodyPr/>
                    <a:lstStyle/>
                    <a:p>
                      <a:pPr marL="171450" lvl="0" indent="-171450">
                        <a:lnSpc>
                          <a:spcPct val="115000"/>
                        </a:lnSpc>
                        <a:spcAft>
                          <a:spcPts val="0"/>
                        </a:spcAft>
                        <a:buSzPct val="100000"/>
                        <a:buFont typeface="Arial" pitchFamily="34"/>
                        <a:buChar char="•"/>
                        <a:tabLst>
                          <a:tab pos="457200" algn="l"/>
                        </a:tabLst>
                      </a:pPr>
                      <a:r>
                        <a:rPr lang="en-GB" sz="1100" i="1">
                          <a:solidFill>
                            <a:srgbClr val="FF0000"/>
                          </a:solidFill>
                          <a:latin typeface="Century Gothic" pitchFamily="34"/>
                          <a:ea typeface="Calibri" pitchFamily="34"/>
                          <a:cs typeface="Times New Roman" pitchFamily="18"/>
                        </a:rPr>
                        <a:t>I can describe some of the features of an island. </a:t>
                      </a:r>
                      <a:endParaRPr lang="en-GB" sz="1100">
                        <a:solidFill>
                          <a:srgbClr val="FF0000"/>
                        </a:solidFill>
                        <a:latin typeface="Century Gothic" pitchFamily="34"/>
                        <a:ea typeface="Calibri" pitchFamily="34"/>
                        <a:cs typeface="Times New Roman" pitchFamily="18"/>
                      </a:endParaRPr>
                    </a:p>
                    <a:p>
                      <a:pPr marL="171450" lvl="0" indent="-171450">
                        <a:lnSpc>
                          <a:spcPct val="115000"/>
                        </a:lnSpc>
                        <a:spcAft>
                          <a:spcPts val="0"/>
                        </a:spcAft>
                        <a:buSzPct val="100000"/>
                        <a:buFont typeface="Arial" pitchFamily="34"/>
                        <a:buChar char="•"/>
                        <a:tabLst>
                          <a:tab pos="457200" algn="l"/>
                        </a:tabLst>
                      </a:pPr>
                      <a:r>
                        <a:rPr lang="en-GB" sz="1100" i="1">
                          <a:solidFill>
                            <a:srgbClr val="FF0000"/>
                          </a:solidFill>
                          <a:latin typeface="Century Gothic" pitchFamily="34"/>
                          <a:ea typeface="Calibri" pitchFamily="34"/>
                          <a:cs typeface="Times New Roman" pitchFamily="18"/>
                        </a:rPr>
                        <a:t>I can describe the key features of a place from a picture using words like beach, coast, forest, hill, mountain, ocean, valley.</a:t>
                      </a:r>
                      <a:endParaRPr lang="en-GB" sz="1100">
                        <a:solidFill>
                          <a:srgbClr val="FF0000"/>
                        </a:solidFill>
                        <a:latin typeface="Century Gothic" pitchFamily="34"/>
                        <a:ea typeface="Calibri" pitchFamily="34"/>
                        <a:cs typeface="Times New Roman" pitchFamily="18"/>
                      </a:endParaRPr>
                    </a:p>
                  </a:txBody>
                  <a:tcPr marL="68570" marR="68570" marT="0" marB="0"/>
                </a:tc>
                <a:extLst>
                  <a:ext uri="{0D108BD9-81ED-4DB2-BD59-A6C34878D82A}">
                    <a16:rowId xmlns:a16="http://schemas.microsoft.com/office/drawing/2014/main" val="10001"/>
                  </a:ext>
                </a:extLst>
              </a:tr>
              <a:tr h="1310746">
                <a:tc>
                  <a:txBody>
                    <a:bodyPr/>
                    <a:lstStyle/>
                    <a:p>
                      <a:pPr lvl="0">
                        <a:lnSpc>
                          <a:spcPct val="115000"/>
                        </a:lnSpc>
                        <a:spcAft>
                          <a:spcPts val="1000"/>
                        </a:spcAft>
                      </a:pPr>
                      <a:r>
                        <a:rPr lang="en-GB" sz="1100" b="1">
                          <a:latin typeface="Century Gothic" pitchFamily="34"/>
                          <a:ea typeface="Calibri" pitchFamily="34"/>
                          <a:cs typeface="Times New Roman" pitchFamily="18"/>
                        </a:rPr>
                        <a:t>6</a:t>
                      </a:r>
                    </a:p>
                  </a:txBody>
                  <a:tcPr marL="68570" marR="68570" marT="0" marB="0"/>
                </a:tc>
                <a:tc>
                  <a:txBody>
                    <a:bodyPr/>
                    <a:lstStyle/>
                    <a:p>
                      <a:pPr lvl="0">
                        <a:lnSpc>
                          <a:spcPct val="115000"/>
                        </a:lnSpc>
                        <a:spcAft>
                          <a:spcPts val="1000"/>
                        </a:spcAft>
                      </a:pPr>
                      <a:r>
                        <a:rPr lang="en-GB" sz="1200">
                          <a:latin typeface="Century Gothic" pitchFamily="34"/>
                          <a:ea typeface="Calibri" pitchFamily="34"/>
                          <a:cs typeface="Times New Roman" pitchFamily="18"/>
                        </a:rPr>
                        <a:t>Pupils should be taught to use basic geographical vocabulary to refer to key human features, including: city, town, village, factory, farm, house, office, port, harbour and shop.</a:t>
                      </a:r>
                      <a:endParaRPr lang="en-GB" sz="1200">
                        <a:latin typeface="Calibri" pitchFamily="34"/>
                        <a:ea typeface="Calibri" pitchFamily="34"/>
                        <a:cs typeface="Times New Roman" pitchFamily="18"/>
                      </a:endParaRPr>
                    </a:p>
                  </a:txBody>
                  <a:tcPr marL="68570" marR="68570" marT="0" marB="0"/>
                </a:tc>
                <a:tc>
                  <a:txBody>
                    <a:bodyPr/>
                    <a:lstStyle/>
                    <a:p>
                      <a:pPr lvl="0" algn="ctr">
                        <a:lnSpc>
                          <a:spcPct val="115000"/>
                        </a:lnSpc>
                        <a:spcAft>
                          <a:spcPts val="1000"/>
                        </a:spcAft>
                      </a:pPr>
                      <a:r>
                        <a:rPr lang="en-GB" sz="1600" b="1">
                          <a:latin typeface="Century Gothic" pitchFamily="34"/>
                          <a:ea typeface="Calibri" pitchFamily="34"/>
                          <a:cs typeface="Times New Roman" pitchFamily="18"/>
                        </a:rPr>
                        <a:t>1/2</a:t>
                      </a:r>
                    </a:p>
                  </a:txBody>
                  <a:tcPr marL="68570" marR="68570" marT="0" marB="0"/>
                </a:tc>
                <a:tc>
                  <a:txBody>
                    <a:bodyPr/>
                    <a:lstStyle/>
                    <a:p>
                      <a:pPr marL="171450" lvl="0" indent="-171450">
                        <a:lnSpc>
                          <a:spcPct val="115000"/>
                        </a:lnSpc>
                        <a:spcAft>
                          <a:spcPts val="0"/>
                        </a:spcAft>
                        <a:buSzPct val="100000"/>
                        <a:buFont typeface="Arial" pitchFamily="34"/>
                        <a:buChar char="•"/>
                      </a:pPr>
                      <a:r>
                        <a:rPr lang="en-GB" sz="1100" i="1">
                          <a:solidFill>
                            <a:srgbClr val="FF0000"/>
                          </a:solidFill>
                          <a:latin typeface="Century Gothic" pitchFamily="34"/>
                          <a:ea typeface="Calibri" pitchFamily="34"/>
                          <a:cs typeface="Times New Roman" pitchFamily="18"/>
                        </a:rPr>
                        <a:t>I can explain where I live and tell someone my address.</a:t>
                      </a:r>
                      <a:endParaRPr lang="en-GB" sz="1100">
                        <a:solidFill>
                          <a:srgbClr val="FF0000"/>
                        </a:solidFill>
                        <a:latin typeface="Century Gothic" pitchFamily="34"/>
                        <a:ea typeface="Calibri" pitchFamily="34"/>
                        <a:cs typeface="Times New Roman" pitchFamily="18"/>
                      </a:endParaRPr>
                    </a:p>
                    <a:p>
                      <a:pPr marL="171450" lvl="0" indent="-171450">
                        <a:lnSpc>
                          <a:spcPct val="115000"/>
                        </a:lnSpc>
                        <a:spcAft>
                          <a:spcPts val="0"/>
                        </a:spcAft>
                        <a:buSzPct val="100000"/>
                        <a:buFont typeface="Arial" pitchFamily="34"/>
                        <a:buChar char="•"/>
                      </a:pPr>
                      <a:r>
                        <a:rPr lang="en-GB" sz="1100" i="1">
                          <a:solidFill>
                            <a:srgbClr val="FF0000"/>
                          </a:solidFill>
                          <a:latin typeface="Century Gothic" pitchFamily="34"/>
                          <a:ea typeface="Calibri" pitchFamily="34"/>
                          <a:cs typeface="Times New Roman" pitchFamily="18"/>
                        </a:rPr>
                        <a:t>I can explain the facilities that a village, town and city may need and give reasons</a:t>
                      </a:r>
                      <a:endParaRPr lang="en-GB" sz="1100">
                        <a:solidFill>
                          <a:srgbClr val="FF0000"/>
                        </a:solidFill>
                        <a:latin typeface="Century Gothic" pitchFamily="34"/>
                        <a:ea typeface="Calibri" pitchFamily="34"/>
                        <a:cs typeface="Times New Roman" pitchFamily="18"/>
                      </a:endParaRPr>
                    </a:p>
                    <a:p>
                      <a:pPr marL="171450" lvl="0" indent="-171450">
                        <a:lnSpc>
                          <a:spcPct val="115000"/>
                        </a:lnSpc>
                        <a:spcAft>
                          <a:spcPts val="1000"/>
                        </a:spcAft>
                        <a:buSzPct val="100000"/>
                        <a:buFont typeface="Arial" pitchFamily="34"/>
                        <a:buChar char="•"/>
                      </a:pPr>
                      <a:r>
                        <a:rPr lang="en-GB" sz="1100" i="1">
                          <a:solidFill>
                            <a:srgbClr val="FF0000"/>
                          </a:solidFill>
                          <a:latin typeface="Century Gothic" pitchFamily="34"/>
                          <a:ea typeface="Calibri" pitchFamily="34"/>
                          <a:cs typeface="Times New Roman" pitchFamily="18"/>
                        </a:rPr>
                        <a:t>I can say what I like and do not like about the place I live.</a:t>
                      </a:r>
                      <a:endParaRPr lang="en-GB" sz="1100">
                        <a:solidFill>
                          <a:srgbClr val="FF0000"/>
                        </a:solidFill>
                        <a:latin typeface="Century Gothic" pitchFamily="34"/>
                        <a:ea typeface="Calibri" pitchFamily="34"/>
                        <a:cs typeface="Times New Roman" pitchFamily="18"/>
                      </a:endParaRPr>
                    </a:p>
                  </a:txBody>
                  <a:tcPr marL="68570" marR="68570" marT="0" marB="0"/>
                </a:tc>
                <a:extLst>
                  <a:ext uri="{0D108BD9-81ED-4DB2-BD59-A6C34878D82A}">
                    <a16:rowId xmlns:a16="http://schemas.microsoft.com/office/drawing/2014/main" val="10002"/>
                  </a:ext>
                </a:extLst>
              </a:tr>
              <a:tr h="1005922">
                <a:tc>
                  <a:txBody>
                    <a:bodyPr/>
                    <a:lstStyle/>
                    <a:p>
                      <a:pPr lvl="0">
                        <a:lnSpc>
                          <a:spcPct val="115000"/>
                        </a:lnSpc>
                        <a:spcAft>
                          <a:spcPts val="1000"/>
                        </a:spcAft>
                      </a:pPr>
                      <a:r>
                        <a:rPr lang="en-GB" sz="1000" b="1">
                          <a:latin typeface="Century Gothic" pitchFamily="34"/>
                          <a:ea typeface="Calibri" pitchFamily="34"/>
                          <a:cs typeface="Times New Roman" pitchFamily="18"/>
                        </a:rPr>
                        <a:t>7</a:t>
                      </a:r>
                    </a:p>
                  </a:txBody>
                  <a:tcPr marL="68570" marR="68570" marT="0" marB="0"/>
                </a:tc>
                <a:tc>
                  <a:txBody>
                    <a:bodyPr/>
                    <a:lstStyle/>
                    <a:p>
                      <a:pPr lvl="0">
                        <a:lnSpc>
                          <a:spcPct val="115000"/>
                        </a:lnSpc>
                        <a:spcAft>
                          <a:spcPts val="1000"/>
                        </a:spcAft>
                      </a:pPr>
                      <a:r>
                        <a:rPr lang="en-GB" sz="1200">
                          <a:latin typeface="Century Gothic" pitchFamily="34"/>
                          <a:ea typeface="Calibri" pitchFamily="34"/>
                          <a:cs typeface="Times New Roman" pitchFamily="18"/>
                        </a:rPr>
                        <a:t>Pupils should be taught to use world maps, atlases and globes to identify the United Kingdom and its countries, as well as the countries, continents and oceans studied at this key stage.</a:t>
                      </a:r>
                    </a:p>
                  </a:txBody>
                  <a:tcPr marL="68570" marR="68570" marT="0" marB="0"/>
                </a:tc>
                <a:tc>
                  <a:txBody>
                    <a:bodyPr/>
                    <a:lstStyle/>
                    <a:p>
                      <a:pPr lvl="0" algn="ctr">
                        <a:lnSpc>
                          <a:spcPct val="115000"/>
                        </a:lnSpc>
                        <a:spcAft>
                          <a:spcPts val="1000"/>
                        </a:spcAft>
                      </a:pPr>
                      <a:r>
                        <a:rPr lang="en-GB" sz="1600" b="1">
                          <a:latin typeface="Century Gothic" pitchFamily="34"/>
                          <a:ea typeface="Calibri" pitchFamily="34"/>
                          <a:cs typeface="Times New Roman" pitchFamily="18"/>
                        </a:rPr>
                        <a:t>1/ 2</a:t>
                      </a:r>
                    </a:p>
                  </a:txBody>
                  <a:tcPr marL="68570" marR="68570" marT="0" marB="0"/>
                </a:tc>
                <a:tc>
                  <a:txBody>
                    <a:bodyPr/>
                    <a:lstStyle/>
                    <a:p>
                      <a:pPr marL="171450" lvl="0" indent="-171450">
                        <a:lnSpc>
                          <a:spcPct val="115000"/>
                        </a:lnSpc>
                        <a:spcAft>
                          <a:spcPts val="0"/>
                        </a:spcAft>
                        <a:buSzPct val="100000"/>
                        <a:buFont typeface="Arial" pitchFamily="34"/>
                        <a:buChar char="•"/>
                      </a:pPr>
                      <a:r>
                        <a:rPr lang="en-GB" sz="1100" i="1">
                          <a:solidFill>
                            <a:srgbClr val="FF0000"/>
                          </a:solidFill>
                          <a:latin typeface="Century Gothic" pitchFamily="34"/>
                          <a:ea typeface="Calibri" pitchFamily="34"/>
                          <a:cs typeface="Times New Roman" pitchFamily="18"/>
                        </a:rPr>
                        <a:t>I can use a map to locate the countries of the United Kingdom</a:t>
                      </a:r>
                      <a:endParaRPr lang="en-GB" sz="1100">
                        <a:solidFill>
                          <a:srgbClr val="FF0000"/>
                        </a:solidFill>
                        <a:latin typeface="Century Gothic" pitchFamily="34"/>
                        <a:ea typeface="Calibri" pitchFamily="34"/>
                        <a:cs typeface="Times New Roman" pitchFamily="18"/>
                      </a:endParaRPr>
                    </a:p>
                    <a:p>
                      <a:pPr marL="171450" lvl="0" indent="-171450">
                        <a:lnSpc>
                          <a:spcPct val="115000"/>
                        </a:lnSpc>
                        <a:spcAft>
                          <a:spcPts val="0"/>
                        </a:spcAft>
                        <a:buSzPct val="100000"/>
                        <a:buFont typeface="Arial" pitchFamily="34"/>
                        <a:buChar char="•"/>
                      </a:pPr>
                      <a:r>
                        <a:rPr lang="en-GB" sz="1100" i="1">
                          <a:solidFill>
                            <a:srgbClr val="FF0000"/>
                          </a:solidFill>
                          <a:latin typeface="Century Gothic" pitchFamily="34"/>
                          <a:ea typeface="Calibri" pitchFamily="34"/>
                          <a:cs typeface="Times New Roman" pitchFamily="18"/>
                        </a:rPr>
                        <a:t>I can point to the countries we have looked at on a world map.</a:t>
                      </a:r>
                      <a:endParaRPr lang="en-GB" sz="1100">
                        <a:solidFill>
                          <a:srgbClr val="FF0000"/>
                        </a:solidFill>
                        <a:latin typeface="Century Gothic" pitchFamily="34"/>
                        <a:ea typeface="Calibri" pitchFamily="34"/>
                        <a:cs typeface="Times New Roman" pitchFamily="18"/>
                      </a:endParaRPr>
                    </a:p>
                    <a:p>
                      <a:pPr marL="171450" lvl="0" indent="-171450">
                        <a:lnSpc>
                          <a:spcPct val="115000"/>
                        </a:lnSpc>
                        <a:spcAft>
                          <a:spcPts val="1000"/>
                        </a:spcAft>
                        <a:buSzPct val="100000"/>
                        <a:buFont typeface="Arial" pitchFamily="34"/>
                        <a:buChar char="•"/>
                      </a:pPr>
                      <a:r>
                        <a:rPr lang="en-GB" sz="1100" i="1">
                          <a:solidFill>
                            <a:srgbClr val="FF0000"/>
                          </a:solidFill>
                          <a:latin typeface="Century Gothic" pitchFamily="34"/>
                          <a:ea typeface="Calibri" pitchFamily="34"/>
                          <a:cs typeface="Times New Roman" pitchFamily="18"/>
                        </a:rPr>
                        <a:t>I can point to and name the oceans of the world on a map.</a:t>
                      </a:r>
                      <a:endParaRPr lang="en-GB" sz="1100">
                        <a:solidFill>
                          <a:srgbClr val="FF0000"/>
                        </a:solidFill>
                        <a:latin typeface="Century Gothic" pitchFamily="34"/>
                        <a:ea typeface="Calibri" pitchFamily="34"/>
                        <a:cs typeface="Times New Roman" pitchFamily="18"/>
                      </a:endParaRPr>
                    </a:p>
                  </a:txBody>
                  <a:tcPr marL="68570" marR="68570" marT="0" marB="0"/>
                </a:tc>
                <a:extLst>
                  <a:ext uri="{0D108BD9-81ED-4DB2-BD59-A6C34878D82A}">
                    <a16:rowId xmlns:a16="http://schemas.microsoft.com/office/drawing/2014/main" val="10003"/>
                  </a:ext>
                </a:extLst>
              </a:tr>
              <a:tr h="1005922">
                <a:tc>
                  <a:txBody>
                    <a:bodyPr/>
                    <a:lstStyle/>
                    <a:p>
                      <a:pPr lvl="0">
                        <a:lnSpc>
                          <a:spcPct val="115000"/>
                        </a:lnSpc>
                        <a:spcAft>
                          <a:spcPts val="1000"/>
                        </a:spcAft>
                      </a:pPr>
                      <a:r>
                        <a:rPr lang="en-GB" sz="1100" b="1">
                          <a:latin typeface="Century Gothic" pitchFamily="34"/>
                          <a:ea typeface="Calibri" pitchFamily="34"/>
                          <a:cs typeface="Times New Roman" pitchFamily="18"/>
                        </a:rPr>
                        <a:t>8</a:t>
                      </a:r>
                    </a:p>
                  </a:txBody>
                  <a:tcPr marL="68570" marR="68570" marT="0" marB="0"/>
                </a:tc>
                <a:tc>
                  <a:txBody>
                    <a:bodyPr/>
                    <a:lstStyle/>
                    <a:p>
                      <a:pPr lvl="0">
                        <a:lnSpc>
                          <a:spcPct val="115000"/>
                        </a:lnSpc>
                        <a:spcAft>
                          <a:spcPts val="1000"/>
                        </a:spcAft>
                      </a:pPr>
                      <a:r>
                        <a:rPr lang="en-GB" sz="1200">
                          <a:latin typeface="Century Gothic" pitchFamily="34"/>
                          <a:ea typeface="Calibri" pitchFamily="34"/>
                          <a:cs typeface="Times New Roman" pitchFamily="18"/>
                        </a:rPr>
                        <a:t>Pupils should be taught to use simple compass directions (North, South, East and West) and locational and directional language [for example, near and far; left and right], to describe the location of features and routes on a map.</a:t>
                      </a:r>
                      <a:endParaRPr lang="en-GB" sz="1200">
                        <a:latin typeface="Calibri" pitchFamily="34"/>
                        <a:ea typeface="Calibri" pitchFamily="34"/>
                        <a:cs typeface="Times New Roman" pitchFamily="18"/>
                      </a:endParaRPr>
                    </a:p>
                  </a:txBody>
                  <a:tcPr marL="68570" marR="68570" marT="0" marB="0"/>
                </a:tc>
                <a:tc>
                  <a:txBody>
                    <a:bodyPr/>
                    <a:lstStyle/>
                    <a:p>
                      <a:pPr lvl="0" algn="ctr">
                        <a:lnSpc>
                          <a:spcPct val="115000"/>
                        </a:lnSpc>
                        <a:spcAft>
                          <a:spcPts val="1000"/>
                        </a:spcAft>
                      </a:pPr>
                      <a:r>
                        <a:rPr lang="en-GB" sz="1600" b="1">
                          <a:latin typeface="Century Gothic" pitchFamily="34"/>
                          <a:ea typeface="Calibri" pitchFamily="34"/>
                          <a:cs typeface="Times New Roman" pitchFamily="18"/>
                        </a:rPr>
                        <a:t>1/2</a:t>
                      </a:r>
                    </a:p>
                  </a:txBody>
                  <a:tcPr marL="68570" marR="68570" marT="0" marB="0"/>
                </a:tc>
                <a:tc>
                  <a:txBody>
                    <a:bodyPr/>
                    <a:lstStyle/>
                    <a:p>
                      <a:pPr marL="171450" lvl="0" indent="-171450">
                        <a:buSzPct val="100000"/>
                        <a:buFont typeface="Arial" pitchFamily="34"/>
                        <a:buChar char="•"/>
                      </a:pPr>
                      <a:r>
                        <a:rPr lang="en-GB" sz="1100" i="1" kern="1200">
                          <a:solidFill>
                            <a:srgbClr val="FF0000"/>
                          </a:solidFill>
                          <a:latin typeface="Century Gothic" pitchFamily="34"/>
                        </a:rPr>
                        <a:t>I know the four main directions on a compass are North; East, South and West.</a:t>
                      </a:r>
                      <a:endParaRPr lang="en-GB" sz="1100" kern="1200">
                        <a:solidFill>
                          <a:srgbClr val="FF0000"/>
                        </a:solidFill>
                        <a:latin typeface="Century Gothic" pitchFamily="34"/>
                      </a:endParaRPr>
                    </a:p>
                    <a:p>
                      <a:pPr marL="171450" lvl="0" indent="-171450">
                        <a:buSzPct val="100000"/>
                        <a:buFont typeface="Arial" pitchFamily="34"/>
                        <a:buChar char="•"/>
                      </a:pPr>
                      <a:r>
                        <a:rPr lang="en-GB" sz="1100" i="1" kern="1200">
                          <a:solidFill>
                            <a:srgbClr val="FF0000"/>
                          </a:solidFill>
                          <a:latin typeface="Century Gothic" pitchFamily="34"/>
                        </a:rPr>
                        <a:t>I use the directional vocabulary: near; far; left; right to explain where a location is.</a:t>
                      </a:r>
                      <a:endParaRPr lang="en-GB" sz="1100">
                        <a:solidFill>
                          <a:srgbClr val="FF0000"/>
                        </a:solidFill>
                        <a:latin typeface="Century Gothic" pitchFamily="34"/>
                      </a:endParaRPr>
                    </a:p>
                  </a:txBody>
                  <a:tcPr marL="91430" marR="91430"/>
                </a:tc>
                <a:extLst>
                  <a:ext uri="{0D108BD9-81ED-4DB2-BD59-A6C34878D82A}">
                    <a16:rowId xmlns:a16="http://schemas.microsoft.com/office/drawing/2014/main" val="10004"/>
                  </a:ext>
                </a:extLst>
              </a:tr>
            </a:tbl>
          </a:graphicData>
        </a:graphic>
      </p:graphicFrame>
      <p:sp>
        <p:nvSpPr>
          <p:cNvPr id="4" name="Footer Placeholder 11"/>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5" name="Slide Number Placeholder 12"/>
          <p:cNvSpPr txBox="1"/>
          <p:nvPr/>
        </p:nvSpPr>
        <p:spPr>
          <a:xfrm>
            <a:off x="6457949" y="6356351"/>
            <a:ext cx="2057400" cy="365129"/>
          </a:xfrm>
          <a:prstGeom prst="rect">
            <a:avLst/>
          </a:prstGeom>
          <a:noFill/>
          <a:ln cap="flat">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05057BE-F146-4C29-A096-495531B407EC}" type="slidenum">
              <a:t>7</a:t>
            </a:fld>
            <a:endParaRPr lang="en-GB" sz="800" b="0" i="0" u="none" strike="noStrike" kern="1200" cap="none" spc="0" baseline="0">
              <a:solidFill>
                <a:srgbClr val="898989"/>
              </a:solidFill>
              <a:uFillTx/>
              <a:latin typeface="Century Gothic" pitchFamily="34"/>
            </a:endParaRPr>
          </a:p>
        </p:txBody>
      </p:sp>
      <p:sp>
        <p:nvSpPr>
          <p:cNvPr id="7" name="Slide Number Placeholder 6"/>
          <p:cNvSpPr>
            <a:spLocks noGrp="1"/>
          </p:cNvSpPr>
          <p:nvPr>
            <p:ph type="sldNum" sz="quarter" idx="8"/>
          </p:nvPr>
        </p:nvSpPr>
        <p:spPr/>
        <p:txBody>
          <a:bodyPr/>
          <a:lstStyle/>
          <a:p>
            <a:pPr lvl="0"/>
            <a:fld id="{FDC8F4D4-DEA1-48FA-A959-B844C4CDC30B}" type="slidenum">
              <a:rPr lang="en-GB" smtClean="0"/>
              <a:t>7</a:t>
            </a:fld>
            <a:endParaRPr lang="en-GB"/>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47">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600200"/>
            <a:ext cx="7772400" cy="2387598"/>
          </a:xfrm>
        </p:spPr>
        <p:txBody>
          <a:bodyPr/>
          <a:lstStyle/>
          <a:p>
            <a:pPr lvl="0"/>
            <a:r>
              <a:rPr lang="en-GB" sz="4800" b="1">
                <a:solidFill>
                  <a:srgbClr val="C00000"/>
                </a:solidFill>
                <a:latin typeface="Century Gothic" pitchFamily="34"/>
              </a:rPr>
              <a:t>Geography Assessments</a:t>
            </a:r>
          </a:p>
        </p:txBody>
      </p:sp>
      <p:sp>
        <p:nvSpPr>
          <p:cNvPr id="3" name="Subtitle 2"/>
          <p:cNvSpPr txBox="1">
            <a:spLocks noGrp="1"/>
          </p:cNvSpPr>
          <p:nvPr>
            <p:ph type="subTitle" idx="1"/>
          </p:nvPr>
        </p:nvSpPr>
        <p:spPr>
          <a:xfrm>
            <a:off x="1143000" y="4120515"/>
            <a:ext cx="6858000" cy="1655758"/>
          </a:xfrm>
        </p:spPr>
        <p:txBody>
          <a:bodyPr/>
          <a:lstStyle/>
          <a:p>
            <a:pPr lvl="0"/>
            <a:endParaRPr lang="en-GB" b="1">
              <a:solidFill>
                <a:srgbClr val="F4B183"/>
              </a:solidFill>
              <a:latin typeface="Century Gothic" pitchFamily="34"/>
            </a:endParaRPr>
          </a:p>
          <a:p>
            <a:pPr lvl="0"/>
            <a:endParaRPr lang="en-GB" b="1">
              <a:solidFill>
                <a:srgbClr val="F4B183"/>
              </a:solidFill>
              <a:latin typeface="Century Gothic" pitchFamily="34"/>
            </a:endParaRPr>
          </a:p>
          <a:p>
            <a:pPr lvl="0"/>
            <a:r>
              <a:rPr lang="en-GB" sz="3600" b="1">
                <a:solidFill>
                  <a:srgbClr val="F4B183"/>
                </a:solidFill>
                <a:latin typeface="Century Gothic" pitchFamily="34"/>
              </a:rPr>
              <a:t>Year 1</a:t>
            </a:r>
          </a:p>
        </p:txBody>
      </p:sp>
      <p:pic>
        <p:nvPicPr>
          <p:cNvPr id="4" name="Picture 3" descr="FocusEducation_Logo_Col_72dpi - Copy - Copy.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9014" y="326898"/>
            <a:ext cx="3046378" cy="2152735"/>
          </a:xfrm>
          <a:prstGeom prst="rect">
            <a:avLst/>
          </a:prstGeom>
          <a:noFill/>
          <a:ln cap="flat">
            <a:noFill/>
          </a:ln>
        </p:spPr>
      </p:pic>
      <p:sp>
        <p:nvSpPr>
          <p:cNvPr id="6" name="Slide Number Placeholder 5"/>
          <p:cNvSpPr>
            <a:spLocks noGrp="1"/>
          </p:cNvSpPr>
          <p:nvPr>
            <p:ph type="sldNum" sz="quarter" idx="8"/>
          </p:nvPr>
        </p:nvSpPr>
        <p:spPr/>
        <p:txBody>
          <a:bodyPr/>
          <a:lstStyle/>
          <a:p>
            <a:pPr lvl="0"/>
            <a:fld id="{DE41114E-DA4F-468A-84AE-85008A17B4A4}" type="slidenum">
              <a:rPr lang="en-GB" smtClean="0"/>
              <a:t>8</a:t>
            </a:fld>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37">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487366" y="128592"/>
            <a:ext cx="5210178" cy="4902198"/>
          </a:xfrm>
          <a:prstGeom prst="rect">
            <a:avLst/>
          </a:prstGeom>
          <a:noFill/>
          <a:ln cap="flat">
            <a:noFill/>
          </a:ln>
        </p:spPr>
      </p:pic>
      <p:sp>
        <p:nvSpPr>
          <p:cNvPr id="3" name="TextBox 3"/>
          <p:cNvSpPr txBox="1"/>
          <p:nvPr/>
        </p:nvSpPr>
        <p:spPr>
          <a:xfrm>
            <a:off x="284158" y="5324478"/>
            <a:ext cx="6537329" cy="73818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Century Gothic" pitchFamily="34"/>
              </a:rPr>
              <a:t>Place the following countries in the correct place: (blue)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70C0"/>
                </a:solidFill>
                <a:uFillTx/>
                <a:latin typeface="Century Gothic" pitchFamily="34"/>
              </a:rPr>
              <a:t>England; 		Wales;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70C0"/>
                </a:solidFill>
                <a:uFillTx/>
                <a:latin typeface="Century Gothic" pitchFamily="34"/>
              </a:rPr>
              <a:t>Scotland;	 	Northern Ireland</a:t>
            </a:r>
          </a:p>
        </p:txBody>
      </p:sp>
      <p:sp>
        <p:nvSpPr>
          <p:cNvPr id="4" name="TextBox 4"/>
          <p:cNvSpPr txBox="1"/>
          <p:nvPr/>
        </p:nvSpPr>
        <p:spPr>
          <a:xfrm>
            <a:off x="6234114" y="4801395"/>
            <a:ext cx="1860547" cy="166211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Name the following seas: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(green)</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1" i="0" u="none" strike="noStrike" kern="0" cap="none" spc="0" baseline="0">
                <a:solidFill>
                  <a:srgbClr val="00B050"/>
                </a:solidFill>
                <a:uFillTx/>
                <a:latin typeface="Century Gothic" pitchFamily="34"/>
              </a:rPr>
              <a:t>Irish Sea</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1" i="0" u="none" strike="noStrike" kern="0" cap="none" spc="0" baseline="0">
                <a:solidFill>
                  <a:srgbClr val="00B050"/>
                </a:solidFill>
                <a:uFillTx/>
                <a:latin typeface="Century Gothic" pitchFamily="34"/>
              </a:rPr>
              <a:t>North Sea</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1" i="0" u="none" strike="noStrike" kern="0" cap="none" spc="0" baseline="0">
                <a:solidFill>
                  <a:srgbClr val="00B050"/>
                </a:solidFill>
                <a:uFillTx/>
                <a:latin typeface="Century Gothic" pitchFamily="34"/>
              </a:rPr>
              <a:t>English Channel</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a:endParaRPr>
          </a:p>
        </p:txBody>
      </p:sp>
      <p:sp>
        <p:nvSpPr>
          <p:cNvPr id="5" name="Rectangle 5"/>
          <p:cNvSpPr/>
          <p:nvPr/>
        </p:nvSpPr>
        <p:spPr>
          <a:xfrm>
            <a:off x="3221038" y="3549645"/>
            <a:ext cx="1052510" cy="276221"/>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6"/>
          <p:cNvSpPr/>
          <p:nvPr/>
        </p:nvSpPr>
        <p:spPr>
          <a:xfrm>
            <a:off x="2111377" y="3825877"/>
            <a:ext cx="1052510" cy="27464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7"/>
          <p:cNvSpPr/>
          <p:nvPr/>
        </p:nvSpPr>
        <p:spPr>
          <a:xfrm>
            <a:off x="2170108" y="1323978"/>
            <a:ext cx="1050929" cy="27464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Rectangle 8"/>
          <p:cNvSpPr/>
          <p:nvPr/>
        </p:nvSpPr>
        <p:spPr>
          <a:xfrm>
            <a:off x="1376364" y="2587623"/>
            <a:ext cx="1052510" cy="27464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9" name="Rectangle 9"/>
          <p:cNvSpPr/>
          <p:nvPr/>
        </p:nvSpPr>
        <p:spPr>
          <a:xfrm>
            <a:off x="3748089" y="2162171"/>
            <a:ext cx="1050929" cy="274640"/>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0" name="Rectangle 10"/>
          <p:cNvSpPr/>
          <p:nvPr/>
        </p:nvSpPr>
        <p:spPr>
          <a:xfrm>
            <a:off x="1747839" y="3190871"/>
            <a:ext cx="1050929" cy="274640"/>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1" name="Rectangle 11"/>
          <p:cNvSpPr/>
          <p:nvPr/>
        </p:nvSpPr>
        <p:spPr>
          <a:xfrm>
            <a:off x="3041651" y="4664070"/>
            <a:ext cx="1052510" cy="274640"/>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2" name="Footer Placeholder 18"/>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4" name="TextBox 1"/>
          <p:cNvSpPr txBox="1"/>
          <p:nvPr/>
        </p:nvSpPr>
        <p:spPr>
          <a:xfrm>
            <a:off x="5929463" y="128592"/>
            <a:ext cx="3054288" cy="1261881"/>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a:t>
            </a:r>
          </a:p>
          <a:p>
            <a:pPr marL="171450" marR="0" lvl="0" indent="-1714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name, locate and identify characteristics of the four countries and capital cities of the United Kingdom and its surrounding seas.</a:t>
            </a:r>
          </a:p>
        </p:txBody>
      </p:sp>
      <p:sp>
        <p:nvSpPr>
          <p:cNvPr id="15" name="Rectangle 2"/>
          <p:cNvSpPr/>
          <p:nvPr/>
        </p:nvSpPr>
        <p:spPr>
          <a:xfrm>
            <a:off x="7984330" y="4515023"/>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A</a:t>
            </a:r>
          </a:p>
        </p:txBody>
      </p:sp>
      <p:sp>
        <p:nvSpPr>
          <p:cNvPr id="17" name="Slide Number Placeholder 16"/>
          <p:cNvSpPr>
            <a:spLocks noGrp="1"/>
          </p:cNvSpPr>
          <p:nvPr>
            <p:ph type="sldNum" sz="quarter" idx="8"/>
          </p:nvPr>
        </p:nvSpPr>
        <p:spPr/>
        <p:txBody>
          <a:bodyPr/>
          <a:lstStyle/>
          <a:p>
            <a:pPr lvl="0"/>
            <a:fld id="{800496E8-3B95-4BCD-BE1D-173A4D5F2E30}" type="slidenum">
              <a:rPr lang="en-GB" smtClean="0"/>
              <a:t>9</a:t>
            </a:fld>
            <a:endParaRPr lang="en-GB"/>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46">
    <p:spTree>
      <p:nvGrpSpPr>
        <p:cNvPr id="1" name=""/>
        <p:cNvGrpSpPr/>
        <p:nvPr/>
      </p:nvGrpSpPr>
      <p:grpSpPr>
        <a:xfrm>
          <a:off x="0" y="0"/>
          <a:ext cx="0" cy="0"/>
          <a:chOff x="0" y="0"/>
          <a:chExt cx="0" cy="0"/>
        </a:xfrm>
      </p:grpSpPr>
      <p:pic>
        <p:nvPicPr>
          <p:cNvPr id="2" name="Picture 6"/>
          <p:cNvPicPr>
            <a:picLocks noChangeAspect="1"/>
          </p:cNvPicPr>
          <p:nvPr/>
        </p:nvPicPr>
        <p:blipFill>
          <a:blip r:embed="rId2"/>
          <a:srcRect/>
          <a:stretch>
            <a:fillRect/>
          </a:stretch>
        </p:blipFill>
        <p:spPr>
          <a:xfrm>
            <a:off x="962817" y="3184050"/>
            <a:ext cx="3141658" cy="3141658"/>
          </a:xfrm>
          <a:prstGeom prst="rect">
            <a:avLst/>
          </a:prstGeom>
          <a:noFill/>
          <a:ln cap="flat">
            <a:noFill/>
          </a:ln>
        </p:spPr>
      </p:pic>
      <p:sp>
        <p:nvSpPr>
          <p:cNvPr id="3" name="Rectangle 7"/>
          <p:cNvSpPr/>
          <p:nvPr/>
        </p:nvSpPr>
        <p:spPr>
          <a:xfrm>
            <a:off x="1934367" y="4616156"/>
            <a:ext cx="1198558" cy="3000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4" name="Rectangle 8"/>
          <p:cNvSpPr/>
          <p:nvPr/>
        </p:nvSpPr>
        <p:spPr>
          <a:xfrm>
            <a:off x="1934367" y="2884008"/>
            <a:ext cx="1198558" cy="3000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5" name="Rectangle 9"/>
          <p:cNvSpPr/>
          <p:nvPr/>
        </p:nvSpPr>
        <p:spPr>
          <a:xfrm>
            <a:off x="1934367" y="6256434"/>
            <a:ext cx="1198558" cy="3000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TextBox 10"/>
          <p:cNvSpPr txBox="1"/>
          <p:nvPr/>
        </p:nvSpPr>
        <p:spPr>
          <a:xfrm>
            <a:off x="332503" y="2105927"/>
            <a:ext cx="3025777" cy="1169983"/>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Put in the following in the correct place: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Equator</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North Pole</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South Pole</a:t>
            </a:r>
          </a:p>
        </p:txBody>
      </p:sp>
      <p:pic>
        <p:nvPicPr>
          <p:cNvPr id="7" name="Picture 12"/>
          <p:cNvPicPr>
            <a:picLocks noChangeAspect="1"/>
          </p:cNvPicPr>
          <p:nvPr/>
        </p:nvPicPr>
        <p:blipFill>
          <a:blip r:embed="rId3"/>
          <a:srcRect/>
          <a:stretch>
            <a:fillRect/>
          </a:stretch>
        </p:blipFill>
        <p:spPr>
          <a:xfrm>
            <a:off x="5437982" y="3252785"/>
            <a:ext cx="2886074" cy="2887666"/>
          </a:xfrm>
          <a:prstGeom prst="rect">
            <a:avLst/>
          </a:prstGeom>
          <a:noFill/>
          <a:ln cap="flat">
            <a:noFill/>
          </a:ln>
        </p:spPr>
      </p:pic>
      <p:sp>
        <p:nvSpPr>
          <p:cNvPr id="8" name="TextBox 13"/>
          <p:cNvSpPr txBox="1"/>
          <p:nvPr/>
        </p:nvSpPr>
        <p:spPr>
          <a:xfrm>
            <a:off x="4895057" y="2043117"/>
            <a:ext cx="3027358" cy="1385882"/>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Put in the following directions in the correct place: </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West</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South</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North</a:t>
            </a:r>
          </a:p>
          <a:p>
            <a:pPr marL="285750" marR="0" lvl="0" indent="-2857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East</a:t>
            </a:r>
          </a:p>
        </p:txBody>
      </p:sp>
      <p:sp>
        <p:nvSpPr>
          <p:cNvPr id="9" name="Rectangle 14"/>
          <p:cNvSpPr/>
          <p:nvPr/>
        </p:nvSpPr>
        <p:spPr>
          <a:xfrm>
            <a:off x="7812377" y="4546597"/>
            <a:ext cx="1198558" cy="3000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0" name="Rectangle 15"/>
          <p:cNvSpPr/>
          <p:nvPr/>
        </p:nvSpPr>
        <p:spPr>
          <a:xfrm>
            <a:off x="4647410" y="4548381"/>
            <a:ext cx="1198558" cy="3000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1" name="Rectangle 16"/>
          <p:cNvSpPr/>
          <p:nvPr/>
        </p:nvSpPr>
        <p:spPr>
          <a:xfrm>
            <a:off x="6307138" y="6075803"/>
            <a:ext cx="1196977" cy="30004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2" name="Rectangle 17"/>
          <p:cNvSpPr/>
          <p:nvPr/>
        </p:nvSpPr>
        <p:spPr>
          <a:xfrm>
            <a:off x="6307138" y="2952753"/>
            <a:ext cx="1196977" cy="3000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3" name="Footer Placeholder 1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5" name="TextBox 1"/>
          <p:cNvSpPr txBox="1"/>
          <p:nvPr/>
        </p:nvSpPr>
        <p:spPr>
          <a:xfrm>
            <a:off x="659876" y="216813"/>
            <a:ext cx="7569723" cy="193899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 </a:t>
            </a:r>
          </a:p>
          <a:p>
            <a:pPr marL="171450" marR="0" lvl="0" indent="-1714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ea typeface="Calibri" pitchFamily="34"/>
                <a:cs typeface="Times New Roman" pitchFamily="18"/>
              </a:rPr>
              <a:t>Pupils should be taught to identify seasonal and daily weather patterns in the United Kingdom and the location of hot and cold areas of the world in relation to the Equator and the North and South Poles.</a:t>
            </a:r>
          </a:p>
          <a:p>
            <a:pPr marL="171450" marR="0" lvl="0" indent="-1714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ea typeface="Calibri" pitchFamily="34"/>
                <a:cs typeface="Times New Roman" pitchFamily="18"/>
              </a:rPr>
              <a:t>Pupils should be taught to use simple compass directions (North, South, East and West) and locational and directional language [for example, near and far; left and right], to describe the location of features and routes on a map.</a:t>
            </a:r>
            <a:endParaRPr lang="en-GB" sz="1200" b="0" i="0" u="none" strike="noStrike" kern="1200" cap="none" spc="0" baseline="0">
              <a:solidFill>
                <a:srgbClr val="000000"/>
              </a:solidFill>
              <a:uFillTx/>
              <a:latin typeface="Calibri" pitchFamily="34"/>
              <a:ea typeface="Calibri" pitchFamily="34"/>
              <a:cs typeface="Times New Roman" pitchFamily="18"/>
            </a:endParaRPr>
          </a:p>
          <a:p>
            <a:pPr marL="171450" marR="0" lvl="0" indent="-171450" algn="l" defTabSz="457200"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endParaRPr lang="en-GB" sz="1200" b="0" i="0" u="none" strike="noStrike" kern="1200" cap="none" spc="0" baseline="0">
              <a:solidFill>
                <a:srgbClr val="000000"/>
              </a:solidFill>
              <a:uFillTx/>
              <a:latin typeface="Century Gothic" pitchFamily="34"/>
              <a:ea typeface="Calibri" pitchFamily="34"/>
              <a:cs typeface="Times New Roman" pitchFamily="18"/>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0000"/>
              </a:solidFill>
              <a:uFillTx/>
              <a:latin typeface="Calibri"/>
            </a:endParaRPr>
          </a:p>
        </p:txBody>
      </p:sp>
      <p:sp>
        <p:nvSpPr>
          <p:cNvPr id="16" name="Rectangle 16"/>
          <p:cNvSpPr/>
          <p:nvPr/>
        </p:nvSpPr>
        <p:spPr>
          <a:xfrm>
            <a:off x="7948897" y="5455045"/>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B</a:t>
            </a:r>
          </a:p>
        </p:txBody>
      </p:sp>
      <p:sp>
        <p:nvSpPr>
          <p:cNvPr id="18" name="Slide Number Placeholder 17"/>
          <p:cNvSpPr>
            <a:spLocks noGrp="1"/>
          </p:cNvSpPr>
          <p:nvPr>
            <p:ph type="sldNum" sz="quarter" idx="8"/>
          </p:nvPr>
        </p:nvSpPr>
        <p:spPr/>
        <p:txBody>
          <a:bodyPr/>
          <a:lstStyle/>
          <a:p>
            <a:pPr lvl="0"/>
            <a:fld id="{800496E8-3B95-4BCD-BE1D-173A4D5F2E30}" type="slidenum">
              <a:rPr lang="en-GB" smtClean="0"/>
              <a:t>10</a:t>
            </a:fld>
            <a:endParaRPr lang="en-GB"/>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99">
    <p:spTree>
      <p:nvGrpSpPr>
        <p:cNvPr id="1" name=""/>
        <p:cNvGrpSpPr/>
        <p:nvPr/>
      </p:nvGrpSpPr>
      <p:grpSpPr>
        <a:xfrm>
          <a:off x="0" y="0"/>
          <a:ext cx="0" cy="0"/>
          <a:chOff x="0" y="0"/>
          <a:chExt cx="0" cy="0"/>
        </a:xfrm>
      </p:grpSpPr>
      <p:sp>
        <p:nvSpPr>
          <p:cNvPr id="2" name="Title 1"/>
          <p:cNvSpPr txBox="1">
            <a:spLocks noGrp="1"/>
          </p:cNvSpPr>
          <p:nvPr>
            <p:ph type="title"/>
          </p:nvPr>
        </p:nvSpPr>
        <p:spPr>
          <a:xfrm>
            <a:off x="588965" y="956471"/>
            <a:ext cx="7886700" cy="877888"/>
          </a:xfrm>
        </p:spPr>
        <p:txBody>
          <a:bodyPr/>
          <a:lstStyle/>
          <a:p>
            <a:pPr lvl="0"/>
            <a:r>
              <a:rPr lang="en-GB" sz="2400" b="1">
                <a:latin typeface="Century Gothic" pitchFamily="34"/>
              </a:rPr>
              <a:t>Put a circle around the things you will find in hot places.</a:t>
            </a:r>
          </a:p>
        </p:txBody>
      </p:sp>
      <p:pic>
        <p:nvPicPr>
          <p:cNvPr id="3" name="Picture 4"/>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731840" y="2763838"/>
            <a:ext cx="1514475" cy="1522411"/>
          </a:xfrm>
          <a:prstGeom prst="rect">
            <a:avLst/>
          </a:prstGeom>
          <a:noFill/>
          <a:ln cap="flat">
            <a:noFill/>
          </a:ln>
        </p:spPr>
      </p:pic>
      <p:pic>
        <p:nvPicPr>
          <p:cNvPr id="4" name="Picture 6"/>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1214442" y="4860922"/>
            <a:ext cx="1897059" cy="1262064"/>
          </a:xfrm>
          <a:prstGeom prst="rect">
            <a:avLst/>
          </a:prstGeom>
          <a:noFill/>
          <a:ln cap="flat">
            <a:noFill/>
          </a:ln>
        </p:spPr>
      </p:pic>
      <p:pic>
        <p:nvPicPr>
          <p:cNvPr id="5" name="Picture 8"/>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4266526" y="1581820"/>
            <a:ext cx="2055808" cy="1150936"/>
          </a:xfrm>
          <a:prstGeom prst="rect">
            <a:avLst/>
          </a:prstGeom>
          <a:noFill/>
          <a:ln cap="flat">
            <a:noFill/>
          </a:ln>
        </p:spPr>
      </p:pic>
      <p:pic>
        <p:nvPicPr>
          <p:cNvPr id="6" name="Picture 10"/>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5764048" y="5023640"/>
            <a:ext cx="1882777" cy="1173166"/>
          </a:xfrm>
          <a:prstGeom prst="rect">
            <a:avLst/>
          </a:prstGeom>
          <a:noFill/>
          <a:ln cap="flat">
            <a:noFill/>
          </a:ln>
        </p:spPr>
      </p:pic>
      <p:pic>
        <p:nvPicPr>
          <p:cNvPr id="7" name="Picture 12"/>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2456654" y="1436686"/>
            <a:ext cx="1309685" cy="1616073"/>
          </a:xfrm>
          <a:prstGeom prst="rect">
            <a:avLst/>
          </a:prstGeom>
          <a:noFill/>
          <a:ln cap="flat">
            <a:noFill/>
          </a:ln>
        </p:spPr>
      </p:pic>
      <p:pic>
        <p:nvPicPr>
          <p:cNvPr id="8" name="Picture 14"/>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2461418" y="3303754"/>
            <a:ext cx="1822454" cy="1211259"/>
          </a:xfrm>
          <a:prstGeom prst="rect">
            <a:avLst/>
          </a:prstGeom>
          <a:noFill/>
          <a:ln cap="flat">
            <a:noFill/>
          </a:ln>
        </p:spPr>
      </p:pic>
      <p:pic>
        <p:nvPicPr>
          <p:cNvPr id="9" name="Picture 16"/>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a:xfrm>
            <a:off x="4860136" y="3150391"/>
            <a:ext cx="1843092" cy="1381128"/>
          </a:xfrm>
          <a:prstGeom prst="rect">
            <a:avLst/>
          </a:prstGeom>
          <a:noFill/>
          <a:ln cap="flat">
            <a:noFill/>
          </a:ln>
        </p:spPr>
      </p:pic>
      <p:pic>
        <p:nvPicPr>
          <p:cNvPr id="10" name="Picture 18"/>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a:xfrm>
            <a:off x="3269857" y="5101885"/>
            <a:ext cx="2287591" cy="1371600"/>
          </a:xfrm>
          <a:prstGeom prst="rect">
            <a:avLst/>
          </a:prstGeom>
          <a:noFill/>
          <a:ln cap="flat">
            <a:noFill/>
          </a:ln>
        </p:spPr>
      </p:pic>
      <p:sp>
        <p:nvSpPr>
          <p:cNvPr id="11" name="TextBox 1"/>
          <p:cNvSpPr txBox="1"/>
          <p:nvPr/>
        </p:nvSpPr>
        <p:spPr>
          <a:xfrm>
            <a:off x="480764" y="169685"/>
            <a:ext cx="7994891" cy="738661"/>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ea typeface="Calibri" pitchFamily="34"/>
                <a:cs typeface="Times New Roman" pitchFamily="18"/>
              </a:rPr>
              <a:t>Pupils should be taught to identify seasonal and daily weather patterns in the United Kingdom and the location of hot and cold areas of the world in relation to the Equator and the North and South Poles.</a:t>
            </a:r>
          </a:p>
        </p:txBody>
      </p:sp>
      <p:sp>
        <p:nvSpPr>
          <p:cNvPr id="12" name="Rectangle 11"/>
          <p:cNvSpPr/>
          <p:nvPr/>
        </p:nvSpPr>
        <p:spPr>
          <a:xfrm>
            <a:off x="7984330" y="4515023"/>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C</a:t>
            </a:r>
          </a:p>
        </p:txBody>
      </p:sp>
      <p:sp>
        <p:nvSpPr>
          <p:cNvPr id="14" name="Slide Number Placeholder 13"/>
          <p:cNvSpPr>
            <a:spLocks noGrp="1"/>
          </p:cNvSpPr>
          <p:nvPr>
            <p:ph type="sldNum" sz="quarter" idx="8"/>
          </p:nvPr>
        </p:nvSpPr>
        <p:spPr/>
        <p:txBody>
          <a:bodyPr/>
          <a:lstStyle/>
          <a:p>
            <a:pPr lvl="0"/>
            <a:fld id="{FDC8F4D4-DEA1-48FA-A959-B844C4CDC30B}" type="slidenum">
              <a:rPr lang="en-GB" smtClean="0"/>
              <a:t>11</a:t>
            </a:fld>
            <a:endParaRPr lang="en-GB"/>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49">
    <p:spTree>
      <p:nvGrpSpPr>
        <p:cNvPr id="1" name=""/>
        <p:cNvGrpSpPr/>
        <p:nvPr/>
      </p:nvGrpSpPr>
      <p:grpSpPr>
        <a:xfrm>
          <a:off x="0" y="0"/>
          <a:ext cx="0" cy="0"/>
          <a:chOff x="0" y="0"/>
          <a:chExt cx="0" cy="0"/>
        </a:xfrm>
      </p:grpSpPr>
      <p:sp>
        <p:nvSpPr>
          <p:cNvPr id="2" name="TextBox 4"/>
          <p:cNvSpPr txBox="1"/>
          <p:nvPr/>
        </p:nvSpPr>
        <p:spPr>
          <a:xfrm>
            <a:off x="6816723" y="1571625"/>
            <a:ext cx="1987548" cy="397031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entury Gothic" pitchFamily="34"/>
              </a:rPr>
              <a:t>Which season is the hottest and coldest of the year?</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entury Gothic" pitchFamily="34"/>
              </a:rPr>
              <a:t>coldest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entury Gothic"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entury Gothic" pitchFamily="34"/>
              </a:rPr>
              <a:t>hottest</a:t>
            </a:r>
          </a:p>
        </p:txBody>
      </p:sp>
      <p:sp>
        <p:nvSpPr>
          <p:cNvPr id="3" name="Rectangle 5"/>
          <p:cNvSpPr/>
          <p:nvPr/>
        </p:nvSpPr>
        <p:spPr>
          <a:xfrm>
            <a:off x="6958017" y="4625977"/>
            <a:ext cx="1958973" cy="508004"/>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4" name="Rectangle 6"/>
          <p:cNvSpPr/>
          <p:nvPr/>
        </p:nvSpPr>
        <p:spPr>
          <a:xfrm>
            <a:off x="6958017" y="5541958"/>
            <a:ext cx="1958973" cy="506413"/>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5" name="Footer Placeholder 14"/>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7" name="Picture 12"/>
          <p:cNvPicPr>
            <a:picLocks noChangeAspect="1"/>
          </p:cNvPicPr>
          <p:nvPr/>
        </p:nvPicPr>
        <p:blipFill>
          <a:blip r:embed="rId2"/>
          <a:srcRect/>
          <a:stretch>
            <a:fillRect/>
          </a:stretch>
        </p:blipFill>
        <p:spPr>
          <a:xfrm>
            <a:off x="481010" y="917572"/>
            <a:ext cx="6218240" cy="5438778"/>
          </a:xfrm>
          <a:prstGeom prst="rect">
            <a:avLst/>
          </a:prstGeom>
          <a:noFill/>
          <a:ln w="38103" cap="flat">
            <a:solidFill>
              <a:srgbClr val="000000"/>
            </a:solidFill>
            <a:prstDash val="solid"/>
            <a:miter/>
          </a:ln>
        </p:spPr>
      </p:pic>
      <p:sp>
        <p:nvSpPr>
          <p:cNvPr id="8" name="TextBox 1"/>
          <p:cNvSpPr txBox="1"/>
          <p:nvPr/>
        </p:nvSpPr>
        <p:spPr>
          <a:xfrm>
            <a:off x="339727" y="141402"/>
            <a:ext cx="8577264" cy="738661"/>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ea typeface="Calibri" pitchFamily="34"/>
                <a:cs typeface="Times New Roman" pitchFamily="18"/>
              </a:rPr>
              <a:t>Pupils should be taught to identify seasonal and daily weather patterns in the United Kingdom and the location of hot and cold areas of the world in relation to the Equator and the North and South Poles.</a:t>
            </a:r>
          </a:p>
        </p:txBody>
      </p:sp>
      <p:sp>
        <p:nvSpPr>
          <p:cNvPr id="9" name="Rectangle 8"/>
          <p:cNvSpPr/>
          <p:nvPr/>
        </p:nvSpPr>
        <p:spPr>
          <a:xfrm>
            <a:off x="7406484" y="1188043"/>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D</a:t>
            </a:r>
          </a:p>
        </p:txBody>
      </p:sp>
      <p:sp>
        <p:nvSpPr>
          <p:cNvPr id="11" name="Slide Number Placeholder 10"/>
          <p:cNvSpPr>
            <a:spLocks noGrp="1"/>
          </p:cNvSpPr>
          <p:nvPr>
            <p:ph type="sldNum" sz="quarter" idx="8"/>
          </p:nvPr>
        </p:nvSpPr>
        <p:spPr/>
        <p:txBody>
          <a:bodyPr/>
          <a:lstStyle/>
          <a:p>
            <a:pPr lvl="0"/>
            <a:fld id="{800496E8-3B95-4BCD-BE1D-173A4D5F2E30}" type="slidenum">
              <a:rPr lang="en-GB" smtClean="0"/>
              <a:t>12</a:t>
            </a:fld>
            <a:endParaRPr lang="en-GB"/>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97">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282577" y="822475"/>
          <a:ext cx="8578864" cy="5770754"/>
        </p:xfrm>
        <a:graphic>
          <a:graphicData uri="http://schemas.openxmlformats.org/drawingml/2006/table">
            <a:tbl>
              <a:tblPr firstRow="1" bandRow="1">
                <a:effectLst/>
                <a:tableStyleId>{5C22544A-7EE6-4342-B048-85BDC9FD1C3A}</a:tableStyleId>
              </a:tblPr>
              <a:tblGrid>
                <a:gridCol w="2144716">
                  <a:extLst>
                    <a:ext uri="{9D8B030D-6E8A-4147-A177-3AD203B41FA5}">
                      <a16:colId xmlns:a16="http://schemas.microsoft.com/office/drawing/2014/main" val="20000"/>
                    </a:ext>
                  </a:extLst>
                </a:gridCol>
                <a:gridCol w="2144716">
                  <a:extLst>
                    <a:ext uri="{9D8B030D-6E8A-4147-A177-3AD203B41FA5}">
                      <a16:colId xmlns:a16="http://schemas.microsoft.com/office/drawing/2014/main" val="20001"/>
                    </a:ext>
                  </a:extLst>
                </a:gridCol>
                <a:gridCol w="2144716">
                  <a:extLst>
                    <a:ext uri="{9D8B030D-6E8A-4147-A177-3AD203B41FA5}">
                      <a16:colId xmlns:a16="http://schemas.microsoft.com/office/drawing/2014/main" val="20002"/>
                    </a:ext>
                  </a:extLst>
                </a:gridCol>
                <a:gridCol w="2144716">
                  <a:extLst>
                    <a:ext uri="{9D8B030D-6E8A-4147-A177-3AD203B41FA5}">
                      <a16:colId xmlns:a16="http://schemas.microsoft.com/office/drawing/2014/main" val="20003"/>
                    </a:ext>
                  </a:extLst>
                </a:gridCol>
              </a:tblGrid>
              <a:tr h="457172">
                <a:tc gridSpan="4">
                  <a:txBody>
                    <a:bodyPr/>
                    <a:lstStyle/>
                    <a:p>
                      <a:pPr lvl="0"/>
                      <a:r>
                        <a:rPr lang="en-GB" sz="2400">
                          <a:latin typeface="Century Gothic" pitchFamily="34"/>
                        </a:rPr>
                        <a:t>What do these weather symbols mean?</a:t>
                      </a:r>
                    </a:p>
                  </a:txBody>
                  <a:tcPr marL="91458" marR="91458" marT="45710" marB="45710"/>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2285890">
                <a:tc>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L="91458" marR="91458" marT="45710" marB="45710"/>
                </a:tc>
                <a:tc>
                  <a:txBody>
                    <a:bodyPr/>
                    <a:lstStyle/>
                    <a:p>
                      <a:pPr lvl="0"/>
                      <a:endParaRPr lang="en-GB" sz="1800"/>
                    </a:p>
                  </a:txBody>
                  <a:tcPr marL="91458" marR="91458" marT="45710" marB="45710"/>
                </a:tc>
                <a:tc>
                  <a:txBody>
                    <a:bodyPr/>
                    <a:lstStyle/>
                    <a:p>
                      <a:pPr lvl="0"/>
                      <a:endParaRPr lang="en-GB" sz="1800"/>
                    </a:p>
                  </a:txBody>
                  <a:tcPr marL="91458" marR="91458" marT="45710" marB="45710"/>
                </a:tc>
                <a:tc>
                  <a:txBody>
                    <a:bodyPr/>
                    <a:lstStyle/>
                    <a:p>
                      <a:pPr lvl="0"/>
                      <a:endParaRPr lang="en-GB" sz="1800"/>
                    </a:p>
                  </a:txBody>
                  <a:tcPr marL="91458" marR="91458" marT="45710" marB="45710"/>
                </a:tc>
                <a:extLst>
                  <a:ext uri="{0D108BD9-81ED-4DB2-BD59-A6C34878D82A}">
                    <a16:rowId xmlns:a16="http://schemas.microsoft.com/office/drawing/2014/main" val="10001"/>
                  </a:ext>
                </a:extLst>
              </a:tr>
              <a:tr h="370807">
                <a:tc>
                  <a:txBody>
                    <a:bodyPr/>
                    <a:lstStyle/>
                    <a:p>
                      <a:pPr lvl="0"/>
                      <a:endParaRPr lang="en-GB" sz="1800"/>
                    </a:p>
                  </a:txBody>
                  <a:tcPr marL="91458" marR="91458" marT="45710" marB="45710"/>
                </a:tc>
                <a:tc>
                  <a:txBody>
                    <a:bodyPr/>
                    <a:lstStyle/>
                    <a:p>
                      <a:pPr lvl="0"/>
                      <a:endParaRPr lang="en-GB" sz="1800"/>
                    </a:p>
                  </a:txBody>
                  <a:tcPr marL="91458" marR="91458" marT="45710" marB="45710"/>
                </a:tc>
                <a:tc>
                  <a:txBody>
                    <a:bodyPr/>
                    <a:lstStyle/>
                    <a:p>
                      <a:pPr lvl="0"/>
                      <a:endParaRPr lang="en-GB" sz="1800"/>
                    </a:p>
                  </a:txBody>
                  <a:tcPr marL="91458" marR="91458" marT="45710" marB="45710"/>
                </a:tc>
                <a:tc>
                  <a:txBody>
                    <a:bodyPr/>
                    <a:lstStyle/>
                    <a:p>
                      <a:pPr lvl="0"/>
                      <a:endParaRPr lang="en-GB" sz="1800"/>
                    </a:p>
                  </a:txBody>
                  <a:tcPr marL="91458" marR="91458" marT="45710" marB="45710"/>
                </a:tc>
                <a:extLst>
                  <a:ext uri="{0D108BD9-81ED-4DB2-BD59-A6C34878D82A}">
                    <a16:rowId xmlns:a16="http://schemas.microsoft.com/office/drawing/2014/main" val="10002"/>
                  </a:ext>
                </a:extLst>
              </a:tr>
              <a:tr h="2285890">
                <a:tc>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L="91458" marR="91458" marT="45710" marB="45710"/>
                </a:tc>
                <a:tc>
                  <a:txBody>
                    <a:bodyPr/>
                    <a:lstStyle/>
                    <a:p>
                      <a:pPr lvl="0"/>
                      <a:endParaRPr lang="en-GB" sz="1800"/>
                    </a:p>
                  </a:txBody>
                  <a:tcPr marL="91458" marR="91458" marT="45710" marB="45710"/>
                </a:tc>
                <a:tc rowSpan="2" gridSpan="2">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L="91458" marR="91458" marT="45710" marB="45710"/>
                </a:tc>
                <a:tc rowSpan="2" hMerge="1">
                  <a:txBody>
                    <a:bodyPr/>
                    <a:lstStyle/>
                    <a:p>
                      <a:endParaRPr lang="en-GB"/>
                    </a:p>
                  </a:txBody>
                  <a:tcPr/>
                </a:tc>
                <a:extLst>
                  <a:ext uri="{0D108BD9-81ED-4DB2-BD59-A6C34878D82A}">
                    <a16:rowId xmlns:a16="http://schemas.microsoft.com/office/drawing/2014/main" val="10003"/>
                  </a:ext>
                </a:extLst>
              </a:tr>
              <a:tr h="370807">
                <a:tc>
                  <a:txBody>
                    <a:bodyPr/>
                    <a:lstStyle/>
                    <a:p>
                      <a:pPr lvl="0"/>
                      <a:endParaRPr lang="en-GB" sz="1800"/>
                    </a:p>
                  </a:txBody>
                  <a:tcPr marL="91458" marR="91458" marT="45710" marB="45710"/>
                </a:tc>
                <a:tc>
                  <a:txBody>
                    <a:bodyPr/>
                    <a:lstStyle/>
                    <a:p>
                      <a:pPr lvl="0"/>
                      <a:endParaRPr lang="en-GB" sz="1800"/>
                    </a:p>
                  </a:txBody>
                  <a:tcPr marL="91458" marR="91458" marT="45710" marB="45710"/>
                </a:tc>
                <a:tc gridSpan="2" vMerge="1">
                  <a:txBody>
                    <a:bodyPr/>
                    <a:lstStyle/>
                    <a:p>
                      <a:endParaRPr lang="en-GB"/>
                    </a:p>
                  </a:txBody>
                  <a:tcPr/>
                </a:tc>
                <a:tc hMerge="1" vMerge="1">
                  <a:txBody>
                    <a:bodyPr/>
                    <a:lstStyle/>
                    <a:p>
                      <a:endParaRPr lang="en-GB"/>
                    </a:p>
                  </a:txBody>
                  <a:tcPr/>
                </a:tc>
                <a:extLst>
                  <a:ext uri="{0D108BD9-81ED-4DB2-BD59-A6C34878D82A}">
                    <a16:rowId xmlns:a16="http://schemas.microsoft.com/office/drawing/2014/main" val="10004"/>
                  </a:ext>
                </a:extLst>
              </a:tr>
            </a:tbl>
          </a:graphicData>
        </a:graphic>
      </p:graphicFrame>
      <p:pic>
        <p:nvPicPr>
          <p:cNvPr id="3" name="Picture 5"/>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380207" y="1483970"/>
            <a:ext cx="2011359" cy="1878013"/>
          </a:xfrm>
          <a:prstGeom prst="rect">
            <a:avLst/>
          </a:prstGeom>
          <a:noFill/>
          <a:ln cap="flat">
            <a:noFill/>
          </a:ln>
        </p:spPr>
      </p:pic>
      <p:pic>
        <p:nvPicPr>
          <p:cNvPr id="4" name="Picture 9"/>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513118" y="1601443"/>
            <a:ext cx="1744666" cy="1643067"/>
          </a:xfrm>
          <a:prstGeom prst="rect">
            <a:avLst/>
          </a:prstGeom>
          <a:noFill/>
          <a:ln cap="flat">
            <a:noFill/>
          </a:ln>
        </p:spPr>
      </p:pic>
      <p:pic>
        <p:nvPicPr>
          <p:cNvPr id="5" name="Picture 11"/>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4739170" y="1833216"/>
            <a:ext cx="1893886" cy="1411284"/>
          </a:xfrm>
          <a:prstGeom prst="rect">
            <a:avLst/>
          </a:prstGeom>
          <a:noFill/>
          <a:ln cap="flat">
            <a:noFill/>
          </a:ln>
        </p:spPr>
      </p:pic>
      <p:pic>
        <p:nvPicPr>
          <p:cNvPr id="6" name="Picture 13"/>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6771141" y="1708327"/>
            <a:ext cx="2151061" cy="1770058"/>
          </a:xfrm>
          <a:prstGeom prst="rect">
            <a:avLst/>
          </a:prstGeom>
          <a:noFill/>
          <a:ln cap="flat">
            <a:noFill/>
          </a:ln>
        </p:spPr>
      </p:pic>
      <p:pic>
        <p:nvPicPr>
          <p:cNvPr id="7" name="Picture 15"/>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236189" y="3794302"/>
            <a:ext cx="2144716" cy="1876421"/>
          </a:xfrm>
          <a:prstGeom prst="rect">
            <a:avLst/>
          </a:prstGeom>
          <a:noFill/>
          <a:ln cap="flat">
            <a:noFill/>
          </a:ln>
        </p:spPr>
      </p:pic>
      <p:pic>
        <p:nvPicPr>
          <p:cNvPr id="8" name="Picture 17"/>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2427283" y="3929067"/>
            <a:ext cx="2149470" cy="1768477"/>
          </a:xfrm>
          <a:prstGeom prst="rect">
            <a:avLst/>
          </a:prstGeom>
          <a:noFill/>
          <a:ln cap="flat">
            <a:noFill/>
          </a:ln>
        </p:spPr>
      </p:pic>
      <p:pic>
        <p:nvPicPr>
          <p:cNvPr id="9" name="Picture 21"/>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a:xfrm>
            <a:off x="4578345" y="3929067"/>
            <a:ext cx="2832097" cy="2289172"/>
          </a:xfrm>
          <a:prstGeom prst="rect">
            <a:avLst/>
          </a:prstGeom>
          <a:noFill/>
          <a:ln cap="flat">
            <a:noFill/>
          </a:ln>
        </p:spPr>
      </p:pic>
      <p:sp>
        <p:nvSpPr>
          <p:cNvPr id="10" name="TextBox 22"/>
          <p:cNvSpPr txBox="1"/>
          <p:nvPr/>
        </p:nvSpPr>
        <p:spPr>
          <a:xfrm>
            <a:off x="7442201" y="3949522"/>
            <a:ext cx="1457325" cy="1200150"/>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pitchFamily="34"/>
              </a:rPr>
              <a:t>What is this weather map telling us?</a:t>
            </a:r>
          </a:p>
        </p:txBody>
      </p:sp>
      <p:sp>
        <p:nvSpPr>
          <p:cNvPr id="11" name="TextBox 2"/>
          <p:cNvSpPr txBox="1"/>
          <p:nvPr/>
        </p:nvSpPr>
        <p:spPr>
          <a:xfrm>
            <a:off x="282577" y="131975"/>
            <a:ext cx="8578855" cy="55399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ea typeface="Calibri" pitchFamily="34"/>
                <a:cs typeface="Times New Roman" pitchFamily="18"/>
              </a:rPr>
              <a:t>Pupils should be taught to identify seasonal and daily weather patterns in the United Kingdom. </a:t>
            </a:r>
            <a:endParaRPr lang="en-GB" sz="1200" b="0" i="0" u="none" strike="noStrike" kern="1200" cap="none" spc="0" baseline="0">
              <a:solidFill>
                <a:srgbClr val="000000"/>
              </a:solidFill>
              <a:uFillTx/>
              <a:latin typeface="Calibri"/>
            </a:endParaRPr>
          </a:p>
        </p:txBody>
      </p:sp>
      <p:sp>
        <p:nvSpPr>
          <p:cNvPr id="12" name="Rectangle 11"/>
          <p:cNvSpPr/>
          <p:nvPr/>
        </p:nvSpPr>
        <p:spPr>
          <a:xfrm>
            <a:off x="7639839" y="5284591"/>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E</a:t>
            </a:r>
          </a:p>
        </p:txBody>
      </p:sp>
      <p:sp>
        <p:nvSpPr>
          <p:cNvPr id="14" name="Slide Number Placeholder 13"/>
          <p:cNvSpPr>
            <a:spLocks noGrp="1"/>
          </p:cNvSpPr>
          <p:nvPr>
            <p:ph type="sldNum" sz="quarter" idx="8"/>
          </p:nvPr>
        </p:nvSpPr>
        <p:spPr/>
        <p:txBody>
          <a:bodyPr/>
          <a:lstStyle/>
          <a:p>
            <a:pPr lvl="0"/>
            <a:fld id="{800496E8-3B95-4BCD-BE1D-173A4D5F2E30}" type="slidenum">
              <a:rPr lang="en-GB" smtClean="0"/>
              <a:t>13</a:t>
            </a:fld>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98">
    <p:spTree>
      <p:nvGrpSpPr>
        <p:cNvPr id="1" name=""/>
        <p:cNvGrpSpPr/>
        <p:nvPr/>
      </p:nvGrpSpPr>
      <p:grpSpPr>
        <a:xfrm>
          <a:off x="0" y="0"/>
          <a:ext cx="0" cy="0"/>
          <a:chOff x="0" y="0"/>
          <a:chExt cx="0" cy="0"/>
        </a:xfrm>
      </p:grpSpPr>
      <p:pic>
        <p:nvPicPr>
          <p:cNvPr id="2" name="Picture 4"/>
          <p:cNvPicPr>
            <a:picLocks noChangeAspect="1"/>
          </p:cNvPicPr>
          <p:nvPr/>
        </p:nvPicPr>
        <p:blipFill>
          <a:blip r:embed="rId2"/>
          <a:srcRect/>
          <a:stretch>
            <a:fillRect/>
          </a:stretch>
        </p:blipFill>
        <p:spPr>
          <a:xfrm>
            <a:off x="661989" y="3044823"/>
            <a:ext cx="2201866" cy="1652585"/>
          </a:xfrm>
          <a:prstGeom prst="rect">
            <a:avLst/>
          </a:prstGeom>
          <a:noFill/>
          <a:ln cap="flat">
            <a:noFill/>
          </a:ln>
        </p:spPr>
      </p:pic>
      <p:pic>
        <p:nvPicPr>
          <p:cNvPr id="3" name="Picture 6"/>
          <p:cNvPicPr>
            <a:picLocks noChangeAspect="1"/>
          </p:cNvPicPr>
          <p:nvPr/>
        </p:nvPicPr>
        <p:blipFill>
          <a:blip r:embed="rId3"/>
          <a:srcRect/>
          <a:stretch>
            <a:fillRect/>
          </a:stretch>
        </p:blipFill>
        <p:spPr>
          <a:xfrm>
            <a:off x="661989" y="1460497"/>
            <a:ext cx="2201866" cy="1584326"/>
          </a:xfrm>
          <a:prstGeom prst="rect">
            <a:avLst/>
          </a:prstGeom>
          <a:noFill/>
          <a:ln cap="flat">
            <a:noFill/>
          </a:ln>
        </p:spPr>
      </p:pic>
      <p:pic>
        <p:nvPicPr>
          <p:cNvPr id="4" name="Picture 8"/>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61989" y="4629149"/>
            <a:ext cx="2201866" cy="1590671"/>
          </a:xfrm>
          <a:prstGeom prst="rect">
            <a:avLst/>
          </a:prstGeom>
          <a:noFill/>
          <a:ln cap="flat">
            <a:noFill/>
          </a:ln>
        </p:spPr>
      </p:pic>
      <p:sp>
        <p:nvSpPr>
          <p:cNvPr id="5" name="Rectangle 9"/>
          <p:cNvSpPr/>
          <p:nvPr/>
        </p:nvSpPr>
        <p:spPr>
          <a:xfrm>
            <a:off x="2863845" y="2670176"/>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10"/>
          <p:cNvSpPr/>
          <p:nvPr/>
        </p:nvSpPr>
        <p:spPr>
          <a:xfrm>
            <a:off x="2863845" y="4254502"/>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11"/>
          <p:cNvSpPr/>
          <p:nvPr/>
        </p:nvSpPr>
        <p:spPr>
          <a:xfrm>
            <a:off x="2863845" y="5845173"/>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TextBox 12"/>
          <p:cNvSpPr txBox="1"/>
          <p:nvPr/>
        </p:nvSpPr>
        <p:spPr>
          <a:xfrm>
            <a:off x="586578" y="990596"/>
            <a:ext cx="7745416" cy="46196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entury Gothic" pitchFamily="34"/>
              </a:rPr>
              <a:t>Village, town or city?</a:t>
            </a:r>
          </a:p>
        </p:txBody>
      </p:sp>
      <p:sp>
        <p:nvSpPr>
          <p:cNvPr id="9" name="TextBox 11"/>
          <p:cNvSpPr txBox="1"/>
          <p:nvPr/>
        </p:nvSpPr>
        <p:spPr>
          <a:xfrm>
            <a:off x="6115049" y="6275390"/>
            <a:ext cx="2022479" cy="307979"/>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000000"/>
                </a:solidFill>
                <a:uFillTx/>
                <a:latin typeface="Century Gothic" pitchFamily="34"/>
              </a:rPr>
              <a:t>Subject Content 6</a:t>
            </a:r>
          </a:p>
        </p:txBody>
      </p:sp>
      <p:pic>
        <p:nvPicPr>
          <p:cNvPr id="10" name="Picture 15"/>
          <p:cNvPicPr>
            <a:picLocks noChangeAspect="1"/>
          </p:cNvPicPr>
          <p:nvPr/>
        </p:nvPicPr>
        <p:blipFill>
          <a:blip r:embed="rId5"/>
          <a:srcRect/>
          <a:stretch>
            <a:fillRect/>
          </a:stretch>
        </p:blipFill>
        <p:spPr>
          <a:xfrm>
            <a:off x="4859341" y="1460497"/>
            <a:ext cx="2124078" cy="1522411"/>
          </a:xfrm>
          <a:prstGeom prst="rect">
            <a:avLst/>
          </a:prstGeom>
          <a:noFill/>
          <a:ln cap="flat">
            <a:noFill/>
          </a:ln>
        </p:spPr>
      </p:pic>
      <p:sp>
        <p:nvSpPr>
          <p:cNvPr id="11" name="Rectangle 9"/>
          <p:cNvSpPr/>
          <p:nvPr/>
        </p:nvSpPr>
        <p:spPr>
          <a:xfrm>
            <a:off x="6959598" y="2592388"/>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pic>
        <p:nvPicPr>
          <p:cNvPr id="12" name="Picture 18"/>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4872042" y="4624385"/>
            <a:ext cx="2543175" cy="1600200"/>
          </a:xfrm>
          <a:prstGeom prst="rect">
            <a:avLst/>
          </a:prstGeom>
          <a:noFill/>
          <a:ln cap="flat">
            <a:noFill/>
          </a:ln>
        </p:spPr>
      </p:pic>
      <p:sp>
        <p:nvSpPr>
          <p:cNvPr id="13" name="Rectangle 11"/>
          <p:cNvSpPr/>
          <p:nvPr/>
        </p:nvSpPr>
        <p:spPr>
          <a:xfrm>
            <a:off x="7415217" y="5845173"/>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pic>
        <p:nvPicPr>
          <p:cNvPr id="14" name="Picture 21"/>
          <p:cNvPicPr>
            <a:picLocks noChangeAspect="1"/>
          </p:cNvPicPr>
          <p:nvPr/>
        </p:nvPicPr>
        <p:blipFill>
          <a:blip r:embed="rId7"/>
          <a:srcRect/>
          <a:stretch>
            <a:fillRect/>
          </a:stretch>
        </p:blipFill>
        <p:spPr>
          <a:xfrm>
            <a:off x="4872042" y="2967035"/>
            <a:ext cx="2214557" cy="1649413"/>
          </a:xfrm>
          <a:prstGeom prst="rect">
            <a:avLst/>
          </a:prstGeom>
          <a:noFill/>
          <a:ln cap="flat">
            <a:noFill/>
          </a:ln>
        </p:spPr>
      </p:pic>
      <p:sp>
        <p:nvSpPr>
          <p:cNvPr id="15" name="Rectangle 9"/>
          <p:cNvSpPr/>
          <p:nvPr/>
        </p:nvSpPr>
        <p:spPr>
          <a:xfrm>
            <a:off x="7086600" y="4233864"/>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6" name="Footer Placeholder 21"/>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8" name="TextBox 1"/>
          <p:cNvSpPr txBox="1"/>
          <p:nvPr/>
        </p:nvSpPr>
        <p:spPr>
          <a:xfrm>
            <a:off x="433635" y="169685"/>
            <a:ext cx="8175376" cy="738661"/>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ea typeface="Calibri" pitchFamily="34"/>
                <a:cs typeface="Times New Roman" pitchFamily="18"/>
              </a:rPr>
              <a:t>Pupils should be taught to use basic geographical vocabulary to refer to key human features, including: city, town, village.</a:t>
            </a:r>
            <a:endParaRPr lang="en-GB" sz="1200" b="1" i="0" u="none" strike="noStrike" kern="1200" cap="none" spc="0" baseline="0">
              <a:solidFill>
                <a:srgbClr val="FF0000"/>
              </a:solidFill>
              <a:uFillTx/>
              <a:latin typeface="Century Gothic" pitchFamily="34"/>
            </a:endParaRPr>
          </a:p>
        </p:txBody>
      </p:sp>
      <p:sp>
        <p:nvSpPr>
          <p:cNvPr id="19" name="Rectangle 18"/>
          <p:cNvSpPr/>
          <p:nvPr/>
        </p:nvSpPr>
        <p:spPr>
          <a:xfrm>
            <a:off x="7875590" y="848736"/>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F</a:t>
            </a:r>
          </a:p>
        </p:txBody>
      </p:sp>
      <p:sp>
        <p:nvSpPr>
          <p:cNvPr id="21" name="Slide Number Placeholder 20"/>
          <p:cNvSpPr>
            <a:spLocks noGrp="1"/>
          </p:cNvSpPr>
          <p:nvPr>
            <p:ph type="sldNum" sz="quarter" idx="8"/>
          </p:nvPr>
        </p:nvSpPr>
        <p:spPr/>
        <p:txBody>
          <a:bodyPr/>
          <a:lstStyle/>
          <a:p>
            <a:pPr lvl="0"/>
            <a:fld id="{800496E8-3B95-4BCD-BE1D-173A4D5F2E30}" type="slidenum">
              <a:rPr lang="en-GB" smtClean="0"/>
              <a:t>14</a:t>
            </a:fld>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00">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1: Geography assessments</a:t>
            </a:r>
          </a:p>
        </p:txBody>
      </p:sp>
      <p:graphicFrame>
        <p:nvGraphicFramePr>
          <p:cNvPr id="3" name="Content Placeholder 3"/>
          <p:cNvGraphicFramePr>
            <a:graphicFrameLocks noGrp="1"/>
          </p:cNvGraphicFramePr>
          <p:nvPr>
            <p:ph idx="1"/>
          </p:nvPr>
        </p:nvGraphicFramePr>
        <p:xfrm>
          <a:off x="628650" y="996065"/>
          <a:ext cx="7886698" cy="5151120"/>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C00000"/>
                          </a:solidFill>
                          <a:latin typeface="Century Gothic" pitchFamily="34"/>
                          <a:ea typeface="Calibri" pitchFamily="34"/>
                          <a:cs typeface="Times New Roman" pitchFamily="18"/>
                        </a:rPr>
                        <a:t>Pupils should be taught to name, locate and identify characteristics of the four countries and capital cities of the United Kingdom and its surrounding seas.</a:t>
                      </a:r>
                    </a:p>
                  </a:txBody>
                  <a:tcPr/>
                </a:tc>
                <a:tc>
                  <a:txBody>
                    <a:bodyPr/>
                    <a:lstStyle/>
                    <a:p>
                      <a:pPr lvl="0"/>
                      <a:r>
                        <a:rPr lang="en-GB" sz="1400">
                          <a:latin typeface="Century Gothic" pitchFamily="34"/>
                        </a:rPr>
                        <a:t>Name the four countries that make up the UK</a:t>
                      </a:r>
                    </a:p>
                    <a:p>
                      <a:pPr lvl="0"/>
                      <a:r>
                        <a:rPr lang="en-GB" sz="1400">
                          <a:latin typeface="Century Gothic" pitchFamily="34"/>
                        </a:rPr>
                        <a:t>Name the three main seas that surround the UK</a:t>
                      </a:r>
                    </a:p>
                  </a:txBody>
                  <a:tcPr/>
                </a:tc>
                <a:tc>
                  <a:txBody>
                    <a:bodyPr/>
                    <a:lstStyle/>
                    <a:p>
                      <a:pPr lvl="0" algn="ctr"/>
                      <a:r>
                        <a:rPr lang="en-GB" sz="1400">
                          <a:latin typeface="Century Gothic" pitchFamily="34"/>
                        </a:rPr>
                        <a:t>A</a:t>
                      </a:r>
                    </a:p>
                  </a:txBody>
                  <a:tcPr/>
                </a:tc>
                <a:extLst>
                  <a:ext uri="{0D108BD9-81ED-4DB2-BD59-A6C34878D82A}">
                    <a16:rowId xmlns:a16="http://schemas.microsoft.com/office/drawing/2014/main" val="10001"/>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C00000"/>
                          </a:solidFill>
                          <a:latin typeface="Century Gothic" pitchFamily="34"/>
                          <a:ea typeface="Calibri" pitchFamily="34"/>
                          <a:cs typeface="Times New Roman" pitchFamily="18"/>
                        </a:rPr>
                        <a:t>Pupils should be taught to identify </a:t>
                      </a:r>
                      <a:r>
                        <a:rPr lang="en-GB" sz="1400">
                          <a:latin typeface="Century Gothic" pitchFamily="34"/>
                          <a:ea typeface="Calibri" pitchFamily="34"/>
                          <a:cs typeface="Times New Roman" pitchFamily="18"/>
                        </a:rPr>
                        <a:t>seasonal and daily weather patterns in the United Kingdom and </a:t>
                      </a:r>
                      <a:r>
                        <a:rPr lang="en-GB" sz="1400">
                          <a:solidFill>
                            <a:srgbClr val="C00000"/>
                          </a:solidFill>
                          <a:latin typeface="Century Gothic" pitchFamily="34"/>
                          <a:ea typeface="Calibri" pitchFamily="34"/>
                          <a:cs typeface="Times New Roman" pitchFamily="18"/>
                        </a:rPr>
                        <a:t>the location of hot and cold areas of the world in relation to the Equator and the North and South Poles.</a:t>
                      </a:r>
                    </a:p>
                  </a:txBody>
                  <a:tcPr/>
                </a:tc>
                <a:tc>
                  <a:txBody>
                    <a:bodyPr/>
                    <a:lstStyle/>
                    <a:p>
                      <a:pPr lvl="0"/>
                      <a:r>
                        <a:rPr lang="en-GB" sz="1400">
                          <a:latin typeface="Century Gothic" pitchFamily="34"/>
                        </a:rPr>
                        <a:t>Know where the equator, North Pole and South Pole are on a globe.</a:t>
                      </a:r>
                    </a:p>
                  </a:txBody>
                  <a:tcPr/>
                </a:tc>
                <a:tc>
                  <a:txBody>
                    <a:bodyPr/>
                    <a:lstStyle/>
                    <a:p>
                      <a:pPr lvl="0" algn="ctr"/>
                      <a:r>
                        <a:rPr lang="en-GB" sz="1400">
                          <a:latin typeface="Century Gothic" pitchFamily="34"/>
                        </a:rPr>
                        <a:t>B</a:t>
                      </a:r>
                    </a:p>
                  </a:txBody>
                  <a:tcPr/>
                </a:tc>
                <a:extLst>
                  <a:ext uri="{0D108BD9-81ED-4DB2-BD59-A6C34878D82A}">
                    <a16:rowId xmlns:a16="http://schemas.microsoft.com/office/drawing/2014/main" val="10002"/>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C00000"/>
                          </a:solidFill>
                          <a:latin typeface="Century Gothic" pitchFamily="34"/>
                          <a:ea typeface="Calibri" pitchFamily="34"/>
                          <a:cs typeface="Times New Roman" pitchFamily="18"/>
                        </a:rPr>
                        <a:t>Pupils should be taught to use simple compass directions (North, South, East and West) </a:t>
                      </a:r>
                      <a:r>
                        <a:rPr lang="en-GB" sz="1400">
                          <a:latin typeface="Century Gothic" pitchFamily="34"/>
                          <a:ea typeface="Calibri" pitchFamily="34"/>
                          <a:cs typeface="Times New Roman" pitchFamily="18"/>
                        </a:rPr>
                        <a:t>and locational and directional language [for example, near and far; left and right], to describe the location of features and routes on a map.</a:t>
                      </a:r>
                      <a:endParaRPr lang="en-GB" sz="1400">
                        <a:latin typeface="Calibri" pitchFamily="34"/>
                        <a:ea typeface="Calibri" pitchFamily="34"/>
                        <a:cs typeface="Times New Roman" pitchFamily="18"/>
                      </a:endParaRPr>
                    </a:p>
                  </a:txBody>
                  <a:tcPr/>
                </a:tc>
                <a:tc>
                  <a:txBody>
                    <a:bodyPr/>
                    <a:lstStyle/>
                    <a:p>
                      <a:pPr lvl="0"/>
                      <a:r>
                        <a:rPr lang="en-GB" sz="1400">
                          <a:latin typeface="Century Gothic" pitchFamily="34"/>
                        </a:rPr>
                        <a:t>Place N, E, S and W on a compass</a:t>
                      </a:r>
                    </a:p>
                  </a:txBody>
                  <a:tcPr/>
                </a:tc>
                <a:tc>
                  <a:txBody>
                    <a:bodyPr/>
                    <a:lstStyle/>
                    <a:p>
                      <a:pPr lvl="0" algn="ctr"/>
                      <a:r>
                        <a:rPr lang="en-GB" sz="1400">
                          <a:latin typeface="Century Gothic" pitchFamily="34"/>
                        </a:rPr>
                        <a:t>B</a:t>
                      </a:r>
                    </a:p>
                  </a:txBody>
                  <a:tcPr/>
                </a:tc>
                <a:extLst>
                  <a:ext uri="{0D108BD9-81ED-4DB2-BD59-A6C34878D82A}">
                    <a16:rowId xmlns:a16="http://schemas.microsoft.com/office/drawing/2014/main" val="10003"/>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C00000"/>
                          </a:solidFill>
                          <a:latin typeface="Century Gothic" pitchFamily="34"/>
                          <a:ea typeface="Calibri" pitchFamily="34"/>
                          <a:cs typeface="Times New Roman" pitchFamily="18"/>
                        </a:rPr>
                        <a:t>Pupils should be taught to identify </a:t>
                      </a:r>
                      <a:r>
                        <a:rPr lang="en-GB" sz="1400">
                          <a:latin typeface="Century Gothic" pitchFamily="34"/>
                          <a:ea typeface="Calibri" pitchFamily="34"/>
                          <a:cs typeface="Times New Roman" pitchFamily="18"/>
                        </a:rPr>
                        <a:t>seasonal and daily weather patterns in the United Kingdom and </a:t>
                      </a:r>
                      <a:r>
                        <a:rPr lang="en-GB" sz="1400">
                          <a:solidFill>
                            <a:srgbClr val="C00000"/>
                          </a:solidFill>
                          <a:latin typeface="Century Gothic" pitchFamily="34"/>
                          <a:ea typeface="Calibri" pitchFamily="34"/>
                          <a:cs typeface="Times New Roman" pitchFamily="18"/>
                        </a:rPr>
                        <a:t>the location of hot and cold areas of the world in relation to the Equator and the North and South Poles.</a:t>
                      </a:r>
                    </a:p>
                  </a:txBody>
                  <a:tcPr/>
                </a:tc>
                <a:tc>
                  <a:txBody>
                    <a:bodyPr/>
                    <a:lstStyle/>
                    <a:p>
                      <a:pPr lvl="0"/>
                      <a:r>
                        <a:rPr lang="en-GB" sz="1400">
                          <a:latin typeface="Century Gothic" pitchFamily="34"/>
                        </a:rPr>
                        <a:t>Recognise what is found in hot and cold places </a:t>
                      </a:r>
                    </a:p>
                  </a:txBody>
                  <a:tcPr/>
                </a:tc>
                <a:tc>
                  <a:txBody>
                    <a:bodyPr/>
                    <a:lstStyle/>
                    <a:p>
                      <a:pPr lvl="0" algn="ctr"/>
                      <a:r>
                        <a:rPr lang="en-GB" sz="1400">
                          <a:latin typeface="Century Gothic" pitchFamily="34"/>
                        </a:rPr>
                        <a:t>C</a:t>
                      </a:r>
                    </a:p>
                  </a:txBody>
                  <a:tcPr/>
                </a:tc>
                <a:extLst>
                  <a:ext uri="{0D108BD9-81ED-4DB2-BD59-A6C34878D82A}">
                    <a16:rowId xmlns:a16="http://schemas.microsoft.com/office/drawing/2014/main" val="10004"/>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15</a:t>
            </a:fld>
            <a:endParaRPr lang="en-GB"/>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01">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2600" b="1">
                <a:solidFill>
                  <a:srgbClr val="C00000"/>
                </a:solidFill>
                <a:latin typeface="Century Gothic" pitchFamily="34"/>
              </a:rPr>
              <a:t>Year 1: Geography assessments (continued)</a:t>
            </a:r>
          </a:p>
        </p:txBody>
      </p:sp>
      <p:graphicFrame>
        <p:nvGraphicFramePr>
          <p:cNvPr id="3" name="Content Placeholder 3"/>
          <p:cNvGraphicFramePr>
            <a:graphicFrameLocks noGrp="1"/>
          </p:cNvGraphicFramePr>
          <p:nvPr>
            <p:ph idx="1"/>
          </p:nvPr>
        </p:nvGraphicFramePr>
        <p:xfrm>
          <a:off x="628650" y="1567181"/>
          <a:ext cx="7886698" cy="3352800"/>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C00000"/>
                          </a:solidFill>
                          <a:latin typeface="Century Gothic" pitchFamily="34"/>
                          <a:ea typeface="Calibri" pitchFamily="34"/>
                          <a:cs typeface="Times New Roman" pitchFamily="18"/>
                        </a:rPr>
                        <a:t>Pupils should be taught to identify seasonal and daily weather patterns in the United Kingdom </a:t>
                      </a:r>
                      <a:r>
                        <a:rPr lang="en-GB" sz="1400">
                          <a:latin typeface="Century Gothic" pitchFamily="34"/>
                          <a:ea typeface="Calibri" pitchFamily="34"/>
                          <a:cs typeface="Times New Roman" pitchFamily="18"/>
                        </a:rPr>
                        <a:t>and the location of hot and cold areas of the world in relation to the Equator and the North and South Poles.</a:t>
                      </a:r>
                    </a:p>
                  </a:txBody>
                  <a:tcPr/>
                </a:tc>
                <a:tc>
                  <a:txBody>
                    <a:bodyPr/>
                    <a:lstStyle/>
                    <a:p>
                      <a:pPr lvl="0"/>
                      <a:r>
                        <a:rPr lang="en-GB" sz="1400">
                          <a:latin typeface="Century Gothic" pitchFamily="34"/>
                        </a:rPr>
                        <a:t>Know which is the hottest and coldest season in the UK</a:t>
                      </a:r>
                    </a:p>
                  </a:txBody>
                  <a:tcPr/>
                </a:tc>
                <a:tc>
                  <a:txBody>
                    <a:bodyPr/>
                    <a:lstStyle/>
                    <a:p>
                      <a:pPr lvl="0" algn="ctr"/>
                      <a:r>
                        <a:rPr lang="en-GB" sz="1400">
                          <a:latin typeface="Century Gothic" pitchFamily="34"/>
                        </a:rPr>
                        <a:t>D</a:t>
                      </a:r>
                    </a:p>
                  </a:txBody>
                  <a:tcPr/>
                </a:tc>
                <a:extLst>
                  <a:ext uri="{0D108BD9-81ED-4DB2-BD59-A6C34878D82A}">
                    <a16:rowId xmlns:a16="http://schemas.microsoft.com/office/drawing/2014/main" val="10001"/>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C00000"/>
                          </a:solidFill>
                          <a:latin typeface="Century Gothic" pitchFamily="34"/>
                          <a:ea typeface="Calibri" pitchFamily="34"/>
                          <a:cs typeface="Times New Roman" pitchFamily="18"/>
                        </a:rPr>
                        <a:t>Pupils should be taught to identify seasonal and daily weather patterns in the United Kingdom.</a:t>
                      </a:r>
                      <a:endParaRPr lang="en-GB" sz="1400">
                        <a:solidFill>
                          <a:srgbClr val="C00000"/>
                        </a:solidFill>
                      </a:endParaRPr>
                    </a:p>
                  </a:txBody>
                  <a:tcPr/>
                </a:tc>
                <a:tc>
                  <a:txBody>
                    <a:bodyPr/>
                    <a:lstStyle/>
                    <a:p>
                      <a:pPr lvl="0"/>
                      <a:r>
                        <a:rPr lang="en-GB" sz="1400">
                          <a:latin typeface="Century Gothic" pitchFamily="34"/>
                        </a:rPr>
                        <a:t>Know and recognise main weather symbols</a:t>
                      </a:r>
                    </a:p>
                  </a:txBody>
                  <a:tcPr/>
                </a:tc>
                <a:tc>
                  <a:txBody>
                    <a:bodyPr/>
                    <a:lstStyle/>
                    <a:p>
                      <a:pPr lvl="0" algn="ctr"/>
                      <a:r>
                        <a:rPr lang="en-GB" sz="1400">
                          <a:latin typeface="Century Gothic" pitchFamily="34"/>
                        </a:rPr>
                        <a:t>E</a:t>
                      </a:r>
                    </a:p>
                  </a:txBody>
                  <a:tcPr/>
                </a:tc>
                <a:extLst>
                  <a:ext uri="{0D108BD9-81ED-4DB2-BD59-A6C34878D82A}">
                    <a16:rowId xmlns:a16="http://schemas.microsoft.com/office/drawing/2014/main" val="10002"/>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C00000"/>
                          </a:solidFill>
                          <a:latin typeface="Century Gothic" pitchFamily="34"/>
                          <a:ea typeface="Calibri" pitchFamily="34"/>
                          <a:cs typeface="Times New Roman" pitchFamily="18"/>
                        </a:rPr>
                        <a:t>Pupils should be taught to use basic geographical vocabulary to refer to key human features, including: city, town, village.</a:t>
                      </a:r>
                      <a:endParaRPr lang="en-GB" sz="1400" b="1">
                        <a:solidFill>
                          <a:srgbClr val="C00000"/>
                        </a:solidFill>
                        <a:latin typeface="Century Gothic" pitchFamily="34"/>
                      </a:endParaRPr>
                    </a:p>
                  </a:txBody>
                  <a:tcPr/>
                </a:tc>
                <a:tc>
                  <a:txBody>
                    <a:bodyPr/>
                    <a:lstStyle/>
                    <a:p>
                      <a:pPr lvl="0"/>
                      <a:r>
                        <a:rPr lang="en-GB" sz="1400">
                          <a:latin typeface="Century Gothic" pitchFamily="34"/>
                        </a:rPr>
                        <a:t>Know the main differences between city, town and village</a:t>
                      </a:r>
                    </a:p>
                  </a:txBody>
                  <a:tcPr/>
                </a:tc>
                <a:tc>
                  <a:txBody>
                    <a:bodyPr/>
                    <a:lstStyle/>
                    <a:p>
                      <a:pPr lvl="0" algn="ctr"/>
                      <a:r>
                        <a:rPr lang="en-GB" sz="1400">
                          <a:latin typeface="Century Gothic" pitchFamily="34"/>
                        </a:rPr>
                        <a:t>F</a:t>
                      </a:r>
                    </a:p>
                  </a:txBody>
                  <a:tcPr/>
                </a:tc>
                <a:extLst>
                  <a:ext uri="{0D108BD9-81ED-4DB2-BD59-A6C34878D82A}">
                    <a16:rowId xmlns:a16="http://schemas.microsoft.com/office/drawing/2014/main" val="10003"/>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16</a:t>
            </a:fld>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12">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462284"/>
          <a:ext cx="8147612" cy="5674364"/>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20000"/>
                    </a:ext>
                  </a:extLst>
                </a:gridCol>
                <a:gridCol w="4073798">
                  <a:extLst>
                    <a:ext uri="{9D8B030D-6E8A-4147-A177-3AD203B41FA5}">
                      <a16:colId xmlns:a16="http://schemas.microsoft.com/office/drawing/2014/main" val="20001"/>
                    </a:ext>
                  </a:extLst>
                </a:gridCol>
                <a:gridCol w="452646">
                  <a:extLst>
                    <a:ext uri="{9D8B030D-6E8A-4147-A177-3AD203B41FA5}">
                      <a16:colId xmlns:a16="http://schemas.microsoft.com/office/drawing/2014/main" val="20002"/>
                    </a:ext>
                  </a:extLst>
                </a:gridCol>
                <a:gridCol w="452646">
                  <a:extLst>
                    <a:ext uri="{9D8B030D-6E8A-4147-A177-3AD203B41FA5}">
                      <a16:colId xmlns:a16="http://schemas.microsoft.com/office/drawing/2014/main" val="20003"/>
                    </a:ext>
                  </a:extLst>
                </a:gridCol>
                <a:gridCol w="452646">
                  <a:extLst>
                    <a:ext uri="{9D8B030D-6E8A-4147-A177-3AD203B41FA5}">
                      <a16:colId xmlns:a16="http://schemas.microsoft.com/office/drawing/2014/main" val="20004"/>
                    </a:ext>
                  </a:extLst>
                </a:gridCol>
                <a:gridCol w="452646">
                  <a:extLst>
                    <a:ext uri="{9D8B030D-6E8A-4147-A177-3AD203B41FA5}">
                      <a16:colId xmlns:a16="http://schemas.microsoft.com/office/drawing/2014/main" val="20005"/>
                    </a:ext>
                  </a:extLst>
                </a:gridCol>
                <a:gridCol w="452646">
                  <a:extLst>
                    <a:ext uri="{9D8B030D-6E8A-4147-A177-3AD203B41FA5}">
                      <a16:colId xmlns:a16="http://schemas.microsoft.com/office/drawing/2014/main" val="20006"/>
                    </a:ext>
                  </a:extLst>
                </a:gridCol>
                <a:gridCol w="452646">
                  <a:extLst>
                    <a:ext uri="{9D8B030D-6E8A-4147-A177-3AD203B41FA5}">
                      <a16:colId xmlns:a16="http://schemas.microsoft.com/office/drawing/2014/main" val="20007"/>
                    </a:ext>
                  </a:extLst>
                </a:gridCol>
                <a:gridCol w="452646">
                  <a:extLst>
                    <a:ext uri="{9D8B030D-6E8A-4147-A177-3AD203B41FA5}">
                      <a16:colId xmlns:a16="http://schemas.microsoft.com/office/drawing/2014/main" val="20008"/>
                    </a:ext>
                  </a:extLst>
                </a:gridCol>
                <a:gridCol w="452646">
                  <a:extLst>
                    <a:ext uri="{9D8B030D-6E8A-4147-A177-3AD203B41FA5}">
                      <a16:colId xmlns:a16="http://schemas.microsoft.com/office/drawing/2014/main" val="20009"/>
                    </a:ext>
                  </a:extLst>
                </a:gridCol>
              </a:tblGrid>
              <a:tr h="370844">
                <a:tc gridSpan="2">
                  <a:txBody>
                    <a:bodyPr/>
                    <a:lstStyle/>
                    <a:p>
                      <a:pPr lvl="0"/>
                      <a:endParaRPr lang="en-GB" sz="1400">
                        <a:latin typeface="Century Gothic" pitchFamily="34"/>
                      </a:endParaRPr>
                    </a:p>
                    <a:p>
                      <a:pPr lvl="0"/>
                      <a:r>
                        <a:rPr lang="en-GB" sz="1800">
                          <a:latin typeface="Century Gothic" pitchFamily="34"/>
                        </a:rPr>
                        <a:t>Year 1 </a:t>
                      </a:r>
                    </a:p>
                    <a:p>
                      <a:pPr lvl="0"/>
                      <a:r>
                        <a:rPr lang="en-GB" sz="1800">
                          <a:latin typeface="Century Gothic" pitchFamily="34"/>
                        </a:rPr>
                        <a:t>Geography Cumulative </a:t>
                      </a:r>
                    </a:p>
                    <a:p>
                      <a:pPr lvl="0"/>
                      <a:r>
                        <a:rPr lang="en-GB" sz="1800">
                          <a:latin typeface="Century Gothic" pitchFamily="34"/>
                        </a:rPr>
                        <a:t>Assessment Sheet</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hMerge="1">
                  <a:txBody>
                    <a:bodyPr/>
                    <a:lstStyle/>
                    <a:p>
                      <a:endParaRPr lang="en-GB"/>
                    </a:p>
                  </a:txBody>
                  <a:tcPr/>
                </a:tc>
                <a:tc>
                  <a:txBody>
                    <a:bodyPr/>
                    <a:lstStyle/>
                    <a:p>
                      <a:pPr lvl="0"/>
                      <a:r>
                        <a:rPr lang="en-GB" sz="1400">
                          <a:latin typeface="Century Gothic" pitchFamily="34"/>
                        </a:rPr>
                        <a:t>Name 1</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a:txBody>
                    <a:bodyPr/>
                    <a:lstStyle/>
                    <a:p>
                      <a:pPr lvl="0"/>
                      <a:r>
                        <a:rPr lang="en-GB" sz="1400">
                          <a:latin typeface="Century Gothic" pitchFamily="34"/>
                        </a:rPr>
                        <a:t>Name 2</a:t>
                      </a:r>
                    </a:p>
                  </a:txBody>
                  <a:tcPr/>
                </a:tc>
                <a:tc>
                  <a:txBody>
                    <a:bodyPr/>
                    <a:lstStyle/>
                    <a:p>
                      <a:pPr lvl="0"/>
                      <a:r>
                        <a:rPr lang="en-GB" sz="1400">
                          <a:latin typeface="Century Gothic" pitchFamily="34"/>
                        </a:rPr>
                        <a:t>Name 3</a:t>
                      </a:r>
                    </a:p>
                  </a:txBody>
                  <a:tcPr/>
                </a:tc>
                <a:tc>
                  <a:txBody>
                    <a:bodyPr/>
                    <a:lstStyle/>
                    <a:p>
                      <a:pPr lvl="0"/>
                      <a:r>
                        <a:rPr lang="en-GB" sz="1400">
                          <a:latin typeface="Century Gothic" pitchFamily="34"/>
                        </a:rPr>
                        <a:t>Name 4</a:t>
                      </a:r>
                    </a:p>
                  </a:txBody>
                  <a:tcPr/>
                </a:tc>
                <a:tc>
                  <a:txBody>
                    <a:bodyPr/>
                    <a:lstStyle/>
                    <a:p>
                      <a:pPr lvl="0"/>
                      <a:r>
                        <a:rPr lang="en-GB" sz="1400">
                          <a:latin typeface="Century Gothic" pitchFamily="34"/>
                        </a:rPr>
                        <a:t>Name 5</a:t>
                      </a:r>
                    </a:p>
                  </a:txBody>
                  <a:tcPr/>
                </a:tc>
                <a:tc>
                  <a:txBody>
                    <a:bodyPr/>
                    <a:lstStyle/>
                    <a:p>
                      <a:pPr lvl="0"/>
                      <a:r>
                        <a:rPr lang="en-GB" sz="1400">
                          <a:latin typeface="Century Gothic" pitchFamily="34"/>
                        </a:rPr>
                        <a:t>Name 6</a:t>
                      </a:r>
                    </a:p>
                  </a:txBody>
                  <a:tcPr/>
                </a:tc>
                <a:tc>
                  <a:txBody>
                    <a:bodyPr/>
                    <a:lstStyle/>
                    <a:p>
                      <a:pPr lvl="0"/>
                      <a:r>
                        <a:rPr lang="en-GB" sz="1400">
                          <a:latin typeface="Century Gothic" pitchFamily="34"/>
                        </a:rPr>
                        <a:t>Name 7</a:t>
                      </a:r>
                    </a:p>
                  </a:txBody>
                  <a:tcPr/>
                </a:tc>
                <a:tc>
                  <a:txBody>
                    <a:bodyPr/>
                    <a:lstStyle/>
                    <a:p>
                      <a:pPr lvl="0"/>
                      <a:r>
                        <a:rPr lang="en-GB" sz="1400">
                          <a:latin typeface="Century Gothic" pitchFamily="34"/>
                        </a:rPr>
                        <a:t>Name 8</a:t>
                      </a:r>
                    </a:p>
                  </a:txBody>
                  <a:tcPr/>
                </a:tc>
                <a:extLst>
                  <a:ext uri="{0D108BD9-81ED-4DB2-BD59-A6C34878D82A}">
                    <a16:rowId xmlns:a16="http://schemas.microsoft.com/office/drawing/2014/main" val="10000"/>
                  </a:ext>
                </a:extLst>
              </a:tr>
              <a:tr h="370844">
                <a:tc>
                  <a:txBody>
                    <a:bodyPr/>
                    <a:lstStyle/>
                    <a:p>
                      <a:pPr lvl="0"/>
                      <a:r>
                        <a:rPr lang="en-GB" sz="1400" b="1">
                          <a:latin typeface="Century Gothic" pitchFamily="34"/>
                        </a:rPr>
                        <a:t>1</a:t>
                      </a:r>
                    </a:p>
                  </a:txBody>
                  <a:tcPr/>
                </a:tc>
                <a:tc>
                  <a:txBody>
                    <a:bodyPr/>
                    <a:lstStyle/>
                    <a:p>
                      <a:pPr lvl="0"/>
                      <a:r>
                        <a:rPr lang="en-GB" sz="1400">
                          <a:latin typeface="Century Gothic" pitchFamily="34"/>
                        </a:rPr>
                        <a:t>Name the four countries that make up the UK and name the three main seas that surround the UK</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r>
                        <a:rPr lang="en-GB" sz="1400" b="1">
                          <a:latin typeface="Century Gothic" pitchFamily="34"/>
                        </a:rPr>
                        <a:t>2</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where the equator, North Pole and South Pole are on a globe.</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r>
                        <a:rPr lang="en-GB" sz="1400" b="1">
                          <a:latin typeface="Century Gothic" pitchFamily="34"/>
                        </a:rPr>
                        <a:t>3</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Place N, E, S and W on a compass</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r>
                        <a:rPr lang="en-GB" sz="1400" b="1">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Recognise what is found in hot and cold places </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r>
                        <a:rPr lang="en-GB" sz="1400" b="1">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which is the hottest and coldest season in the UK</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5"/>
                  </a:ext>
                </a:extLst>
              </a:tr>
              <a:tr h="370844">
                <a:tc>
                  <a:txBody>
                    <a:bodyPr/>
                    <a:lstStyle/>
                    <a:p>
                      <a:pPr lvl="0"/>
                      <a:r>
                        <a:rPr lang="en-GB" sz="1400" b="1">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and recognise main weather symbols</a:t>
                      </a:r>
                    </a:p>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6"/>
                  </a:ext>
                </a:extLst>
              </a:tr>
              <a:tr h="370844">
                <a:tc>
                  <a:txBody>
                    <a:bodyPr/>
                    <a:lstStyle/>
                    <a:p>
                      <a:pPr lvl="0"/>
                      <a:r>
                        <a:rPr lang="en-GB" sz="1400" b="1">
                          <a:latin typeface="Century Gothic" pitchFamily="34"/>
                        </a:rPr>
                        <a:t>7</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the main differences between city, town and village</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7"/>
                  </a:ext>
                </a:extLst>
              </a:tr>
            </a:tbl>
          </a:graphicData>
        </a:graphic>
      </p:graphicFrame>
      <p:sp>
        <p:nvSpPr>
          <p:cNvPr id="4" name="Slide Number Placeholder 3"/>
          <p:cNvSpPr>
            <a:spLocks noGrp="1"/>
          </p:cNvSpPr>
          <p:nvPr>
            <p:ph type="sldNum" sz="quarter" idx="8"/>
          </p:nvPr>
        </p:nvSpPr>
        <p:spPr/>
        <p:txBody>
          <a:bodyPr/>
          <a:lstStyle/>
          <a:p>
            <a:pPr lvl="0"/>
            <a:fld id="{FDC8F4D4-DEA1-48FA-A959-B844C4CDC30B}" type="slidenum">
              <a:rPr lang="en-GB" smtClean="0"/>
              <a:t>17</a:t>
            </a:fld>
            <a:endParaRPr lang="en-GB"/>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03">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600200"/>
            <a:ext cx="7772400" cy="2387598"/>
          </a:xfrm>
        </p:spPr>
        <p:txBody>
          <a:bodyPr/>
          <a:lstStyle/>
          <a:p>
            <a:pPr lvl="0"/>
            <a:r>
              <a:rPr lang="en-GB" sz="4800" b="1">
                <a:solidFill>
                  <a:srgbClr val="C00000"/>
                </a:solidFill>
                <a:latin typeface="Century Gothic" pitchFamily="34"/>
              </a:rPr>
              <a:t>Geography Assessments</a:t>
            </a:r>
          </a:p>
        </p:txBody>
      </p:sp>
      <p:sp>
        <p:nvSpPr>
          <p:cNvPr id="3" name="Subtitle 2"/>
          <p:cNvSpPr txBox="1">
            <a:spLocks noGrp="1"/>
          </p:cNvSpPr>
          <p:nvPr>
            <p:ph type="subTitle" idx="1"/>
          </p:nvPr>
        </p:nvSpPr>
        <p:spPr>
          <a:xfrm>
            <a:off x="1143000" y="4120515"/>
            <a:ext cx="6858000" cy="1655758"/>
          </a:xfrm>
        </p:spPr>
        <p:txBody>
          <a:bodyPr/>
          <a:lstStyle/>
          <a:p>
            <a:pPr lvl="0"/>
            <a:endParaRPr lang="en-GB" b="1">
              <a:solidFill>
                <a:srgbClr val="F4B183"/>
              </a:solidFill>
              <a:latin typeface="Century Gothic" pitchFamily="34"/>
            </a:endParaRPr>
          </a:p>
          <a:p>
            <a:pPr lvl="0"/>
            <a:endParaRPr lang="en-GB" b="1">
              <a:solidFill>
                <a:srgbClr val="F4B183"/>
              </a:solidFill>
              <a:latin typeface="Century Gothic" pitchFamily="34"/>
            </a:endParaRPr>
          </a:p>
          <a:p>
            <a:pPr lvl="0"/>
            <a:r>
              <a:rPr lang="en-GB" sz="3600" b="1">
                <a:solidFill>
                  <a:srgbClr val="F4B183"/>
                </a:solidFill>
                <a:latin typeface="Century Gothic" pitchFamily="34"/>
              </a:rPr>
              <a:t>Year 2</a:t>
            </a:r>
          </a:p>
        </p:txBody>
      </p:sp>
      <p:pic>
        <p:nvPicPr>
          <p:cNvPr id="4" name="Picture 3" descr="FocusEducation_Logo_Col_72dpi - Copy - Copy.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9014" y="326898"/>
            <a:ext cx="3046378" cy="2152735"/>
          </a:xfrm>
          <a:prstGeom prst="rect">
            <a:avLst/>
          </a:prstGeom>
          <a:noFill/>
          <a:ln cap="flat">
            <a:noFill/>
          </a:ln>
        </p:spPr>
      </p:pic>
      <p:sp>
        <p:nvSpPr>
          <p:cNvPr id="6" name="Slide Number Placeholder 5"/>
          <p:cNvSpPr>
            <a:spLocks noGrp="1"/>
          </p:cNvSpPr>
          <p:nvPr>
            <p:ph type="sldNum" sz="quarter" idx="8"/>
          </p:nvPr>
        </p:nvSpPr>
        <p:spPr/>
        <p:txBody>
          <a:bodyPr/>
          <a:lstStyle/>
          <a:p>
            <a:pPr lvl="0"/>
            <a:fld id="{DE41114E-DA4F-468A-84AE-85008A17B4A4}" type="slidenum">
              <a:rPr lang="en-GB" smtClean="0"/>
              <a:t>18</a:t>
            </a:fld>
            <a:endParaRPr lang="en-GB"/>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pic>
        <p:nvPicPr>
          <p:cNvPr id="2" name="Picture 4"/>
          <p:cNvPicPr>
            <a:picLocks noChangeAspect="1"/>
          </p:cNvPicPr>
          <p:nvPr/>
        </p:nvPicPr>
        <p:blipFill>
          <a:blip r:embed="rId2"/>
          <a:srcRect/>
          <a:stretch>
            <a:fillRect/>
          </a:stretch>
        </p:blipFill>
        <p:spPr>
          <a:xfrm>
            <a:off x="461964" y="144466"/>
            <a:ext cx="8356601" cy="5303840"/>
          </a:xfrm>
          <a:prstGeom prst="rect">
            <a:avLst/>
          </a:prstGeom>
          <a:noFill/>
          <a:ln cap="flat">
            <a:noFill/>
          </a:ln>
        </p:spPr>
      </p:pic>
      <p:sp>
        <p:nvSpPr>
          <p:cNvPr id="3" name="Rectangle 5"/>
          <p:cNvSpPr/>
          <p:nvPr/>
        </p:nvSpPr>
        <p:spPr>
          <a:xfrm>
            <a:off x="4394204" y="2176464"/>
            <a:ext cx="817565" cy="177795"/>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4" name="Rectangle 6"/>
          <p:cNvSpPr/>
          <p:nvPr/>
        </p:nvSpPr>
        <p:spPr>
          <a:xfrm>
            <a:off x="6002341" y="1001716"/>
            <a:ext cx="817565" cy="177795"/>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5" name="Rectangle 7"/>
          <p:cNvSpPr/>
          <p:nvPr/>
        </p:nvSpPr>
        <p:spPr>
          <a:xfrm>
            <a:off x="7062789" y="3178170"/>
            <a:ext cx="817565" cy="179386"/>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8"/>
          <p:cNvSpPr/>
          <p:nvPr/>
        </p:nvSpPr>
        <p:spPr>
          <a:xfrm>
            <a:off x="2085975" y="1268409"/>
            <a:ext cx="817565" cy="179386"/>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9"/>
          <p:cNvSpPr/>
          <p:nvPr/>
        </p:nvSpPr>
        <p:spPr>
          <a:xfrm>
            <a:off x="2874965" y="3000375"/>
            <a:ext cx="817565" cy="177795"/>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Rectangle 10"/>
          <p:cNvSpPr/>
          <p:nvPr/>
        </p:nvSpPr>
        <p:spPr>
          <a:xfrm>
            <a:off x="4635495" y="1358898"/>
            <a:ext cx="815973" cy="177795"/>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9" name="Rectangle 11"/>
          <p:cNvSpPr/>
          <p:nvPr/>
        </p:nvSpPr>
        <p:spPr>
          <a:xfrm>
            <a:off x="4679954" y="4684708"/>
            <a:ext cx="1322386" cy="179386"/>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0" name="Rectangle 12"/>
          <p:cNvSpPr/>
          <p:nvPr/>
        </p:nvSpPr>
        <p:spPr>
          <a:xfrm>
            <a:off x="3195635" y="1708154"/>
            <a:ext cx="882652" cy="582609"/>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1" name="Rectangle 13"/>
          <p:cNvSpPr/>
          <p:nvPr/>
        </p:nvSpPr>
        <p:spPr>
          <a:xfrm>
            <a:off x="881060" y="2595560"/>
            <a:ext cx="882652" cy="582609"/>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2" name="Rectangle 14"/>
          <p:cNvSpPr/>
          <p:nvPr/>
        </p:nvSpPr>
        <p:spPr>
          <a:xfrm>
            <a:off x="7653335" y="1757367"/>
            <a:ext cx="881060" cy="582609"/>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3" name="Rectangle 15"/>
          <p:cNvSpPr/>
          <p:nvPr/>
        </p:nvSpPr>
        <p:spPr>
          <a:xfrm>
            <a:off x="5915025" y="2787648"/>
            <a:ext cx="882652" cy="582609"/>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4" name="TextBox 16"/>
          <p:cNvSpPr txBox="1"/>
          <p:nvPr/>
        </p:nvSpPr>
        <p:spPr>
          <a:xfrm>
            <a:off x="490539" y="5378445"/>
            <a:ext cx="8328026" cy="1201741"/>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pitchFamily="34"/>
              </a:rPr>
              <a:t>Put the following continents in the correct place: </a:t>
            </a:r>
            <a:r>
              <a:rPr lang="en-GB" sz="1800" b="1" i="0" u="none" strike="noStrike" kern="1200" cap="none" spc="0" baseline="0">
                <a:solidFill>
                  <a:srgbClr val="0070C0"/>
                </a:solidFill>
                <a:uFillTx/>
                <a:latin typeface="Century Gothic" pitchFamily="34"/>
              </a:rPr>
              <a:t>Europe; Africa; South America; North America; Oceania; Asia and Antarctica.</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pitchFamily="34"/>
              </a:rPr>
              <a:t>Put the following oceans in the correct place: </a:t>
            </a:r>
            <a:r>
              <a:rPr lang="en-GB" sz="1800" b="1" i="0" u="none" strike="noStrike" kern="1200" cap="none" spc="0" baseline="0">
                <a:solidFill>
                  <a:srgbClr val="00B050"/>
                </a:solidFill>
                <a:uFillTx/>
                <a:latin typeface="Century Gothic" pitchFamily="34"/>
              </a:rPr>
              <a:t>Atlantic; Pacific; Indian; Antarctic and Arctic</a:t>
            </a:r>
          </a:p>
        </p:txBody>
      </p:sp>
      <p:sp>
        <p:nvSpPr>
          <p:cNvPr id="15" name="Rectangle 17"/>
          <p:cNvSpPr/>
          <p:nvPr/>
        </p:nvSpPr>
        <p:spPr>
          <a:xfrm>
            <a:off x="4160840" y="3957642"/>
            <a:ext cx="2190746" cy="582609"/>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6" name="Rectangle 18"/>
          <p:cNvSpPr/>
          <p:nvPr/>
        </p:nvSpPr>
        <p:spPr>
          <a:xfrm>
            <a:off x="4116391" y="227008"/>
            <a:ext cx="1373191" cy="347664"/>
          </a:xfrm>
          <a:prstGeom prst="rect">
            <a:avLst/>
          </a:prstGeom>
          <a:solidFill>
            <a:srgbClr val="92D05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7" name="Footer Placeholder 22"/>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9" name="Rectangle 1"/>
          <p:cNvSpPr/>
          <p:nvPr/>
        </p:nvSpPr>
        <p:spPr>
          <a:xfrm>
            <a:off x="490539" y="4090989"/>
            <a:ext cx="2913854" cy="1301748"/>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C00000"/>
                </a:solidFill>
                <a:uFillTx/>
                <a:latin typeface="Century Gothic" pitchFamily="34"/>
              </a:rPr>
              <a:t>National Curriculum content:</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FFFFFF"/>
                </a:solidFill>
                <a:uFillTx/>
                <a:latin typeface="Century Gothic" pitchFamily="34"/>
                <a:ea typeface="Calibri" pitchFamily="34"/>
                <a:cs typeface="Times New Roman" pitchFamily="18"/>
              </a:rPr>
              <a:t>Pupils should be taught to name and locate the world’s seven continents and five oceans.</a:t>
            </a:r>
          </a:p>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1" i="0" u="none" strike="noStrike" kern="1200" cap="none" spc="0" baseline="0">
              <a:solidFill>
                <a:srgbClr val="C00000"/>
              </a:solidFill>
              <a:uFillTx/>
              <a:latin typeface="Century Gothic" pitchFamily="34"/>
            </a:endParaRPr>
          </a:p>
        </p:txBody>
      </p:sp>
      <p:sp>
        <p:nvSpPr>
          <p:cNvPr id="20" name="Rectangle 20"/>
          <p:cNvSpPr/>
          <p:nvPr/>
        </p:nvSpPr>
        <p:spPr>
          <a:xfrm>
            <a:off x="7671422" y="4214241"/>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A</a:t>
            </a:r>
          </a:p>
        </p:txBody>
      </p:sp>
      <p:sp>
        <p:nvSpPr>
          <p:cNvPr id="22" name="Slide Number Placeholder 21"/>
          <p:cNvSpPr>
            <a:spLocks noGrp="1"/>
          </p:cNvSpPr>
          <p:nvPr>
            <p:ph type="sldNum" sz="quarter" idx="8"/>
          </p:nvPr>
        </p:nvSpPr>
        <p:spPr/>
        <p:txBody>
          <a:bodyPr/>
          <a:lstStyle/>
          <a:p>
            <a:pPr lvl="0"/>
            <a:fld id="{800496E8-3B95-4BCD-BE1D-173A4D5F2E30}" type="slidenum">
              <a:rPr lang="en-GB" smtClean="0"/>
              <a:t>19</a:t>
            </a:fld>
            <a:endParaRPr lang="en-GB"/>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50">
    <p:spTree>
      <p:nvGrpSpPr>
        <p:cNvPr id="1" name=""/>
        <p:cNvGrpSpPr/>
        <p:nvPr/>
      </p:nvGrpSpPr>
      <p:grpSpPr>
        <a:xfrm>
          <a:off x="0" y="0"/>
          <a:ext cx="0" cy="0"/>
          <a:chOff x="0" y="0"/>
          <a:chExt cx="0" cy="0"/>
        </a:xfrm>
      </p:grpSpPr>
      <p:pic>
        <p:nvPicPr>
          <p:cNvPr id="2" name="Picture 4"/>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549270" y="582609"/>
            <a:ext cx="4338635" cy="5275265"/>
          </a:xfrm>
          <a:prstGeom prst="rect">
            <a:avLst/>
          </a:prstGeom>
          <a:noFill/>
          <a:ln cap="flat">
            <a:noFill/>
          </a:ln>
        </p:spPr>
      </p:pic>
      <p:graphicFrame>
        <p:nvGraphicFramePr>
          <p:cNvPr id="3" name="Table 10"/>
          <p:cNvGraphicFramePr>
            <a:graphicFrameLocks noGrp="1"/>
          </p:cNvGraphicFramePr>
          <p:nvPr/>
        </p:nvGraphicFramePr>
        <p:xfrm>
          <a:off x="5048548" y="3733796"/>
          <a:ext cx="3466801" cy="2124074"/>
        </p:xfrm>
        <a:graphic>
          <a:graphicData uri="http://schemas.openxmlformats.org/drawingml/2006/table">
            <a:tbl>
              <a:tblPr firstRow="1" bandRow="1">
                <a:effectLst/>
                <a:tableStyleId>{5C22544A-7EE6-4342-B048-85BDC9FD1C3A}</a:tableStyleId>
              </a:tblPr>
              <a:tblGrid>
                <a:gridCol w="3466801">
                  <a:extLst>
                    <a:ext uri="{9D8B030D-6E8A-4147-A177-3AD203B41FA5}">
                      <a16:colId xmlns:a16="http://schemas.microsoft.com/office/drawing/2014/main" val="20000"/>
                    </a:ext>
                  </a:extLst>
                </a:gridCol>
              </a:tblGrid>
              <a:tr h="640262">
                <a:tc>
                  <a:txBody>
                    <a:bodyPr/>
                    <a:lstStyle/>
                    <a:p>
                      <a:pPr lvl="0"/>
                      <a:r>
                        <a:rPr lang="en-GB" sz="1800">
                          <a:latin typeface="Century Gothic" pitchFamily="34"/>
                        </a:rPr>
                        <a:t>Put the following cities in the correct place:</a:t>
                      </a:r>
                    </a:p>
                  </a:txBody>
                  <a:tcPr marL="91449" marR="91449" marT="45729" marB="45729"/>
                </a:tc>
                <a:extLst>
                  <a:ext uri="{0D108BD9-81ED-4DB2-BD59-A6C34878D82A}">
                    <a16:rowId xmlns:a16="http://schemas.microsoft.com/office/drawing/2014/main" val="10000"/>
                  </a:ext>
                </a:extLst>
              </a:tr>
              <a:tr h="370953">
                <a:tc>
                  <a:txBody>
                    <a:bodyPr/>
                    <a:lstStyle/>
                    <a:p>
                      <a:pPr lvl="0"/>
                      <a:r>
                        <a:rPr lang="en-GB" sz="1800">
                          <a:latin typeface="Century Gothic" pitchFamily="34"/>
                        </a:rPr>
                        <a:t>Cardiff</a:t>
                      </a:r>
                    </a:p>
                  </a:txBody>
                  <a:tcPr marL="91449" marR="91449" marT="45729" marB="45729"/>
                </a:tc>
                <a:extLst>
                  <a:ext uri="{0D108BD9-81ED-4DB2-BD59-A6C34878D82A}">
                    <a16:rowId xmlns:a16="http://schemas.microsoft.com/office/drawing/2014/main" val="10001"/>
                  </a:ext>
                </a:extLst>
              </a:tr>
              <a:tr h="370953">
                <a:tc>
                  <a:txBody>
                    <a:bodyPr/>
                    <a:lstStyle/>
                    <a:p>
                      <a:pPr lvl="0"/>
                      <a:r>
                        <a:rPr lang="en-GB" sz="1800">
                          <a:latin typeface="Century Gothic" pitchFamily="34"/>
                        </a:rPr>
                        <a:t>Belfast</a:t>
                      </a:r>
                    </a:p>
                  </a:txBody>
                  <a:tcPr marL="91449" marR="91449" marT="45729" marB="45729"/>
                </a:tc>
                <a:extLst>
                  <a:ext uri="{0D108BD9-81ED-4DB2-BD59-A6C34878D82A}">
                    <a16:rowId xmlns:a16="http://schemas.microsoft.com/office/drawing/2014/main" val="10002"/>
                  </a:ext>
                </a:extLst>
              </a:tr>
              <a:tr h="370953">
                <a:tc>
                  <a:txBody>
                    <a:bodyPr/>
                    <a:lstStyle/>
                    <a:p>
                      <a:pPr lvl="0"/>
                      <a:r>
                        <a:rPr lang="en-GB" sz="1800">
                          <a:latin typeface="Century Gothic" pitchFamily="34"/>
                        </a:rPr>
                        <a:t>London</a:t>
                      </a:r>
                    </a:p>
                  </a:txBody>
                  <a:tcPr marL="91449" marR="91449" marT="45729" marB="45729"/>
                </a:tc>
                <a:extLst>
                  <a:ext uri="{0D108BD9-81ED-4DB2-BD59-A6C34878D82A}">
                    <a16:rowId xmlns:a16="http://schemas.microsoft.com/office/drawing/2014/main" val="10003"/>
                  </a:ext>
                </a:extLst>
              </a:tr>
              <a:tr h="370953">
                <a:tc>
                  <a:txBody>
                    <a:bodyPr/>
                    <a:lstStyle/>
                    <a:p>
                      <a:pPr lvl="0"/>
                      <a:r>
                        <a:rPr lang="en-GB" sz="1800">
                          <a:latin typeface="Century Gothic" pitchFamily="34"/>
                        </a:rPr>
                        <a:t>Edinburgh</a:t>
                      </a:r>
                    </a:p>
                  </a:txBody>
                  <a:tcPr marL="91449" marR="91449" marT="45729" marB="45729"/>
                </a:tc>
                <a:extLst>
                  <a:ext uri="{0D108BD9-81ED-4DB2-BD59-A6C34878D82A}">
                    <a16:rowId xmlns:a16="http://schemas.microsoft.com/office/drawing/2014/main" val="10004"/>
                  </a:ext>
                </a:extLst>
              </a:tr>
            </a:tbl>
          </a:graphicData>
        </a:graphic>
      </p:graphicFrame>
      <p:sp>
        <p:nvSpPr>
          <p:cNvPr id="4" name="TextBox 11"/>
          <p:cNvSpPr txBox="1"/>
          <p:nvPr/>
        </p:nvSpPr>
        <p:spPr>
          <a:xfrm>
            <a:off x="4928643" y="582609"/>
            <a:ext cx="3586706" cy="107721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1" i="0" u="none" strike="noStrike" kern="1200" cap="none" spc="0" baseline="0">
                <a:solidFill>
                  <a:srgbClr val="C00000"/>
                </a:solidFill>
                <a:uFillTx/>
                <a:latin typeface="Century Gothic" pitchFamily="34"/>
              </a:rPr>
              <a:t>National Curriculum content:</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ea typeface="Calibri" pitchFamily="34"/>
                <a:cs typeface="Times New Roman" pitchFamily="18"/>
              </a:rPr>
              <a:t>Pupils should be taught to name, locate and identify characteristics of the four countries and capital cities of the United Kingdom and its surrounding seas.</a:t>
            </a:r>
          </a:p>
        </p:txBody>
      </p:sp>
      <p:sp>
        <p:nvSpPr>
          <p:cNvPr id="5" name="Rectangle 15"/>
          <p:cNvSpPr/>
          <p:nvPr/>
        </p:nvSpPr>
        <p:spPr>
          <a:xfrm>
            <a:off x="3028949" y="4114800"/>
            <a:ext cx="1085850" cy="268284"/>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16"/>
          <p:cNvSpPr/>
          <p:nvPr/>
        </p:nvSpPr>
        <p:spPr>
          <a:xfrm>
            <a:off x="1839909" y="4114800"/>
            <a:ext cx="1085850" cy="268284"/>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17"/>
          <p:cNvSpPr/>
          <p:nvPr/>
        </p:nvSpPr>
        <p:spPr>
          <a:xfrm>
            <a:off x="2557467" y="2371725"/>
            <a:ext cx="1085850" cy="268284"/>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Rectangle 18"/>
          <p:cNvSpPr/>
          <p:nvPr/>
        </p:nvSpPr>
        <p:spPr>
          <a:xfrm>
            <a:off x="1360490" y="2816223"/>
            <a:ext cx="1085850" cy="268284"/>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9" name="Footer Placeholder 12"/>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1" name="Rectangle 10"/>
          <p:cNvSpPr/>
          <p:nvPr/>
        </p:nvSpPr>
        <p:spPr>
          <a:xfrm>
            <a:off x="7486650" y="210995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B</a:t>
            </a:r>
          </a:p>
        </p:txBody>
      </p:sp>
      <p:sp>
        <p:nvSpPr>
          <p:cNvPr id="13" name="Slide Number Placeholder 12"/>
          <p:cNvSpPr>
            <a:spLocks noGrp="1"/>
          </p:cNvSpPr>
          <p:nvPr>
            <p:ph type="sldNum" sz="quarter" idx="8"/>
          </p:nvPr>
        </p:nvSpPr>
        <p:spPr/>
        <p:txBody>
          <a:bodyPr/>
          <a:lstStyle/>
          <a:p>
            <a:pPr lvl="0"/>
            <a:fld id="{800496E8-3B95-4BCD-BE1D-173A4D5F2E30}" type="slidenum">
              <a:rPr lang="en-GB" smtClean="0"/>
              <a:t>20</a:t>
            </a:fld>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graphicFrame>
        <p:nvGraphicFramePr>
          <p:cNvPr id="2" name="Table 3"/>
          <p:cNvGraphicFramePr>
            <a:graphicFrameLocks noGrp="1"/>
          </p:cNvGraphicFramePr>
          <p:nvPr/>
        </p:nvGraphicFramePr>
        <p:xfrm>
          <a:off x="360365" y="1296683"/>
          <a:ext cx="8423268" cy="4614857"/>
        </p:xfrm>
        <a:graphic>
          <a:graphicData uri="http://schemas.openxmlformats.org/drawingml/2006/table">
            <a:tbl>
              <a:tblPr firstRow="1" bandRow="1">
                <a:effectLst/>
                <a:tableStyleId>{5C22544A-7EE6-4342-B048-85BDC9FD1C3A}</a:tableStyleId>
              </a:tblPr>
              <a:tblGrid>
                <a:gridCol w="2105817">
                  <a:extLst>
                    <a:ext uri="{9D8B030D-6E8A-4147-A177-3AD203B41FA5}">
                      <a16:colId xmlns:a16="http://schemas.microsoft.com/office/drawing/2014/main" val="20000"/>
                    </a:ext>
                  </a:extLst>
                </a:gridCol>
                <a:gridCol w="2105817">
                  <a:extLst>
                    <a:ext uri="{9D8B030D-6E8A-4147-A177-3AD203B41FA5}">
                      <a16:colId xmlns:a16="http://schemas.microsoft.com/office/drawing/2014/main" val="20001"/>
                    </a:ext>
                  </a:extLst>
                </a:gridCol>
                <a:gridCol w="2105817">
                  <a:extLst>
                    <a:ext uri="{9D8B030D-6E8A-4147-A177-3AD203B41FA5}">
                      <a16:colId xmlns:a16="http://schemas.microsoft.com/office/drawing/2014/main" val="20002"/>
                    </a:ext>
                  </a:extLst>
                </a:gridCol>
                <a:gridCol w="2105817">
                  <a:extLst>
                    <a:ext uri="{9D8B030D-6E8A-4147-A177-3AD203B41FA5}">
                      <a16:colId xmlns:a16="http://schemas.microsoft.com/office/drawing/2014/main" val="20003"/>
                    </a:ext>
                  </a:extLst>
                </a:gridCol>
              </a:tblGrid>
              <a:tr h="2286000">
                <a:tc>
                  <a:txBody>
                    <a:bodyPr/>
                    <a:lstStyle/>
                    <a:p>
                      <a:pPr lvl="0"/>
                      <a:endParaRPr lang="en-GB" sz="1800"/>
                    </a:p>
                  </a:txBody>
                  <a:tcPr marL="91430" marR="91430">
                    <a:solidFill>
                      <a:srgbClr val="D6DCE5"/>
                    </a:solidFill>
                  </a:tcPr>
                </a:tc>
                <a:tc>
                  <a:txBody>
                    <a:bodyPr/>
                    <a:lstStyle/>
                    <a:p>
                      <a:pPr lvl="0"/>
                      <a:endParaRPr lang="en-GB" sz="1800"/>
                    </a:p>
                  </a:txBody>
                  <a:tcPr marL="91430" marR="91430">
                    <a:solidFill>
                      <a:srgbClr val="D6DCE5"/>
                    </a:solidFill>
                  </a:tcPr>
                </a:tc>
                <a:tc>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L="91430" marR="91430">
                    <a:solidFill>
                      <a:srgbClr val="D6DCE5"/>
                    </a:solidFill>
                  </a:tcPr>
                </a:tc>
                <a:tc>
                  <a:txBody>
                    <a:bodyPr/>
                    <a:lstStyle/>
                    <a:p>
                      <a:pPr lvl="0"/>
                      <a:endParaRPr lang="en-GB" sz="1800"/>
                    </a:p>
                  </a:txBody>
                  <a:tcPr marL="91430" marR="91430">
                    <a:solidFill>
                      <a:srgbClr val="D6DCE5"/>
                    </a:solidFill>
                  </a:tcPr>
                </a:tc>
                <a:extLst>
                  <a:ext uri="{0D108BD9-81ED-4DB2-BD59-A6C34878D82A}">
                    <a16:rowId xmlns:a16="http://schemas.microsoft.com/office/drawing/2014/main" val="10000"/>
                  </a:ext>
                </a:extLst>
              </a:tr>
              <a:tr h="2328857">
                <a:tc>
                  <a:txBody>
                    <a:bodyPr/>
                    <a:lstStyle/>
                    <a:p>
                      <a:pPr lvl="0"/>
                      <a:endParaRPr lang="en-GB" sz="1800"/>
                    </a:p>
                  </a:txBody>
                  <a:tcPr marL="91430" marR="91430"/>
                </a:tc>
                <a:tc>
                  <a:txBody>
                    <a:bodyPr/>
                    <a:lstStyle/>
                    <a:p>
                      <a:pPr lvl="0"/>
                      <a:endParaRPr lang="en-GB" sz="1800"/>
                    </a:p>
                  </a:txBody>
                  <a:tcPr marL="91430" marR="91430"/>
                </a:tc>
                <a:tc>
                  <a:txBody>
                    <a:bodyPr/>
                    <a:lstStyle/>
                    <a:p>
                      <a:pPr lvl="0"/>
                      <a:endParaRPr lang="en-GB" sz="1800"/>
                    </a:p>
                    <a:p>
                      <a:pPr lvl="0"/>
                      <a:endParaRPr lang="en-GB" sz="1800"/>
                    </a:p>
                    <a:p>
                      <a:pPr lvl="0"/>
                      <a:endParaRPr lang="en-GB" sz="1800"/>
                    </a:p>
                  </a:txBody>
                  <a:tcPr marL="91430" marR="91430"/>
                </a:tc>
                <a:tc>
                  <a:txBody>
                    <a:bodyPr/>
                    <a:lstStyle/>
                    <a:p>
                      <a:pPr lvl="0"/>
                      <a:endParaRPr lang="en-GB" sz="1800"/>
                    </a:p>
                  </a:txBody>
                  <a:tcPr marL="91430" marR="91430"/>
                </a:tc>
                <a:extLst>
                  <a:ext uri="{0D108BD9-81ED-4DB2-BD59-A6C34878D82A}">
                    <a16:rowId xmlns:a16="http://schemas.microsoft.com/office/drawing/2014/main" val="10001"/>
                  </a:ext>
                </a:extLst>
              </a:tr>
            </a:tbl>
          </a:graphicData>
        </a:graphic>
      </p:graphicFrame>
      <p:sp>
        <p:nvSpPr>
          <p:cNvPr id="3" name="Rectangle 4"/>
          <p:cNvSpPr/>
          <p:nvPr/>
        </p:nvSpPr>
        <p:spPr>
          <a:xfrm>
            <a:off x="542925" y="3092765"/>
            <a:ext cx="1609728"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4" name="Rectangle 5"/>
          <p:cNvSpPr/>
          <p:nvPr/>
        </p:nvSpPr>
        <p:spPr>
          <a:xfrm>
            <a:off x="2693986" y="3092765"/>
            <a:ext cx="1609728"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5" name="Rectangle 6"/>
          <p:cNvSpPr/>
          <p:nvPr/>
        </p:nvSpPr>
        <p:spPr>
          <a:xfrm>
            <a:off x="4802227" y="3092765"/>
            <a:ext cx="1609728"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7"/>
          <p:cNvSpPr/>
          <p:nvPr/>
        </p:nvSpPr>
        <p:spPr>
          <a:xfrm>
            <a:off x="6913558" y="3083027"/>
            <a:ext cx="1611309"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8"/>
          <p:cNvSpPr/>
          <p:nvPr/>
        </p:nvSpPr>
        <p:spPr>
          <a:xfrm>
            <a:off x="552443" y="5457038"/>
            <a:ext cx="1609728"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Rectangle 9"/>
          <p:cNvSpPr/>
          <p:nvPr/>
        </p:nvSpPr>
        <p:spPr>
          <a:xfrm>
            <a:off x="2693986" y="5444922"/>
            <a:ext cx="1609728"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9" name="Rectangle 10"/>
          <p:cNvSpPr/>
          <p:nvPr/>
        </p:nvSpPr>
        <p:spPr>
          <a:xfrm>
            <a:off x="4846640" y="5444922"/>
            <a:ext cx="1611309"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0" name="Rectangle 11"/>
          <p:cNvSpPr/>
          <p:nvPr/>
        </p:nvSpPr>
        <p:spPr>
          <a:xfrm>
            <a:off x="6989765" y="5457038"/>
            <a:ext cx="1611309" cy="33972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pic>
        <p:nvPicPr>
          <p:cNvPr id="11" name="Picture 13"/>
          <p:cNvPicPr>
            <a:picLocks noChangeAspect="1"/>
          </p:cNvPicPr>
          <p:nvPr/>
        </p:nvPicPr>
        <p:blipFill>
          <a:blip r:embed="rId2"/>
          <a:srcRect/>
          <a:stretch>
            <a:fillRect/>
          </a:stretch>
        </p:blipFill>
        <p:spPr>
          <a:xfrm>
            <a:off x="421483" y="1425887"/>
            <a:ext cx="1962146" cy="1524003"/>
          </a:xfrm>
          <a:prstGeom prst="rect">
            <a:avLst/>
          </a:prstGeom>
          <a:noFill/>
          <a:ln cap="flat">
            <a:noFill/>
          </a:ln>
        </p:spPr>
      </p:pic>
      <p:pic>
        <p:nvPicPr>
          <p:cNvPr id="12" name="Picture 15"/>
          <p:cNvPicPr>
            <a:picLocks noChangeAspect="1"/>
          </p:cNvPicPr>
          <p:nvPr/>
        </p:nvPicPr>
        <p:blipFill>
          <a:blip r:embed="rId3"/>
          <a:srcRect/>
          <a:stretch>
            <a:fillRect/>
          </a:stretch>
        </p:blipFill>
        <p:spPr>
          <a:xfrm>
            <a:off x="2587623" y="1425887"/>
            <a:ext cx="1931990" cy="1524003"/>
          </a:xfrm>
          <a:prstGeom prst="rect">
            <a:avLst/>
          </a:prstGeom>
          <a:noFill/>
          <a:ln cap="flat">
            <a:noFill/>
          </a:ln>
        </p:spPr>
      </p:pic>
      <p:pic>
        <p:nvPicPr>
          <p:cNvPr id="13" name="Picture 17"/>
          <p:cNvPicPr>
            <a:picLocks noChangeAspect="1"/>
          </p:cNvPicPr>
          <p:nvPr/>
        </p:nvPicPr>
        <p:blipFill>
          <a:blip r:embed="rId4"/>
          <a:srcRect/>
          <a:stretch>
            <a:fillRect/>
          </a:stretch>
        </p:blipFill>
        <p:spPr>
          <a:xfrm>
            <a:off x="4679954" y="1421059"/>
            <a:ext cx="1898651" cy="1517647"/>
          </a:xfrm>
          <a:prstGeom prst="rect">
            <a:avLst/>
          </a:prstGeom>
          <a:noFill/>
          <a:ln cap="flat">
            <a:noFill/>
          </a:ln>
        </p:spPr>
      </p:pic>
      <p:pic>
        <p:nvPicPr>
          <p:cNvPr id="14" name="Picture 19"/>
          <p:cNvPicPr>
            <a:picLocks noChangeAspect="1"/>
          </p:cNvPicPr>
          <p:nvPr/>
        </p:nvPicPr>
        <p:blipFill>
          <a:blip r:embed="rId5"/>
          <a:srcRect/>
          <a:stretch>
            <a:fillRect/>
          </a:stretch>
        </p:blipFill>
        <p:spPr>
          <a:xfrm>
            <a:off x="6746872" y="1418115"/>
            <a:ext cx="1931990" cy="1524003"/>
          </a:xfrm>
          <a:prstGeom prst="rect">
            <a:avLst/>
          </a:prstGeom>
          <a:noFill/>
          <a:ln cap="flat">
            <a:noFill/>
          </a:ln>
        </p:spPr>
      </p:pic>
      <p:pic>
        <p:nvPicPr>
          <p:cNvPr id="15" name="Picture 21"/>
          <p:cNvPicPr>
            <a:picLocks noChangeAspect="1"/>
          </p:cNvPicPr>
          <p:nvPr/>
        </p:nvPicPr>
        <p:blipFill>
          <a:blip r:embed="rId6"/>
          <a:srcRect/>
          <a:stretch>
            <a:fillRect/>
          </a:stretch>
        </p:blipFill>
        <p:spPr>
          <a:xfrm>
            <a:off x="446090" y="3709784"/>
            <a:ext cx="1912933" cy="1717672"/>
          </a:xfrm>
          <a:prstGeom prst="rect">
            <a:avLst/>
          </a:prstGeom>
          <a:noFill/>
          <a:ln cap="flat">
            <a:noFill/>
          </a:ln>
        </p:spPr>
      </p:pic>
      <p:pic>
        <p:nvPicPr>
          <p:cNvPr id="16" name="Picture 23"/>
          <p:cNvPicPr>
            <a:picLocks noChangeAspect="1"/>
          </p:cNvPicPr>
          <p:nvPr/>
        </p:nvPicPr>
        <p:blipFill>
          <a:blip r:embed="rId7"/>
          <a:srcRect/>
          <a:stretch>
            <a:fillRect/>
          </a:stretch>
        </p:blipFill>
        <p:spPr>
          <a:xfrm>
            <a:off x="2538420" y="3709784"/>
            <a:ext cx="1911352" cy="1717672"/>
          </a:xfrm>
          <a:prstGeom prst="rect">
            <a:avLst/>
          </a:prstGeom>
          <a:noFill/>
          <a:ln cap="flat">
            <a:noFill/>
          </a:ln>
        </p:spPr>
      </p:pic>
      <p:pic>
        <p:nvPicPr>
          <p:cNvPr id="17" name="Picture 25"/>
          <p:cNvPicPr>
            <a:picLocks noChangeAspect="1"/>
          </p:cNvPicPr>
          <p:nvPr/>
        </p:nvPicPr>
        <p:blipFill>
          <a:blip r:embed="rId8"/>
          <a:srcRect/>
          <a:stretch>
            <a:fillRect/>
          </a:stretch>
        </p:blipFill>
        <p:spPr>
          <a:xfrm>
            <a:off x="4679954" y="3709784"/>
            <a:ext cx="1898651" cy="1685925"/>
          </a:xfrm>
          <a:prstGeom prst="rect">
            <a:avLst/>
          </a:prstGeom>
          <a:noFill/>
          <a:ln cap="flat">
            <a:noFill/>
          </a:ln>
        </p:spPr>
      </p:pic>
      <p:pic>
        <p:nvPicPr>
          <p:cNvPr id="18" name="Picture 29"/>
          <p:cNvPicPr>
            <a:picLocks noChangeAspect="1"/>
          </p:cNvPicPr>
          <p:nvPr/>
        </p:nvPicPr>
        <p:blipFill>
          <a:blip r:embed="rId9"/>
          <a:srcRect/>
          <a:stretch>
            <a:fillRect/>
          </a:stretch>
        </p:blipFill>
        <p:spPr>
          <a:xfrm>
            <a:off x="6793562" y="3709784"/>
            <a:ext cx="1870076" cy="1685925"/>
          </a:xfrm>
          <a:prstGeom prst="rect">
            <a:avLst/>
          </a:prstGeom>
          <a:noFill/>
          <a:ln cap="flat">
            <a:noFill/>
          </a:ln>
        </p:spPr>
      </p:pic>
      <p:sp>
        <p:nvSpPr>
          <p:cNvPr id="19" name="TextBox 30"/>
          <p:cNvSpPr txBox="1"/>
          <p:nvPr/>
        </p:nvSpPr>
        <p:spPr>
          <a:xfrm>
            <a:off x="446090" y="300042"/>
            <a:ext cx="8337554" cy="922336"/>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Place the following geographical words with the correct picture: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0000"/>
                </a:solidFill>
                <a:uFillTx/>
                <a:latin typeface="Century Gothic" pitchFamily="34"/>
              </a:rPr>
              <a:t>		mountain		lake		island			valley</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0000"/>
                </a:solidFill>
                <a:uFillTx/>
                <a:latin typeface="Century Gothic" pitchFamily="34"/>
              </a:rPr>
              <a:t>		river			cliff			forest			beach</a:t>
            </a:r>
          </a:p>
        </p:txBody>
      </p:sp>
      <p:sp>
        <p:nvSpPr>
          <p:cNvPr id="21" name="Rectangle 21"/>
          <p:cNvSpPr/>
          <p:nvPr/>
        </p:nvSpPr>
        <p:spPr>
          <a:xfrm>
            <a:off x="7743825" y="55476"/>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c</a:t>
            </a:r>
          </a:p>
        </p:txBody>
      </p:sp>
      <p:sp>
        <p:nvSpPr>
          <p:cNvPr id="22" name="TextBox 2"/>
          <p:cNvSpPr txBox="1"/>
          <p:nvPr/>
        </p:nvSpPr>
        <p:spPr>
          <a:xfrm>
            <a:off x="360365" y="5935470"/>
            <a:ext cx="8423279" cy="307777"/>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0" cap="none" spc="0" baseline="0">
                <a:solidFill>
                  <a:srgbClr val="C00000"/>
                </a:solidFill>
                <a:uFillTx/>
                <a:latin typeface="Century Gothic" pitchFamily="34"/>
              </a:rPr>
              <a:t>National Curriculum content:  </a:t>
            </a:r>
          </a:p>
        </p:txBody>
      </p:sp>
      <p:sp>
        <p:nvSpPr>
          <p:cNvPr id="23" name="TextBox 2"/>
          <p:cNvSpPr txBox="1"/>
          <p:nvPr/>
        </p:nvSpPr>
        <p:spPr>
          <a:xfrm>
            <a:off x="343942" y="6149019"/>
            <a:ext cx="8415342"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0" i="0" u="none" strike="noStrike" kern="1200" cap="none" spc="0" baseline="0">
                <a:solidFill>
                  <a:srgbClr val="000000"/>
                </a:solidFill>
                <a:uFillTx/>
                <a:latin typeface="Century Gothic" pitchFamily="34"/>
              </a:rPr>
              <a:t>Pupils should be taught to use basic geographical vocabulary to refer to key physical features, including: beach, cliff, coast, forest, hill, mountain, sea, ocean, river, soil, valley, vegetation, season and weather.</a:t>
            </a:r>
            <a:r>
              <a:rPr lang="en-GB" sz="1200" b="0" i="0" u="none" strike="noStrike" kern="1200" cap="none" spc="0" baseline="0">
                <a:solidFill>
                  <a:srgbClr val="000000"/>
                </a:solidFill>
                <a:uFillTx/>
                <a:latin typeface="Century Gothic" pitchFamily="34"/>
                <a:ea typeface="Calibri" pitchFamily="34"/>
                <a:cs typeface="Times New Roman" pitchFamily="18"/>
              </a:rPr>
              <a:t> </a:t>
            </a:r>
          </a:p>
        </p:txBody>
      </p:sp>
      <p:sp>
        <p:nvSpPr>
          <p:cNvPr id="25" name="Slide Number Placeholder 24"/>
          <p:cNvSpPr>
            <a:spLocks noGrp="1"/>
          </p:cNvSpPr>
          <p:nvPr>
            <p:ph type="sldNum" sz="quarter" idx="8"/>
          </p:nvPr>
        </p:nvSpPr>
        <p:spPr/>
        <p:txBody>
          <a:bodyPr/>
          <a:lstStyle/>
          <a:p>
            <a:pPr lvl="0"/>
            <a:fld id="{800496E8-3B95-4BCD-BE1D-173A4D5F2E30}" type="slidenum">
              <a:rPr lang="en-GB" smtClean="0"/>
              <a:t>21</a:t>
            </a:fld>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7">
    <p:spTree>
      <p:nvGrpSpPr>
        <p:cNvPr id="1" name=""/>
        <p:cNvGrpSpPr/>
        <p:nvPr/>
      </p:nvGrpSpPr>
      <p:grpSpPr>
        <a:xfrm>
          <a:off x="0" y="0"/>
          <a:ext cx="0" cy="0"/>
          <a:chOff x="0" y="0"/>
          <a:chExt cx="0" cy="0"/>
        </a:xfrm>
      </p:grpSpPr>
      <p:pic>
        <p:nvPicPr>
          <p:cNvPr id="2" name="Picture 4"/>
          <p:cNvPicPr>
            <a:picLocks noChangeAspect="1"/>
          </p:cNvPicPr>
          <p:nvPr/>
        </p:nvPicPr>
        <p:blipFill>
          <a:blip r:embed="rId2"/>
          <a:srcRect/>
          <a:stretch>
            <a:fillRect/>
          </a:stretch>
        </p:blipFill>
        <p:spPr>
          <a:xfrm>
            <a:off x="661989" y="3044823"/>
            <a:ext cx="2201866" cy="1652585"/>
          </a:xfrm>
          <a:prstGeom prst="rect">
            <a:avLst/>
          </a:prstGeom>
          <a:noFill/>
          <a:ln cap="flat">
            <a:noFill/>
          </a:ln>
        </p:spPr>
      </p:pic>
      <p:pic>
        <p:nvPicPr>
          <p:cNvPr id="3" name="Picture 6"/>
          <p:cNvPicPr>
            <a:picLocks noChangeAspect="1"/>
          </p:cNvPicPr>
          <p:nvPr/>
        </p:nvPicPr>
        <p:blipFill>
          <a:blip r:embed="rId3"/>
          <a:srcRect/>
          <a:stretch>
            <a:fillRect/>
          </a:stretch>
        </p:blipFill>
        <p:spPr>
          <a:xfrm>
            <a:off x="661989" y="1460497"/>
            <a:ext cx="2201866" cy="1584326"/>
          </a:xfrm>
          <a:prstGeom prst="rect">
            <a:avLst/>
          </a:prstGeom>
          <a:noFill/>
          <a:ln cap="flat">
            <a:noFill/>
          </a:ln>
        </p:spPr>
      </p:pic>
      <p:pic>
        <p:nvPicPr>
          <p:cNvPr id="4" name="Picture 8"/>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661989" y="4629149"/>
            <a:ext cx="2201866" cy="1590671"/>
          </a:xfrm>
          <a:prstGeom prst="rect">
            <a:avLst/>
          </a:prstGeom>
          <a:noFill/>
          <a:ln cap="flat">
            <a:noFill/>
          </a:ln>
        </p:spPr>
      </p:pic>
      <p:sp>
        <p:nvSpPr>
          <p:cNvPr id="5" name="Rectangle 9"/>
          <p:cNvSpPr/>
          <p:nvPr/>
        </p:nvSpPr>
        <p:spPr>
          <a:xfrm>
            <a:off x="2863845" y="2670176"/>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10"/>
          <p:cNvSpPr/>
          <p:nvPr/>
        </p:nvSpPr>
        <p:spPr>
          <a:xfrm>
            <a:off x="2863845" y="4254502"/>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11"/>
          <p:cNvSpPr/>
          <p:nvPr/>
        </p:nvSpPr>
        <p:spPr>
          <a:xfrm>
            <a:off x="2863845" y="5845173"/>
            <a:ext cx="1522411" cy="37464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TextBox 12"/>
          <p:cNvSpPr txBox="1"/>
          <p:nvPr/>
        </p:nvSpPr>
        <p:spPr>
          <a:xfrm>
            <a:off x="661989" y="930273"/>
            <a:ext cx="7745416" cy="461964"/>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entury Gothic" pitchFamily="34"/>
              </a:rPr>
              <a:t>Village, town or city?</a:t>
            </a:r>
          </a:p>
        </p:txBody>
      </p:sp>
      <p:graphicFrame>
        <p:nvGraphicFramePr>
          <p:cNvPr id="9" name="Table 13"/>
          <p:cNvGraphicFramePr>
            <a:graphicFrameLocks noGrp="1"/>
          </p:cNvGraphicFramePr>
          <p:nvPr/>
        </p:nvGraphicFramePr>
        <p:xfrm>
          <a:off x="4386267" y="117472"/>
          <a:ext cx="4633914" cy="6102355"/>
        </p:xfrm>
        <a:graphic>
          <a:graphicData uri="http://schemas.openxmlformats.org/drawingml/2006/table">
            <a:tbl>
              <a:tblPr firstRow="1" bandRow="1">
                <a:effectLst/>
                <a:tableStyleId>{5C22544A-7EE6-4342-B048-85BDC9FD1C3A}</a:tableStyleId>
              </a:tblPr>
              <a:tblGrid>
                <a:gridCol w="4633914">
                  <a:extLst>
                    <a:ext uri="{9D8B030D-6E8A-4147-A177-3AD203B41FA5}">
                      <a16:colId xmlns:a16="http://schemas.microsoft.com/office/drawing/2014/main" val="20000"/>
                    </a:ext>
                  </a:extLst>
                </a:gridCol>
              </a:tblGrid>
              <a:tr h="370917">
                <a:tc>
                  <a:txBody>
                    <a:bodyPr/>
                    <a:lstStyle/>
                    <a:p>
                      <a:pPr lvl="0"/>
                      <a:r>
                        <a:rPr lang="en-GB" sz="1800" b="0">
                          <a:solidFill>
                            <a:srgbClr val="000000"/>
                          </a:solidFill>
                          <a:latin typeface="Century Gothic" pitchFamily="34"/>
                        </a:rPr>
                        <a:t>Give one advantage of living in a city:</a:t>
                      </a:r>
                    </a:p>
                  </a:txBody>
                  <a:tcPr marT="45729" marB="45729">
                    <a:solidFill>
                      <a:srgbClr val="DAE3F3"/>
                    </a:solidFill>
                  </a:tcPr>
                </a:tc>
                <a:extLst>
                  <a:ext uri="{0D108BD9-81ED-4DB2-BD59-A6C34878D82A}">
                    <a16:rowId xmlns:a16="http://schemas.microsoft.com/office/drawing/2014/main" val="10000"/>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1"/>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2"/>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3"/>
                  </a:ext>
                </a:extLst>
              </a:tr>
              <a:tr h="640217">
                <a:tc>
                  <a:txBody>
                    <a:bodyPr/>
                    <a:lstStyle/>
                    <a:p>
                      <a:pPr lvl="0"/>
                      <a:r>
                        <a:rPr lang="en-GB" sz="1800">
                          <a:latin typeface="Century Gothic" pitchFamily="34"/>
                        </a:rPr>
                        <a:t>Give one disadvantage of living in a city:</a:t>
                      </a:r>
                    </a:p>
                  </a:txBody>
                  <a:tcPr marT="45729" marB="45729"/>
                </a:tc>
                <a:extLst>
                  <a:ext uri="{0D108BD9-81ED-4DB2-BD59-A6C34878D82A}">
                    <a16:rowId xmlns:a16="http://schemas.microsoft.com/office/drawing/2014/main" val="10004"/>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5"/>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6"/>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7"/>
                  </a:ext>
                </a:extLst>
              </a:tr>
              <a:tr h="640217">
                <a:tc>
                  <a:txBody>
                    <a:bodyPr/>
                    <a:lstStyle/>
                    <a:p>
                      <a:pPr lvl="0"/>
                      <a:r>
                        <a:rPr lang="en-GB" sz="1800">
                          <a:latin typeface="Century Gothic" pitchFamily="34"/>
                        </a:rPr>
                        <a:t>Give one advantage of living in a village:</a:t>
                      </a:r>
                    </a:p>
                  </a:txBody>
                  <a:tcPr marT="45729" marB="45729"/>
                </a:tc>
                <a:extLst>
                  <a:ext uri="{0D108BD9-81ED-4DB2-BD59-A6C34878D82A}">
                    <a16:rowId xmlns:a16="http://schemas.microsoft.com/office/drawing/2014/main" val="10008"/>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9"/>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10"/>
                  </a:ext>
                </a:extLst>
              </a:tr>
              <a:tr h="370917">
                <a:tc>
                  <a:txBody>
                    <a:bodyPr/>
                    <a:lstStyle/>
                    <a:p>
                      <a:pPr lvl="0"/>
                      <a:r>
                        <a:rPr lang="en-GB" sz="1800">
                          <a:latin typeface="Century Gothic" pitchFamily="34"/>
                        </a:rPr>
                        <a:t>My address is:</a:t>
                      </a:r>
                    </a:p>
                  </a:txBody>
                  <a:tcPr marT="45729" marB="45729"/>
                </a:tc>
                <a:extLst>
                  <a:ext uri="{0D108BD9-81ED-4DB2-BD59-A6C34878D82A}">
                    <a16:rowId xmlns:a16="http://schemas.microsoft.com/office/drawing/2014/main" val="10011"/>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12"/>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13"/>
                  </a:ext>
                </a:extLst>
              </a:tr>
              <a:tr h="370917">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14"/>
                  </a:ext>
                </a:extLst>
              </a:tr>
            </a:tbl>
          </a:graphicData>
        </a:graphic>
      </p:graphicFrame>
      <p:sp>
        <p:nvSpPr>
          <p:cNvPr id="10" name="Footer Placeholder 14"/>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1" name="Slide Number Placeholder 15"/>
          <p:cNvSpPr txBox="1"/>
          <p:nvPr/>
        </p:nvSpPr>
        <p:spPr>
          <a:xfrm>
            <a:off x="6457949" y="6356351"/>
            <a:ext cx="2057400" cy="365129"/>
          </a:xfrm>
          <a:prstGeom prst="rect">
            <a:avLst/>
          </a:prstGeom>
          <a:noFill/>
          <a:ln cap="flat">
            <a:noFill/>
          </a:ln>
        </p:spPr>
        <p:txBody>
          <a:bodyPr vert="horz" wrap="square" lIns="91440" tIns="45720" rIns="91440" bIns="45720" anchor="ctr" anchorCtr="0" compatLnSpc="1">
            <a:noAutofit/>
          </a:bodyPr>
          <a:lstStyle/>
          <a:p>
            <a:pPr marL="0" marR="0" lvl="0" indent="0" algn="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A7A2CCB-6E43-462E-9174-67205EF509E0}" type="slidenum">
              <a:t>22</a:t>
            </a:fld>
            <a:endParaRPr lang="en-GB" sz="800" b="0" i="0" u="none" strike="noStrike" kern="1200" cap="none" spc="0" baseline="0">
              <a:solidFill>
                <a:srgbClr val="898989"/>
              </a:solidFill>
              <a:uFillTx/>
              <a:latin typeface="Century Gothic" pitchFamily="34"/>
            </a:endParaRPr>
          </a:p>
        </p:txBody>
      </p:sp>
      <p:sp>
        <p:nvSpPr>
          <p:cNvPr id="12" name="TextBox 1"/>
          <p:cNvSpPr txBox="1"/>
          <p:nvPr/>
        </p:nvSpPr>
        <p:spPr>
          <a:xfrm>
            <a:off x="407502" y="117472"/>
            <a:ext cx="3978755" cy="984881"/>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coverage: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use basic geographical vocabulary to refer to key human features, including: city, town, village</a:t>
            </a:r>
            <a:endParaRPr lang="en-GB" sz="1000" b="1" i="0" u="none" strike="noStrike" kern="1200" cap="none" spc="0" baseline="0">
              <a:solidFill>
                <a:srgbClr val="FF0000"/>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1" i="0" u="none" strike="noStrike" kern="1200" cap="none" spc="0" baseline="0">
              <a:solidFill>
                <a:srgbClr val="FF0000"/>
              </a:solidFill>
              <a:uFillTx/>
              <a:latin typeface="Century Gothic" pitchFamily="34"/>
            </a:endParaRPr>
          </a:p>
        </p:txBody>
      </p:sp>
      <p:sp>
        <p:nvSpPr>
          <p:cNvPr id="13" name="Rectangle 13"/>
          <p:cNvSpPr/>
          <p:nvPr/>
        </p:nvSpPr>
        <p:spPr>
          <a:xfrm>
            <a:off x="7984330" y="5566794"/>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D</a:t>
            </a:r>
            <a:endParaRPr lang="en-GB" sz="3200" b="1" i="0" u="none" strike="noStrike" kern="1200" cap="none" spc="0" baseline="0">
              <a:solidFill>
                <a:srgbClr val="FFFFFF"/>
              </a:solidFill>
              <a:uFillTx/>
              <a:latin typeface="Century Gothic" pitchFamily="34"/>
            </a:endParaRPr>
          </a:p>
        </p:txBody>
      </p:sp>
      <p:sp>
        <p:nvSpPr>
          <p:cNvPr id="15" name="Slide Number Placeholder 14"/>
          <p:cNvSpPr>
            <a:spLocks noGrp="1"/>
          </p:cNvSpPr>
          <p:nvPr>
            <p:ph type="sldNum" sz="quarter" idx="8"/>
          </p:nvPr>
        </p:nvSpPr>
        <p:spPr/>
        <p:txBody>
          <a:bodyPr/>
          <a:lstStyle/>
          <a:p>
            <a:pPr lvl="0"/>
            <a:fld id="{800496E8-3B95-4BCD-BE1D-173A4D5F2E30}" type="slidenum">
              <a:rPr lang="en-GB" smtClean="0"/>
              <a:t>22</a:t>
            </a:fld>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104">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49270"/>
          </a:xfrm>
        </p:spPr>
        <p:txBody>
          <a:bodyPr/>
          <a:lstStyle/>
          <a:p>
            <a:pPr lvl="0"/>
            <a:r>
              <a:rPr lang="en-GB" sz="3200" b="1">
                <a:latin typeface="Century Gothic" pitchFamily="34"/>
              </a:rPr>
              <a:t>A place outside Europe</a:t>
            </a:r>
          </a:p>
        </p:txBody>
      </p:sp>
      <p:graphicFrame>
        <p:nvGraphicFramePr>
          <p:cNvPr id="3" name="Content Placeholder 3"/>
          <p:cNvGraphicFramePr>
            <a:graphicFrameLocks noGrp="1"/>
          </p:cNvGraphicFramePr>
          <p:nvPr>
            <p:ph idx="1"/>
          </p:nvPr>
        </p:nvGraphicFramePr>
        <p:xfrm>
          <a:off x="628650" y="1079504"/>
          <a:ext cx="7886698" cy="5324456"/>
        </p:xfrm>
        <a:graphic>
          <a:graphicData uri="http://schemas.openxmlformats.org/drawingml/2006/table">
            <a:tbl>
              <a:tblPr firstRow="1" bandRow="1">
                <a:effectLst/>
                <a:tableStyleId>{5C22544A-7EE6-4342-B048-85BDC9FD1C3A}</a:tableStyleId>
              </a:tblPr>
              <a:tblGrid>
                <a:gridCol w="3943349">
                  <a:extLst>
                    <a:ext uri="{9D8B030D-6E8A-4147-A177-3AD203B41FA5}">
                      <a16:colId xmlns:a16="http://schemas.microsoft.com/office/drawing/2014/main" val="20000"/>
                    </a:ext>
                  </a:extLst>
                </a:gridCol>
                <a:gridCol w="3943349">
                  <a:extLst>
                    <a:ext uri="{9D8B030D-6E8A-4147-A177-3AD203B41FA5}">
                      <a16:colId xmlns:a16="http://schemas.microsoft.com/office/drawing/2014/main" val="20001"/>
                    </a:ext>
                  </a:extLst>
                </a:gridCol>
              </a:tblGrid>
              <a:tr h="823060">
                <a:tc gridSpan="2">
                  <a:txBody>
                    <a:bodyPr/>
                    <a:lstStyle/>
                    <a:p>
                      <a:pPr lvl="0"/>
                      <a:r>
                        <a:rPr lang="en-GB" sz="2400">
                          <a:solidFill>
                            <a:srgbClr val="000000"/>
                          </a:solidFill>
                          <a:latin typeface="Century Gothic" pitchFamily="34"/>
                        </a:rPr>
                        <a:t>Say what is different between a town in England and a place in Africa</a:t>
                      </a:r>
                    </a:p>
                  </a:txBody>
                  <a:tcPr marT="45729" marB="45729">
                    <a:solidFill>
                      <a:srgbClr val="EDEDED"/>
                    </a:solidFill>
                  </a:tcPr>
                </a:tc>
                <a:tc hMerge="1">
                  <a:txBody>
                    <a:bodyPr/>
                    <a:lstStyle/>
                    <a:p>
                      <a:endParaRPr lang="en-GB"/>
                    </a:p>
                  </a:txBody>
                  <a:tcPr/>
                </a:tc>
                <a:extLst>
                  <a:ext uri="{0D108BD9-81ED-4DB2-BD59-A6C34878D82A}">
                    <a16:rowId xmlns:a16="http://schemas.microsoft.com/office/drawing/2014/main" val="10000"/>
                  </a:ext>
                </a:extLst>
              </a:tr>
              <a:tr h="3017876">
                <a:tc>
                  <a:txBody>
                    <a:bodyPr/>
                    <a:lstStyle/>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txBody>
                  <a:tcPr marT="45729" marB="45729"/>
                </a:tc>
                <a:tc>
                  <a:txBody>
                    <a:bodyPr/>
                    <a:lstStyle/>
                    <a:p>
                      <a:pPr lvl="0"/>
                      <a:endParaRPr lang="en-GB" sz="1600">
                        <a:latin typeface="Century Gothic" pitchFamily="34"/>
                      </a:endParaRPr>
                    </a:p>
                  </a:txBody>
                  <a:tcPr marT="45729" marB="45729"/>
                </a:tc>
                <a:extLst>
                  <a:ext uri="{0D108BD9-81ED-4DB2-BD59-A6C34878D82A}">
                    <a16:rowId xmlns:a16="http://schemas.microsoft.com/office/drawing/2014/main" val="10001"/>
                  </a:ext>
                </a:extLst>
              </a:tr>
              <a:tr h="370880">
                <a:tc gridSpan="2">
                  <a:txBody>
                    <a:bodyPr/>
                    <a:lstStyle/>
                    <a:p>
                      <a:pPr lvl="0"/>
                      <a:endParaRPr lang="en-GB" sz="1600">
                        <a:latin typeface="Century Gothic" pitchFamily="34"/>
                      </a:endParaRPr>
                    </a:p>
                  </a:txBody>
                  <a:tcPr marT="45729" marB="45729"/>
                </a:tc>
                <a:tc hMerge="1">
                  <a:txBody>
                    <a:bodyPr/>
                    <a:lstStyle/>
                    <a:p>
                      <a:endParaRPr lang="en-GB"/>
                    </a:p>
                  </a:txBody>
                  <a:tcPr/>
                </a:tc>
                <a:extLst>
                  <a:ext uri="{0D108BD9-81ED-4DB2-BD59-A6C34878D82A}">
                    <a16:rowId xmlns:a16="http://schemas.microsoft.com/office/drawing/2014/main" val="10002"/>
                  </a:ext>
                </a:extLst>
              </a:tr>
              <a:tr h="370880">
                <a:tc gridSpan="2">
                  <a:txBody>
                    <a:bodyPr/>
                    <a:lstStyle/>
                    <a:p>
                      <a:pPr lvl="0"/>
                      <a:endParaRPr lang="en-GB" sz="1600">
                        <a:latin typeface="Century Gothic" pitchFamily="34"/>
                      </a:endParaRPr>
                    </a:p>
                  </a:txBody>
                  <a:tcPr marT="45729" marB="45729"/>
                </a:tc>
                <a:tc hMerge="1">
                  <a:txBody>
                    <a:bodyPr/>
                    <a:lstStyle/>
                    <a:p>
                      <a:endParaRPr lang="en-GB"/>
                    </a:p>
                  </a:txBody>
                  <a:tcPr/>
                </a:tc>
                <a:extLst>
                  <a:ext uri="{0D108BD9-81ED-4DB2-BD59-A6C34878D82A}">
                    <a16:rowId xmlns:a16="http://schemas.microsoft.com/office/drawing/2014/main" val="10003"/>
                  </a:ext>
                </a:extLst>
              </a:tr>
              <a:tr h="370880">
                <a:tc gridSpan="2">
                  <a:txBody>
                    <a:bodyPr/>
                    <a:lstStyle/>
                    <a:p>
                      <a:pPr lvl="0"/>
                      <a:endParaRPr lang="en-GB" sz="1600">
                        <a:latin typeface="Century Gothic" pitchFamily="34"/>
                      </a:endParaRPr>
                    </a:p>
                  </a:txBody>
                  <a:tcPr marT="45729" marB="45729"/>
                </a:tc>
                <a:tc hMerge="1">
                  <a:txBody>
                    <a:bodyPr/>
                    <a:lstStyle/>
                    <a:p>
                      <a:endParaRPr lang="en-GB"/>
                    </a:p>
                  </a:txBody>
                  <a:tcPr/>
                </a:tc>
                <a:extLst>
                  <a:ext uri="{0D108BD9-81ED-4DB2-BD59-A6C34878D82A}">
                    <a16:rowId xmlns:a16="http://schemas.microsoft.com/office/drawing/2014/main" val="10004"/>
                  </a:ext>
                </a:extLst>
              </a:tr>
              <a:tr h="370880">
                <a:tc gridSpan="2">
                  <a:txBody>
                    <a:bodyPr/>
                    <a:lstStyle/>
                    <a:p>
                      <a:pPr lvl="0"/>
                      <a:endParaRPr lang="en-GB" sz="1600">
                        <a:latin typeface="Century Gothic" pitchFamily="34"/>
                      </a:endParaRPr>
                    </a:p>
                  </a:txBody>
                  <a:tcPr marT="45729" marB="45729"/>
                </a:tc>
                <a:tc hMerge="1">
                  <a:txBody>
                    <a:bodyPr/>
                    <a:lstStyle/>
                    <a:p>
                      <a:endParaRPr lang="en-GB"/>
                    </a:p>
                  </a:txBody>
                  <a:tcPr/>
                </a:tc>
                <a:extLst>
                  <a:ext uri="{0D108BD9-81ED-4DB2-BD59-A6C34878D82A}">
                    <a16:rowId xmlns:a16="http://schemas.microsoft.com/office/drawing/2014/main" val="10005"/>
                  </a:ext>
                </a:extLst>
              </a:tr>
            </a:tbl>
          </a:graphicData>
        </a:graphic>
      </p:graphicFrame>
      <p:pic>
        <p:nvPicPr>
          <p:cNvPr id="4" name="Picture 5"/>
          <p:cNvPicPr>
            <a:picLocks noChangeAspect="1"/>
          </p:cNvPicPr>
          <p:nvPr/>
        </p:nvPicPr>
        <p:blipFill>
          <a:blip r:embed="rId2"/>
          <a:srcRect/>
          <a:stretch>
            <a:fillRect/>
          </a:stretch>
        </p:blipFill>
        <p:spPr>
          <a:xfrm>
            <a:off x="628650" y="1904996"/>
            <a:ext cx="3943349" cy="3024185"/>
          </a:xfrm>
          <a:prstGeom prst="rect">
            <a:avLst/>
          </a:prstGeom>
          <a:noFill/>
          <a:ln cap="flat">
            <a:noFill/>
          </a:ln>
        </p:spPr>
      </p:pic>
      <p:pic>
        <p:nvPicPr>
          <p:cNvPr id="5" name="Picture 7"/>
          <p:cNvPicPr>
            <a:picLocks noChangeAspect="1"/>
          </p:cNvPicPr>
          <p:nvPr/>
        </p:nvPicPr>
        <p:blipFill>
          <a:blip r:embed="rId3"/>
          <a:srcRect/>
          <a:stretch>
            <a:fillRect/>
          </a:stretch>
        </p:blipFill>
        <p:spPr>
          <a:xfrm>
            <a:off x="4586292" y="1904996"/>
            <a:ext cx="3917947" cy="3024185"/>
          </a:xfrm>
          <a:prstGeom prst="rect">
            <a:avLst/>
          </a:prstGeom>
          <a:noFill/>
          <a:ln cap="flat">
            <a:noFill/>
          </a:ln>
        </p:spPr>
      </p:pic>
      <p:sp>
        <p:nvSpPr>
          <p:cNvPr id="6" name="TextBox 1"/>
          <p:cNvSpPr txBox="1"/>
          <p:nvPr/>
        </p:nvSpPr>
        <p:spPr>
          <a:xfrm>
            <a:off x="5367125" y="2286"/>
            <a:ext cx="3776874" cy="107721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coverage: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understand geographical similarities and differences through studying the human and physical geography of a small area of the United Kingdom, and of a small area in a contrasting non-European country.</a:t>
            </a:r>
          </a:p>
        </p:txBody>
      </p:sp>
      <p:sp>
        <p:nvSpPr>
          <p:cNvPr id="7" name="Rectangle 6"/>
          <p:cNvSpPr/>
          <p:nvPr/>
        </p:nvSpPr>
        <p:spPr>
          <a:xfrm>
            <a:off x="7863090" y="5230239"/>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E</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FDC8F4D4-DEA1-48FA-A959-B844C4CDC30B}" type="slidenum">
              <a:rPr lang="en-GB" smtClean="0"/>
              <a:t>23</a:t>
            </a:fld>
            <a:endParaRPr lang="en-GB"/>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105">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28642"/>
          </a:xfrm>
        </p:spPr>
        <p:txBody>
          <a:bodyPr/>
          <a:lstStyle/>
          <a:p>
            <a:pPr lvl="0"/>
            <a:r>
              <a:rPr lang="en-GB" sz="2900" b="1">
                <a:latin typeface="Century Gothic" pitchFamily="34"/>
              </a:rPr>
              <a:t>Knowing directions</a:t>
            </a:r>
          </a:p>
        </p:txBody>
      </p:sp>
      <p:graphicFrame>
        <p:nvGraphicFramePr>
          <p:cNvPr id="3" name="Content Placeholder 3"/>
          <p:cNvGraphicFramePr>
            <a:graphicFrameLocks noGrp="1"/>
          </p:cNvGraphicFramePr>
          <p:nvPr>
            <p:ph idx="1"/>
          </p:nvPr>
        </p:nvGraphicFramePr>
        <p:xfrm>
          <a:off x="558798" y="981078"/>
          <a:ext cx="7886699" cy="5194316"/>
        </p:xfrm>
        <a:graphic>
          <a:graphicData uri="http://schemas.openxmlformats.org/drawingml/2006/table">
            <a:tbl>
              <a:tblPr firstRow="1" bandRow="1">
                <a:effectLst/>
                <a:tableStyleId>{5C22544A-7EE6-4342-B048-85BDC9FD1C3A}</a:tableStyleId>
              </a:tblPr>
              <a:tblGrid>
                <a:gridCol w="5354708">
                  <a:extLst>
                    <a:ext uri="{9D8B030D-6E8A-4147-A177-3AD203B41FA5}">
                      <a16:colId xmlns:a16="http://schemas.microsoft.com/office/drawing/2014/main" val="20000"/>
                    </a:ext>
                  </a:extLst>
                </a:gridCol>
                <a:gridCol w="2531991">
                  <a:extLst>
                    <a:ext uri="{9D8B030D-6E8A-4147-A177-3AD203B41FA5}">
                      <a16:colId xmlns:a16="http://schemas.microsoft.com/office/drawing/2014/main" val="20001"/>
                    </a:ext>
                  </a:extLst>
                </a:gridCol>
              </a:tblGrid>
              <a:tr h="370844">
                <a:tc gridSpan="2">
                  <a:txBody>
                    <a:bodyPr/>
                    <a:lstStyle/>
                    <a:p>
                      <a:pPr lvl="0"/>
                      <a:endParaRPr lang="en-GB" sz="1600">
                        <a:latin typeface="Century Gothic" pitchFamily="34"/>
                      </a:endParaRPr>
                    </a:p>
                  </a:txBody>
                  <a:tcPr>
                    <a:solidFill>
                      <a:srgbClr val="EDEDED"/>
                    </a:solidFill>
                  </a:tcPr>
                </a:tc>
                <a:tc hMerge="1">
                  <a:txBody>
                    <a:bodyPr/>
                    <a:lstStyle/>
                    <a:p>
                      <a:endParaRPr lang="en-GB"/>
                    </a:p>
                  </a:txBody>
                  <a:tcPr/>
                </a:tc>
                <a:extLst>
                  <a:ext uri="{0D108BD9-81ED-4DB2-BD59-A6C34878D82A}">
                    <a16:rowId xmlns:a16="http://schemas.microsoft.com/office/drawing/2014/main" val="10000"/>
                  </a:ext>
                </a:extLst>
              </a:tr>
              <a:tr h="571500">
                <a:tc rowSpan="4">
                  <a:txBody>
                    <a:bodyPr/>
                    <a:lstStyle/>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txBody>
                  <a:tcPr/>
                </a:tc>
                <a:tc>
                  <a:txBody>
                    <a:bodyPr/>
                    <a:lstStyle/>
                    <a:p>
                      <a:pPr lvl="0"/>
                      <a:r>
                        <a:rPr lang="en-GB" sz="1600">
                          <a:latin typeface="Century Gothic" pitchFamily="34"/>
                        </a:rPr>
                        <a:t>What is next to the car?</a:t>
                      </a:r>
                    </a:p>
                  </a:txBody>
                  <a:tcPr/>
                </a:tc>
                <a:extLst>
                  <a:ext uri="{0D108BD9-81ED-4DB2-BD59-A6C34878D82A}">
                    <a16:rowId xmlns:a16="http://schemas.microsoft.com/office/drawing/2014/main" val="10001"/>
                  </a:ext>
                </a:extLst>
              </a:tr>
              <a:tr h="571500">
                <a:tc vMerge="1">
                  <a:txBody>
                    <a:bodyPr/>
                    <a:lstStyle/>
                    <a:p>
                      <a:endParaRPr lang="en-GB"/>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2"/>
                  </a:ext>
                </a:extLst>
              </a:tr>
              <a:tr h="571500">
                <a:tc vMerge="1">
                  <a:txBody>
                    <a:bodyPr/>
                    <a:lstStyle/>
                    <a:p>
                      <a:endParaRPr lang="en-GB"/>
                    </a:p>
                  </a:txBody>
                  <a:tcPr/>
                </a:tc>
                <a:tc>
                  <a:txBody>
                    <a:bodyPr/>
                    <a:lstStyle/>
                    <a:p>
                      <a:pPr lvl="0"/>
                      <a:r>
                        <a:rPr lang="en-GB" sz="1600">
                          <a:latin typeface="Century Gothic" pitchFamily="34"/>
                        </a:rPr>
                        <a:t>What is to the left of the scooter?</a:t>
                      </a:r>
                    </a:p>
                  </a:txBody>
                  <a:tcPr/>
                </a:tc>
                <a:extLst>
                  <a:ext uri="{0D108BD9-81ED-4DB2-BD59-A6C34878D82A}">
                    <a16:rowId xmlns:a16="http://schemas.microsoft.com/office/drawing/2014/main" val="10003"/>
                  </a:ext>
                </a:extLst>
              </a:tr>
              <a:tr h="571500">
                <a:tc vMerge="1">
                  <a:txBody>
                    <a:bodyPr/>
                    <a:lstStyle/>
                    <a:p>
                      <a:endParaRPr lang="en-GB"/>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4"/>
                  </a:ext>
                </a:extLst>
              </a:tr>
              <a:tr h="632463">
                <a:tc rowSpan="4">
                  <a:txBody>
                    <a:bodyPr/>
                    <a:lstStyle/>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p>
                      <a:pPr lvl="0"/>
                      <a:endParaRPr lang="en-GB" sz="1600">
                        <a:latin typeface="Century Gothic" pitchFamily="34"/>
                      </a:endParaRPr>
                    </a:p>
                  </a:txBody>
                  <a:tcPr>
                    <a:solidFill>
                      <a:srgbClr val="EDEDED"/>
                    </a:solidFill>
                  </a:tcPr>
                </a:tc>
                <a:tc>
                  <a:txBody>
                    <a:bodyPr/>
                    <a:lstStyle/>
                    <a:p>
                      <a:pPr lvl="0"/>
                      <a:r>
                        <a:rPr lang="en-GB" sz="1600">
                          <a:latin typeface="Century Gothic" pitchFamily="34"/>
                        </a:rPr>
                        <a:t>What is below the swimming pool?</a:t>
                      </a:r>
                    </a:p>
                  </a:txBody>
                  <a:tcPr/>
                </a:tc>
                <a:extLst>
                  <a:ext uri="{0D108BD9-81ED-4DB2-BD59-A6C34878D82A}">
                    <a16:rowId xmlns:a16="http://schemas.microsoft.com/office/drawing/2014/main" val="10005"/>
                  </a:ext>
                </a:extLst>
              </a:tr>
              <a:tr h="632463">
                <a:tc vMerge="1">
                  <a:txBody>
                    <a:bodyPr/>
                    <a:lstStyle/>
                    <a:p>
                      <a:endParaRPr lang="en-GB"/>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6"/>
                  </a:ext>
                </a:extLst>
              </a:tr>
              <a:tr h="632463">
                <a:tc vMerge="1">
                  <a:txBody>
                    <a:bodyPr/>
                    <a:lstStyle/>
                    <a:p>
                      <a:endParaRPr lang="en-GB"/>
                    </a:p>
                  </a:txBody>
                  <a:tcPr/>
                </a:tc>
                <a:tc>
                  <a:txBody>
                    <a:bodyPr/>
                    <a:lstStyle/>
                    <a:p>
                      <a:pPr lvl="0"/>
                      <a:r>
                        <a:rPr lang="en-GB" sz="1600">
                          <a:latin typeface="Century Gothic" pitchFamily="34"/>
                        </a:rPr>
                        <a:t>What is to the right of the caravan?</a:t>
                      </a:r>
                    </a:p>
                  </a:txBody>
                  <a:tcPr/>
                </a:tc>
                <a:extLst>
                  <a:ext uri="{0D108BD9-81ED-4DB2-BD59-A6C34878D82A}">
                    <a16:rowId xmlns:a16="http://schemas.microsoft.com/office/drawing/2014/main" val="10007"/>
                  </a:ext>
                </a:extLst>
              </a:tr>
              <a:tr h="632463">
                <a:tc vMerge="1">
                  <a:txBody>
                    <a:bodyPr/>
                    <a:lstStyle/>
                    <a:p>
                      <a:endParaRPr lang="en-GB"/>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8"/>
                  </a:ext>
                </a:extLst>
              </a:tr>
            </a:tbl>
          </a:graphicData>
        </a:graphic>
      </p:graphicFrame>
      <p:pic>
        <p:nvPicPr>
          <p:cNvPr id="4" name="Picture 5"/>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441326" y="2068509"/>
            <a:ext cx="1744666" cy="982659"/>
          </a:xfrm>
          <a:prstGeom prst="rect">
            <a:avLst/>
          </a:prstGeom>
          <a:noFill/>
          <a:ln cap="flat">
            <a:noFill/>
          </a:ln>
        </p:spPr>
      </p:pic>
      <p:pic>
        <p:nvPicPr>
          <p:cNvPr id="5" name="Picture 7"/>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2185992" y="2217740"/>
            <a:ext cx="833439" cy="833439"/>
          </a:xfrm>
          <a:prstGeom prst="rect">
            <a:avLst/>
          </a:prstGeom>
          <a:noFill/>
          <a:ln cap="flat">
            <a:noFill/>
          </a:ln>
        </p:spPr>
      </p:pic>
      <p:pic>
        <p:nvPicPr>
          <p:cNvPr id="6" name="Picture 9"/>
          <p:cNvPicPr>
            <a:picLocks noChangeAspect="1"/>
          </p:cNvPicPr>
          <p:nvPr/>
        </p:nvPicPr>
        <p:blipFill>
          <a:blip r:embed="rId4" cstate="email">
            <a:extLst>
              <a:ext uri="{28A0092B-C50C-407E-A947-70E740481C1C}">
                <a14:useLocalDpi xmlns:a14="http://schemas.microsoft.com/office/drawing/2010/main"/>
              </a:ext>
            </a:extLst>
          </a:blip>
          <a:srcRect/>
          <a:stretch>
            <a:fillRect/>
          </a:stretch>
        </p:blipFill>
        <p:spPr>
          <a:xfrm>
            <a:off x="3252785" y="2039934"/>
            <a:ext cx="1171575" cy="1169983"/>
          </a:xfrm>
          <a:prstGeom prst="rect">
            <a:avLst/>
          </a:prstGeom>
          <a:noFill/>
          <a:ln cap="flat">
            <a:noFill/>
          </a:ln>
        </p:spPr>
      </p:pic>
      <p:pic>
        <p:nvPicPr>
          <p:cNvPr id="7" name="Picture 11"/>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4502148" y="2286000"/>
            <a:ext cx="1181103" cy="765179"/>
          </a:xfrm>
          <a:prstGeom prst="rect">
            <a:avLst/>
          </a:prstGeom>
          <a:noFill/>
          <a:ln cap="flat">
            <a:noFill/>
          </a:ln>
        </p:spPr>
      </p:pic>
      <p:pic>
        <p:nvPicPr>
          <p:cNvPr id="8" name="Picture 13"/>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2335213" y="3673473"/>
            <a:ext cx="1835145" cy="1098551"/>
          </a:xfrm>
          <a:prstGeom prst="rect">
            <a:avLst/>
          </a:prstGeom>
          <a:noFill/>
          <a:ln cap="flat">
            <a:noFill/>
          </a:ln>
        </p:spPr>
      </p:pic>
      <p:pic>
        <p:nvPicPr>
          <p:cNvPr id="9" name="Picture 15"/>
          <p:cNvPicPr>
            <a:picLocks noChangeAspect="1"/>
          </p:cNvPicPr>
          <p:nvPr/>
        </p:nvPicPr>
        <p:blipFill>
          <a:blip r:embed="rId7" cstate="email">
            <a:extLst>
              <a:ext uri="{28A0092B-C50C-407E-A947-70E740481C1C}">
                <a14:useLocalDpi xmlns:a14="http://schemas.microsoft.com/office/drawing/2010/main"/>
              </a:ext>
            </a:extLst>
          </a:blip>
          <a:srcRect/>
          <a:stretch>
            <a:fillRect/>
          </a:stretch>
        </p:blipFill>
        <p:spPr>
          <a:xfrm>
            <a:off x="658816" y="4289422"/>
            <a:ext cx="1617665" cy="1076321"/>
          </a:xfrm>
          <a:prstGeom prst="rect">
            <a:avLst/>
          </a:prstGeom>
          <a:noFill/>
          <a:ln cap="flat">
            <a:noFill/>
          </a:ln>
        </p:spPr>
      </p:pic>
      <p:pic>
        <p:nvPicPr>
          <p:cNvPr id="10" name="Picture 17"/>
          <p:cNvPicPr>
            <a:picLocks noChangeAspect="1"/>
          </p:cNvPicPr>
          <p:nvPr/>
        </p:nvPicPr>
        <p:blipFill>
          <a:blip r:embed="rId8" cstate="email">
            <a:extLst>
              <a:ext uri="{28A0092B-C50C-407E-A947-70E740481C1C}">
                <a14:useLocalDpi xmlns:a14="http://schemas.microsoft.com/office/drawing/2010/main"/>
              </a:ext>
            </a:extLst>
          </a:blip>
          <a:srcRect/>
          <a:stretch>
            <a:fillRect/>
          </a:stretch>
        </p:blipFill>
        <p:spPr>
          <a:xfrm>
            <a:off x="2335213" y="5124453"/>
            <a:ext cx="1835145" cy="908054"/>
          </a:xfrm>
          <a:prstGeom prst="rect">
            <a:avLst/>
          </a:prstGeom>
          <a:noFill/>
          <a:ln cap="flat">
            <a:noFill/>
          </a:ln>
        </p:spPr>
      </p:pic>
      <p:pic>
        <p:nvPicPr>
          <p:cNvPr id="11" name="Picture 19"/>
          <p:cNvPicPr>
            <a:picLocks noChangeAspect="1"/>
          </p:cNvPicPr>
          <p:nvPr/>
        </p:nvPicPr>
        <p:blipFill>
          <a:blip r:embed="rId9" cstate="email">
            <a:extLst>
              <a:ext uri="{28A0092B-C50C-407E-A947-70E740481C1C}">
                <a14:useLocalDpi xmlns:a14="http://schemas.microsoft.com/office/drawing/2010/main"/>
              </a:ext>
            </a:extLst>
          </a:blip>
          <a:srcRect/>
          <a:stretch>
            <a:fillRect/>
          </a:stretch>
        </p:blipFill>
        <p:spPr>
          <a:xfrm>
            <a:off x="4229099" y="4251329"/>
            <a:ext cx="1577970" cy="1114425"/>
          </a:xfrm>
          <a:prstGeom prst="rect">
            <a:avLst/>
          </a:prstGeom>
          <a:noFill/>
          <a:ln cap="flat">
            <a:noFill/>
          </a:ln>
        </p:spPr>
      </p:pic>
      <p:sp>
        <p:nvSpPr>
          <p:cNvPr id="12" name="TextBox 20"/>
          <p:cNvSpPr txBox="1"/>
          <p:nvPr/>
        </p:nvSpPr>
        <p:spPr>
          <a:xfrm>
            <a:off x="4502148" y="5365754"/>
            <a:ext cx="1044573" cy="36988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pitchFamily="34"/>
              </a:rPr>
              <a:t>park</a:t>
            </a:r>
          </a:p>
        </p:txBody>
      </p:sp>
      <p:sp>
        <p:nvSpPr>
          <p:cNvPr id="13" name="TextBox 21"/>
          <p:cNvSpPr txBox="1"/>
          <p:nvPr/>
        </p:nvSpPr>
        <p:spPr>
          <a:xfrm>
            <a:off x="2633664" y="5805489"/>
            <a:ext cx="1252535" cy="36988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pitchFamily="34"/>
              </a:rPr>
              <a:t>caravan</a:t>
            </a:r>
          </a:p>
        </p:txBody>
      </p:sp>
      <p:sp>
        <p:nvSpPr>
          <p:cNvPr id="14" name="TextBox 22"/>
          <p:cNvSpPr txBox="1"/>
          <p:nvPr/>
        </p:nvSpPr>
        <p:spPr>
          <a:xfrm>
            <a:off x="2276471" y="4673598"/>
            <a:ext cx="1893886" cy="36988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pitchFamily="34"/>
              </a:rPr>
              <a:t>Swimming pool</a:t>
            </a:r>
          </a:p>
        </p:txBody>
      </p:sp>
      <p:sp>
        <p:nvSpPr>
          <p:cNvPr id="15" name="TextBox 23"/>
          <p:cNvSpPr txBox="1"/>
          <p:nvPr/>
        </p:nvSpPr>
        <p:spPr>
          <a:xfrm>
            <a:off x="925509" y="5400675"/>
            <a:ext cx="1042982" cy="369883"/>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entury Gothic" pitchFamily="34"/>
              </a:rPr>
              <a:t>house</a:t>
            </a:r>
          </a:p>
        </p:txBody>
      </p:sp>
      <p:sp>
        <p:nvSpPr>
          <p:cNvPr id="16" name="TextBox 1"/>
          <p:cNvSpPr txBox="1"/>
          <p:nvPr/>
        </p:nvSpPr>
        <p:spPr>
          <a:xfrm>
            <a:off x="4170358" y="109325"/>
            <a:ext cx="4275140"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alibri"/>
              </a:rPr>
              <a:t>National Curriculum coverage: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use simple compass directions (North, South, East and West) and locational and directional language [for example, near and far; left and right], to describe the location of features and routes on a map.</a:t>
            </a:r>
          </a:p>
        </p:txBody>
      </p:sp>
      <p:sp>
        <p:nvSpPr>
          <p:cNvPr id="17" name="Rectangle 16"/>
          <p:cNvSpPr/>
          <p:nvPr/>
        </p:nvSpPr>
        <p:spPr>
          <a:xfrm>
            <a:off x="7984330" y="5550691"/>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F</a:t>
            </a:r>
            <a:endParaRPr lang="en-GB" sz="3200" b="1" i="0" u="none" strike="noStrike" kern="1200" cap="none" spc="0" baseline="0">
              <a:solidFill>
                <a:srgbClr val="FFFFFF"/>
              </a:solidFill>
              <a:uFillTx/>
              <a:latin typeface="Century Gothic" pitchFamily="34"/>
            </a:endParaRPr>
          </a:p>
        </p:txBody>
      </p:sp>
      <p:sp>
        <p:nvSpPr>
          <p:cNvPr id="19" name="Slide Number Placeholder 18"/>
          <p:cNvSpPr>
            <a:spLocks noGrp="1"/>
          </p:cNvSpPr>
          <p:nvPr>
            <p:ph type="sldNum" sz="quarter" idx="8"/>
          </p:nvPr>
        </p:nvSpPr>
        <p:spPr/>
        <p:txBody>
          <a:bodyPr/>
          <a:lstStyle/>
          <a:p>
            <a:pPr lvl="0"/>
            <a:fld id="{FDC8F4D4-DEA1-48FA-A959-B844C4CDC30B}" type="slidenum">
              <a:rPr lang="en-GB" smtClean="0"/>
              <a:t>24</a:t>
            </a:fld>
            <a:endParaRPr lang="en-GB"/>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106">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2: Geography assessments</a:t>
            </a:r>
          </a:p>
        </p:txBody>
      </p:sp>
      <p:graphicFrame>
        <p:nvGraphicFramePr>
          <p:cNvPr id="3" name="Content Placeholder 3"/>
          <p:cNvGraphicFramePr>
            <a:graphicFrameLocks noGrp="1"/>
          </p:cNvGraphicFramePr>
          <p:nvPr>
            <p:ph idx="1"/>
          </p:nvPr>
        </p:nvGraphicFramePr>
        <p:xfrm>
          <a:off x="628650" y="996065"/>
          <a:ext cx="7886698" cy="5012436"/>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nSpc>
                          <a:spcPct val="115000"/>
                        </a:lnSpc>
                        <a:spcAft>
                          <a:spcPts val="0"/>
                        </a:spcAft>
                      </a:pPr>
                      <a:r>
                        <a:rPr lang="en-GB" sz="1400">
                          <a:solidFill>
                            <a:srgbClr val="FF0000"/>
                          </a:solidFill>
                          <a:latin typeface="Century Gothic" pitchFamily="34"/>
                          <a:ea typeface="Calibri" pitchFamily="34"/>
                          <a:cs typeface="Times New Roman" pitchFamily="18"/>
                        </a:rPr>
                        <a:t>Pupils should be taught to name and locate the world’s seven continents and five oceans.</a:t>
                      </a:r>
                    </a:p>
                  </a:txBody>
                  <a:tcPr/>
                </a:tc>
                <a:tc>
                  <a:txBody>
                    <a:bodyPr/>
                    <a:lstStyle/>
                    <a:p>
                      <a:pPr lvl="0"/>
                      <a:r>
                        <a:rPr lang="en-GB" sz="1400">
                          <a:latin typeface="Century Gothic" pitchFamily="34"/>
                        </a:rPr>
                        <a:t>Name the seven continents and five oceans of the world</a:t>
                      </a:r>
                    </a:p>
                  </a:txBody>
                  <a:tcPr/>
                </a:tc>
                <a:tc>
                  <a:txBody>
                    <a:bodyPr/>
                    <a:lstStyle/>
                    <a:p>
                      <a:pPr lvl="0" algn="ctr"/>
                      <a:r>
                        <a:rPr lang="en-GB" sz="1400">
                          <a:latin typeface="Century Gothic" pitchFamily="34"/>
                        </a:rPr>
                        <a:t>A</a:t>
                      </a:r>
                    </a:p>
                  </a:txBody>
                  <a:tcPr/>
                </a:tc>
                <a:extLst>
                  <a:ext uri="{0D108BD9-81ED-4DB2-BD59-A6C34878D82A}">
                    <a16:rowId xmlns:a16="http://schemas.microsoft.com/office/drawing/2014/main" val="10001"/>
                  </a:ext>
                </a:extLst>
              </a:tr>
              <a:tr h="370844">
                <a:tc>
                  <a:txBody>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FF0000"/>
                          </a:solidFill>
                          <a:uFillTx/>
                          <a:latin typeface="Century Gothic" pitchFamily="34"/>
                          <a:ea typeface="Calibri" pitchFamily="34"/>
                          <a:cs typeface="Times New Roman" pitchFamily="18"/>
                        </a:rPr>
                        <a:t>Pupils should be taught to name, locate and identify characteristics of the four </a:t>
                      </a:r>
                      <a:r>
                        <a:rPr lang="en-GB" sz="1400" b="0" i="0" u="none" strike="noStrike" kern="1200" cap="none" spc="0" baseline="0">
                          <a:solidFill>
                            <a:srgbClr val="000000"/>
                          </a:solidFill>
                          <a:uFillTx/>
                          <a:latin typeface="Century Gothic" pitchFamily="34"/>
                          <a:ea typeface="Calibri" pitchFamily="34"/>
                          <a:cs typeface="Times New Roman" pitchFamily="18"/>
                        </a:rPr>
                        <a:t>countries and </a:t>
                      </a:r>
                      <a:r>
                        <a:rPr lang="en-GB" sz="1400" b="0" i="0" u="none" strike="noStrike" kern="1200" cap="none" spc="0" baseline="0">
                          <a:solidFill>
                            <a:srgbClr val="FF0000"/>
                          </a:solidFill>
                          <a:uFillTx/>
                          <a:latin typeface="Century Gothic" pitchFamily="34"/>
                          <a:ea typeface="Calibri" pitchFamily="34"/>
                          <a:cs typeface="Times New Roman" pitchFamily="18"/>
                        </a:rPr>
                        <a:t>capital cities </a:t>
                      </a:r>
                      <a:r>
                        <a:rPr lang="en-GB" sz="1400" b="0" i="0" u="none" strike="noStrike" kern="1200" cap="none" spc="0" baseline="0">
                          <a:solidFill>
                            <a:srgbClr val="000000"/>
                          </a:solidFill>
                          <a:uFillTx/>
                          <a:latin typeface="Century Gothic" pitchFamily="34"/>
                          <a:ea typeface="Calibri" pitchFamily="34"/>
                          <a:cs typeface="Times New Roman" pitchFamily="18"/>
                        </a:rPr>
                        <a:t>of the United Kingdom and its surrounding seas.</a:t>
                      </a:r>
                    </a:p>
                  </a:txBody>
                  <a:tcPr/>
                </a:tc>
                <a:tc>
                  <a:txBody>
                    <a:bodyPr/>
                    <a:lstStyle/>
                    <a:p>
                      <a:pPr lvl="0"/>
                      <a:r>
                        <a:rPr lang="en-GB" sz="1400">
                          <a:latin typeface="Century Gothic" pitchFamily="34"/>
                        </a:rPr>
                        <a:t>Name and locate the four capital cities of England, Wales, Scotland and Northern Ireland</a:t>
                      </a:r>
                    </a:p>
                  </a:txBody>
                  <a:tcPr/>
                </a:tc>
                <a:tc>
                  <a:txBody>
                    <a:bodyPr/>
                    <a:lstStyle/>
                    <a:p>
                      <a:pPr lvl="0" algn="ctr"/>
                      <a:r>
                        <a:rPr lang="en-GB" sz="1400">
                          <a:latin typeface="Century Gothic" pitchFamily="34"/>
                        </a:rPr>
                        <a:t>B</a:t>
                      </a:r>
                    </a:p>
                  </a:txBody>
                  <a:tcPr/>
                </a:tc>
                <a:extLst>
                  <a:ext uri="{0D108BD9-81ED-4DB2-BD59-A6C34878D82A}">
                    <a16:rowId xmlns:a16="http://schemas.microsoft.com/office/drawing/2014/main" val="10002"/>
                  </a:ext>
                </a:extLst>
              </a:tr>
              <a:tr h="370844">
                <a:tc>
                  <a:txBody>
                    <a:bodyPr/>
                    <a:lstStyle/>
                    <a:p>
                      <a:pPr lvl="0">
                        <a:lnSpc>
                          <a:spcPct val="115000"/>
                        </a:lnSpc>
                        <a:spcAft>
                          <a:spcPts val="0"/>
                        </a:spcAft>
                      </a:pPr>
                      <a:r>
                        <a:rPr lang="en-GB" sz="1400" kern="1200">
                          <a:solidFill>
                            <a:srgbClr val="FF0000"/>
                          </a:solidFill>
                          <a:latin typeface="Century Gothic" pitchFamily="34"/>
                        </a:rPr>
                        <a:t>Pupils should be taught to use basic geographical vocabulary to refer to key physical features, including: beach, cliff, coast, forest, hill, mountain, sea, ocean, river, soil, valley, vegetation, season and weather.</a:t>
                      </a:r>
                      <a:r>
                        <a:rPr lang="en-GB" sz="1400">
                          <a:solidFill>
                            <a:srgbClr val="FF0000"/>
                          </a:solidFill>
                          <a:latin typeface="Century Gothic" pitchFamily="34"/>
                          <a:ea typeface="Calibri" pitchFamily="34"/>
                          <a:cs typeface="Times New Roman" pitchFamily="18"/>
                        </a:rPr>
                        <a:t> </a:t>
                      </a:r>
                    </a:p>
                  </a:txBody>
                  <a:tcPr/>
                </a:tc>
                <a:tc>
                  <a:txBody>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Identify the following physical features: </a:t>
                      </a:r>
                      <a:r>
                        <a:rPr lang="en-GB" sz="1400" b="0" i="0" u="none" strike="noStrike" kern="1200" cap="none" spc="0" baseline="0">
                          <a:solidFill>
                            <a:srgbClr val="000000"/>
                          </a:solidFill>
                          <a:uFillTx/>
                          <a:latin typeface="Century Gothic" pitchFamily="34"/>
                        </a:rPr>
                        <a:t>mountain; lake; island: valley: river; cliff; forest and beach</a:t>
                      </a:r>
                    </a:p>
                    <a:p>
                      <a:pPr lvl="0"/>
                      <a:endParaRPr lang="en-GB" sz="1400">
                        <a:latin typeface="Century Gothic" pitchFamily="34"/>
                      </a:endParaRPr>
                    </a:p>
                  </a:txBody>
                  <a:tcPr/>
                </a:tc>
                <a:tc>
                  <a:txBody>
                    <a:bodyPr/>
                    <a:lstStyle/>
                    <a:p>
                      <a:pPr lvl="0" algn="ctr"/>
                      <a:r>
                        <a:rPr lang="en-GB" sz="1400">
                          <a:latin typeface="Century Gothic" pitchFamily="34"/>
                        </a:rPr>
                        <a:t>C</a:t>
                      </a:r>
                    </a:p>
                  </a:txBody>
                  <a:tcPr/>
                </a:tc>
                <a:extLst>
                  <a:ext uri="{0D108BD9-81ED-4DB2-BD59-A6C34878D82A}">
                    <a16:rowId xmlns:a16="http://schemas.microsoft.com/office/drawing/2014/main" val="10003"/>
                  </a:ext>
                </a:extLst>
              </a:tr>
              <a:tr h="370844">
                <a:tc>
                  <a:txBody>
                    <a:bodyPr/>
                    <a:lstStyle/>
                    <a:p>
                      <a:pPr marL="0" marR="0" lvl="0" indent="0" algn="l" defTabSz="914400" rtl="0" fontAlgn="auto" hangingPunct="1">
                        <a:lnSpc>
                          <a:spcPct val="100000"/>
                        </a:lnSpc>
                        <a:spcBef>
                          <a:spcPts val="0"/>
                        </a:spcBef>
                        <a:spcAft>
                          <a:spcPts val="0"/>
                        </a:spcAft>
                        <a:buNone/>
                        <a:tabLst/>
                      </a:pPr>
                      <a:r>
                        <a:rPr lang="en-GB" sz="1400">
                          <a:solidFill>
                            <a:srgbClr val="FF0000"/>
                          </a:solidFill>
                          <a:latin typeface="Century Gothic" pitchFamily="34"/>
                          <a:ea typeface="Calibri" pitchFamily="34"/>
                          <a:cs typeface="Times New Roman" pitchFamily="18"/>
                        </a:rPr>
                        <a:t>Pupils should be taught to use basic geographical vocabulary to refer to key human features, including: city, town, village</a:t>
                      </a:r>
                      <a:r>
                        <a:rPr lang="en-GB" sz="1400">
                          <a:latin typeface="Century Gothic" pitchFamily="34"/>
                          <a:ea typeface="Calibri" pitchFamily="34"/>
                          <a:cs typeface="Times New Roman" pitchFamily="18"/>
                        </a:rPr>
                        <a:t>, factory, farm, house, office, port, harbour and shop.</a:t>
                      </a:r>
                      <a:endParaRPr lang="en-GB" sz="1400">
                        <a:latin typeface="Calibri" pitchFamily="34"/>
                        <a:ea typeface="Calibri" pitchFamily="34"/>
                        <a:cs typeface="Times New Roman" pitchFamily="18"/>
                      </a:endParaRPr>
                    </a:p>
                  </a:txBody>
                  <a:tcPr/>
                </a:tc>
                <a:tc>
                  <a:txBody>
                    <a:bodyPr/>
                    <a:lstStyle/>
                    <a:p>
                      <a:pPr lvl="0"/>
                      <a:r>
                        <a:rPr lang="en-GB" sz="1400">
                          <a:latin typeface="Century Gothic" pitchFamily="34"/>
                        </a:rPr>
                        <a:t>Give advantages and disadvantages of living in a city or village.</a:t>
                      </a:r>
                    </a:p>
                    <a:p>
                      <a:pPr lvl="0"/>
                      <a:r>
                        <a:rPr lang="en-GB" sz="1400">
                          <a:latin typeface="Century Gothic" pitchFamily="34"/>
                        </a:rPr>
                        <a:t>Know your address </a:t>
                      </a:r>
                    </a:p>
                  </a:txBody>
                  <a:tcPr/>
                </a:tc>
                <a:tc>
                  <a:txBody>
                    <a:bodyPr/>
                    <a:lstStyle/>
                    <a:p>
                      <a:pPr lvl="0" algn="ctr"/>
                      <a:r>
                        <a:rPr lang="en-GB" sz="1400">
                          <a:latin typeface="Century Gothic" pitchFamily="34"/>
                        </a:rPr>
                        <a:t>D</a:t>
                      </a:r>
                    </a:p>
                  </a:txBody>
                  <a:tcPr/>
                </a:tc>
                <a:extLst>
                  <a:ext uri="{0D108BD9-81ED-4DB2-BD59-A6C34878D82A}">
                    <a16:rowId xmlns:a16="http://schemas.microsoft.com/office/drawing/2014/main" val="10004"/>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25</a:t>
            </a:fld>
            <a:endParaRPr lang="en-GB"/>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107">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2600" b="1">
                <a:solidFill>
                  <a:srgbClr val="C00000"/>
                </a:solidFill>
                <a:latin typeface="Century Gothic" pitchFamily="34"/>
              </a:rPr>
              <a:t>Year 2: Geography assessments (continued)</a:t>
            </a:r>
          </a:p>
        </p:txBody>
      </p:sp>
      <p:graphicFrame>
        <p:nvGraphicFramePr>
          <p:cNvPr id="3" name="Content Placeholder 3"/>
          <p:cNvGraphicFramePr>
            <a:graphicFrameLocks noGrp="1"/>
          </p:cNvGraphicFramePr>
          <p:nvPr>
            <p:ph idx="1"/>
          </p:nvPr>
        </p:nvGraphicFramePr>
        <p:xfrm>
          <a:off x="628650" y="1567181"/>
          <a:ext cx="7886698" cy="3453384"/>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r>
                        <a:rPr lang="en-GB" sz="1400">
                          <a:latin typeface="Century Gothic" pitchFamily="34"/>
                          <a:ea typeface="Calibri" pitchFamily="34"/>
                          <a:cs typeface="Times New Roman" pitchFamily="18"/>
                        </a:rPr>
                        <a:t>Pupils should be taught to understand geographical similarities and differences through studying the human and physical geography of a small area of the United Kingdom, and of a small area in a contrasting non-European country.</a:t>
                      </a:r>
                    </a:p>
                  </a:txBody>
                  <a:tcPr/>
                </a:tc>
                <a:tc>
                  <a:txBody>
                    <a:bodyPr/>
                    <a:lstStyle/>
                    <a:p>
                      <a:pPr lvl="0"/>
                      <a:r>
                        <a:rPr lang="en-GB" sz="1400">
                          <a:latin typeface="Century Gothic" pitchFamily="34"/>
                        </a:rPr>
                        <a:t>Know the difference between a small place in England and that of a small place in Africa</a:t>
                      </a:r>
                    </a:p>
                  </a:txBody>
                  <a:tcPr/>
                </a:tc>
                <a:tc>
                  <a:txBody>
                    <a:bodyPr/>
                    <a:lstStyle/>
                    <a:p>
                      <a:pPr lvl="0" algn="ctr"/>
                      <a:r>
                        <a:rPr lang="en-GB" sz="1400">
                          <a:latin typeface="Century Gothic" pitchFamily="34"/>
                        </a:rPr>
                        <a:t>E</a:t>
                      </a:r>
                    </a:p>
                  </a:txBody>
                  <a:tcPr/>
                </a:tc>
                <a:extLst>
                  <a:ext uri="{0D108BD9-81ED-4DB2-BD59-A6C34878D82A}">
                    <a16:rowId xmlns:a16="http://schemas.microsoft.com/office/drawing/2014/main" val="10001"/>
                  </a:ext>
                </a:extLst>
              </a:tr>
              <a:tr h="370844">
                <a:tc>
                  <a:txBody>
                    <a:bodyPr/>
                    <a:lstStyle/>
                    <a:p>
                      <a:pPr lvl="0">
                        <a:lnSpc>
                          <a:spcPct val="115000"/>
                        </a:lnSpc>
                        <a:spcAft>
                          <a:spcPts val="1000"/>
                        </a:spcAft>
                      </a:pPr>
                      <a:r>
                        <a:rPr lang="en-GB" sz="1400">
                          <a:solidFill>
                            <a:srgbClr val="FF0000"/>
                          </a:solidFill>
                          <a:latin typeface="Century Gothic" pitchFamily="34"/>
                          <a:ea typeface="Calibri" pitchFamily="34"/>
                          <a:cs typeface="Times New Roman" pitchFamily="18"/>
                        </a:rPr>
                        <a:t>Pupils should be taught to use simple</a:t>
                      </a:r>
                      <a:r>
                        <a:rPr lang="en-GB" sz="1400">
                          <a:latin typeface="Century Gothic" pitchFamily="34"/>
                          <a:ea typeface="Calibri" pitchFamily="34"/>
                          <a:cs typeface="Times New Roman" pitchFamily="18"/>
                        </a:rPr>
                        <a:t> compass directions (North, South, East and West) and </a:t>
                      </a:r>
                      <a:r>
                        <a:rPr lang="en-GB" sz="1400">
                          <a:solidFill>
                            <a:srgbClr val="FF0000"/>
                          </a:solidFill>
                          <a:latin typeface="Century Gothic" pitchFamily="34"/>
                          <a:ea typeface="Calibri" pitchFamily="34"/>
                          <a:cs typeface="Times New Roman" pitchFamily="18"/>
                        </a:rPr>
                        <a:t>locational and directional language </a:t>
                      </a:r>
                      <a:r>
                        <a:rPr lang="en-GB" sz="1400">
                          <a:latin typeface="Century Gothic" pitchFamily="34"/>
                          <a:ea typeface="Calibri" pitchFamily="34"/>
                          <a:cs typeface="Times New Roman" pitchFamily="18"/>
                        </a:rPr>
                        <a:t>[</a:t>
                      </a:r>
                      <a:r>
                        <a:rPr lang="en-GB" sz="1400">
                          <a:solidFill>
                            <a:srgbClr val="FF0000"/>
                          </a:solidFill>
                          <a:latin typeface="Century Gothic" pitchFamily="34"/>
                          <a:ea typeface="Calibri" pitchFamily="34"/>
                          <a:cs typeface="Times New Roman" pitchFamily="18"/>
                        </a:rPr>
                        <a:t>for example, near and far; left and right], </a:t>
                      </a:r>
                      <a:r>
                        <a:rPr lang="en-GB" sz="1400">
                          <a:latin typeface="Century Gothic" pitchFamily="34"/>
                          <a:ea typeface="Calibri" pitchFamily="34"/>
                          <a:cs typeface="Times New Roman" pitchFamily="18"/>
                        </a:rPr>
                        <a:t>to describe the location of features and routes on a map.</a:t>
                      </a:r>
                      <a:endParaRPr lang="en-GB" sz="1400">
                        <a:latin typeface="Calibri" pitchFamily="34"/>
                        <a:ea typeface="Calibri" pitchFamily="34"/>
                        <a:cs typeface="Times New Roman" pitchFamily="18"/>
                      </a:endParaRPr>
                    </a:p>
                  </a:txBody>
                  <a:tcPr/>
                </a:tc>
                <a:tc>
                  <a:txBody>
                    <a:bodyPr/>
                    <a:lstStyle/>
                    <a:p>
                      <a:pPr lvl="0"/>
                      <a:r>
                        <a:rPr lang="en-GB" sz="1400">
                          <a:latin typeface="Century Gothic" pitchFamily="34"/>
                        </a:rPr>
                        <a:t>Know and use the terminologies: left and right; below and next to</a:t>
                      </a:r>
                    </a:p>
                  </a:txBody>
                  <a:tcPr/>
                </a:tc>
                <a:tc>
                  <a:txBody>
                    <a:bodyPr/>
                    <a:lstStyle/>
                    <a:p>
                      <a:pPr lvl="0" algn="ctr"/>
                      <a:r>
                        <a:rPr lang="en-GB" sz="1400">
                          <a:latin typeface="Century Gothic" pitchFamily="34"/>
                        </a:rPr>
                        <a:t>F</a:t>
                      </a:r>
                    </a:p>
                  </a:txBody>
                  <a:tcPr/>
                </a:tc>
                <a:extLst>
                  <a:ext uri="{0D108BD9-81ED-4DB2-BD59-A6C34878D82A}">
                    <a16:rowId xmlns:a16="http://schemas.microsoft.com/office/drawing/2014/main" val="10002"/>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26</a:t>
            </a:fld>
            <a:endParaRPr lang="en-GB"/>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113">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303251"/>
          <a:ext cx="8147612" cy="594360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20000"/>
                    </a:ext>
                  </a:extLst>
                </a:gridCol>
                <a:gridCol w="4073798">
                  <a:extLst>
                    <a:ext uri="{9D8B030D-6E8A-4147-A177-3AD203B41FA5}">
                      <a16:colId xmlns:a16="http://schemas.microsoft.com/office/drawing/2014/main" val="20001"/>
                    </a:ext>
                  </a:extLst>
                </a:gridCol>
                <a:gridCol w="452646">
                  <a:extLst>
                    <a:ext uri="{9D8B030D-6E8A-4147-A177-3AD203B41FA5}">
                      <a16:colId xmlns:a16="http://schemas.microsoft.com/office/drawing/2014/main" val="20002"/>
                    </a:ext>
                  </a:extLst>
                </a:gridCol>
                <a:gridCol w="452646">
                  <a:extLst>
                    <a:ext uri="{9D8B030D-6E8A-4147-A177-3AD203B41FA5}">
                      <a16:colId xmlns:a16="http://schemas.microsoft.com/office/drawing/2014/main" val="20003"/>
                    </a:ext>
                  </a:extLst>
                </a:gridCol>
                <a:gridCol w="452646">
                  <a:extLst>
                    <a:ext uri="{9D8B030D-6E8A-4147-A177-3AD203B41FA5}">
                      <a16:colId xmlns:a16="http://schemas.microsoft.com/office/drawing/2014/main" val="20004"/>
                    </a:ext>
                  </a:extLst>
                </a:gridCol>
                <a:gridCol w="452646">
                  <a:extLst>
                    <a:ext uri="{9D8B030D-6E8A-4147-A177-3AD203B41FA5}">
                      <a16:colId xmlns:a16="http://schemas.microsoft.com/office/drawing/2014/main" val="20005"/>
                    </a:ext>
                  </a:extLst>
                </a:gridCol>
                <a:gridCol w="452646">
                  <a:extLst>
                    <a:ext uri="{9D8B030D-6E8A-4147-A177-3AD203B41FA5}">
                      <a16:colId xmlns:a16="http://schemas.microsoft.com/office/drawing/2014/main" val="20006"/>
                    </a:ext>
                  </a:extLst>
                </a:gridCol>
                <a:gridCol w="452646">
                  <a:extLst>
                    <a:ext uri="{9D8B030D-6E8A-4147-A177-3AD203B41FA5}">
                      <a16:colId xmlns:a16="http://schemas.microsoft.com/office/drawing/2014/main" val="20007"/>
                    </a:ext>
                  </a:extLst>
                </a:gridCol>
                <a:gridCol w="452646">
                  <a:extLst>
                    <a:ext uri="{9D8B030D-6E8A-4147-A177-3AD203B41FA5}">
                      <a16:colId xmlns:a16="http://schemas.microsoft.com/office/drawing/2014/main" val="20008"/>
                    </a:ext>
                  </a:extLst>
                </a:gridCol>
                <a:gridCol w="452646">
                  <a:extLst>
                    <a:ext uri="{9D8B030D-6E8A-4147-A177-3AD203B41FA5}">
                      <a16:colId xmlns:a16="http://schemas.microsoft.com/office/drawing/2014/main" val="20009"/>
                    </a:ext>
                  </a:extLst>
                </a:gridCol>
              </a:tblGrid>
              <a:tr h="370844">
                <a:tc gridSpan="2">
                  <a:txBody>
                    <a:bodyPr/>
                    <a:lstStyle/>
                    <a:p>
                      <a:pPr lvl="0"/>
                      <a:endParaRPr lang="en-GB" sz="1400">
                        <a:latin typeface="Century Gothic" pitchFamily="34"/>
                      </a:endParaRPr>
                    </a:p>
                    <a:p>
                      <a:pPr lvl="0"/>
                      <a:r>
                        <a:rPr lang="en-GB" sz="1800">
                          <a:latin typeface="Century Gothic" pitchFamily="34"/>
                        </a:rPr>
                        <a:t>Year 2</a:t>
                      </a:r>
                    </a:p>
                    <a:p>
                      <a:pPr lvl="0"/>
                      <a:r>
                        <a:rPr lang="en-GB" sz="1800">
                          <a:latin typeface="Century Gothic" pitchFamily="34"/>
                        </a:rPr>
                        <a:t>Geography Cumulative </a:t>
                      </a:r>
                    </a:p>
                    <a:p>
                      <a:pPr lvl="0"/>
                      <a:r>
                        <a:rPr lang="en-GB" sz="1800">
                          <a:latin typeface="Century Gothic" pitchFamily="34"/>
                        </a:rPr>
                        <a:t>Assessment Sheet</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hMerge="1">
                  <a:txBody>
                    <a:bodyPr/>
                    <a:lstStyle/>
                    <a:p>
                      <a:endParaRPr lang="en-GB"/>
                    </a:p>
                  </a:txBody>
                  <a:tcPr/>
                </a:tc>
                <a:tc>
                  <a:txBody>
                    <a:bodyPr/>
                    <a:lstStyle/>
                    <a:p>
                      <a:pPr lvl="0"/>
                      <a:r>
                        <a:rPr lang="en-GB" sz="1400">
                          <a:latin typeface="Century Gothic" pitchFamily="34"/>
                        </a:rPr>
                        <a:t>Name 1</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a:txBody>
                    <a:bodyPr/>
                    <a:lstStyle/>
                    <a:p>
                      <a:pPr lvl="0"/>
                      <a:r>
                        <a:rPr lang="en-GB" sz="1400">
                          <a:latin typeface="Century Gothic" pitchFamily="34"/>
                        </a:rPr>
                        <a:t>Name 2</a:t>
                      </a:r>
                    </a:p>
                  </a:txBody>
                  <a:tcPr/>
                </a:tc>
                <a:tc>
                  <a:txBody>
                    <a:bodyPr/>
                    <a:lstStyle/>
                    <a:p>
                      <a:pPr lvl="0"/>
                      <a:r>
                        <a:rPr lang="en-GB" sz="1400">
                          <a:latin typeface="Century Gothic" pitchFamily="34"/>
                        </a:rPr>
                        <a:t>Name 3</a:t>
                      </a:r>
                    </a:p>
                  </a:txBody>
                  <a:tcPr/>
                </a:tc>
                <a:tc>
                  <a:txBody>
                    <a:bodyPr/>
                    <a:lstStyle/>
                    <a:p>
                      <a:pPr lvl="0"/>
                      <a:r>
                        <a:rPr lang="en-GB" sz="1400">
                          <a:latin typeface="Century Gothic" pitchFamily="34"/>
                        </a:rPr>
                        <a:t>Name 4</a:t>
                      </a:r>
                    </a:p>
                  </a:txBody>
                  <a:tcPr/>
                </a:tc>
                <a:tc>
                  <a:txBody>
                    <a:bodyPr/>
                    <a:lstStyle/>
                    <a:p>
                      <a:pPr lvl="0"/>
                      <a:r>
                        <a:rPr lang="en-GB" sz="1400">
                          <a:latin typeface="Century Gothic" pitchFamily="34"/>
                        </a:rPr>
                        <a:t>Name 5</a:t>
                      </a:r>
                    </a:p>
                  </a:txBody>
                  <a:tcPr/>
                </a:tc>
                <a:tc>
                  <a:txBody>
                    <a:bodyPr/>
                    <a:lstStyle/>
                    <a:p>
                      <a:pPr lvl="0"/>
                      <a:r>
                        <a:rPr lang="en-GB" sz="1400">
                          <a:latin typeface="Century Gothic" pitchFamily="34"/>
                        </a:rPr>
                        <a:t>Name 6</a:t>
                      </a:r>
                    </a:p>
                  </a:txBody>
                  <a:tcPr/>
                </a:tc>
                <a:tc>
                  <a:txBody>
                    <a:bodyPr/>
                    <a:lstStyle/>
                    <a:p>
                      <a:pPr lvl="0"/>
                      <a:r>
                        <a:rPr lang="en-GB" sz="1400">
                          <a:latin typeface="Century Gothic" pitchFamily="34"/>
                        </a:rPr>
                        <a:t>Name 7</a:t>
                      </a:r>
                    </a:p>
                  </a:txBody>
                  <a:tcPr/>
                </a:tc>
                <a:tc>
                  <a:txBody>
                    <a:bodyPr/>
                    <a:lstStyle/>
                    <a:p>
                      <a:pPr lvl="0"/>
                      <a:r>
                        <a:rPr lang="en-GB" sz="1400">
                          <a:latin typeface="Century Gothic" pitchFamily="34"/>
                        </a:rPr>
                        <a:t>Name 8</a:t>
                      </a:r>
                    </a:p>
                  </a:txBody>
                  <a:tcPr/>
                </a:tc>
                <a:extLst>
                  <a:ext uri="{0D108BD9-81ED-4DB2-BD59-A6C34878D82A}">
                    <a16:rowId xmlns:a16="http://schemas.microsoft.com/office/drawing/2014/main" val="10000"/>
                  </a:ext>
                </a:extLst>
              </a:tr>
              <a:tr h="370844">
                <a:tc>
                  <a:txBody>
                    <a:bodyPr/>
                    <a:lstStyle/>
                    <a:p>
                      <a:pPr lvl="0"/>
                      <a:r>
                        <a:rPr lang="en-GB" sz="1400" b="1">
                          <a:latin typeface="Century Gothic" pitchFamily="34"/>
                        </a:rPr>
                        <a:t>1</a:t>
                      </a:r>
                    </a:p>
                  </a:txBody>
                  <a:tcPr/>
                </a:tc>
                <a:tc>
                  <a:txBody>
                    <a:bodyPr/>
                    <a:lstStyle/>
                    <a:p>
                      <a:pPr lvl="0"/>
                      <a:r>
                        <a:rPr lang="en-GB" sz="1400">
                          <a:latin typeface="Century Gothic" pitchFamily="34"/>
                        </a:rPr>
                        <a:t>Name the seven continents and five oceans of the world</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r>
                        <a:rPr lang="en-GB" sz="1400" b="1">
                          <a:latin typeface="Century Gothic" pitchFamily="34"/>
                        </a:rPr>
                        <a:t>2</a:t>
                      </a:r>
                    </a:p>
                  </a:txBody>
                  <a:tcPr/>
                </a:tc>
                <a:tc>
                  <a:txBody>
                    <a:bodyPr/>
                    <a:lstStyle/>
                    <a:p>
                      <a:pPr lvl="0"/>
                      <a:r>
                        <a:rPr lang="en-GB" sz="1400">
                          <a:latin typeface="Century Gothic" pitchFamily="34"/>
                        </a:rPr>
                        <a:t>Name and locate the four capital cities of England, Wales, Scotland and Northern Ireland</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r>
                        <a:rPr lang="en-GB" sz="1400" b="1">
                          <a:latin typeface="Century Gothic" pitchFamily="34"/>
                        </a:rPr>
                        <a:t>3</a:t>
                      </a:r>
                    </a:p>
                  </a:txBody>
                  <a:tcPr/>
                </a:tc>
                <a:tc>
                  <a:txBody>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Identify the following physical features: </a:t>
                      </a:r>
                      <a:r>
                        <a:rPr lang="en-GB" sz="1400" b="0" i="0" u="none" strike="noStrike" kern="1200" cap="none" spc="0" baseline="0">
                          <a:solidFill>
                            <a:srgbClr val="000000"/>
                          </a:solidFill>
                          <a:uFillTx/>
                          <a:latin typeface="Century Gothic" pitchFamily="34"/>
                        </a:rPr>
                        <a:t>mountain; lake; island: valley: river; cliff; forest and beach</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r>
                        <a:rPr lang="en-GB" sz="1400" b="1">
                          <a:latin typeface="Century Gothic" pitchFamily="34"/>
                        </a:rPr>
                        <a:t>4</a:t>
                      </a:r>
                    </a:p>
                  </a:txBody>
                  <a:tcPr/>
                </a:tc>
                <a:tc>
                  <a:txBody>
                    <a:bodyPr/>
                    <a:lstStyle/>
                    <a:p>
                      <a:pPr lvl="0"/>
                      <a:r>
                        <a:rPr lang="en-GB" sz="1400">
                          <a:latin typeface="Century Gothic" pitchFamily="34"/>
                        </a:rPr>
                        <a:t>Give advantages and disadvantages of living in a city or village.</a:t>
                      </a:r>
                    </a:p>
                    <a:p>
                      <a:pPr lvl="0"/>
                      <a:r>
                        <a:rPr lang="en-GB" sz="1400">
                          <a:latin typeface="Century Gothic" pitchFamily="34"/>
                        </a:rPr>
                        <a:t>Know your address </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r>
                        <a:rPr lang="en-GB" sz="1400" b="1">
                          <a:latin typeface="Century Gothic" pitchFamily="34"/>
                        </a:rPr>
                        <a:t>5</a:t>
                      </a:r>
                    </a:p>
                  </a:txBody>
                  <a:tcPr/>
                </a:tc>
                <a:tc>
                  <a:txBody>
                    <a:bodyPr/>
                    <a:lstStyle/>
                    <a:p>
                      <a:pPr lvl="0"/>
                      <a:r>
                        <a:rPr lang="en-GB" sz="1400">
                          <a:latin typeface="Century Gothic" pitchFamily="34"/>
                        </a:rPr>
                        <a:t>Know the difference between a small place in England and that of a small place in Africa.</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5"/>
                  </a:ext>
                </a:extLst>
              </a:tr>
              <a:tr h="370844">
                <a:tc>
                  <a:txBody>
                    <a:bodyPr/>
                    <a:lstStyle/>
                    <a:p>
                      <a:pPr lvl="0"/>
                      <a:r>
                        <a:rPr lang="en-GB" sz="1400" b="1">
                          <a:latin typeface="Century Gothic" pitchFamily="34"/>
                        </a:rPr>
                        <a:t>6</a:t>
                      </a:r>
                    </a:p>
                  </a:txBody>
                  <a:tcPr/>
                </a:tc>
                <a:tc>
                  <a:txBody>
                    <a:bodyPr/>
                    <a:lstStyle/>
                    <a:p>
                      <a:pPr lvl="0"/>
                      <a:r>
                        <a:rPr lang="en-GB" sz="1400">
                          <a:latin typeface="Century Gothic" pitchFamily="34"/>
                        </a:rPr>
                        <a:t>Know and use the terminologies: left and right; below and next to</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6"/>
                  </a:ext>
                </a:extLst>
              </a:tr>
            </a:tbl>
          </a:graphicData>
        </a:graphic>
      </p:graphicFrame>
      <p:sp>
        <p:nvSpPr>
          <p:cNvPr id="4" name="Slide Number Placeholder 3"/>
          <p:cNvSpPr>
            <a:spLocks noGrp="1"/>
          </p:cNvSpPr>
          <p:nvPr>
            <p:ph type="sldNum" sz="quarter" idx="8"/>
          </p:nvPr>
        </p:nvSpPr>
        <p:spPr/>
        <p:txBody>
          <a:bodyPr/>
          <a:lstStyle/>
          <a:p>
            <a:pPr lvl="0"/>
            <a:fld id="{FDC8F4D4-DEA1-48FA-A959-B844C4CDC30B}" type="slidenum">
              <a:rPr lang="en-GB" smtClean="0"/>
              <a:t>27</a:t>
            </a:fld>
            <a:endParaRPr lang="en-GB"/>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12">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49270"/>
          </a:xfrm>
        </p:spPr>
        <p:txBody>
          <a:bodyPr/>
          <a:lstStyle/>
          <a:p>
            <a:pPr lvl="0"/>
            <a:r>
              <a:rPr lang="en-GB" sz="3200" b="1">
                <a:latin typeface="Century Gothic" pitchFamily="34"/>
              </a:rPr>
              <a:t>Geography: Key Stage 2</a:t>
            </a:r>
          </a:p>
        </p:txBody>
      </p:sp>
      <p:graphicFrame>
        <p:nvGraphicFramePr>
          <p:cNvPr id="3" name="Content Placeholder 5"/>
          <p:cNvGraphicFramePr>
            <a:graphicFrameLocks noGrp="1"/>
          </p:cNvGraphicFramePr>
          <p:nvPr>
            <p:ph idx="1"/>
          </p:nvPr>
        </p:nvGraphicFramePr>
        <p:xfrm>
          <a:off x="322261" y="914400"/>
          <a:ext cx="8414243" cy="5332835"/>
        </p:xfrm>
        <a:graphic>
          <a:graphicData uri="http://schemas.openxmlformats.org/drawingml/2006/table">
            <a:tbl>
              <a:tblPr firstRow="1" bandRow="1">
                <a:effectLst/>
                <a:tableStyleId>{5C22544A-7EE6-4342-B048-85BDC9FD1C3A}</a:tableStyleId>
              </a:tblPr>
              <a:tblGrid>
                <a:gridCol w="381899">
                  <a:extLst>
                    <a:ext uri="{9D8B030D-6E8A-4147-A177-3AD203B41FA5}">
                      <a16:colId xmlns:a16="http://schemas.microsoft.com/office/drawing/2014/main" val="20000"/>
                    </a:ext>
                  </a:extLst>
                </a:gridCol>
                <a:gridCol w="4484071">
                  <a:extLst>
                    <a:ext uri="{9D8B030D-6E8A-4147-A177-3AD203B41FA5}">
                      <a16:colId xmlns:a16="http://schemas.microsoft.com/office/drawing/2014/main" val="20001"/>
                    </a:ext>
                  </a:extLst>
                </a:gridCol>
                <a:gridCol w="1003855">
                  <a:extLst>
                    <a:ext uri="{9D8B030D-6E8A-4147-A177-3AD203B41FA5}">
                      <a16:colId xmlns:a16="http://schemas.microsoft.com/office/drawing/2014/main" val="20002"/>
                    </a:ext>
                  </a:extLst>
                </a:gridCol>
                <a:gridCol w="2544418">
                  <a:extLst>
                    <a:ext uri="{9D8B030D-6E8A-4147-A177-3AD203B41FA5}">
                      <a16:colId xmlns:a16="http://schemas.microsoft.com/office/drawing/2014/main" val="20003"/>
                    </a:ext>
                  </a:extLst>
                </a:gridCol>
              </a:tblGrid>
              <a:tr h="795125">
                <a:tc gridSpan="2">
                  <a:txBody>
                    <a:bodyPr/>
                    <a:lstStyle/>
                    <a:p>
                      <a:pPr lvl="0" algn="ctr">
                        <a:lnSpc>
                          <a:spcPct val="115000"/>
                        </a:lnSpc>
                        <a:spcAft>
                          <a:spcPts val="375"/>
                        </a:spcAft>
                      </a:pPr>
                      <a:r>
                        <a:rPr lang="en-GB" sz="1800" b="1">
                          <a:solidFill>
                            <a:srgbClr val="000000"/>
                          </a:solidFill>
                          <a:latin typeface="Century Gothic" pitchFamily="34"/>
                          <a:ea typeface="Times New Roman" pitchFamily="18"/>
                          <a:cs typeface="Arial" pitchFamily="34"/>
                        </a:rPr>
                        <a:t>Subject Content from the Programme of Study</a:t>
                      </a:r>
                      <a:endParaRPr lang="en-GB" sz="1800">
                        <a:solidFill>
                          <a:srgbClr val="000000"/>
                        </a:solidFill>
                        <a:latin typeface="Century Gothic" pitchFamily="34"/>
                        <a:ea typeface="Calibri" pitchFamily="34"/>
                        <a:cs typeface="Times New Roman" pitchFamily="18"/>
                      </a:endParaRPr>
                    </a:p>
                  </a:txBody>
                  <a:tcPr marL="68607" marR="68607" marT="0" marB="0" anchor="ctr">
                    <a:solidFill>
                      <a:srgbClr val="8FAADC"/>
                    </a:solidFill>
                  </a:tcPr>
                </a:tc>
                <a:tc hMerge="1">
                  <a:txBody>
                    <a:bodyPr/>
                    <a:lstStyle/>
                    <a:p>
                      <a:endParaRPr lang="en-GB"/>
                    </a:p>
                  </a:txBody>
                  <a:tcPr/>
                </a:tc>
                <a:tc>
                  <a:txBody>
                    <a:bodyPr/>
                    <a:lstStyle/>
                    <a:p>
                      <a:pPr lvl="0" algn="ctr"/>
                      <a:endParaRPr lang="en-GB" sz="1800">
                        <a:solidFill>
                          <a:srgbClr val="000000"/>
                        </a:solidFill>
                        <a:latin typeface="Century Gothic" pitchFamily="34"/>
                      </a:endParaRPr>
                    </a:p>
                    <a:p>
                      <a:pPr lvl="0" algn="ctr"/>
                      <a:r>
                        <a:rPr lang="en-GB" sz="1800">
                          <a:solidFill>
                            <a:srgbClr val="000000"/>
                          </a:solidFill>
                          <a:latin typeface="Century Gothic" pitchFamily="34"/>
                        </a:rPr>
                        <a:t>Year </a:t>
                      </a:r>
                    </a:p>
                  </a:txBody>
                  <a:tcPr marL="91467" marR="91467" marT="45710" marB="45710">
                    <a:solidFill>
                      <a:srgbClr val="8FAADC"/>
                    </a:solidFill>
                  </a:tcPr>
                </a:tc>
                <a:tc>
                  <a:txBody>
                    <a:bodyPr/>
                    <a:lstStyle/>
                    <a:p>
                      <a:pPr lvl="0" algn="ctr"/>
                      <a:r>
                        <a:rPr lang="en-GB" sz="1800">
                          <a:solidFill>
                            <a:srgbClr val="000000"/>
                          </a:solidFill>
                          <a:latin typeface="Century Gothic" pitchFamily="34"/>
                        </a:rPr>
                        <a:t>Key Assessment Criteria</a:t>
                      </a:r>
                    </a:p>
                  </a:txBody>
                  <a:tcPr marL="91467" marR="91467" marT="45710" marB="45710">
                    <a:solidFill>
                      <a:srgbClr val="8FAADC"/>
                    </a:solidFill>
                  </a:tcPr>
                </a:tc>
                <a:extLst>
                  <a:ext uri="{0D108BD9-81ED-4DB2-BD59-A6C34878D82A}">
                    <a16:rowId xmlns:a16="http://schemas.microsoft.com/office/drawing/2014/main" val="10000"/>
                  </a:ext>
                </a:extLst>
              </a:tr>
              <a:tr h="890296">
                <a:tc>
                  <a:txBody>
                    <a:bodyPr/>
                    <a:lstStyle/>
                    <a:p>
                      <a:pPr lvl="0" algn="l">
                        <a:lnSpc>
                          <a:spcPct val="115000"/>
                        </a:lnSpc>
                        <a:spcAft>
                          <a:spcPts val="0"/>
                        </a:spcAft>
                      </a:pPr>
                      <a:r>
                        <a:rPr lang="en-GB" sz="1200" b="1">
                          <a:latin typeface="Century Gothic" pitchFamily="34"/>
                          <a:ea typeface="Calibri" pitchFamily="34"/>
                          <a:cs typeface="Times New Roman" pitchFamily="18"/>
                        </a:rPr>
                        <a:t>1</a:t>
                      </a:r>
                    </a:p>
                  </a:txBody>
                  <a:tcPr marL="68589" marR="68589" marT="0" marB="0"/>
                </a:tc>
                <a:tc>
                  <a:txBody>
                    <a:bodyPr/>
                    <a:lstStyle/>
                    <a:p>
                      <a:pPr lvl="0" algn="l">
                        <a:lnSpc>
                          <a:spcPct val="115000"/>
                        </a:lnSpc>
                        <a:spcAft>
                          <a:spcPts val="0"/>
                        </a:spcAft>
                      </a:pPr>
                      <a:r>
                        <a:rPr lang="en-GB" sz="1100">
                          <a:latin typeface="Century Gothic" pitchFamily="34"/>
                          <a:ea typeface="Calibri" pitchFamily="34"/>
                          <a:cs typeface="Times New Roman" pitchFamily="18"/>
                        </a:rPr>
                        <a:t>Pupils should be taught to locate the world’s countries, using maps to focus on Europe (including the location of Russia) and North and South America, concentrating on their environmental regions, key physical and human characteristics, countries, and major cities.</a:t>
                      </a:r>
                    </a:p>
                  </a:txBody>
                  <a:tcPr marL="68589" marR="68589" marT="0" marB="0"/>
                </a:tc>
                <a:tc>
                  <a:txBody>
                    <a:bodyPr/>
                    <a:lstStyle/>
                    <a:p>
                      <a:pPr marL="0" lvl="0" indent="0" algn="ctr">
                        <a:lnSpc>
                          <a:spcPct val="115000"/>
                        </a:lnSpc>
                        <a:spcAft>
                          <a:spcPts val="1000"/>
                        </a:spcAft>
                        <a:buNone/>
                        <a:tabLst>
                          <a:tab pos="457200" algn="l"/>
                        </a:tabLst>
                      </a:pPr>
                      <a:r>
                        <a:rPr lang="en-GB" sz="1600" b="1">
                          <a:solidFill>
                            <a:srgbClr val="000000"/>
                          </a:solidFill>
                          <a:latin typeface="Century Gothic" pitchFamily="34"/>
                          <a:ea typeface="Calibri" pitchFamily="34"/>
                          <a:cs typeface="Times New Roman" pitchFamily="18"/>
                        </a:rPr>
                        <a:t>3</a:t>
                      </a:r>
                    </a:p>
                    <a:p>
                      <a:pPr marL="0" lvl="0" indent="0" algn="ctr">
                        <a:lnSpc>
                          <a:spcPct val="115000"/>
                        </a:lnSpc>
                        <a:spcAft>
                          <a:spcPts val="1000"/>
                        </a:spcAft>
                        <a:buNone/>
                        <a:tabLst>
                          <a:tab pos="457200" algn="l"/>
                        </a:tabLst>
                      </a:pPr>
                      <a:r>
                        <a:rPr lang="en-GB" sz="1600" b="1">
                          <a:solidFill>
                            <a:srgbClr val="000000"/>
                          </a:solidFill>
                          <a:latin typeface="Century Gothic" pitchFamily="34"/>
                          <a:ea typeface="Calibri" pitchFamily="34"/>
                          <a:cs typeface="Times New Roman" pitchFamily="18"/>
                        </a:rPr>
                        <a:t>5</a:t>
                      </a:r>
                    </a:p>
                  </a:txBody>
                  <a:tcPr marL="68589" marR="68589" marT="0" marB="0"/>
                </a:tc>
                <a:tc>
                  <a:txBody>
                    <a:bodyPr/>
                    <a:lstStyle/>
                    <a:p>
                      <a:pPr marL="171450" lvl="0" indent="-171450" algn="l">
                        <a:lnSpc>
                          <a:spcPct val="115000"/>
                        </a:lnSpc>
                        <a:spcAft>
                          <a:spcPts val="100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name and locate the capital cities of neighbouring European countries.</a:t>
                      </a:r>
                      <a:endParaRPr lang="en-GB" sz="1000" i="0">
                        <a:solidFill>
                          <a:srgbClr val="FF0000"/>
                        </a:solidFill>
                        <a:latin typeface="Century Gothic" pitchFamily="34"/>
                        <a:ea typeface="Calibri" pitchFamily="34"/>
                        <a:cs typeface="Times New Roman" pitchFamily="18"/>
                      </a:endParaRPr>
                    </a:p>
                    <a:p>
                      <a:pPr marL="171450" lvl="0" indent="-171450" algn="l">
                        <a:lnSpc>
                          <a:spcPct val="115000"/>
                        </a:lnSpc>
                        <a:spcAft>
                          <a:spcPts val="100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know the countries that make up the European Union.</a:t>
                      </a:r>
                      <a:endParaRPr lang="en-GB" sz="1000">
                        <a:solidFill>
                          <a:srgbClr val="FF0000"/>
                        </a:solidFill>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1"/>
                  </a:ext>
                </a:extLst>
              </a:tr>
              <a:tr h="1366013">
                <a:tc>
                  <a:txBody>
                    <a:bodyPr/>
                    <a:lstStyle/>
                    <a:p>
                      <a:pPr lvl="0" algn="l">
                        <a:lnSpc>
                          <a:spcPct val="115000"/>
                        </a:lnSpc>
                        <a:spcAft>
                          <a:spcPts val="0"/>
                        </a:spcAft>
                      </a:pPr>
                      <a:r>
                        <a:rPr lang="en-GB" sz="1200" b="1">
                          <a:latin typeface="Century Gothic" pitchFamily="34"/>
                          <a:ea typeface="Calibri" pitchFamily="34"/>
                          <a:cs typeface="Times New Roman" pitchFamily="18"/>
                        </a:rPr>
                        <a:t>2</a:t>
                      </a:r>
                    </a:p>
                  </a:txBody>
                  <a:tcPr marL="68589" marR="68589" marT="0" marB="0"/>
                </a:tc>
                <a:tc>
                  <a:txBody>
                    <a:bodyPr/>
                    <a:lstStyle/>
                    <a:p>
                      <a:pPr lvl="0" algn="l">
                        <a:lnSpc>
                          <a:spcPct val="115000"/>
                        </a:lnSpc>
                        <a:spcAft>
                          <a:spcPts val="0"/>
                        </a:spcAft>
                      </a:pPr>
                      <a:r>
                        <a:rPr lang="en-GB" sz="1100">
                          <a:latin typeface="Century Gothic" pitchFamily="34"/>
                          <a:ea typeface="Calibri" pitchFamily="34"/>
                          <a:cs typeface="Times New Roman" pitchFamily="18"/>
                        </a:rPr>
                        <a:t>Pupils should be taught to name and locate counties and cities of the United Kingdom, geographical regions and their identifying human and physical characteristics, key topographical features (including hills, mountains, coasts and rivers), and land-use patterns; and understand how some of these aspects have changed over time.</a:t>
                      </a:r>
                    </a:p>
                  </a:txBody>
                  <a:tcPr marL="68589" marR="68589" marT="0" marB="0"/>
                </a:tc>
                <a:tc>
                  <a:txBody>
                    <a:bodyPr/>
                    <a:lstStyle/>
                    <a:p>
                      <a:pPr marL="0" lvl="0" indent="0" algn="ctr">
                        <a:lnSpc>
                          <a:spcPct val="115000"/>
                        </a:lnSpc>
                        <a:spcAft>
                          <a:spcPts val="1000"/>
                        </a:spcAft>
                        <a:buNone/>
                        <a:tabLst>
                          <a:tab pos="457200" algn="l"/>
                        </a:tabLst>
                      </a:pPr>
                      <a:r>
                        <a:rPr lang="en-GB" sz="1600" b="1">
                          <a:solidFill>
                            <a:srgbClr val="000000"/>
                          </a:solidFill>
                          <a:latin typeface="Century Gothic" pitchFamily="34"/>
                          <a:ea typeface="Calibri" pitchFamily="34"/>
                          <a:cs typeface="Times New Roman" pitchFamily="18"/>
                        </a:rPr>
                        <a:t>3</a:t>
                      </a:r>
                    </a:p>
                    <a:p>
                      <a:pPr marL="0" lvl="0" indent="0" algn="ctr">
                        <a:lnSpc>
                          <a:spcPct val="115000"/>
                        </a:lnSpc>
                        <a:spcAft>
                          <a:spcPts val="1000"/>
                        </a:spcAft>
                        <a:buNone/>
                        <a:tabLst>
                          <a:tab pos="457200" algn="l"/>
                        </a:tabLst>
                      </a:pPr>
                      <a:r>
                        <a:rPr lang="en-GB" sz="1600" b="1">
                          <a:solidFill>
                            <a:srgbClr val="000000"/>
                          </a:solidFill>
                          <a:latin typeface="Century Gothic" pitchFamily="34"/>
                          <a:ea typeface="Calibri" pitchFamily="34"/>
                          <a:cs typeface="Times New Roman" pitchFamily="18"/>
                        </a:rPr>
                        <a:t>5</a:t>
                      </a:r>
                    </a:p>
                  </a:txBody>
                  <a:tcPr marL="68589" marR="68589" marT="0" marB="0"/>
                </a:tc>
                <a:tc>
                  <a:txBody>
                    <a:bodyPr/>
                    <a:lstStyle/>
                    <a:p>
                      <a:pPr marL="171450" lvl="0" indent="-171450" algn="l">
                        <a:lnSpc>
                          <a:spcPct val="115000"/>
                        </a:lnSpc>
                        <a:spcAft>
                          <a:spcPts val="100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carry out research to discover features of villages, towns or cities.</a:t>
                      </a:r>
                      <a:endParaRPr lang="en-GB" sz="1000">
                        <a:solidFill>
                          <a:srgbClr val="FF0000"/>
                        </a:solidFill>
                        <a:latin typeface="Century Gothic" pitchFamily="34"/>
                        <a:ea typeface="Calibri" pitchFamily="34"/>
                        <a:cs typeface="Times New Roman" pitchFamily="18"/>
                      </a:endParaRPr>
                    </a:p>
                    <a:p>
                      <a:pPr marL="171450" lvl="0" indent="-171450" algn="l">
                        <a:lnSpc>
                          <a:spcPct val="115000"/>
                        </a:lnSpc>
                        <a:spcAft>
                          <a:spcPts val="100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name and locate some of the main islands that surround the United Kingdom.</a:t>
                      </a:r>
                      <a:endParaRPr lang="en-GB" sz="1000">
                        <a:solidFill>
                          <a:srgbClr val="FF0000"/>
                        </a:solidFill>
                        <a:latin typeface="Century Gothic" pitchFamily="34"/>
                        <a:ea typeface="Calibri" pitchFamily="34"/>
                        <a:cs typeface="Times New Roman" pitchFamily="18"/>
                      </a:endParaRPr>
                    </a:p>
                    <a:p>
                      <a:pPr marL="171450" lvl="0" indent="-171450" algn="l">
                        <a:lnSpc>
                          <a:spcPct val="115000"/>
                        </a:lnSpc>
                        <a:spcAft>
                          <a:spcPts val="100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name the areas of origin of the main ethnic groups in the United Kingdom and in our school.</a:t>
                      </a:r>
                      <a:endParaRPr lang="en-GB" sz="1000">
                        <a:solidFill>
                          <a:srgbClr val="FF0000"/>
                        </a:solidFill>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2"/>
                  </a:ext>
                </a:extLst>
              </a:tr>
              <a:tr h="950756">
                <a:tc>
                  <a:txBody>
                    <a:bodyPr/>
                    <a:lstStyle/>
                    <a:p>
                      <a:pPr lvl="0">
                        <a:lnSpc>
                          <a:spcPct val="115000"/>
                        </a:lnSpc>
                        <a:spcAft>
                          <a:spcPts val="0"/>
                        </a:spcAft>
                      </a:pPr>
                      <a:r>
                        <a:rPr lang="en-GB" sz="1200" b="1">
                          <a:latin typeface="Century Gothic" pitchFamily="34"/>
                          <a:ea typeface="Calibri" pitchFamily="34"/>
                          <a:cs typeface="Times New Roman" pitchFamily="18"/>
                        </a:rPr>
                        <a:t>3</a:t>
                      </a:r>
                    </a:p>
                  </a:txBody>
                  <a:tcPr marL="68607" marR="68607" marT="0" marB="0"/>
                </a:tc>
                <a:tc>
                  <a:txBody>
                    <a:bodyPr/>
                    <a:lstStyle/>
                    <a:p>
                      <a:pPr lvl="0">
                        <a:lnSpc>
                          <a:spcPct val="115000"/>
                        </a:lnSpc>
                        <a:spcAft>
                          <a:spcPts val="0"/>
                        </a:spcAft>
                      </a:pPr>
                      <a:r>
                        <a:rPr lang="en-GB" sz="1100" kern="1200">
                          <a:solidFill>
                            <a:srgbClr val="000000"/>
                          </a:solidFill>
                          <a:latin typeface="Century Gothic" pitchFamily="34"/>
                        </a:rPr>
                        <a:t>Pupils should be taught to identify the position and significance of latitude, longitude, Equator, Northern Hemisphere, Southern Hemisphere, the Tropics of Cancer and Capricorn, Arctic and Antarctic Circle, the Prime/Greenwich Meridian and time zones (including day and night).</a:t>
                      </a:r>
                      <a:r>
                        <a:rPr lang="en-GB" sz="1100">
                          <a:latin typeface="Century Gothic" pitchFamily="34"/>
                          <a:ea typeface="Calibri" pitchFamily="34"/>
                          <a:cs typeface="Times New Roman" pitchFamily="18"/>
                        </a:rPr>
                        <a:t> </a:t>
                      </a:r>
                    </a:p>
                  </a:txBody>
                  <a:tcPr marL="68607" marR="68607" marT="0" marB="0"/>
                </a:tc>
                <a:tc>
                  <a:txBody>
                    <a:bodyPr/>
                    <a:lstStyle/>
                    <a:p>
                      <a:pPr marL="0" lvl="0" indent="0" algn="ctr">
                        <a:lnSpc>
                          <a:spcPct val="115000"/>
                        </a:lnSpc>
                        <a:spcAft>
                          <a:spcPts val="0"/>
                        </a:spcAft>
                        <a:buNone/>
                      </a:pPr>
                      <a:r>
                        <a:rPr lang="en-GB" sz="1600" b="1">
                          <a:solidFill>
                            <a:srgbClr val="000000"/>
                          </a:solidFill>
                          <a:latin typeface="Century Gothic" pitchFamily="34"/>
                          <a:ea typeface="Calibri" pitchFamily="34"/>
                          <a:cs typeface="Times New Roman" pitchFamily="18"/>
                        </a:rPr>
                        <a:t>3</a:t>
                      </a:r>
                    </a:p>
                    <a:p>
                      <a:pPr marL="0" lvl="0" indent="0" algn="ctr">
                        <a:lnSpc>
                          <a:spcPct val="115000"/>
                        </a:lnSpc>
                        <a:spcAft>
                          <a:spcPts val="0"/>
                        </a:spcAft>
                        <a:buNone/>
                      </a:pPr>
                      <a:r>
                        <a:rPr lang="en-GB" sz="1600" b="1">
                          <a:solidFill>
                            <a:srgbClr val="000000"/>
                          </a:solidFill>
                          <a:latin typeface="Century Gothic" pitchFamily="34"/>
                          <a:ea typeface="Calibri" pitchFamily="34"/>
                          <a:cs typeface="Times New Roman" pitchFamily="18"/>
                        </a:rPr>
                        <a:t>4</a:t>
                      </a:r>
                    </a:p>
                    <a:p>
                      <a:pPr marL="0" lvl="0" indent="0" algn="ctr">
                        <a:lnSpc>
                          <a:spcPct val="115000"/>
                        </a:lnSpc>
                        <a:spcAft>
                          <a:spcPts val="0"/>
                        </a:spcAft>
                        <a:buNone/>
                      </a:pPr>
                      <a:r>
                        <a:rPr lang="en-GB" sz="1600" b="1">
                          <a:solidFill>
                            <a:srgbClr val="000000"/>
                          </a:solidFill>
                          <a:latin typeface="Century Gothic" pitchFamily="34"/>
                          <a:ea typeface="Calibri" pitchFamily="34"/>
                          <a:cs typeface="Times New Roman" pitchFamily="18"/>
                        </a:rPr>
                        <a:t>6</a:t>
                      </a:r>
                    </a:p>
                  </a:txBody>
                  <a:tcPr marL="68589" marR="68589" marT="0" marB="0"/>
                </a:tc>
                <a:tc>
                  <a:txBody>
                    <a:bodyPr/>
                    <a:lstStyle/>
                    <a:p>
                      <a:pPr marL="171450" lvl="0" indent="-171450" algn="l">
                        <a:lnSpc>
                          <a:spcPct val="115000"/>
                        </a:lnSpc>
                        <a:spcAft>
                          <a:spcPts val="100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name a number of countries in the Northern Hemisphere.</a:t>
                      </a:r>
                      <a:endParaRPr lang="en-GB" sz="1000">
                        <a:solidFill>
                          <a:srgbClr val="FF0000"/>
                        </a:solidFill>
                        <a:latin typeface="Century Gothic" pitchFamily="34"/>
                        <a:ea typeface="Calibri" pitchFamily="34"/>
                        <a:cs typeface="Times New Roman" pitchFamily="18"/>
                      </a:endParaRPr>
                    </a:p>
                    <a:p>
                      <a:pPr marL="171450" lvl="0" indent="-171450" algn="l">
                        <a:lnSpc>
                          <a:spcPct val="115000"/>
                        </a:lnSpc>
                        <a:spcAft>
                          <a:spcPts val="100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locate the Tropic of Cancer and Tropic of Capricorn.</a:t>
                      </a:r>
                      <a:endParaRPr lang="en-GB" sz="1000">
                        <a:solidFill>
                          <a:srgbClr val="FF0000"/>
                        </a:solidFill>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3"/>
                  </a:ext>
                </a:extLst>
              </a:tr>
              <a:tr h="868012">
                <a:tc>
                  <a:txBody>
                    <a:bodyPr/>
                    <a:lstStyle/>
                    <a:p>
                      <a:pPr lvl="0">
                        <a:lnSpc>
                          <a:spcPct val="115000"/>
                        </a:lnSpc>
                        <a:spcAft>
                          <a:spcPts val="0"/>
                        </a:spcAft>
                      </a:pPr>
                      <a:r>
                        <a:rPr lang="en-GB" sz="1200" b="1">
                          <a:latin typeface="Century Gothic" pitchFamily="34"/>
                          <a:ea typeface="Calibri" pitchFamily="34"/>
                          <a:cs typeface="Times New Roman" pitchFamily="18"/>
                        </a:rPr>
                        <a:t>4</a:t>
                      </a:r>
                    </a:p>
                  </a:txBody>
                  <a:tcPr marL="68607" marR="68607" marT="0" marB="0"/>
                </a:tc>
                <a:tc>
                  <a:txBody>
                    <a:bodyPr/>
                    <a:lstStyle/>
                    <a:p>
                      <a:pPr lvl="0">
                        <a:lnSpc>
                          <a:spcPct val="115000"/>
                        </a:lnSpc>
                        <a:spcAft>
                          <a:spcPts val="0"/>
                        </a:spcAft>
                      </a:pPr>
                      <a:r>
                        <a:rPr lang="en-GB" sz="1100" kern="1200">
                          <a:solidFill>
                            <a:srgbClr val="000000"/>
                          </a:solidFill>
                          <a:latin typeface="Century Gothic" pitchFamily="34"/>
                        </a:rPr>
                        <a:t>Pupils should be taught to understand geographical similarities and differences through the study of human and physical geography of a region of the United Kingdom, a region in a European country, and a region within North or South America.</a:t>
                      </a:r>
                      <a:endParaRPr lang="en-GB" sz="1100">
                        <a:latin typeface="Century Gothic" pitchFamily="34"/>
                        <a:ea typeface="Calibri" pitchFamily="34"/>
                        <a:cs typeface="Times New Roman" pitchFamily="18"/>
                      </a:endParaRPr>
                    </a:p>
                  </a:txBody>
                  <a:tcPr marL="68607" marR="68607" marT="0" marB="0"/>
                </a:tc>
                <a:tc>
                  <a:txBody>
                    <a:bodyPr/>
                    <a:lstStyle/>
                    <a:p>
                      <a:pPr marL="0" lvl="0" indent="0" algn="ctr">
                        <a:spcAft>
                          <a:spcPts val="0"/>
                        </a:spcAft>
                        <a:buNone/>
                        <a:tabLst>
                          <a:tab pos="457200" algn="l"/>
                        </a:tabLst>
                      </a:pPr>
                      <a:r>
                        <a:rPr lang="en-GB" sz="1600" b="1">
                          <a:solidFill>
                            <a:srgbClr val="000000"/>
                          </a:solidFill>
                          <a:latin typeface="Century Gothic" pitchFamily="34"/>
                          <a:ea typeface="Calibri" pitchFamily="34"/>
                          <a:cs typeface="Times New Roman" pitchFamily="18"/>
                        </a:rPr>
                        <a:t>3</a:t>
                      </a:r>
                    </a:p>
                    <a:p>
                      <a:pPr marL="0" lvl="0" indent="0" algn="ctr">
                        <a:spcAft>
                          <a:spcPts val="0"/>
                        </a:spcAft>
                        <a:buNone/>
                        <a:tabLst>
                          <a:tab pos="457200" algn="l"/>
                        </a:tabLst>
                      </a:pPr>
                      <a:r>
                        <a:rPr lang="en-GB" sz="1600" b="1">
                          <a:solidFill>
                            <a:srgbClr val="000000"/>
                          </a:solidFill>
                          <a:latin typeface="Century Gothic" pitchFamily="34"/>
                          <a:ea typeface="Calibri" pitchFamily="34"/>
                          <a:cs typeface="Times New Roman" pitchFamily="18"/>
                        </a:rPr>
                        <a:t>5</a:t>
                      </a:r>
                    </a:p>
                    <a:p>
                      <a:pPr marL="0" lvl="0" indent="0" algn="ctr">
                        <a:spcAft>
                          <a:spcPts val="0"/>
                        </a:spcAft>
                        <a:buNone/>
                        <a:tabLst>
                          <a:tab pos="457200" algn="l"/>
                        </a:tabLst>
                      </a:pPr>
                      <a:r>
                        <a:rPr lang="en-GB" sz="1600" b="1">
                          <a:solidFill>
                            <a:srgbClr val="000000"/>
                          </a:solidFill>
                          <a:latin typeface="Century Gothic" pitchFamily="34"/>
                          <a:ea typeface="Calibri" pitchFamily="34"/>
                          <a:cs typeface="Times New Roman" pitchFamily="18"/>
                        </a:rPr>
                        <a:t>6</a:t>
                      </a:r>
                    </a:p>
                  </a:txBody>
                  <a:tcPr marL="114318" marR="114318" marT="0" marB="0"/>
                </a:tc>
                <a:tc>
                  <a:txBody>
                    <a:bodyPr/>
                    <a:lstStyle/>
                    <a:p>
                      <a:pPr marL="171450" lvl="0" indent="-171450" algn="l">
                        <a:spcAft>
                          <a:spcPts val="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explain why people may be attracted to live in cities.</a:t>
                      </a:r>
                    </a:p>
                    <a:p>
                      <a:pPr marL="0" lvl="0" indent="0" algn="l">
                        <a:spcAft>
                          <a:spcPts val="0"/>
                        </a:spcAft>
                        <a:buNone/>
                        <a:tabLst>
                          <a:tab pos="457200" algn="l"/>
                        </a:tabLst>
                      </a:pPr>
                      <a:endParaRPr lang="en-GB" sz="1000">
                        <a:solidFill>
                          <a:srgbClr val="FF0000"/>
                        </a:solidFill>
                        <a:latin typeface="Century Gothic" pitchFamily="34"/>
                        <a:ea typeface="Calibri" pitchFamily="34"/>
                        <a:cs typeface="Times New Roman" pitchFamily="18"/>
                      </a:endParaRPr>
                    </a:p>
                    <a:p>
                      <a:pPr marL="171450" lvl="0" indent="-171450" algn="l">
                        <a:spcAft>
                          <a:spcPts val="0"/>
                        </a:spcAft>
                        <a:buSzPct val="100000"/>
                        <a:buFont typeface="Arial" pitchFamily="34"/>
                        <a:buChar char="•"/>
                        <a:tabLst>
                          <a:tab pos="457200" algn="l"/>
                        </a:tabLst>
                      </a:pPr>
                      <a:r>
                        <a:rPr lang="en-GB" sz="1000" i="1">
                          <a:solidFill>
                            <a:srgbClr val="FF0000"/>
                          </a:solidFill>
                          <a:latin typeface="Century Gothic" pitchFamily="34"/>
                          <a:ea typeface="Calibri" pitchFamily="34"/>
                          <a:cs typeface="Times New Roman" pitchFamily="18"/>
                        </a:rPr>
                        <a:t>I can explain why people may choose to live in one place rather than another.</a:t>
                      </a:r>
                      <a:endParaRPr lang="en-GB" sz="1000">
                        <a:solidFill>
                          <a:srgbClr val="FF0000"/>
                        </a:solidFill>
                        <a:latin typeface="Century Gothic" pitchFamily="34"/>
                        <a:ea typeface="Calibri" pitchFamily="34"/>
                        <a:cs typeface="Times New Roman" pitchFamily="18"/>
                      </a:endParaRPr>
                    </a:p>
                  </a:txBody>
                  <a:tcPr marL="114318" marR="114318" marT="0" marB="0"/>
                </a:tc>
                <a:extLst>
                  <a:ext uri="{0D108BD9-81ED-4DB2-BD59-A6C34878D82A}">
                    <a16:rowId xmlns:a16="http://schemas.microsoft.com/office/drawing/2014/main" val="10004"/>
                  </a:ext>
                </a:extLst>
              </a:tr>
            </a:tbl>
          </a:graphicData>
        </a:graphic>
      </p:graphicFrame>
      <p:sp>
        <p:nvSpPr>
          <p:cNvPr id="4"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7" name="Slide Number Placeholder 6"/>
          <p:cNvSpPr>
            <a:spLocks noGrp="1"/>
          </p:cNvSpPr>
          <p:nvPr>
            <p:ph type="sldNum" sz="quarter" idx="8"/>
          </p:nvPr>
        </p:nvSpPr>
        <p:spPr/>
        <p:txBody>
          <a:bodyPr/>
          <a:lstStyle/>
          <a:p>
            <a:pPr lvl="0"/>
            <a:fld id="{FDC8F4D4-DEA1-48FA-A959-B844C4CDC30B}" type="slidenum">
              <a:rPr lang="en-GB" smtClean="0"/>
              <a:t>28</a:t>
            </a:fld>
            <a:endParaRPr lang="en-GB"/>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13">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49270"/>
          </a:xfrm>
        </p:spPr>
        <p:txBody>
          <a:bodyPr/>
          <a:lstStyle/>
          <a:p>
            <a:pPr lvl="0"/>
            <a:r>
              <a:rPr lang="en-GB" sz="3200" b="1">
                <a:latin typeface="Century Gothic" pitchFamily="34"/>
              </a:rPr>
              <a:t>Geography: Key Stage 2 (continued)</a:t>
            </a:r>
          </a:p>
        </p:txBody>
      </p:sp>
      <p:graphicFrame>
        <p:nvGraphicFramePr>
          <p:cNvPr id="3" name="Content Placeholder 5"/>
          <p:cNvGraphicFramePr>
            <a:graphicFrameLocks noGrp="1"/>
          </p:cNvGraphicFramePr>
          <p:nvPr>
            <p:ph idx="1"/>
          </p:nvPr>
        </p:nvGraphicFramePr>
        <p:xfrm>
          <a:off x="322261" y="914400"/>
          <a:ext cx="8622965" cy="5604603"/>
        </p:xfrm>
        <a:graphic>
          <a:graphicData uri="http://schemas.openxmlformats.org/drawingml/2006/table">
            <a:tbl>
              <a:tblPr firstRow="1" bandRow="1">
                <a:effectLst/>
                <a:tableStyleId>{5C22544A-7EE6-4342-B048-85BDC9FD1C3A}</a:tableStyleId>
              </a:tblPr>
              <a:tblGrid>
                <a:gridCol w="442752">
                  <a:extLst>
                    <a:ext uri="{9D8B030D-6E8A-4147-A177-3AD203B41FA5}">
                      <a16:colId xmlns:a16="http://schemas.microsoft.com/office/drawing/2014/main" val="20000"/>
                    </a:ext>
                  </a:extLst>
                </a:gridCol>
                <a:gridCol w="4366260">
                  <a:extLst>
                    <a:ext uri="{9D8B030D-6E8A-4147-A177-3AD203B41FA5}">
                      <a16:colId xmlns:a16="http://schemas.microsoft.com/office/drawing/2014/main" val="20001"/>
                    </a:ext>
                  </a:extLst>
                </a:gridCol>
                <a:gridCol w="1101358">
                  <a:extLst>
                    <a:ext uri="{9D8B030D-6E8A-4147-A177-3AD203B41FA5}">
                      <a16:colId xmlns:a16="http://schemas.microsoft.com/office/drawing/2014/main" val="20002"/>
                    </a:ext>
                  </a:extLst>
                </a:gridCol>
                <a:gridCol w="2712595">
                  <a:extLst>
                    <a:ext uri="{9D8B030D-6E8A-4147-A177-3AD203B41FA5}">
                      <a16:colId xmlns:a16="http://schemas.microsoft.com/office/drawing/2014/main" val="20003"/>
                    </a:ext>
                  </a:extLst>
                </a:gridCol>
              </a:tblGrid>
              <a:tr h="964006">
                <a:tc gridSpan="2">
                  <a:txBody>
                    <a:bodyPr/>
                    <a:lstStyle/>
                    <a:p>
                      <a:pPr lvl="0" algn="ctr">
                        <a:lnSpc>
                          <a:spcPct val="115000"/>
                        </a:lnSpc>
                        <a:spcAft>
                          <a:spcPts val="375"/>
                        </a:spcAft>
                      </a:pPr>
                      <a:r>
                        <a:rPr lang="en-GB" sz="1800" b="1">
                          <a:solidFill>
                            <a:srgbClr val="000000"/>
                          </a:solidFill>
                          <a:latin typeface="Century Gothic" pitchFamily="34"/>
                          <a:ea typeface="Times New Roman" pitchFamily="18"/>
                          <a:cs typeface="Arial" pitchFamily="34"/>
                        </a:rPr>
                        <a:t>Subject Content from the Programme of Study</a:t>
                      </a:r>
                      <a:endParaRPr lang="en-GB" sz="1800">
                        <a:solidFill>
                          <a:srgbClr val="000000"/>
                        </a:solidFill>
                        <a:latin typeface="Century Gothic" pitchFamily="34"/>
                        <a:ea typeface="Calibri" pitchFamily="34"/>
                        <a:cs typeface="Times New Roman" pitchFamily="18"/>
                      </a:endParaRPr>
                    </a:p>
                  </a:txBody>
                  <a:tcPr marL="68607" marR="68607" marT="0" marB="0" anchor="ctr">
                    <a:solidFill>
                      <a:srgbClr val="8FAADC"/>
                    </a:solidFill>
                  </a:tcPr>
                </a:tc>
                <a:tc hMerge="1">
                  <a:txBody>
                    <a:bodyPr/>
                    <a:lstStyle/>
                    <a:p>
                      <a:endParaRPr lang="en-GB"/>
                    </a:p>
                  </a:txBody>
                  <a:tcPr/>
                </a:tc>
                <a:tc>
                  <a:txBody>
                    <a:bodyPr/>
                    <a:lstStyle/>
                    <a:p>
                      <a:pPr lvl="0" algn="ctr"/>
                      <a:endParaRPr lang="en-GB" sz="1800">
                        <a:solidFill>
                          <a:srgbClr val="000000"/>
                        </a:solidFill>
                        <a:latin typeface="Century Gothic" pitchFamily="34"/>
                      </a:endParaRPr>
                    </a:p>
                    <a:p>
                      <a:pPr lvl="0" algn="ctr"/>
                      <a:r>
                        <a:rPr lang="en-GB" sz="1800">
                          <a:solidFill>
                            <a:srgbClr val="000000"/>
                          </a:solidFill>
                          <a:latin typeface="Century Gothic" pitchFamily="34"/>
                        </a:rPr>
                        <a:t>Year</a:t>
                      </a:r>
                    </a:p>
                  </a:txBody>
                  <a:tcPr marL="91467" marR="91467" marT="45710" marB="45710">
                    <a:solidFill>
                      <a:srgbClr val="8FAADC"/>
                    </a:solidFill>
                  </a:tcPr>
                </a:tc>
                <a:tc>
                  <a:txBody>
                    <a:bodyPr/>
                    <a:lstStyle/>
                    <a:p>
                      <a:pPr lvl="0" algn="ctr"/>
                      <a:r>
                        <a:rPr lang="en-GB" sz="1800">
                          <a:solidFill>
                            <a:srgbClr val="000000"/>
                          </a:solidFill>
                          <a:latin typeface="Century Gothic" pitchFamily="34"/>
                        </a:rPr>
                        <a:t>Key Assessment Criteria</a:t>
                      </a:r>
                    </a:p>
                  </a:txBody>
                  <a:tcPr marL="91467" marR="91467" marT="45710" marB="45710">
                    <a:solidFill>
                      <a:srgbClr val="8FAADC"/>
                    </a:solidFill>
                  </a:tcPr>
                </a:tc>
                <a:extLst>
                  <a:ext uri="{0D108BD9-81ED-4DB2-BD59-A6C34878D82A}">
                    <a16:rowId xmlns:a16="http://schemas.microsoft.com/office/drawing/2014/main" val="10000"/>
                  </a:ext>
                </a:extLst>
              </a:tr>
              <a:tr h="1005894">
                <a:tc>
                  <a:txBody>
                    <a:bodyPr/>
                    <a:lstStyle/>
                    <a:p>
                      <a:pPr lvl="0" algn="l">
                        <a:lnSpc>
                          <a:spcPct val="115000"/>
                        </a:lnSpc>
                        <a:spcAft>
                          <a:spcPts val="0"/>
                        </a:spcAft>
                      </a:pPr>
                      <a:r>
                        <a:rPr lang="en-GB" sz="1400" b="1">
                          <a:latin typeface="Century Gothic" pitchFamily="34"/>
                          <a:ea typeface="Calibri" pitchFamily="34"/>
                          <a:cs typeface="Times New Roman" pitchFamily="18"/>
                        </a:rPr>
                        <a:t>5</a:t>
                      </a:r>
                    </a:p>
                  </a:txBody>
                  <a:tcPr marL="68589" marR="68589" marT="0" marB="0"/>
                </a:tc>
                <a:tc>
                  <a:txBody>
                    <a:bodyPr/>
                    <a:lstStyle/>
                    <a:p>
                      <a:pPr lvl="0" algn="l">
                        <a:lnSpc>
                          <a:spcPct val="115000"/>
                        </a:lnSpc>
                        <a:spcAft>
                          <a:spcPts val="0"/>
                        </a:spcAft>
                      </a:pPr>
                      <a:r>
                        <a:rPr lang="en-GB" sz="1100">
                          <a:latin typeface="Century Gothic" pitchFamily="34"/>
                          <a:ea typeface="Calibri" pitchFamily="34"/>
                          <a:cs typeface="Times New Roman" pitchFamily="18"/>
                        </a:rPr>
                        <a:t>Pupils should be taught to describe and understand key aspects of physical geography, including: climate zones, biomes and vegetation belts, rivers, mountains, volcanoes and earthquakes, and the water cycle.</a:t>
                      </a:r>
                    </a:p>
                  </a:txBody>
                  <a:tcPr marL="68589" marR="68589" marT="0" marB="0"/>
                </a:tc>
                <a:tc>
                  <a:txBody>
                    <a:bodyPr/>
                    <a:lstStyle/>
                    <a:p>
                      <a:pPr marL="0" lvl="0" indent="0" algn="ctr">
                        <a:lnSpc>
                          <a:spcPct val="115000"/>
                        </a:lnSpc>
                        <a:spcAft>
                          <a:spcPts val="0"/>
                        </a:spcAft>
                        <a:buNone/>
                        <a:tabLst>
                          <a:tab pos="457200" algn="l"/>
                        </a:tabLst>
                      </a:pPr>
                      <a:r>
                        <a:rPr lang="en-GB" sz="1600" b="1" i="0">
                          <a:solidFill>
                            <a:srgbClr val="000000"/>
                          </a:solidFill>
                          <a:latin typeface="Century Gothic" pitchFamily="34"/>
                          <a:ea typeface="Calibri" pitchFamily="34"/>
                          <a:cs typeface="Times New Roman" pitchFamily="18"/>
                        </a:rPr>
                        <a:t>4</a:t>
                      </a:r>
                    </a:p>
                    <a:p>
                      <a:pPr marL="0" lvl="0" indent="0" algn="ctr">
                        <a:lnSpc>
                          <a:spcPct val="115000"/>
                        </a:lnSpc>
                        <a:spcAft>
                          <a:spcPts val="0"/>
                        </a:spcAft>
                        <a:buNone/>
                        <a:tabLst>
                          <a:tab pos="457200" algn="l"/>
                        </a:tabLst>
                      </a:pPr>
                      <a:r>
                        <a:rPr lang="en-GB" sz="1600" b="1" i="0">
                          <a:solidFill>
                            <a:srgbClr val="000000"/>
                          </a:solidFill>
                          <a:latin typeface="Century Gothic" pitchFamily="34"/>
                          <a:ea typeface="Calibri" pitchFamily="34"/>
                          <a:cs typeface="Times New Roman" pitchFamily="18"/>
                        </a:rPr>
                        <a:t>5</a:t>
                      </a:r>
                    </a:p>
                    <a:p>
                      <a:pPr marL="0" lvl="0" indent="0" algn="ctr">
                        <a:lnSpc>
                          <a:spcPct val="115000"/>
                        </a:lnSpc>
                        <a:spcAft>
                          <a:spcPts val="0"/>
                        </a:spcAft>
                        <a:buNone/>
                        <a:tabLst>
                          <a:tab pos="457200" algn="l"/>
                        </a:tabLst>
                      </a:pPr>
                      <a:r>
                        <a:rPr lang="en-GB" sz="1600" b="1" i="0">
                          <a:solidFill>
                            <a:srgbClr val="000000"/>
                          </a:solidFill>
                          <a:latin typeface="Century Gothic" pitchFamily="34"/>
                          <a:ea typeface="Calibri" pitchFamily="34"/>
                          <a:cs typeface="Times New Roman" pitchFamily="18"/>
                        </a:rPr>
                        <a:t>6</a:t>
                      </a:r>
                    </a:p>
                  </a:txBody>
                  <a:tcPr marL="68589" marR="68589" marT="0" marB="0"/>
                </a:tc>
                <a:tc>
                  <a:txBody>
                    <a:bodyPr/>
                    <a:lstStyle/>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locate and name some of the world’s most famous volcanoes.</a:t>
                      </a:r>
                    </a:p>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describe how earthquakes are created. </a:t>
                      </a:r>
                    </a:p>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describe how volcanoes erupt.</a:t>
                      </a:r>
                    </a:p>
                  </a:txBody>
                  <a:tcPr marL="68589" marR="68589" marT="0" marB="0"/>
                </a:tc>
                <a:extLst>
                  <a:ext uri="{0D108BD9-81ED-4DB2-BD59-A6C34878D82A}">
                    <a16:rowId xmlns:a16="http://schemas.microsoft.com/office/drawing/2014/main" val="10001"/>
                  </a:ext>
                </a:extLst>
              </a:tr>
              <a:tr h="841312">
                <a:tc>
                  <a:txBody>
                    <a:bodyPr/>
                    <a:lstStyle/>
                    <a:p>
                      <a:pPr lvl="0" algn="l">
                        <a:lnSpc>
                          <a:spcPct val="115000"/>
                        </a:lnSpc>
                        <a:spcAft>
                          <a:spcPts val="0"/>
                        </a:spcAft>
                      </a:pPr>
                      <a:r>
                        <a:rPr lang="en-GB" sz="1400" b="1">
                          <a:latin typeface="Century Gothic" pitchFamily="34"/>
                          <a:ea typeface="Calibri" pitchFamily="34"/>
                          <a:cs typeface="Times New Roman" pitchFamily="18"/>
                        </a:rPr>
                        <a:t>6</a:t>
                      </a:r>
                    </a:p>
                  </a:txBody>
                  <a:tcPr marL="68589" marR="68589" marT="0" marB="0"/>
                </a:tc>
                <a:tc>
                  <a:txBody>
                    <a:bodyPr/>
                    <a:lstStyle/>
                    <a:p>
                      <a:pPr lvl="0" algn="l">
                        <a:lnSpc>
                          <a:spcPct val="115000"/>
                        </a:lnSpc>
                        <a:spcAft>
                          <a:spcPts val="0"/>
                        </a:spcAft>
                      </a:pPr>
                      <a:r>
                        <a:rPr lang="en-GB" sz="1100">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	</a:t>
                      </a:r>
                    </a:p>
                  </a:txBody>
                  <a:tcPr marL="68589" marR="68589" marT="0" marB="0"/>
                </a:tc>
                <a:tc>
                  <a:txBody>
                    <a:bodyPr/>
                    <a:lstStyle/>
                    <a:p>
                      <a:pPr marL="0" lvl="0" indent="0" algn="ctr">
                        <a:lnSpc>
                          <a:spcPct val="115000"/>
                        </a:lnSpc>
                        <a:spcAft>
                          <a:spcPts val="0"/>
                        </a:spcAft>
                        <a:buNone/>
                      </a:pPr>
                      <a:r>
                        <a:rPr lang="en-GB" sz="1600" b="1" i="0">
                          <a:solidFill>
                            <a:srgbClr val="000000"/>
                          </a:solidFill>
                          <a:latin typeface="Century Gothic" pitchFamily="34"/>
                          <a:ea typeface="Calibri" pitchFamily="34"/>
                          <a:cs typeface="Times New Roman" pitchFamily="18"/>
                        </a:rPr>
                        <a:t>3</a:t>
                      </a:r>
                    </a:p>
                    <a:p>
                      <a:pPr marL="0" lvl="0" indent="0" algn="ctr">
                        <a:lnSpc>
                          <a:spcPct val="115000"/>
                        </a:lnSpc>
                        <a:spcAft>
                          <a:spcPts val="0"/>
                        </a:spcAft>
                        <a:buNone/>
                      </a:pPr>
                      <a:endParaRPr lang="en-GB" sz="1600" b="1" i="0">
                        <a:solidFill>
                          <a:srgbClr val="000000"/>
                        </a:solidFill>
                        <a:latin typeface="Century Gothic" pitchFamily="34"/>
                        <a:ea typeface="Calibri" pitchFamily="34"/>
                        <a:cs typeface="Times New Roman" pitchFamily="18"/>
                      </a:endParaRPr>
                    </a:p>
                    <a:p>
                      <a:pPr marL="0" lvl="0" indent="0" algn="ctr">
                        <a:lnSpc>
                          <a:spcPct val="115000"/>
                        </a:lnSpc>
                        <a:spcAft>
                          <a:spcPts val="0"/>
                        </a:spcAft>
                        <a:buNone/>
                      </a:pPr>
                      <a:r>
                        <a:rPr lang="en-GB" sz="1600" b="1" i="0">
                          <a:solidFill>
                            <a:srgbClr val="000000"/>
                          </a:solidFill>
                          <a:latin typeface="Century Gothic" pitchFamily="34"/>
                          <a:ea typeface="Calibri" pitchFamily="34"/>
                          <a:cs typeface="Times New Roman" pitchFamily="18"/>
                        </a:rPr>
                        <a:t>4</a:t>
                      </a:r>
                    </a:p>
                  </a:txBody>
                  <a:tcPr marL="68589" marR="68589" marT="0" marB="0"/>
                </a:tc>
                <a:tc>
                  <a:txBody>
                    <a:bodyPr/>
                    <a:lstStyle/>
                    <a:p>
                      <a:pPr marL="171450" lvl="0" indent="-171450" algn="l">
                        <a:lnSpc>
                          <a:spcPct val="115000"/>
                        </a:lnSpc>
                        <a:spcAft>
                          <a:spcPts val="0"/>
                        </a:spcAft>
                        <a:buSzPct val="100000"/>
                        <a:buFont typeface="Arial" pitchFamily="34"/>
                        <a:buChar char="•"/>
                      </a:pPr>
                      <a:r>
                        <a:rPr lang="en-GB" sz="1050" i="1">
                          <a:solidFill>
                            <a:srgbClr val="FF0000"/>
                          </a:solidFill>
                          <a:latin typeface="Century Gothic" pitchFamily="34"/>
                          <a:ea typeface="Calibri" pitchFamily="34"/>
                          <a:cs typeface="Times New Roman" pitchFamily="18"/>
                        </a:rPr>
                        <a:t>I can tell why most cities are situated by rivers.</a:t>
                      </a:r>
                    </a:p>
                    <a:p>
                      <a:pPr marL="171450" lvl="0" indent="-171450" algn="l">
                        <a:lnSpc>
                          <a:spcPct val="115000"/>
                        </a:lnSpc>
                        <a:spcAft>
                          <a:spcPts val="0"/>
                        </a:spcAft>
                        <a:buSzPct val="100000"/>
                        <a:buFont typeface="Arial" pitchFamily="34"/>
                        <a:buChar char="•"/>
                      </a:pPr>
                      <a:r>
                        <a:rPr lang="en-GB" sz="1050" i="1">
                          <a:solidFill>
                            <a:srgbClr val="FF0000"/>
                          </a:solidFill>
                          <a:latin typeface="Century Gothic" pitchFamily="34"/>
                          <a:ea typeface="Calibri" pitchFamily="34"/>
                          <a:cs typeface="Times New Roman" pitchFamily="18"/>
                        </a:rPr>
                        <a:t>I recognise the importance of ports and the role they play in distributing goods around the world.</a:t>
                      </a:r>
                    </a:p>
                  </a:txBody>
                  <a:tcPr marL="68589" marR="68589" marT="0" marB="0"/>
                </a:tc>
                <a:extLst>
                  <a:ext uri="{0D108BD9-81ED-4DB2-BD59-A6C34878D82A}">
                    <a16:rowId xmlns:a16="http://schemas.microsoft.com/office/drawing/2014/main" val="10002"/>
                  </a:ext>
                </a:extLst>
              </a:tr>
              <a:tr h="979514">
                <a:tc>
                  <a:txBody>
                    <a:bodyPr/>
                    <a:lstStyle/>
                    <a:p>
                      <a:pPr lvl="0" algn="l">
                        <a:lnSpc>
                          <a:spcPct val="115000"/>
                        </a:lnSpc>
                        <a:spcAft>
                          <a:spcPts val="0"/>
                        </a:spcAft>
                      </a:pPr>
                      <a:r>
                        <a:rPr lang="en-GB" sz="1400" b="1">
                          <a:latin typeface="Century Gothic" pitchFamily="34"/>
                          <a:ea typeface="Calibri" pitchFamily="34"/>
                          <a:cs typeface="Times New Roman" pitchFamily="18"/>
                        </a:rPr>
                        <a:t>7</a:t>
                      </a:r>
                    </a:p>
                  </a:txBody>
                  <a:tcPr marL="68589" marR="68589" marT="0" marB="0"/>
                </a:tc>
                <a:tc>
                  <a:txBody>
                    <a:bodyPr/>
                    <a:lstStyle/>
                    <a:p>
                      <a:pPr lvl="0" algn="l">
                        <a:lnSpc>
                          <a:spcPct val="115000"/>
                        </a:lnSpc>
                        <a:spcAft>
                          <a:spcPts val="0"/>
                        </a:spcAft>
                      </a:pPr>
                      <a:r>
                        <a:rPr lang="en-GB" sz="1100">
                          <a:latin typeface="Century Gothic" pitchFamily="34"/>
                          <a:ea typeface="Calibri" pitchFamily="34"/>
                          <a:cs typeface="Times New Roman" pitchFamily="18"/>
                        </a:rPr>
                        <a:t>Pupils should be taught to use maps, atlases, globes and digital/computer mapping to locate countries and describe features studied.</a:t>
                      </a:r>
                    </a:p>
                  </a:txBody>
                  <a:tcPr marL="68589" marR="68589" marT="0" marB="0"/>
                </a:tc>
                <a:tc>
                  <a:txBody>
                    <a:bodyPr/>
                    <a:lstStyle/>
                    <a:p>
                      <a:pPr marL="0" lvl="0" indent="0" algn="ctr">
                        <a:lnSpc>
                          <a:spcPct val="115000"/>
                        </a:lnSpc>
                        <a:spcAft>
                          <a:spcPts val="0"/>
                        </a:spcAft>
                        <a:buNone/>
                        <a:tabLst>
                          <a:tab pos="457200" algn="l"/>
                        </a:tabLst>
                      </a:pPr>
                      <a:r>
                        <a:rPr lang="en-GB" sz="1600" b="1" i="0">
                          <a:solidFill>
                            <a:srgbClr val="000000"/>
                          </a:solidFill>
                          <a:latin typeface="Century Gothic" pitchFamily="34"/>
                          <a:ea typeface="Calibri" pitchFamily="34"/>
                          <a:cs typeface="Times New Roman" pitchFamily="18"/>
                        </a:rPr>
                        <a:t>3</a:t>
                      </a:r>
                    </a:p>
                    <a:p>
                      <a:pPr marL="0" lvl="0" indent="0" algn="ctr">
                        <a:lnSpc>
                          <a:spcPct val="115000"/>
                        </a:lnSpc>
                        <a:spcAft>
                          <a:spcPts val="0"/>
                        </a:spcAft>
                        <a:buNone/>
                        <a:tabLst>
                          <a:tab pos="457200" algn="l"/>
                        </a:tabLst>
                      </a:pPr>
                      <a:r>
                        <a:rPr lang="en-GB" sz="1600" b="1" i="0">
                          <a:solidFill>
                            <a:srgbClr val="000000"/>
                          </a:solidFill>
                          <a:latin typeface="Century Gothic" pitchFamily="34"/>
                          <a:ea typeface="Calibri" pitchFamily="34"/>
                          <a:cs typeface="Times New Roman" pitchFamily="18"/>
                        </a:rPr>
                        <a:t>4</a:t>
                      </a:r>
                    </a:p>
                    <a:p>
                      <a:pPr marL="0" lvl="0" indent="0" algn="ctr">
                        <a:lnSpc>
                          <a:spcPct val="115000"/>
                        </a:lnSpc>
                        <a:spcAft>
                          <a:spcPts val="0"/>
                        </a:spcAft>
                        <a:buNone/>
                        <a:tabLst>
                          <a:tab pos="457200" algn="l"/>
                        </a:tabLst>
                      </a:pPr>
                      <a:r>
                        <a:rPr lang="en-GB" sz="1600" b="1" i="0">
                          <a:solidFill>
                            <a:srgbClr val="000000"/>
                          </a:solidFill>
                          <a:latin typeface="Century Gothic" pitchFamily="34"/>
                          <a:ea typeface="Calibri" pitchFamily="34"/>
                          <a:cs typeface="Times New Roman" pitchFamily="18"/>
                        </a:rPr>
                        <a:t>5</a:t>
                      </a:r>
                    </a:p>
                  </a:txBody>
                  <a:tcPr marL="68589" marR="68589" marT="0" marB="0"/>
                </a:tc>
                <a:tc>
                  <a:txBody>
                    <a:bodyPr/>
                    <a:lstStyle/>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use an atlas by using the index to find places.</a:t>
                      </a:r>
                      <a:endParaRPr lang="en-GB" sz="1050">
                        <a:solidFill>
                          <a:srgbClr val="FF0000"/>
                        </a:solidFill>
                        <a:latin typeface="Century Gothic" pitchFamily="34"/>
                        <a:ea typeface="Calibri" pitchFamily="34"/>
                        <a:cs typeface="Times New Roman" pitchFamily="18"/>
                      </a:endParaRPr>
                    </a:p>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use some basic Ordnance Survey map symbols.</a:t>
                      </a:r>
                      <a:endParaRPr lang="en-GB" sz="1050">
                        <a:solidFill>
                          <a:srgbClr val="FF0000"/>
                        </a:solidFill>
                        <a:latin typeface="Century Gothic" pitchFamily="34"/>
                        <a:ea typeface="Calibri" pitchFamily="34"/>
                        <a:cs typeface="Times New Roman" pitchFamily="18"/>
                      </a:endParaRPr>
                    </a:p>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use grid references on a map.</a:t>
                      </a:r>
                    </a:p>
                  </a:txBody>
                  <a:tcPr marL="68589" marR="68589" marT="0" marB="0"/>
                </a:tc>
                <a:extLst>
                  <a:ext uri="{0D108BD9-81ED-4DB2-BD59-A6C34878D82A}">
                    <a16:rowId xmlns:a16="http://schemas.microsoft.com/office/drawing/2014/main" val="10003"/>
                  </a:ext>
                </a:extLst>
              </a:tr>
              <a:tr h="741157">
                <a:tc>
                  <a:txBody>
                    <a:bodyPr/>
                    <a:lstStyle/>
                    <a:p>
                      <a:pPr lvl="0" algn="l">
                        <a:lnSpc>
                          <a:spcPct val="115000"/>
                        </a:lnSpc>
                        <a:spcAft>
                          <a:spcPts val="0"/>
                        </a:spcAft>
                      </a:pPr>
                      <a:r>
                        <a:rPr lang="en-GB" sz="1400" b="1">
                          <a:latin typeface="Century Gothic" pitchFamily="34"/>
                          <a:ea typeface="Calibri" pitchFamily="34"/>
                          <a:cs typeface="Times New Roman" pitchFamily="18"/>
                        </a:rPr>
                        <a:t>8</a:t>
                      </a:r>
                    </a:p>
                  </a:txBody>
                  <a:tcPr marL="68589" marR="68589" marT="0" marB="0"/>
                </a:tc>
                <a:tc>
                  <a:txBody>
                    <a:bodyPr/>
                    <a:lstStyle/>
                    <a:p>
                      <a:pPr lvl="0" algn="l">
                        <a:lnSpc>
                          <a:spcPct val="115000"/>
                        </a:lnSpc>
                        <a:spcAft>
                          <a:spcPts val="0"/>
                        </a:spcAft>
                      </a:pPr>
                      <a:r>
                        <a:rPr lang="en-GB" sz="1100">
                          <a:latin typeface="Century Gothic" pitchFamily="34"/>
                          <a:ea typeface="Calibri" pitchFamily="34"/>
                          <a:cs typeface="Times New Roman" pitchFamily="18"/>
                        </a:rPr>
                        <a:t>Pupils should be taught to use the eight points of a compass, four and six-figure grid references, symbols and key (including the use of Ordnance Survey maps) to build their knowledge of the United Kingdom and the wider world.</a:t>
                      </a:r>
                    </a:p>
                  </a:txBody>
                  <a:tcPr marL="68589" marR="68589" marT="0" marB="0"/>
                </a:tc>
                <a:tc>
                  <a:txBody>
                    <a:bodyPr/>
                    <a:lstStyle/>
                    <a:p>
                      <a:pPr marL="0" lvl="0" indent="0" algn="ctr">
                        <a:lnSpc>
                          <a:spcPct val="115000"/>
                        </a:lnSpc>
                        <a:spcAft>
                          <a:spcPts val="0"/>
                        </a:spcAft>
                        <a:buNone/>
                        <a:tabLst>
                          <a:tab pos="457200" algn="l"/>
                        </a:tabLst>
                      </a:pPr>
                      <a:r>
                        <a:rPr lang="en-GB" sz="1600" b="1" i="0">
                          <a:solidFill>
                            <a:srgbClr val="000000"/>
                          </a:solidFill>
                          <a:latin typeface="Century Gothic" pitchFamily="34"/>
                          <a:ea typeface="Calibri" pitchFamily="34"/>
                          <a:cs typeface="Times New Roman" pitchFamily="18"/>
                        </a:rPr>
                        <a:t>6</a:t>
                      </a:r>
                    </a:p>
                  </a:txBody>
                  <a:tcPr marL="68589" marR="68589" marT="0" marB="0"/>
                </a:tc>
                <a:tc>
                  <a:txBody>
                    <a:bodyPr/>
                    <a:lstStyle/>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use Ordnance Survey symbols and 6 figure grid references.</a:t>
                      </a:r>
                      <a:endParaRPr lang="en-GB" sz="1050">
                        <a:solidFill>
                          <a:srgbClr val="FF0000"/>
                        </a:solidFill>
                        <a:latin typeface="Century Gothic" pitchFamily="34"/>
                        <a:ea typeface="Calibri" pitchFamily="34"/>
                        <a:cs typeface="Times New Roman" pitchFamily="18"/>
                      </a:endParaRPr>
                    </a:p>
                    <a:p>
                      <a:pPr marL="0" lvl="0" indent="0" algn="l">
                        <a:lnSpc>
                          <a:spcPct val="115000"/>
                        </a:lnSpc>
                        <a:spcAft>
                          <a:spcPts val="0"/>
                        </a:spcAft>
                        <a:buNone/>
                        <a:tabLst>
                          <a:tab pos="457200" algn="l"/>
                        </a:tabLst>
                      </a:pPr>
                      <a:endParaRPr lang="en-GB" sz="1050">
                        <a:solidFill>
                          <a:srgbClr val="FF0000"/>
                        </a:solidFill>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4"/>
                  </a:ext>
                </a:extLst>
              </a:tr>
              <a:tr h="718617">
                <a:tc>
                  <a:txBody>
                    <a:bodyPr/>
                    <a:lstStyle/>
                    <a:p>
                      <a:pPr lvl="0" algn="l">
                        <a:lnSpc>
                          <a:spcPct val="115000"/>
                        </a:lnSpc>
                        <a:spcAft>
                          <a:spcPts val="0"/>
                        </a:spcAft>
                      </a:pPr>
                      <a:r>
                        <a:rPr lang="en-GB" sz="1400" b="1">
                          <a:latin typeface="Century Gothic" pitchFamily="34"/>
                          <a:ea typeface="Calibri" pitchFamily="34"/>
                          <a:cs typeface="Times New Roman" pitchFamily="18"/>
                        </a:rPr>
                        <a:t>9</a:t>
                      </a:r>
                    </a:p>
                  </a:txBody>
                  <a:tcPr marL="68589" marR="68589" marT="0" marB="0"/>
                </a:tc>
                <a:tc>
                  <a:txBody>
                    <a:bodyPr/>
                    <a:lstStyle/>
                    <a:p>
                      <a:pPr lvl="0" algn="l">
                        <a:lnSpc>
                          <a:spcPct val="115000"/>
                        </a:lnSpc>
                        <a:spcAft>
                          <a:spcPts val="0"/>
                        </a:spcAft>
                      </a:pPr>
                      <a:r>
                        <a:rPr lang="en-GB" sz="1100" kern="1200">
                          <a:solidFill>
                            <a:srgbClr val="000000"/>
                          </a:solidFill>
                          <a:latin typeface="Century Gothic" pitchFamily="34"/>
                        </a:rPr>
                        <a:t>Pupils should be taught to use fieldwork to observe, measure, record and present the human and physical features in the local area using a range of methods, including sketch maps, plans and graphs, and digital technologies.</a:t>
                      </a:r>
                      <a:endParaRPr lang="en-GB" sz="1100">
                        <a:latin typeface="Century Gothic" pitchFamily="34"/>
                        <a:ea typeface="Calibri" pitchFamily="34"/>
                        <a:cs typeface="Times New Roman" pitchFamily="18"/>
                      </a:endParaRPr>
                    </a:p>
                  </a:txBody>
                  <a:tcPr marL="68589" marR="68589" marT="0" marB="0"/>
                </a:tc>
                <a:tc>
                  <a:txBody>
                    <a:bodyPr/>
                    <a:lstStyle/>
                    <a:p>
                      <a:pPr marL="171450" lvl="0" indent="-171450" algn="ctr">
                        <a:lnSpc>
                          <a:spcPct val="115000"/>
                        </a:lnSpc>
                        <a:spcAft>
                          <a:spcPts val="0"/>
                        </a:spcAft>
                        <a:buSzPct val="100000"/>
                        <a:buFont typeface="Arial" pitchFamily="34"/>
                        <a:buChar char="•"/>
                      </a:pPr>
                      <a:endParaRPr lang="en-GB" sz="1600" b="1" i="0">
                        <a:solidFill>
                          <a:srgbClr val="000000"/>
                        </a:solidFill>
                        <a:latin typeface="Century Gothic" pitchFamily="34"/>
                        <a:ea typeface="Calibri" pitchFamily="34"/>
                        <a:cs typeface="Times New Roman" pitchFamily="18"/>
                      </a:endParaRPr>
                    </a:p>
                  </a:txBody>
                  <a:tcPr marL="68589" marR="68589" marT="0" marB="0"/>
                </a:tc>
                <a:tc>
                  <a:txBody>
                    <a:bodyPr/>
                    <a:lstStyle/>
                    <a:p>
                      <a:pPr marL="171450" lvl="0" indent="-171450" algn="l">
                        <a:lnSpc>
                          <a:spcPct val="115000"/>
                        </a:lnSpc>
                        <a:spcAft>
                          <a:spcPts val="0"/>
                        </a:spcAft>
                        <a:buSzPct val="100000"/>
                        <a:buFont typeface="Arial" pitchFamily="34"/>
                        <a:buChar char="•"/>
                        <a:tabLst>
                          <a:tab pos="457200" algn="l"/>
                        </a:tabLst>
                      </a:pPr>
                      <a:r>
                        <a:rPr lang="en-GB" sz="1050" i="1">
                          <a:solidFill>
                            <a:srgbClr val="FF0000"/>
                          </a:solidFill>
                          <a:latin typeface="Century Gothic" pitchFamily="34"/>
                          <a:ea typeface="Calibri" pitchFamily="34"/>
                          <a:cs typeface="Times New Roman" pitchFamily="18"/>
                        </a:rPr>
                        <a:t>I can collect and accurately measure information (e.g. rainfall, temperature, wind speed, noise levels etc.).</a:t>
                      </a:r>
                      <a:endParaRPr lang="en-GB" sz="1050">
                        <a:solidFill>
                          <a:srgbClr val="FF0000"/>
                        </a:solidFill>
                        <a:latin typeface="Century Gothic" pitchFamily="34"/>
                        <a:ea typeface="Calibri" pitchFamily="34"/>
                        <a:cs typeface="Times New Roman" pitchFamily="18"/>
                      </a:endParaRPr>
                    </a:p>
                    <a:p>
                      <a:pPr marL="171450" lvl="0" indent="-171450" algn="l">
                        <a:lnSpc>
                          <a:spcPct val="115000"/>
                        </a:lnSpc>
                        <a:spcAft>
                          <a:spcPts val="0"/>
                        </a:spcAft>
                        <a:buSzPct val="100000"/>
                        <a:buFont typeface="Arial" pitchFamily="34"/>
                        <a:buChar char="•"/>
                      </a:pPr>
                      <a:endParaRPr lang="en-GB" sz="1050">
                        <a:solidFill>
                          <a:srgbClr val="FF0000"/>
                        </a:solidFill>
                        <a:latin typeface="Century Gothic" pitchFamily="34"/>
                        <a:ea typeface="Calibri" pitchFamily="34"/>
                        <a:cs typeface="Times New Roman" pitchFamily="18"/>
                      </a:endParaRPr>
                    </a:p>
                  </a:txBody>
                  <a:tcPr marL="68589" marR="68589" marT="0" marB="0"/>
                </a:tc>
                <a:extLst>
                  <a:ext uri="{0D108BD9-81ED-4DB2-BD59-A6C34878D82A}">
                    <a16:rowId xmlns:a16="http://schemas.microsoft.com/office/drawing/2014/main" val="10005"/>
                  </a:ext>
                </a:extLst>
              </a:tr>
            </a:tbl>
          </a:graphicData>
        </a:graphic>
      </p:graphicFrame>
      <p:sp>
        <p:nvSpPr>
          <p:cNvPr id="4"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7" name="Slide Number Placeholder 6"/>
          <p:cNvSpPr>
            <a:spLocks noGrp="1"/>
          </p:cNvSpPr>
          <p:nvPr>
            <p:ph type="sldNum" sz="quarter" idx="8"/>
          </p:nvPr>
        </p:nvSpPr>
        <p:spPr/>
        <p:txBody>
          <a:bodyPr/>
          <a:lstStyle/>
          <a:p>
            <a:pPr lvl="0"/>
            <a:fld id="{FDC8F4D4-DEA1-48FA-A959-B844C4CDC30B}" type="slidenum">
              <a:rPr lang="en-GB" smtClean="0"/>
              <a:t>29</a:t>
            </a:fld>
            <a:endParaRPr lang="en-GB"/>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108">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600200"/>
            <a:ext cx="7772400" cy="2387598"/>
          </a:xfrm>
        </p:spPr>
        <p:txBody>
          <a:bodyPr/>
          <a:lstStyle/>
          <a:p>
            <a:pPr lvl="0"/>
            <a:r>
              <a:rPr lang="en-GB" sz="4800" b="1">
                <a:solidFill>
                  <a:srgbClr val="C00000"/>
                </a:solidFill>
                <a:latin typeface="Century Gothic" pitchFamily="34"/>
              </a:rPr>
              <a:t>Geography Assessments</a:t>
            </a:r>
          </a:p>
        </p:txBody>
      </p:sp>
      <p:sp>
        <p:nvSpPr>
          <p:cNvPr id="3" name="Subtitle 2"/>
          <p:cNvSpPr txBox="1">
            <a:spLocks noGrp="1"/>
          </p:cNvSpPr>
          <p:nvPr>
            <p:ph type="subTitle" idx="1"/>
          </p:nvPr>
        </p:nvSpPr>
        <p:spPr>
          <a:xfrm>
            <a:off x="1143000" y="4120515"/>
            <a:ext cx="6858000" cy="1655758"/>
          </a:xfrm>
        </p:spPr>
        <p:txBody>
          <a:bodyPr/>
          <a:lstStyle/>
          <a:p>
            <a:pPr lvl="0"/>
            <a:endParaRPr lang="en-GB" b="1">
              <a:solidFill>
                <a:srgbClr val="F4B183"/>
              </a:solidFill>
              <a:latin typeface="Century Gothic" pitchFamily="34"/>
            </a:endParaRPr>
          </a:p>
          <a:p>
            <a:pPr lvl="0"/>
            <a:endParaRPr lang="en-GB" b="1">
              <a:solidFill>
                <a:srgbClr val="F4B183"/>
              </a:solidFill>
              <a:latin typeface="Century Gothic" pitchFamily="34"/>
            </a:endParaRPr>
          </a:p>
          <a:p>
            <a:pPr lvl="0"/>
            <a:r>
              <a:rPr lang="en-GB" sz="3600" b="1">
                <a:solidFill>
                  <a:srgbClr val="F4B183"/>
                </a:solidFill>
                <a:latin typeface="Century Gothic" pitchFamily="34"/>
              </a:rPr>
              <a:t>Year 3</a:t>
            </a:r>
          </a:p>
        </p:txBody>
      </p:sp>
      <p:pic>
        <p:nvPicPr>
          <p:cNvPr id="4" name="Picture 3" descr="FocusEducation_Logo_Col_72dpi - Copy - Copy.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9014" y="326898"/>
            <a:ext cx="3046378" cy="2152735"/>
          </a:xfrm>
          <a:prstGeom prst="rect">
            <a:avLst/>
          </a:prstGeom>
          <a:noFill/>
          <a:ln cap="flat">
            <a:noFill/>
          </a:ln>
        </p:spPr>
      </p:pic>
      <p:sp>
        <p:nvSpPr>
          <p:cNvPr id="6" name="Slide Number Placeholder 5"/>
          <p:cNvSpPr>
            <a:spLocks noGrp="1"/>
          </p:cNvSpPr>
          <p:nvPr>
            <p:ph type="sldNum" sz="quarter" idx="8"/>
          </p:nvPr>
        </p:nvSpPr>
        <p:spPr/>
        <p:txBody>
          <a:bodyPr/>
          <a:lstStyle/>
          <a:p>
            <a:pPr lvl="0"/>
            <a:fld id="{DE41114E-DA4F-468A-84AE-85008A17B4A4}" type="slidenum">
              <a:rPr lang="en-GB" smtClean="0"/>
              <a:t>30</a:t>
            </a:fld>
            <a:endParaRPr lang="en-GB"/>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14">
    <p:spTree>
      <p:nvGrpSpPr>
        <p:cNvPr id="1" name=""/>
        <p:cNvGrpSpPr/>
        <p:nvPr/>
      </p:nvGrpSpPr>
      <p:grpSpPr>
        <a:xfrm>
          <a:off x="0" y="0"/>
          <a:ext cx="0" cy="0"/>
          <a:chOff x="0" y="0"/>
          <a:chExt cx="0" cy="0"/>
        </a:xfrm>
      </p:grpSpPr>
      <p:pic>
        <p:nvPicPr>
          <p:cNvPr id="2" name="Picture 6"/>
          <p:cNvPicPr>
            <a:picLocks noChangeAspect="1"/>
          </p:cNvPicPr>
          <p:nvPr/>
        </p:nvPicPr>
        <p:blipFill>
          <a:blip r:embed="rId3"/>
          <a:srcRect/>
          <a:stretch>
            <a:fillRect/>
          </a:stretch>
        </p:blipFill>
        <p:spPr>
          <a:xfrm>
            <a:off x="406395" y="584201"/>
            <a:ext cx="8331198" cy="4984751"/>
          </a:xfrm>
          <a:prstGeom prst="rect">
            <a:avLst/>
          </a:prstGeom>
          <a:noFill/>
          <a:ln cap="flat">
            <a:noFill/>
          </a:ln>
        </p:spPr>
      </p:pic>
      <p:sp>
        <p:nvSpPr>
          <p:cNvPr id="3" name="Rectangle 7"/>
          <p:cNvSpPr/>
          <p:nvPr/>
        </p:nvSpPr>
        <p:spPr>
          <a:xfrm>
            <a:off x="1924053" y="4827583"/>
            <a:ext cx="1004889" cy="19526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1</a:t>
            </a:r>
          </a:p>
        </p:txBody>
      </p:sp>
      <p:sp>
        <p:nvSpPr>
          <p:cNvPr id="4" name="Rectangle 8"/>
          <p:cNvSpPr/>
          <p:nvPr/>
        </p:nvSpPr>
        <p:spPr>
          <a:xfrm>
            <a:off x="2633664" y="3817940"/>
            <a:ext cx="1006470" cy="1936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2</a:t>
            </a:r>
          </a:p>
        </p:txBody>
      </p:sp>
      <p:sp>
        <p:nvSpPr>
          <p:cNvPr id="5" name="Rectangle 9"/>
          <p:cNvSpPr/>
          <p:nvPr/>
        </p:nvSpPr>
        <p:spPr>
          <a:xfrm rot="2993177">
            <a:off x="3838563" y="4362485"/>
            <a:ext cx="1006470" cy="1936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3</a:t>
            </a:r>
          </a:p>
        </p:txBody>
      </p:sp>
      <p:sp>
        <p:nvSpPr>
          <p:cNvPr id="6" name="Rectangle 10"/>
          <p:cNvSpPr/>
          <p:nvPr/>
        </p:nvSpPr>
        <p:spPr>
          <a:xfrm>
            <a:off x="6457949" y="4962521"/>
            <a:ext cx="1006470" cy="19526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4</a:t>
            </a:r>
          </a:p>
        </p:txBody>
      </p:sp>
      <p:sp>
        <p:nvSpPr>
          <p:cNvPr id="7" name="Rectangle 11"/>
          <p:cNvSpPr/>
          <p:nvPr/>
        </p:nvSpPr>
        <p:spPr>
          <a:xfrm rot="17721310">
            <a:off x="3440909" y="3207548"/>
            <a:ext cx="1004889" cy="1936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5</a:t>
            </a:r>
          </a:p>
        </p:txBody>
      </p:sp>
      <p:sp>
        <p:nvSpPr>
          <p:cNvPr id="8" name="TextBox 12"/>
          <p:cNvSpPr txBox="1"/>
          <p:nvPr/>
        </p:nvSpPr>
        <p:spPr>
          <a:xfrm>
            <a:off x="316949" y="6332604"/>
            <a:ext cx="3042473" cy="369335"/>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Name the eight countries</a:t>
            </a:r>
          </a:p>
        </p:txBody>
      </p:sp>
      <p:graphicFrame>
        <p:nvGraphicFramePr>
          <p:cNvPr id="9" name="Table 13"/>
          <p:cNvGraphicFramePr>
            <a:graphicFrameLocks noGrp="1"/>
          </p:cNvGraphicFramePr>
          <p:nvPr/>
        </p:nvGraphicFramePr>
        <p:xfrm>
          <a:off x="406395" y="5621338"/>
          <a:ext cx="8331208" cy="676280"/>
        </p:xfrm>
        <a:graphic>
          <a:graphicData uri="http://schemas.openxmlformats.org/drawingml/2006/table">
            <a:tbl>
              <a:tblPr firstRow="1" bandRow="1">
                <a:effectLst/>
                <a:tableStyleId>{5C22544A-7EE6-4342-B048-85BDC9FD1C3A}</a:tableStyleId>
              </a:tblPr>
              <a:tblGrid>
                <a:gridCol w="2082802">
                  <a:extLst>
                    <a:ext uri="{9D8B030D-6E8A-4147-A177-3AD203B41FA5}">
                      <a16:colId xmlns:a16="http://schemas.microsoft.com/office/drawing/2014/main" val="20000"/>
                    </a:ext>
                  </a:extLst>
                </a:gridCol>
                <a:gridCol w="2082802">
                  <a:extLst>
                    <a:ext uri="{9D8B030D-6E8A-4147-A177-3AD203B41FA5}">
                      <a16:colId xmlns:a16="http://schemas.microsoft.com/office/drawing/2014/main" val="20001"/>
                    </a:ext>
                  </a:extLst>
                </a:gridCol>
                <a:gridCol w="2082802">
                  <a:extLst>
                    <a:ext uri="{9D8B030D-6E8A-4147-A177-3AD203B41FA5}">
                      <a16:colId xmlns:a16="http://schemas.microsoft.com/office/drawing/2014/main" val="20002"/>
                    </a:ext>
                  </a:extLst>
                </a:gridCol>
                <a:gridCol w="2082802">
                  <a:extLst>
                    <a:ext uri="{9D8B030D-6E8A-4147-A177-3AD203B41FA5}">
                      <a16:colId xmlns:a16="http://schemas.microsoft.com/office/drawing/2014/main" val="20003"/>
                    </a:ext>
                  </a:extLst>
                </a:gridCol>
              </a:tblGrid>
              <a:tr h="371191">
                <a:tc>
                  <a:txBody>
                    <a:bodyPr/>
                    <a:lstStyle/>
                    <a:p>
                      <a:pPr lvl="0"/>
                      <a:r>
                        <a:rPr lang="en-GB" sz="1400">
                          <a:solidFill>
                            <a:srgbClr val="000000"/>
                          </a:solidFill>
                          <a:latin typeface="Century Gothic" pitchFamily="34"/>
                        </a:rPr>
                        <a:t>1</a:t>
                      </a:r>
                    </a:p>
                  </a:txBody>
                  <a:tcPr marL="91458" marR="91458" marT="45765" marB="45765">
                    <a:solidFill>
                      <a:srgbClr val="DAE3F3"/>
                    </a:solidFill>
                  </a:tcPr>
                </a:tc>
                <a:tc>
                  <a:txBody>
                    <a:bodyPr/>
                    <a:lstStyle/>
                    <a:p>
                      <a:pPr lvl="0"/>
                      <a:r>
                        <a:rPr lang="en-GB" sz="1400">
                          <a:solidFill>
                            <a:srgbClr val="000000"/>
                          </a:solidFill>
                          <a:latin typeface="Century Gothic" pitchFamily="34"/>
                        </a:rPr>
                        <a:t>2</a:t>
                      </a:r>
                    </a:p>
                  </a:txBody>
                  <a:tcPr marL="91458" marR="91458" marT="45765" marB="45765">
                    <a:solidFill>
                      <a:srgbClr val="DAE3F3"/>
                    </a:solidFill>
                  </a:tcPr>
                </a:tc>
                <a:tc>
                  <a:txBody>
                    <a:bodyPr/>
                    <a:lstStyle/>
                    <a:p>
                      <a:pPr lvl="0"/>
                      <a:r>
                        <a:rPr lang="en-GB" sz="1400">
                          <a:solidFill>
                            <a:srgbClr val="000000"/>
                          </a:solidFill>
                          <a:latin typeface="Century Gothic" pitchFamily="34"/>
                        </a:rPr>
                        <a:t>3</a:t>
                      </a:r>
                    </a:p>
                  </a:txBody>
                  <a:tcPr marL="91458" marR="91458" marT="45765" marB="45765">
                    <a:solidFill>
                      <a:srgbClr val="DAE3F3"/>
                    </a:solidFill>
                  </a:tcPr>
                </a:tc>
                <a:tc>
                  <a:txBody>
                    <a:bodyPr/>
                    <a:lstStyle/>
                    <a:p>
                      <a:pPr lvl="0"/>
                      <a:r>
                        <a:rPr lang="en-GB" sz="1400">
                          <a:solidFill>
                            <a:srgbClr val="000000"/>
                          </a:solidFill>
                          <a:latin typeface="Century Gothic" pitchFamily="34"/>
                        </a:rPr>
                        <a:t>4</a:t>
                      </a:r>
                    </a:p>
                  </a:txBody>
                  <a:tcPr marL="91458" marR="91458" marT="45765" marB="45765">
                    <a:solidFill>
                      <a:srgbClr val="DAE3F3"/>
                    </a:solidFill>
                  </a:tcPr>
                </a:tc>
                <a:extLst>
                  <a:ext uri="{0D108BD9-81ED-4DB2-BD59-A6C34878D82A}">
                    <a16:rowId xmlns:a16="http://schemas.microsoft.com/office/drawing/2014/main" val="10000"/>
                  </a:ext>
                </a:extLst>
              </a:tr>
              <a:tr h="305089">
                <a:tc>
                  <a:txBody>
                    <a:bodyPr/>
                    <a:lstStyle/>
                    <a:p>
                      <a:pPr lvl="0"/>
                      <a:r>
                        <a:rPr lang="en-GB" sz="1400" b="1">
                          <a:solidFill>
                            <a:srgbClr val="000000"/>
                          </a:solidFill>
                          <a:latin typeface="Century Gothic" pitchFamily="34"/>
                        </a:rPr>
                        <a:t>5</a:t>
                      </a:r>
                    </a:p>
                  </a:txBody>
                  <a:tcPr marL="91458" marR="91458" marT="45765" marB="45765"/>
                </a:tc>
                <a:tc>
                  <a:txBody>
                    <a:bodyPr/>
                    <a:lstStyle/>
                    <a:p>
                      <a:pPr lvl="0"/>
                      <a:r>
                        <a:rPr lang="en-GB" sz="1400" b="1">
                          <a:solidFill>
                            <a:srgbClr val="000000"/>
                          </a:solidFill>
                          <a:latin typeface="Century Gothic" pitchFamily="34"/>
                        </a:rPr>
                        <a:t>6</a:t>
                      </a:r>
                    </a:p>
                  </a:txBody>
                  <a:tcPr marL="91458" marR="91458" marT="45765" marB="45765"/>
                </a:tc>
                <a:tc>
                  <a:txBody>
                    <a:bodyPr/>
                    <a:lstStyle/>
                    <a:p>
                      <a:pPr lvl="0"/>
                      <a:r>
                        <a:rPr lang="en-GB" sz="1400" b="1">
                          <a:solidFill>
                            <a:srgbClr val="000000"/>
                          </a:solidFill>
                          <a:latin typeface="Century Gothic" pitchFamily="34"/>
                        </a:rPr>
                        <a:t>7</a:t>
                      </a:r>
                    </a:p>
                  </a:txBody>
                  <a:tcPr marL="91458" marR="91458" marT="45765" marB="45765"/>
                </a:tc>
                <a:tc>
                  <a:txBody>
                    <a:bodyPr/>
                    <a:lstStyle/>
                    <a:p>
                      <a:pPr lvl="0"/>
                      <a:r>
                        <a:rPr lang="en-GB" sz="1400" b="1">
                          <a:solidFill>
                            <a:srgbClr val="000000"/>
                          </a:solidFill>
                          <a:latin typeface="Century Gothic" pitchFamily="34"/>
                        </a:rPr>
                        <a:t>8</a:t>
                      </a:r>
                    </a:p>
                  </a:txBody>
                  <a:tcPr marL="91458" marR="91458" marT="45765" marB="45765"/>
                </a:tc>
                <a:extLst>
                  <a:ext uri="{0D108BD9-81ED-4DB2-BD59-A6C34878D82A}">
                    <a16:rowId xmlns:a16="http://schemas.microsoft.com/office/drawing/2014/main" val="10001"/>
                  </a:ext>
                </a:extLst>
              </a:tr>
            </a:tbl>
          </a:graphicData>
        </a:graphic>
      </p:graphicFrame>
      <p:sp>
        <p:nvSpPr>
          <p:cNvPr id="10" name="Rectangle 14"/>
          <p:cNvSpPr/>
          <p:nvPr/>
        </p:nvSpPr>
        <p:spPr>
          <a:xfrm>
            <a:off x="4465636" y="3005139"/>
            <a:ext cx="1006470" cy="1936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6</a:t>
            </a:r>
          </a:p>
        </p:txBody>
      </p:sp>
      <p:sp>
        <p:nvSpPr>
          <p:cNvPr id="11" name="Rectangle 15"/>
          <p:cNvSpPr/>
          <p:nvPr/>
        </p:nvSpPr>
        <p:spPr>
          <a:xfrm rot="17721310">
            <a:off x="3847308" y="1556514"/>
            <a:ext cx="1235070" cy="230191"/>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7</a:t>
            </a:r>
          </a:p>
        </p:txBody>
      </p:sp>
      <p:sp>
        <p:nvSpPr>
          <p:cNvPr id="12" name="Rectangle 16"/>
          <p:cNvSpPr/>
          <p:nvPr/>
        </p:nvSpPr>
        <p:spPr>
          <a:xfrm>
            <a:off x="5108579" y="4913308"/>
            <a:ext cx="1006470" cy="1936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8</a:t>
            </a:r>
          </a:p>
        </p:txBody>
      </p:sp>
      <p:sp>
        <p:nvSpPr>
          <p:cNvPr id="13" name="TextBox 14"/>
          <p:cNvSpPr txBox="1"/>
          <p:nvPr/>
        </p:nvSpPr>
        <p:spPr>
          <a:xfrm>
            <a:off x="359121" y="85816"/>
            <a:ext cx="8331198" cy="46166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content: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locate the world’s countries, using maps to focus on Europe (including the location of Russia). </a:t>
            </a:r>
            <a:endParaRPr lang="en-GB" sz="1000" b="1" i="0" u="none" strike="noStrike" kern="1200" cap="none" spc="0" baseline="0">
              <a:solidFill>
                <a:srgbClr val="FF0000"/>
              </a:solidFill>
              <a:uFillTx/>
              <a:latin typeface="Century Gothic" pitchFamily="34"/>
            </a:endParaRPr>
          </a:p>
        </p:txBody>
      </p:sp>
      <p:sp>
        <p:nvSpPr>
          <p:cNvPr id="14" name="Footer Placeholder 1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6" name="Rectangle 20"/>
          <p:cNvSpPr/>
          <p:nvPr/>
        </p:nvSpPr>
        <p:spPr>
          <a:xfrm>
            <a:off x="406395" y="56039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A</a:t>
            </a:r>
          </a:p>
        </p:txBody>
      </p:sp>
      <p:sp>
        <p:nvSpPr>
          <p:cNvPr id="18" name="Slide Number Placeholder 17"/>
          <p:cNvSpPr>
            <a:spLocks noGrp="1"/>
          </p:cNvSpPr>
          <p:nvPr>
            <p:ph type="sldNum" sz="quarter" idx="8"/>
          </p:nvPr>
        </p:nvSpPr>
        <p:spPr/>
        <p:txBody>
          <a:bodyPr/>
          <a:lstStyle/>
          <a:p>
            <a:pPr lvl="0"/>
            <a:fld id="{800496E8-3B95-4BCD-BE1D-173A4D5F2E30}" type="slidenum">
              <a:rPr lang="en-GB" smtClean="0"/>
              <a:t>31</a:t>
            </a:fld>
            <a:endParaRPr lang="en-GB"/>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52">
    <p:spTree>
      <p:nvGrpSpPr>
        <p:cNvPr id="1" name=""/>
        <p:cNvGrpSpPr/>
        <p:nvPr/>
      </p:nvGrpSpPr>
      <p:grpSpPr>
        <a:xfrm>
          <a:off x="0" y="0"/>
          <a:ext cx="0" cy="0"/>
          <a:chOff x="0" y="0"/>
          <a:chExt cx="0" cy="0"/>
        </a:xfrm>
      </p:grpSpPr>
      <p:sp>
        <p:nvSpPr>
          <p:cNvPr id="2"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4" name="Pictur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5435669" cy="6858000"/>
          </a:xfrm>
          <a:prstGeom prst="rect">
            <a:avLst/>
          </a:prstGeom>
          <a:noFill/>
          <a:ln cap="flat">
            <a:noFill/>
          </a:ln>
        </p:spPr>
      </p:pic>
      <p:graphicFrame>
        <p:nvGraphicFramePr>
          <p:cNvPr id="5" name="Table 8"/>
          <p:cNvGraphicFramePr>
            <a:graphicFrameLocks noGrp="1"/>
          </p:cNvGraphicFramePr>
          <p:nvPr/>
        </p:nvGraphicFramePr>
        <p:xfrm>
          <a:off x="5489938" y="1772793"/>
          <a:ext cx="3377610" cy="4333268"/>
        </p:xfrm>
        <a:graphic>
          <a:graphicData uri="http://schemas.openxmlformats.org/drawingml/2006/table">
            <a:tbl>
              <a:tblPr firstRow="1" bandRow="1">
                <a:effectLst/>
                <a:tableStyleId>{5C22544A-7EE6-4342-B048-85BDC9FD1C3A}</a:tableStyleId>
              </a:tblPr>
              <a:tblGrid>
                <a:gridCol w="363291">
                  <a:extLst>
                    <a:ext uri="{9D8B030D-6E8A-4147-A177-3AD203B41FA5}">
                      <a16:colId xmlns:a16="http://schemas.microsoft.com/office/drawing/2014/main" val="20000"/>
                    </a:ext>
                  </a:extLst>
                </a:gridCol>
                <a:gridCol w="3014319">
                  <a:extLst>
                    <a:ext uri="{9D8B030D-6E8A-4147-A177-3AD203B41FA5}">
                      <a16:colId xmlns:a16="http://schemas.microsoft.com/office/drawing/2014/main" val="20001"/>
                    </a:ext>
                  </a:extLst>
                </a:gridCol>
              </a:tblGrid>
              <a:tr h="370844">
                <a:tc gridSpan="2">
                  <a:txBody>
                    <a:bodyPr/>
                    <a:lstStyle/>
                    <a:p>
                      <a:pPr lvl="0"/>
                      <a:endParaRPr lang="en-GB" sz="1600">
                        <a:latin typeface="Century Gothic" pitchFamily="34"/>
                      </a:endParaRPr>
                    </a:p>
                  </a:txBody>
                  <a:tcPr/>
                </a:tc>
                <a:tc hMerge="1">
                  <a:txBody>
                    <a:bodyPr/>
                    <a:lstStyle/>
                    <a:p>
                      <a:endParaRPr lang="en-GB"/>
                    </a:p>
                  </a:txBody>
                  <a:tcPr/>
                </a:tc>
                <a:extLst>
                  <a:ext uri="{0D108BD9-81ED-4DB2-BD59-A6C34878D82A}">
                    <a16:rowId xmlns:a16="http://schemas.microsoft.com/office/drawing/2014/main" val="10000"/>
                  </a:ext>
                </a:extLst>
              </a:tr>
              <a:tr h="370844">
                <a:tc>
                  <a:txBody>
                    <a:bodyPr/>
                    <a:lstStyle/>
                    <a:p>
                      <a:pPr lvl="0"/>
                      <a:endParaRPr lang="en-GB" sz="1600">
                        <a:latin typeface="Century Gothic" pitchFamily="34"/>
                      </a:endParaRPr>
                    </a:p>
                  </a:txBody>
                  <a:tcPr/>
                </a:tc>
                <a:tc>
                  <a:txBody>
                    <a:bodyPr/>
                    <a:lstStyle/>
                    <a:p>
                      <a:pPr lvl="0"/>
                      <a:r>
                        <a:rPr lang="en-GB" sz="1600">
                          <a:latin typeface="Century Gothic" pitchFamily="34"/>
                        </a:rPr>
                        <a:t>Name two counties on the coast</a:t>
                      </a:r>
                    </a:p>
                  </a:txBody>
                  <a:tcPr/>
                </a:tc>
                <a:extLst>
                  <a:ext uri="{0D108BD9-81ED-4DB2-BD59-A6C34878D82A}">
                    <a16:rowId xmlns:a16="http://schemas.microsoft.com/office/drawing/2014/main" val="10001"/>
                  </a:ext>
                </a:extLst>
              </a:tr>
              <a:tr h="370844">
                <a:tc>
                  <a:txBody>
                    <a:bodyPr/>
                    <a:lstStyle/>
                    <a:p>
                      <a:pPr lvl="0"/>
                      <a:r>
                        <a:rPr lang="en-GB" sz="1600">
                          <a:latin typeface="Century Gothic" pitchFamily="34"/>
                        </a:rPr>
                        <a:t>1</a:t>
                      </a:r>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2"/>
                  </a:ext>
                </a:extLst>
              </a:tr>
              <a:tr h="370844">
                <a:tc>
                  <a:txBody>
                    <a:bodyPr/>
                    <a:lstStyle/>
                    <a:p>
                      <a:pPr lvl="0"/>
                      <a:r>
                        <a:rPr lang="en-GB" sz="1600">
                          <a:latin typeface="Century Gothic" pitchFamily="34"/>
                        </a:rPr>
                        <a:t>2</a:t>
                      </a:r>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3"/>
                  </a:ext>
                </a:extLst>
              </a:tr>
              <a:tr h="370844">
                <a:tc>
                  <a:txBody>
                    <a:bodyPr/>
                    <a:lstStyle/>
                    <a:p>
                      <a:pPr lvl="0"/>
                      <a:endParaRPr lang="en-GB" sz="1600">
                        <a:latin typeface="Century Gothic" pitchFamily="34"/>
                      </a:endParaRPr>
                    </a:p>
                  </a:txBody>
                  <a:tcPr/>
                </a:tc>
                <a:tc>
                  <a:txBody>
                    <a:bodyPr/>
                    <a:lstStyle/>
                    <a:p>
                      <a:pPr lvl="0"/>
                      <a:r>
                        <a:rPr lang="en-GB" sz="1600">
                          <a:latin typeface="Century Gothic" pitchFamily="34"/>
                        </a:rPr>
                        <a:t>Name two counties in the North of England</a:t>
                      </a:r>
                    </a:p>
                  </a:txBody>
                  <a:tcPr/>
                </a:tc>
                <a:extLst>
                  <a:ext uri="{0D108BD9-81ED-4DB2-BD59-A6C34878D82A}">
                    <a16:rowId xmlns:a16="http://schemas.microsoft.com/office/drawing/2014/main" val="10004"/>
                  </a:ext>
                </a:extLst>
              </a:tr>
              <a:tr h="370844">
                <a:tc>
                  <a:txBody>
                    <a:bodyPr/>
                    <a:lstStyle/>
                    <a:p>
                      <a:pPr lvl="0"/>
                      <a:r>
                        <a:rPr lang="en-GB" sz="1600">
                          <a:latin typeface="Century Gothic" pitchFamily="34"/>
                        </a:rPr>
                        <a:t>1</a:t>
                      </a:r>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5"/>
                  </a:ext>
                </a:extLst>
              </a:tr>
              <a:tr h="370844">
                <a:tc>
                  <a:txBody>
                    <a:bodyPr/>
                    <a:lstStyle/>
                    <a:p>
                      <a:pPr lvl="0"/>
                      <a:r>
                        <a:rPr lang="en-GB" sz="1600">
                          <a:latin typeface="Century Gothic" pitchFamily="34"/>
                        </a:rPr>
                        <a:t>2</a:t>
                      </a:r>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6"/>
                  </a:ext>
                </a:extLst>
              </a:tr>
              <a:tr h="370844">
                <a:tc>
                  <a:txBody>
                    <a:bodyPr/>
                    <a:lstStyle/>
                    <a:p>
                      <a:pPr lvl="0"/>
                      <a:endParaRPr lang="en-GB" sz="1600">
                        <a:latin typeface="Century Gothic" pitchFamily="34"/>
                      </a:endParaRPr>
                    </a:p>
                  </a:txBody>
                  <a:tcPr/>
                </a:tc>
                <a:tc>
                  <a:txBody>
                    <a:bodyPr/>
                    <a:lstStyle/>
                    <a:p>
                      <a:pPr lvl="0"/>
                      <a:r>
                        <a:rPr lang="en-GB" sz="1600">
                          <a:latin typeface="Century Gothic" pitchFamily="34"/>
                        </a:rPr>
                        <a:t>Name two counties in south west of England</a:t>
                      </a:r>
                    </a:p>
                  </a:txBody>
                  <a:tcPr/>
                </a:tc>
                <a:extLst>
                  <a:ext uri="{0D108BD9-81ED-4DB2-BD59-A6C34878D82A}">
                    <a16:rowId xmlns:a16="http://schemas.microsoft.com/office/drawing/2014/main" val="10007"/>
                  </a:ext>
                </a:extLst>
              </a:tr>
              <a:tr h="370844">
                <a:tc>
                  <a:txBody>
                    <a:bodyPr/>
                    <a:lstStyle/>
                    <a:p>
                      <a:pPr lvl="0"/>
                      <a:r>
                        <a:rPr lang="en-GB" sz="1600">
                          <a:latin typeface="Century Gothic" pitchFamily="34"/>
                        </a:rPr>
                        <a:t>1</a:t>
                      </a:r>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8"/>
                  </a:ext>
                </a:extLst>
              </a:tr>
              <a:tr h="370844">
                <a:tc>
                  <a:txBody>
                    <a:bodyPr/>
                    <a:lstStyle/>
                    <a:p>
                      <a:pPr lvl="0"/>
                      <a:r>
                        <a:rPr lang="en-GB" sz="1600">
                          <a:latin typeface="Century Gothic" pitchFamily="34"/>
                        </a:rPr>
                        <a:t>2</a:t>
                      </a:r>
                    </a:p>
                  </a:txBody>
                  <a:tcPr/>
                </a:tc>
                <a:tc>
                  <a:txBody>
                    <a:bodyPr/>
                    <a:lstStyle/>
                    <a:p>
                      <a:pPr lvl="0"/>
                      <a:endParaRPr lang="en-GB" sz="1600">
                        <a:latin typeface="Century Gothic" pitchFamily="34"/>
                      </a:endParaRPr>
                    </a:p>
                  </a:txBody>
                  <a:tcPr/>
                </a:tc>
                <a:extLst>
                  <a:ext uri="{0D108BD9-81ED-4DB2-BD59-A6C34878D82A}">
                    <a16:rowId xmlns:a16="http://schemas.microsoft.com/office/drawing/2014/main" val="10009"/>
                  </a:ext>
                </a:extLst>
              </a:tr>
            </a:tbl>
          </a:graphicData>
        </a:graphic>
      </p:graphicFrame>
      <p:sp>
        <p:nvSpPr>
          <p:cNvPr id="6" name="TextBox 9"/>
          <p:cNvSpPr txBox="1"/>
          <p:nvPr/>
        </p:nvSpPr>
        <p:spPr>
          <a:xfrm>
            <a:off x="5688418" y="233912"/>
            <a:ext cx="3179131" cy="153888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content: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1" i="0" u="none" strike="noStrike" kern="1200" cap="none" spc="0" baseline="0">
                <a:solidFill>
                  <a:srgbClr val="000000"/>
                </a:solidFill>
                <a:uFillTx/>
                <a:latin typeface="Century Gothic" pitchFamily="34"/>
                <a:ea typeface="Calibri" pitchFamily="34"/>
                <a:cs typeface="Times New Roman" pitchFamily="18"/>
              </a:rPr>
              <a:t>Pupils should be taught to name and locate counties and cities of the United Kingdom, geographical regions and their identifying human and physical characteristics, key topographical features (including hills, mountains, coasts and rivers), </a:t>
            </a:r>
            <a:r>
              <a:rPr lang="en-GB" sz="1000" b="0" i="0" u="none" strike="noStrike" kern="1200" cap="none" spc="0" baseline="0">
                <a:solidFill>
                  <a:srgbClr val="000000"/>
                </a:solidFill>
                <a:uFillTx/>
                <a:latin typeface="Century Gothic" pitchFamily="34"/>
                <a:ea typeface="Calibri" pitchFamily="34"/>
                <a:cs typeface="Times New Roman" pitchFamily="18"/>
              </a:rPr>
              <a:t>and land-use patterns; and understand how some of these aspects have changed over time.</a:t>
            </a:r>
          </a:p>
        </p:txBody>
      </p:sp>
      <p:sp>
        <p:nvSpPr>
          <p:cNvPr id="7" name="Rectangle 20"/>
          <p:cNvSpPr/>
          <p:nvPr/>
        </p:nvSpPr>
        <p:spPr>
          <a:xfrm>
            <a:off x="0" y="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B</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FDC8F4D4-DEA1-48FA-A959-B844C4CDC30B}" type="slidenum">
              <a:rPr lang="en-GB" smtClean="0"/>
              <a:t>32</a:t>
            </a:fld>
            <a:endParaRPr lang="en-GB"/>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124">
    <p:spTree>
      <p:nvGrpSpPr>
        <p:cNvPr id="1" name=""/>
        <p:cNvGrpSpPr/>
        <p:nvPr/>
      </p:nvGrpSpPr>
      <p:grpSpPr>
        <a:xfrm>
          <a:off x="0" y="0"/>
          <a:ext cx="0" cy="0"/>
          <a:chOff x="0" y="0"/>
          <a:chExt cx="0" cy="0"/>
        </a:xfrm>
      </p:grpSpPr>
      <p:sp>
        <p:nvSpPr>
          <p:cNvPr id="2"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4" name="Picture 7"/>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5435669" cy="6858000"/>
          </a:xfrm>
          <a:prstGeom prst="rect">
            <a:avLst/>
          </a:prstGeom>
          <a:noFill/>
          <a:ln cap="flat">
            <a:noFill/>
          </a:ln>
        </p:spPr>
      </p:pic>
      <p:graphicFrame>
        <p:nvGraphicFramePr>
          <p:cNvPr id="5" name="Table 8"/>
          <p:cNvGraphicFramePr>
            <a:graphicFrameLocks noGrp="1"/>
          </p:cNvGraphicFramePr>
          <p:nvPr/>
        </p:nvGraphicFramePr>
        <p:xfrm>
          <a:off x="5564370" y="3429000"/>
          <a:ext cx="3377610" cy="2865144"/>
        </p:xfrm>
        <a:graphic>
          <a:graphicData uri="http://schemas.openxmlformats.org/drawingml/2006/table">
            <a:tbl>
              <a:tblPr firstRow="1" bandRow="1">
                <a:effectLst/>
                <a:tableStyleId>{5C22544A-7EE6-4342-B048-85BDC9FD1C3A}</a:tableStyleId>
              </a:tblPr>
              <a:tblGrid>
                <a:gridCol w="363291">
                  <a:extLst>
                    <a:ext uri="{9D8B030D-6E8A-4147-A177-3AD203B41FA5}">
                      <a16:colId xmlns:a16="http://schemas.microsoft.com/office/drawing/2014/main" val="20000"/>
                    </a:ext>
                  </a:extLst>
                </a:gridCol>
                <a:gridCol w="3014319">
                  <a:extLst>
                    <a:ext uri="{9D8B030D-6E8A-4147-A177-3AD203B41FA5}">
                      <a16:colId xmlns:a16="http://schemas.microsoft.com/office/drawing/2014/main" val="20001"/>
                    </a:ext>
                  </a:extLst>
                </a:gridCol>
              </a:tblGrid>
              <a:tr h="370844">
                <a:tc gridSpan="2">
                  <a:txBody>
                    <a:bodyPr/>
                    <a:lstStyle/>
                    <a:p>
                      <a:pPr lvl="0"/>
                      <a:r>
                        <a:rPr lang="en-GB"/>
                        <a:t>Draw an arrow from the named counties to their location</a:t>
                      </a:r>
                    </a:p>
                  </a:txBody>
                  <a:tcPr/>
                </a:tc>
                <a:tc hMerge="1">
                  <a:txBody>
                    <a:bodyPr/>
                    <a:lstStyle/>
                    <a:p>
                      <a:endParaRPr lang="en-GB"/>
                    </a:p>
                  </a:txBody>
                  <a:tcPr/>
                </a:tc>
                <a:extLst>
                  <a:ext uri="{0D108BD9-81ED-4DB2-BD59-A6C34878D82A}">
                    <a16:rowId xmlns:a16="http://schemas.microsoft.com/office/drawing/2014/main" val="10000"/>
                  </a:ext>
                </a:extLst>
              </a:tr>
              <a:tr h="370844">
                <a:tc>
                  <a:txBody>
                    <a:bodyPr/>
                    <a:lstStyle/>
                    <a:p>
                      <a:pPr lvl="0"/>
                      <a:endParaRPr lang="en-GB"/>
                    </a:p>
                  </a:txBody>
                  <a:tcPr/>
                </a:tc>
                <a:tc>
                  <a:txBody>
                    <a:bodyPr/>
                    <a:lstStyle/>
                    <a:p>
                      <a:pPr lvl="0"/>
                      <a:r>
                        <a:rPr lang="en-GB">
                          <a:latin typeface="Century Gothic" pitchFamily="34"/>
                        </a:rPr>
                        <a:t>Cheshire</a:t>
                      </a:r>
                    </a:p>
                  </a:txBody>
                  <a:tcPr/>
                </a:tc>
                <a:extLst>
                  <a:ext uri="{0D108BD9-81ED-4DB2-BD59-A6C34878D82A}">
                    <a16:rowId xmlns:a16="http://schemas.microsoft.com/office/drawing/2014/main" val="10001"/>
                  </a:ext>
                </a:extLst>
              </a:tr>
              <a:tr h="370844">
                <a:tc>
                  <a:txBody>
                    <a:bodyPr/>
                    <a:lstStyle/>
                    <a:p>
                      <a:pPr lvl="0"/>
                      <a:endParaRPr lang="en-GB"/>
                    </a:p>
                  </a:txBody>
                  <a:tcPr/>
                </a:tc>
                <a:tc>
                  <a:txBody>
                    <a:bodyPr/>
                    <a:lstStyle/>
                    <a:p>
                      <a:pPr lvl="0"/>
                      <a:r>
                        <a:rPr lang="en-GB">
                          <a:latin typeface="Century Gothic" pitchFamily="34"/>
                        </a:rPr>
                        <a:t>Devon</a:t>
                      </a:r>
                    </a:p>
                  </a:txBody>
                  <a:tcPr/>
                </a:tc>
                <a:extLst>
                  <a:ext uri="{0D108BD9-81ED-4DB2-BD59-A6C34878D82A}">
                    <a16:rowId xmlns:a16="http://schemas.microsoft.com/office/drawing/2014/main" val="10002"/>
                  </a:ext>
                </a:extLst>
              </a:tr>
              <a:tr h="370844">
                <a:tc>
                  <a:txBody>
                    <a:bodyPr/>
                    <a:lstStyle/>
                    <a:p>
                      <a:pPr lvl="0"/>
                      <a:endParaRPr lang="en-GB"/>
                    </a:p>
                  </a:txBody>
                  <a:tcPr/>
                </a:tc>
                <a:tc>
                  <a:txBody>
                    <a:bodyPr/>
                    <a:lstStyle/>
                    <a:p>
                      <a:pPr lvl="0"/>
                      <a:r>
                        <a:rPr lang="en-GB">
                          <a:latin typeface="Century Gothic" pitchFamily="34"/>
                        </a:rPr>
                        <a:t>Cumbria</a:t>
                      </a:r>
                    </a:p>
                  </a:txBody>
                  <a:tcPr/>
                </a:tc>
                <a:extLst>
                  <a:ext uri="{0D108BD9-81ED-4DB2-BD59-A6C34878D82A}">
                    <a16:rowId xmlns:a16="http://schemas.microsoft.com/office/drawing/2014/main" val="10003"/>
                  </a:ext>
                </a:extLst>
              </a:tr>
              <a:tr h="370844">
                <a:tc>
                  <a:txBody>
                    <a:bodyPr/>
                    <a:lstStyle/>
                    <a:p>
                      <a:pPr lvl="0"/>
                      <a:endParaRPr lang="en-GB"/>
                    </a:p>
                  </a:txBody>
                  <a:tcPr/>
                </a:tc>
                <a:tc>
                  <a:txBody>
                    <a:bodyPr/>
                    <a:lstStyle/>
                    <a:p>
                      <a:pPr lvl="0"/>
                      <a:r>
                        <a:rPr lang="en-GB">
                          <a:latin typeface="Century Gothic" pitchFamily="34"/>
                        </a:rPr>
                        <a:t>Dumfries and Galloway</a:t>
                      </a:r>
                    </a:p>
                  </a:txBody>
                  <a:tcPr/>
                </a:tc>
                <a:extLst>
                  <a:ext uri="{0D108BD9-81ED-4DB2-BD59-A6C34878D82A}">
                    <a16:rowId xmlns:a16="http://schemas.microsoft.com/office/drawing/2014/main" val="10004"/>
                  </a:ext>
                </a:extLst>
              </a:tr>
              <a:tr h="370844">
                <a:tc>
                  <a:txBody>
                    <a:bodyPr/>
                    <a:lstStyle/>
                    <a:p>
                      <a:pPr lvl="0"/>
                      <a:endParaRPr lang="en-GB"/>
                    </a:p>
                  </a:txBody>
                  <a:tcPr/>
                </a:tc>
                <a:tc>
                  <a:txBody>
                    <a:bodyPr/>
                    <a:lstStyle/>
                    <a:p>
                      <a:pPr lvl="0"/>
                      <a:r>
                        <a:rPr lang="en-GB">
                          <a:latin typeface="Century Gothic" pitchFamily="34"/>
                        </a:rPr>
                        <a:t>Antrim</a:t>
                      </a:r>
                    </a:p>
                  </a:txBody>
                  <a:tcPr/>
                </a:tc>
                <a:extLst>
                  <a:ext uri="{0D108BD9-81ED-4DB2-BD59-A6C34878D82A}">
                    <a16:rowId xmlns:a16="http://schemas.microsoft.com/office/drawing/2014/main" val="10005"/>
                  </a:ext>
                </a:extLst>
              </a:tr>
              <a:tr h="370844">
                <a:tc>
                  <a:txBody>
                    <a:bodyPr/>
                    <a:lstStyle/>
                    <a:p>
                      <a:pPr lvl="0"/>
                      <a:endParaRPr lang="en-GB"/>
                    </a:p>
                  </a:txBody>
                  <a:tcPr/>
                </a:tc>
                <a:tc>
                  <a:txBody>
                    <a:bodyPr/>
                    <a:lstStyle/>
                    <a:p>
                      <a:pPr lvl="0"/>
                      <a:r>
                        <a:rPr lang="en-GB">
                          <a:latin typeface="Century Gothic" pitchFamily="34"/>
                        </a:rPr>
                        <a:t>Carmarthen</a:t>
                      </a:r>
                    </a:p>
                  </a:txBody>
                  <a:tcPr/>
                </a:tc>
                <a:extLst>
                  <a:ext uri="{0D108BD9-81ED-4DB2-BD59-A6C34878D82A}">
                    <a16:rowId xmlns:a16="http://schemas.microsoft.com/office/drawing/2014/main" val="10006"/>
                  </a:ext>
                </a:extLst>
              </a:tr>
            </a:tbl>
          </a:graphicData>
        </a:graphic>
      </p:graphicFrame>
      <p:sp>
        <p:nvSpPr>
          <p:cNvPr id="6" name="TextBox 9"/>
          <p:cNvSpPr txBox="1"/>
          <p:nvPr/>
        </p:nvSpPr>
        <p:spPr>
          <a:xfrm>
            <a:off x="5688418" y="233912"/>
            <a:ext cx="3179131" cy="153888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content: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1" i="0" u="none" strike="noStrike" kern="1200" cap="none" spc="0" baseline="0">
                <a:solidFill>
                  <a:srgbClr val="000000"/>
                </a:solidFill>
                <a:uFillTx/>
                <a:latin typeface="Century Gothic" pitchFamily="34"/>
                <a:ea typeface="Calibri" pitchFamily="34"/>
                <a:cs typeface="Times New Roman" pitchFamily="18"/>
              </a:rPr>
              <a:t>Pupils should be taught to name and locate counties and cities of the United Kingdom, </a:t>
            </a:r>
            <a:r>
              <a:rPr lang="en-GB" sz="1000" b="0" i="0" u="none" strike="noStrike" kern="1200" cap="none" spc="0" baseline="0">
                <a:solidFill>
                  <a:srgbClr val="000000"/>
                </a:solidFill>
                <a:uFillTx/>
                <a:latin typeface="Century Gothic" pitchFamily="34"/>
                <a:ea typeface="Calibri" pitchFamily="34"/>
                <a:cs typeface="Times New Roman" pitchFamily="18"/>
              </a:rPr>
              <a:t>geographical regions and their identifying human and physical characteristics, key topographical features (including hills, mountains, coasts and rivers), and land-use patterns; and understand how some of these aspects have changed over time.</a:t>
            </a:r>
          </a:p>
        </p:txBody>
      </p:sp>
      <p:sp>
        <p:nvSpPr>
          <p:cNvPr id="7" name="Rectangle 20"/>
          <p:cNvSpPr/>
          <p:nvPr/>
        </p:nvSpPr>
        <p:spPr>
          <a:xfrm>
            <a:off x="0" y="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C</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FDC8F4D4-DEA1-48FA-A959-B844C4CDC30B}" type="slidenum">
              <a:rPr lang="en-GB" smtClean="0"/>
              <a:t>33</a:t>
            </a:fld>
            <a:endParaRPr lang="en-GB"/>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125">
    <p:spTree>
      <p:nvGrpSpPr>
        <p:cNvPr id="1" name=""/>
        <p:cNvGrpSpPr/>
        <p:nvPr/>
      </p:nvGrpSpPr>
      <p:grpSpPr>
        <a:xfrm>
          <a:off x="0" y="0"/>
          <a:ext cx="0" cy="0"/>
          <a:chOff x="0" y="0"/>
          <a:chExt cx="0" cy="0"/>
        </a:xfrm>
      </p:grpSpPr>
      <p:pic>
        <p:nvPicPr>
          <p:cNvPr id="2" name="Content Placeholder 4"/>
          <p:cNvPicPr>
            <a:picLocks noGrp="1" noChangeAspect="1"/>
          </p:cNvPicPr>
          <p:nvPr>
            <p:ph idx="1"/>
          </p:nvPr>
        </p:nvPicPr>
        <p:blipFill>
          <a:blip r:embed="rId2" cstate="email">
            <a:extLst>
              <a:ext uri="{28A0092B-C50C-407E-A947-70E740481C1C}">
                <a14:useLocalDpi xmlns:a14="http://schemas.microsoft.com/office/drawing/2010/main"/>
              </a:ext>
            </a:extLst>
          </a:blip>
          <a:srcRect b="3839"/>
          <a:stretch>
            <a:fillRect/>
          </a:stretch>
        </p:blipFill>
        <p:spPr>
          <a:xfrm>
            <a:off x="2471531" y="2135206"/>
            <a:ext cx="6672468" cy="3822621"/>
          </a:xfrm>
        </p:spPr>
      </p:pic>
      <p:sp>
        <p:nvSpPr>
          <p:cNvPr id="3" name="TextBox 5"/>
          <p:cNvSpPr txBox="1"/>
          <p:nvPr/>
        </p:nvSpPr>
        <p:spPr>
          <a:xfrm>
            <a:off x="109535" y="487366"/>
            <a:ext cx="8934446" cy="83099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Century Gothic" pitchFamily="34"/>
              </a:rPr>
              <a:t>Name four northern hemisphere countries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Century Gothic" pitchFamily="34"/>
              </a:rPr>
              <a:t>Name four southern hemisphere countries</a:t>
            </a:r>
          </a:p>
        </p:txBody>
      </p:sp>
      <p:sp>
        <p:nvSpPr>
          <p:cNvPr id="4" name="Footer Placeholder 7"/>
          <p:cNvSpPr txBox="1"/>
          <p:nvPr/>
        </p:nvSpPr>
        <p:spPr>
          <a:xfrm>
            <a:off x="3033714" y="6502398"/>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TextBox 1"/>
          <p:cNvSpPr txBox="1"/>
          <p:nvPr/>
        </p:nvSpPr>
        <p:spPr>
          <a:xfrm>
            <a:off x="109535" y="0"/>
            <a:ext cx="8789916" cy="61555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content: </a:t>
            </a:r>
            <a:r>
              <a:rPr lang="en-GB" sz="1000" b="0" i="0" u="none" strike="noStrike" kern="1200" cap="none" spc="0" baseline="0">
                <a:solidFill>
                  <a:srgbClr val="000000"/>
                </a:solidFill>
                <a:uFillTx/>
                <a:latin typeface="Century Gothic" pitchFamily="34"/>
              </a:rPr>
              <a:t>Pupils should be taught to identify the position and significance of latitude, longitude, Equator, Northern Hemisphere, Southern Hemisphere, the Tropics of Cancer and Capricorn, Arctic and Antarctic Circle, the Prime/Greenwich Meridian and time zones (including day and night).</a:t>
            </a:r>
            <a:r>
              <a:rPr lang="en-GB" sz="1000" b="0" i="0" u="none" strike="noStrike" kern="1200" cap="none" spc="0" baseline="0">
                <a:solidFill>
                  <a:srgbClr val="000000"/>
                </a:solidFill>
                <a:uFillTx/>
                <a:latin typeface="Century Gothic" pitchFamily="34"/>
                <a:ea typeface="Calibri" pitchFamily="34"/>
                <a:cs typeface="Times New Roman" pitchFamily="18"/>
              </a:rPr>
              <a:t> </a:t>
            </a:r>
          </a:p>
        </p:txBody>
      </p:sp>
      <p:sp>
        <p:nvSpPr>
          <p:cNvPr id="7" name="Rectangle 20"/>
          <p:cNvSpPr/>
          <p:nvPr/>
        </p:nvSpPr>
        <p:spPr>
          <a:xfrm>
            <a:off x="8072432" y="615555"/>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D</a:t>
            </a:r>
            <a:endParaRPr lang="en-GB" sz="3200" b="1" i="0" u="none" strike="noStrike" kern="1200" cap="none" spc="0" baseline="0">
              <a:solidFill>
                <a:srgbClr val="FFFFFF"/>
              </a:solidFill>
              <a:uFillTx/>
              <a:latin typeface="Century Gothic" pitchFamily="34"/>
            </a:endParaRPr>
          </a:p>
        </p:txBody>
      </p:sp>
      <p:graphicFrame>
        <p:nvGraphicFramePr>
          <p:cNvPr id="8" name="Table 7"/>
          <p:cNvGraphicFramePr>
            <a:graphicFrameLocks noGrp="1"/>
          </p:cNvGraphicFramePr>
          <p:nvPr/>
        </p:nvGraphicFramePr>
        <p:xfrm>
          <a:off x="0" y="4766849"/>
          <a:ext cx="2471531" cy="1854220"/>
        </p:xfrm>
        <a:graphic>
          <a:graphicData uri="http://schemas.openxmlformats.org/drawingml/2006/table">
            <a:tbl>
              <a:tblPr firstRow="1" bandRow="1">
                <a:effectLst/>
                <a:tableStyleId>{5C22544A-7EE6-4342-B048-85BDC9FD1C3A}</a:tableStyleId>
              </a:tblPr>
              <a:tblGrid>
                <a:gridCol w="2471531">
                  <a:extLst>
                    <a:ext uri="{9D8B030D-6E8A-4147-A177-3AD203B41FA5}">
                      <a16:colId xmlns:a16="http://schemas.microsoft.com/office/drawing/2014/main" val="20000"/>
                    </a:ext>
                  </a:extLst>
                </a:gridCol>
              </a:tblGrid>
              <a:tr h="370844">
                <a:tc>
                  <a:txBody>
                    <a:bodyPr/>
                    <a:lstStyle/>
                    <a:p>
                      <a:pPr lvl="0"/>
                      <a:r>
                        <a:rPr lang="en-GB" sz="1600">
                          <a:latin typeface="Century Gothic" pitchFamily="34"/>
                        </a:rPr>
                        <a:t>Southern hemisphere</a:t>
                      </a:r>
                    </a:p>
                  </a:txBody>
                  <a:tcPr/>
                </a:tc>
                <a:extLst>
                  <a:ext uri="{0D108BD9-81ED-4DB2-BD59-A6C34878D82A}">
                    <a16:rowId xmlns:a16="http://schemas.microsoft.com/office/drawing/2014/main" val="10000"/>
                  </a:ext>
                </a:extLst>
              </a:tr>
              <a:tr h="370844">
                <a:tc>
                  <a:txBody>
                    <a:bodyPr/>
                    <a:lstStyle/>
                    <a:p>
                      <a:pPr lvl="0"/>
                      <a:endParaRPr lang="en-GB"/>
                    </a:p>
                  </a:txBody>
                  <a:tcPr/>
                </a:tc>
                <a:extLst>
                  <a:ext uri="{0D108BD9-81ED-4DB2-BD59-A6C34878D82A}">
                    <a16:rowId xmlns:a16="http://schemas.microsoft.com/office/drawing/2014/main" val="10001"/>
                  </a:ext>
                </a:extLst>
              </a:tr>
              <a:tr h="370844">
                <a:tc>
                  <a:txBody>
                    <a:bodyPr/>
                    <a:lstStyle/>
                    <a:p>
                      <a:pPr lvl="0"/>
                      <a:endParaRPr lang="en-GB"/>
                    </a:p>
                  </a:txBody>
                  <a:tcPr/>
                </a:tc>
                <a:extLst>
                  <a:ext uri="{0D108BD9-81ED-4DB2-BD59-A6C34878D82A}">
                    <a16:rowId xmlns:a16="http://schemas.microsoft.com/office/drawing/2014/main" val="10002"/>
                  </a:ext>
                </a:extLst>
              </a:tr>
              <a:tr h="370844">
                <a:tc>
                  <a:txBody>
                    <a:bodyPr/>
                    <a:lstStyle/>
                    <a:p>
                      <a:pPr lvl="0"/>
                      <a:endParaRPr lang="en-GB"/>
                    </a:p>
                  </a:txBody>
                  <a:tcPr/>
                </a:tc>
                <a:extLst>
                  <a:ext uri="{0D108BD9-81ED-4DB2-BD59-A6C34878D82A}">
                    <a16:rowId xmlns:a16="http://schemas.microsoft.com/office/drawing/2014/main" val="10003"/>
                  </a:ext>
                </a:extLst>
              </a:tr>
              <a:tr h="370844">
                <a:tc>
                  <a:txBody>
                    <a:bodyPr/>
                    <a:lstStyle/>
                    <a:p>
                      <a:pPr lvl="0"/>
                      <a:endParaRPr lang="en-GB"/>
                    </a:p>
                  </a:txBody>
                  <a:tcPr/>
                </a:tc>
                <a:extLst>
                  <a:ext uri="{0D108BD9-81ED-4DB2-BD59-A6C34878D82A}">
                    <a16:rowId xmlns:a16="http://schemas.microsoft.com/office/drawing/2014/main" val="10004"/>
                  </a:ext>
                </a:extLst>
              </a:tr>
            </a:tbl>
          </a:graphicData>
        </a:graphic>
      </p:graphicFrame>
      <p:graphicFrame>
        <p:nvGraphicFramePr>
          <p:cNvPr id="9" name="Table 8"/>
          <p:cNvGraphicFramePr>
            <a:graphicFrameLocks noGrp="1"/>
          </p:cNvGraphicFramePr>
          <p:nvPr/>
        </p:nvGraphicFramePr>
        <p:xfrm>
          <a:off x="0" y="1317622"/>
          <a:ext cx="2471531" cy="1854220"/>
        </p:xfrm>
        <a:graphic>
          <a:graphicData uri="http://schemas.openxmlformats.org/drawingml/2006/table">
            <a:tbl>
              <a:tblPr firstRow="1" bandRow="1">
                <a:effectLst/>
                <a:tableStyleId>{5C22544A-7EE6-4342-B048-85BDC9FD1C3A}</a:tableStyleId>
              </a:tblPr>
              <a:tblGrid>
                <a:gridCol w="2471531">
                  <a:extLst>
                    <a:ext uri="{9D8B030D-6E8A-4147-A177-3AD203B41FA5}">
                      <a16:colId xmlns:a16="http://schemas.microsoft.com/office/drawing/2014/main" val="20000"/>
                    </a:ext>
                  </a:extLst>
                </a:gridCol>
              </a:tblGrid>
              <a:tr h="370844">
                <a:tc>
                  <a:txBody>
                    <a:bodyPr/>
                    <a:lstStyle/>
                    <a:p>
                      <a:pPr lvl="0"/>
                      <a:r>
                        <a:rPr lang="en-GB" sz="1600">
                          <a:latin typeface="Century Gothic" pitchFamily="34"/>
                        </a:rPr>
                        <a:t>Northern hemisphere</a:t>
                      </a:r>
                    </a:p>
                  </a:txBody>
                  <a:tcPr/>
                </a:tc>
                <a:extLst>
                  <a:ext uri="{0D108BD9-81ED-4DB2-BD59-A6C34878D82A}">
                    <a16:rowId xmlns:a16="http://schemas.microsoft.com/office/drawing/2014/main" val="10000"/>
                  </a:ext>
                </a:extLst>
              </a:tr>
              <a:tr h="370844">
                <a:tc>
                  <a:txBody>
                    <a:bodyPr/>
                    <a:lstStyle/>
                    <a:p>
                      <a:pPr lvl="0"/>
                      <a:endParaRPr lang="en-GB"/>
                    </a:p>
                  </a:txBody>
                  <a:tcPr/>
                </a:tc>
                <a:extLst>
                  <a:ext uri="{0D108BD9-81ED-4DB2-BD59-A6C34878D82A}">
                    <a16:rowId xmlns:a16="http://schemas.microsoft.com/office/drawing/2014/main" val="10001"/>
                  </a:ext>
                </a:extLst>
              </a:tr>
              <a:tr h="370844">
                <a:tc>
                  <a:txBody>
                    <a:bodyPr/>
                    <a:lstStyle/>
                    <a:p>
                      <a:pPr lvl="0"/>
                      <a:endParaRPr lang="en-GB"/>
                    </a:p>
                  </a:txBody>
                  <a:tcPr/>
                </a:tc>
                <a:extLst>
                  <a:ext uri="{0D108BD9-81ED-4DB2-BD59-A6C34878D82A}">
                    <a16:rowId xmlns:a16="http://schemas.microsoft.com/office/drawing/2014/main" val="10002"/>
                  </a:ext>
                </a:extLst>
              </a:tr>
              <a:tr h="370844">
                <a:tc>
                  <a:txBody>
                    <a:bodyPr/>
                    <a:lstStyle/>
                    <a:p>
                      <a:pPr lvl="0"/>
                      <a:endParaRPr lang="en-GB"/>
                    </a:p>
                  </a:txBody>
                  <a:tcPr/>
                </a:tc>
                <a:extLst>
                  <a:ext uri="{0D108BD9-81ED-4DB2-BD59-A6C34878D82A}">
                    <a16:rowId xmlns:a16="http://schemas.microsoft.com/office/drawing/2014/main" val="10003"/>
                  </a:ext>
                </a:extLst>
              </a:tr>
              <a:tr h="370844">
                <a:tc>
                  <a:txBody>
                    <a:bodyPr/>
                    <a:lstStyle/>
                    <a:p>
                      <a:pPr lvl="0"/>
                      <a:endParaRPr lang="en-GB"/>
                    </a:p>
                  </a:txBody>
                  <a:tcPr/>
                </a:tc>
                <a:extLst>
                  <a:ext uri="{0D108BD9-81ED-4DB2-BD59-A6C34878D82A}">
                    <a16:rowId xmlns:a16="http://schemas.microsoft.com/office/drawing/2014/main" val="10004"/>
                  </a:ext>
                </a:extLst>
              </a:tr>
            </a:tbl>
          </a:graphicData>
        </a:graphic>
      </p:graphicFrame>
      <p:sp>
        <p:nvSpPr>
          <p:cNvPr id="11" name="Slide Number Placeholder 10"/>
          <p:cNvSpPr>
            <a:spLocks noGrp="1"/>
          </p:cNvSpPr>
          <p:nvPr>
            <p:ph type="sldNum" sz="quarter" idx="8"/>
          </p:nvPr>
        </p:nvSpPr>
        <p:spPr/>
        <p:txBody>
          <a:bodyPr/>
          <a:lstStyle/>
          <a:p>
            <a:pPr lvl="0"/>
            <a:fld id="{FDC8F4D4-DEA1-48FA-A959-B844C4CDC30B}" type="slidenum">
              <a:rPr lang="en-GB" smtClean="0"/>
              <a:t>34</a:t>
            </a:fld>
            <a:endParaRPr lang="en-GB"/>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56">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717547" y="905859"/>
          <a:ext cx="7886698" cy="5460054"/>
        </p:xfrm>
        <a:graphic>
          <a:graphicData uri="http://schemas.openxmlformats.org/drawingml/2006/table">
            <a:tbl>
              <a:tblPr firstRow="1" bandRow="1">
                <a:effectLst/>
                <a:tableStyleId>{5C22544A-7EE6-4342-B048-85BDC9FD1C3A}</a:tableStyleId>
              </a:tblPr>
              <a:tblGrid>
                <a:gridCol w="3943349">
                  <a:extLst>
                    <a:ext uri="{9D8B030D-6E8A-4147-A177-3AD203B41FA5}">
                      <a16:colId xmlns:a16="http://schemas.microsoft.com/office/drawing/2014/main" val="20000"/>
                    </a:ext>
                  </a:extLst>
                </a:gridCol>
                <a:gridCol w="3943349">
                  <a:extLst>
                    <a:ext uri="{9D8B030D-6E8A-4147-A177-3AD203B41FA5}">
                      <a16:colId xmlns:a16="http://schemas.microsoft.com/office/drawing/2014/main" val="20001"/>
                    </a:ext>
                  </a:extLst>
                </a:gridCol>
              </a:tblGrid>
              <a:tr h="401156">
                <a:tc gridSpan="2">
                  <a:txBody>
                    <a:bodyPr/>
                    <a:lstStyle/>
                    <a:p>
                      <a:pPr lvl="0"/>
                      <a:r>
                        <a:rPr lang="en-GB" sz="2000" b="1">
                          <a:solidFill>
                            <a:srgbClr val="000000"/>
                          </a:solidFill>
                          <a:latin typeface="Century Gothic" pitchFamily="34"/>
                        </a:rPr>
                        <a:t>Advantages and disadvantages of living in a village:</a:t>
                      </a:r>
                    </a:p>
                  </a:txBody>
                  <a:tcPr marT="45701" marB="45701">
                    <a:solidFill>
                      <a:srgbClr val="EDEDED"/>
                    </a:solidFill>
                  </a:tcPr>
                </a:tc>
                <a:tc hMerge="1">
                  <a:txBody>
                    <a:bodyPr/>
                    <a:lstStyle/>
                    <a:p>
                      <a:endParaRPr lang="en-GB"/>
                    </a:p>
                  </a:txBody>
                  <a:tcPr/>
                </a:tc>
                <a:extLst>
                  <a:ext uri="{0D108BD9-81ED-4DB2-BD59-A6C34878D82A}">
                    <a16:rowId xmlns:a16="http://schemas.microsoft.com/office/drawing/2014/main" val="10000"/>
                  </a:ext>
                </a:extLst>
              </a:tr>
              <a:tr h="370716">
                <a:tc>
                  <a:txBody>
                    <a:bodyPr/>
                    <a:lstStyle/>
                    <a:p>
                      <a:pPr lvl="0"/>
                      <a:r>
                        <a:rPr lang="en-GB" sz="1800" b="1">
                          <a:latin typeface="Century Gothic" pitchFamily="34"/>
                        </a:rPr>
                        <a:t>Advantages</a:t>
                      </a:r>
                    </a:p>
                  </a:txBody>
                  <a:tcPr marT="45701" marB="45701"/>
                </a:tc>
                <a:tc>
                  <a:txBody>
                    <a:bodyPr/>
                    <a:lstStyle/>
                    <a:p>
                      <a:pPr lvl="0"/>
                      <a:r>
                        <a:rPr lang="en-GB" sz="1800" b="1">
                          <a:latin typeface="Century Gothic" pitchFamily="34"/>
                        </a:rPr>
                        <a:t>Disadvantages</a:t>
                      </a:r>
                    </a:p>
                  </a:txBody>
                  <a:tcPr marT="45701" marB="45701"/>
                </a:tc>
                <a:extLst>
                  <a:ext uri="{0D108BD9-81ED-4DB2-BD59-A6C34878D82A}">
                    <a16:rowId xmlns:a16="http://schemas.microsoft.com/office/drawing/2014/main" val="10001"/>
                  </a:ext>
                </a:extLst>
              </a:tr>
              <a:tr h="370716">
                <a:tc>
                  <a:txBody>
                    <a:bodyPr/>
                    <a:lstStyle/>
                    <a:p>
                      <a:pPr lvl="0"/>
                      <a:r>
                        <a:rPr lang="en-GB" sz="1800" b="1">
                          <a:latin typeface="Century Gothic" pitchFamily="34"/>
                        </a:rPr>
                        <a:t>1</a:t>
                      </a:r>
                    </a:p>
                  </a:txBody>
                  <a:tcPr marT="45701" marB="45701"/>
                </a:tc>
                <a:tc>
                  <a:txBody>
                    <a:bodyPr/>
                    <a:lstStyle/>
                    <a:p>
                      <a:pPr lvl="0"/>
                      <a:r>
                        <a:rPr lang="en-GB" sz="1800" b="1">
                          <a:solidFill>
                            <a:srgbClr val="000000"/>
                          </a:solidFill>
                          <a:latin typeface="Century Gothic" pitchFamily="34"/>
                        </a:rPr>
                        <a:t>1</a:t>
                      </a:r>
                    </a:p>
                  </a:txBody>
                  <a:tcPr marT="45701" marB="45701"/>
                </a:tc>
                <a:extLst>
                  <a:ext uri="{0D108BD9-81ED-4DB2-BD59-A6C34878D82A}">
                    <a16:rowId xmlns:a16="http://schemas.microsoft.com/office/drawing/2014/main" val="10002"/>
                  </a:ext>
                </a:extLst>
              </a:tr>
              <a:tr h="370716">
                <a:tc>
                  <a:txBody>
                    <a:bodyPr/>
                    <a:lstStyle/>
                    <a:p>
                      <a:pPr lvl="0"/>
                      <a:r>
                        <a:rPr lang="en-GB" sz="1800" b="1">
                          <a:latin typeface="Century Gothic" pitchFamily="34"/>
                        </a:rPr>
                        <a:t>2</a:t>
                      </a:r>
                    </a:p>
                  </a:txBody>
                  <a:tcPr marT="45701" marB="45701"/>
                </a:tc>
                <a:tc>
                  <a:txBody>
                    <a:bodyPr/>
                    <a:lstStyle/>
                    <a:p>
                      <a:pPr lvl="0"/>
                      <a:r>
                        <a:rPr lang="en-GB" sz="1800" b="1">
                          <a:solidFill>
                            <a:srgbClr val="000000"/>
                          </a:solidFill>
                          <a:latin typeface="Century Gothic" pitchFamily="34"/>
                        </a:rPr>
                        <a:t>2</a:t>
                      </a:r>
                    </a:p>
                  </a:txBody>
                  <a:tcPr marT="45701" marB="45701"/>
                </a:tc>
                <a:extLst>
                  <a:ext uri="{0D108BD9-81ED-4DB2-BD59-A6C34878D82A}">
                    <a16:rowId xmlns:a16="http://schemas.microsoft.com/office/drawing/2014/main" val="10003"/>
                  </a:ext>
                </a:extLst>
              </a:tr>
              <a:tr h="370716">
                <a:tc>
                  <a:txBody>
                    <a:bodyPr/>
                    <a:lstStyle/>
                    <a:p>
                      <a:pPr lvl="0"/>
                      <a:r>
                        <a:rPr lang="en-GB" sz="1800" b="1">
                          <a:latin typeface="Century Gothic" pitchFamily="34"/>
                        </a:rPr>
                        <a:t>3</a:t>
                      </a:r>
                    </a:p>
                  </a:txBody>
                  <a:tcPr marT="45701" marB="45701"/>
                </a:tc>
                <a:tc>
                  <a:txBody>
                    <a:bodyPr/>
                    <a:lstStyle/>
                    <a:p>
                      <a:pPr lvl="0"/>
                      <a:r>
                        <a:rPr lang="en-GB" sz="1800" b="1">
                          <a:solidFill>
                            <a:srgbClr val="000000"/>
                          </a:solidFill>
                          <a:latin typeface="Century Gothic" pitchFamily="34"/>
                        </a:rPr>
                        <a:t>3</a:t>
                      </a:r>
                    </a:p>
                  </a:txBody>
                  <a:tcPr marT="45701" marB="45701"/>
                </a:tc>
                <a:extLst>
                  <a:ext uri="{0D108BD9-81ED-4DB2-BD59-A6C34878D82A}">
                    <a16:rowId xmlns:a16="http://schemas.microsoft.com/office/drawing/2014/main" val="10004"/>
                  </a:ext>
                </a:extLst>
              </a:tr>
              <a:tr h="370716">
                <a:tc>
                  <a:txBody>
                    <a:bodyPr/>
                    <a:lstStyle/>
                    <a:p>
                      <a:pPr lvl="0"/>
                      <a:r>
                        <a:rPr lang="en-GB" sz="1800" b="1">
                          <a:latin typeface="Century Gothic" pitchFamily="34"/>
                        </a:rPr>
                        <a:t>4</a:t>
                      </a:r>
                    </a:p>
                  </a:txBody>
                  <a:tcPr marT="45701" marB="45701"/>
                </a:tc>
                <a:tc>
                  <a:txBody>
                    <a:bodyPr/>
                    <a:lstStyle/>
                    <a:p>
                      <a:pPr lvl="0"/>
                      <a:r>
                        <a:rPr lang="en-GB" sz="1800" b="1">
                          <a:solidFill>
                            <a:srgbClr val="000000"/>
                          </a:solidFill>
                          <a:latin typeface="Century Gothic" pitchFamily="34"/>
                        </a:rPr>
                        <a:t>4</a:t>
                      </a:r>
                    </a:p>
                  </a:txBody>
                  <a:tcPr marT="45701" marB="45701"/>
                </a:tc>
                <a:extLst>
                  <a:ext uri="{0D108BD9-81ED-4DB2-BD59-A6C34878D82A}">
                    <a16:rowId xmlns:a16="http://schemas.microsoft.com/office/drawing/2014/main" val="10005"/>
                  </a:ext>
                </a:extLst>
              </a:tr>
              <a:tr h="370716">
                <a:tc>
                  <a:txBody>
                    <a:bodyPr/>
                    <a:lstStyle/>
                    <a:p>
                      <a:pPr lvl="0"/>
                      <a:r>
                        <a:rPr lang="en-GB" sz="1800" b="1">
                          <a:latin typeface="Century Gothic" pitchFamily="34"/>
                        </a:rPr>
                        <a:t>5</a:t>
                      </a:r>
                    </a:p>
                  </a:txBody>
                  <a:tcPr marT="45701" marB="45701"/>
                </a:tc>
                <a:tc>
                  <a:txBody>
                    <a:bodyPr/>
                    <a:lstStyle/>
                    <a:p>
                      <a:pPr lvl="0"/>
                      <a:r>
                        <a:rPr lang="en-GB" sz="1800" b="1">
                          <a:solidFill>
                            <a:srgbClr val="000000"/>
                          </a:solidFill>
                          <a:latin typeface="Century Gothic" pitchFamily="34"/>
                        </a:rPr>
                        <a:t>5</a:t>
                      </a:r>
                    </a:p>
                  </a:txBody>
                  <a:tcPr marT="45701" marB="45701"/>
                </a:tc>
                <a:extLst>
                  <a:ext uri="{0D108BD9-81ED-4DB2-BD59-A6C34878D82A}">
                    <a16:rowId xmlns:a16="http://schemas.microsoft.com/office/drawing/2014/main" val="10006"/>
                  </a:ext>
                </a:extLst>
              </a:tr>
              <a:tr h="2834502">
                <a:tc gridSpan="2">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T="45701" marB="45701"/>
                </a:tc>
                <a:tc hMerge="1">
                  <a:txBody>
                    <a:bodyPr/>
                    <a:lstStyle/>
                    <a:p>
                      <a:endParaRPr lang="en-GB"/>
                    </a:p>
                  </a:txBody>
                  <a:tcPr/>
                </a:tc>
                <a:extLst>
                  <a:ext uri="{0D108BD9-81ED-4DB2-BD59-A6C34878D82A}">
                    <a16:rowId xmlns:a16="http://schemas.microsoft.com/office/drawing/2014/main" val="10007"/>
                  </a:ext>
                </a:extLst>
              </a:tr>
            </a:tbl>
          </a:graphicData>
        </a:graphic>
      </p:graphicFrame>
      <p:sp>
        <p:nvSpPr>
          <p:cNvPr id="3" name="Footer Placeholder 8"/>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5" name="Picture 3"/>
          <p:cNvPicPr>
            <a:picLocks noChangeAspect="1"/>
          </p:cNvPicPr>
          <p:nvPr/>
        </p:nvPicPr>
        <p:blipFill>
          <a:blip r:embed="rId2"/>
          <a:srcRect/>
          <a:stretch>
            <a:fillRect/>
          </a:stretch>
        </p:blipFill>
        <p:spPr>
          <a:xfrm>
            <a:off x="717547" y="3567110"/>
            <a:ext cx="3963988" cy="2789240"/>
          </a:xfrm>
          <a:prstGeom prst="rect">
            <a:avLst/>
          </a:prstGeom>
          <a:noFill/>
          <a:ln cap="flat">
            <a:noFill/>
          </a:ln>
        </p:spPr>
      </p:pic>
      <p:pic>
        <p:nvPicPr>
          <p:cNvPr id="6" name="Picture 5"/>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4660897" y="3567110"/>
            <a:ext cx="3940177" cy="2838453"/>
          </a:xfrm>
          <a:prstGeom prst="rect">
            <a:avLst/>
          </a:prstGeom>
          <a:noFill/>
          <a:ln cap="flat">
            <a:noFill/>
          </a:ln>
        </p:spPr>
      </p:pic>
      <p:sp>
        <p:nvSpPr>
          <p:cNvPr id="7" name="Rectangle 20"/>
          <p:cNvSpPr/>
          <p:nvPr/>
        </p:nvSpPr>
        <p:spPr>
          <a:xfrm>
            <a:off x="712089" y="5160388"/>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E</a:t>
            </a:r>
            <a:endParaRPr lang="en-GB" sz="3200" b="1" i="0" u="none" strike="noStrike" kern="1200" cap="none" spc="0" baseline="0">
              <a:solidFill>
                <a:srgbClr val="FFFFFF"/>
              </a:solidFill>
              <a:uFillTx/>
              <a:latin typeface="Century Gothic" pitchFamily="34"/>
            </a:endParaRPr>
          </a:p>
        </p:txBody>
      </p:sp>
      <p:sp>
        <p:nvSpPr>
          <p:cNvPr id="8" name="TextBox 2"/>
          <p:cNvSpPr txBox="1"/>
          <p:nvPr/>
        </p:nvSpPr>
        <p:spPr>
          <a:xfrm>
            <a:off x="626364" y="136529"/>
            <a:ext cx="7888986" cy="95410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a:t>
            </a:r>
            <a:endParaRPr lang="en-GB" sz="1000" b="1" i="0" u="none" strike="noStrike" kern="1200" cap="none" spc="0" baseline="0">
              <a:solidFill>
                <a:srgbClr val="FF0000"/>
              </a:solidFill>
              <a:uFillTx/>
              <a:latin typeface="Century Gothic" pitchFamily="34"/>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a:solidFill>
                <a:srgbClr val="FF0000"/>
              </a:solidFill>
              <a:uFillTx/>
              <a:latin typeface="Century Gothic" pitchFamily="34"/>
            </a:endParaRPr>
          </a:p>
        </p:txBody>
      </p:sp>
      <p:sp>
        <p:nvSpPr>
          <p:cNvPr id="10" name="Slide Number Placeholder 9"/>
          <p:cNvSpPr>
            <a:spLocks noGrp="1"/>
          </p:cNvSpPr>
          <p:nvPr>
            <p:ph type="sldNum" sz="quarter" idx="8"/>
          </p:nvPr>
        </p:nvSpPr>
        <p:spPr/>
        <p:txBody>
          <a:bodyPr/>
          <a:lstStyle/>
          <a:p>
            <a:pPr lvl="0"/>
            <a:fld id="{FDC8F4D4-DEA1-48FA-A959-B844C4CDC30B}" type="slidenum">
              <a:rPr lang="en-GB" smtClean="0"/>
              <a:t>35</a:t>
            </a:fld>
            <a:endParaRPr lang="en-GB"/>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68">
    <p:spTree>
      <p:nvGrpSpPr>
        <p:cNvPr id="1" name=""/>
        <p:cNvGrpSpPr/>
        <p:nvPr/>
      </p:nvGrpSpPr>
      <p:grpSpPr>
        <a:xfrm>
          <a:off x="0" y="0"/>
          <a:ext cx="0" cy="0"/>
          <a:chOff x="0" y="0"/>
          <a:chExt cx="0" cy="0"/>
        </a:xfrm>
      </p:grpSpPr>
      <p:pic>
        <p:nvPicPr>
          <p:cNvPr id="2" name="Picture 4"/>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633002" y="1236945"/>
            <a:ext cx="4937897" cy="5250375"/>
          </a:xfrm>
          <a:prstGeom prst="rect">
            <a:avLst/>
          </a:prstGeom>
          <a:noFill/>
          <a:ln cap="flat">
            <a:noFill/>
          </a:ln>
        </p:spPr>
      </p:pic>
      <p:graphicFrame>
        <p:nvGraphicFramePr>
          <p:cNvPr id="3" name="Table 5"/>
          <p:cNvGraphicFramePr>
            <a:graphicFrameLocks noGrp="1"/>
          </p:cNvGraphicFramePr>
          <p:nvPr/>
        </p:nvGraphicFramePr>
        <p:xfrm>
          <a:off x="5679813" y="869182"/>
          <a:ext cx="3189034" cy="5694806"/>
        </p:xfrm>
        <a:graphic>
          <a:graphicData uri="http://schemas.openxmlformats.org/drawingml/2006/table">
            <a:tbl>
              <a:tblPr firstRow="1" bandRow="1">
                <a:effectLst/>
                <a:tableStyleId>{5C22544A-7EE6-4342-B048-85BDC9FD1C3A}</a:tableStyleId>
              </a:tblPr>
              <a:tblGrid>
                <a:gridCol w="3189034">
                  <a:extLst>
                    <a:ext uri="{9D8B030D-6E8A-4147-A177-3AD203B41FA5}">
                      <a16:colId xmlns:a16="http://schemas.microsoft.com/office/drawing/2014/main" val="20000"/>
                    </a:ext>
                  </a:extLst>
                </a:gridCol>
              </a:tblGrid>
              <a:tr h="334258">
                <a:tc>
                  <a:txBody>
                    <a:bodyPr/>
                    <a:lstStyle/>
                    <a:p>
                      <a:pPr lvl="0"/>
                      <a:r>
                        <a:rPr lang="en-GB" sz="1800">
                          <a:solidFill>
                            <a:srgbClr val="000000"/>
                          </a:solidFill>
                          <a:latin typeface="Century Gothic" pitchFamily="34"/>
                        </a:rPr>
                        <a:t>Route Map</a:t>
                      </a:r>
                    </a:p>
                  </a:txBody>
                  <a:tcPr marT="45729" marB="45729">
                    <a:solidFill>
                      <a:srgbClr val="EDEDED"/>
                    </a:solidFill>
                  </a:tcPr>
                </a:tc>
                <a:extLst>
                  <a:ext uri="{0D108BD9-81ED-4DB2-BD59-A6C34878D82A}">
                    <a16:rowId xmlns:a16="http://schemas.microsoft.com/office/drawing/2014/main" val="10000"/>
                  </a:ext>
                </a:extLst>
              </a:tr>
              <a:tr h="835624">
                <a:tc>
                  <a:txBody>
                    <a:bodyPr/>
                    <a:lstStyle/>
                    <a:p>
                      <a:pPr lvl="0"/>
                      <a:r>
                        <a:rPr lang="en-GB" sz="1400">
                          <a:latin typeface="Century Gothic" pitchFamily="34"/>
                        </a:rPr>
                        <a:t>Name the cities passed if you travelled between York and London</a:t>
                      </a:r>
                    </a:p>
                  </a:txBody>
                  <a:tcPr marT="45729" marB="45729"/>
                </a:tc>
                <a:extLst>
                  <a:ext uri="{0D108BD9-81ED-4DB2-BD59-A6C34878D82A}">
                    <a16:rowId xmlns:a16="http://schemas.microsoft.com/office/drawing/2014/main" val="10001"/>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2"/>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3"/>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4"/>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5"/>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6"/>
                  </a:ext>
                </a:extLst>
              </a:tr>
              <a:tr h="835624">
                <a:tc>
                  <a:txBody>
                    <a:bodyPr/>
                    <a:lstStyle/>
                    <a:p>
                      <a:pPr lvl="0"/>
                      <a:r>
                        <a:rPr lang="en-GB" sz="1400">
                          <a:latin typeface="Century Gothic" pitchFamily="34"/>
                        </a:rPr>
                        <a:t>Name the cities passed if you travelled between Birmingham and Norwich</a:t>
                      </a:r>
                    </a:p>
                  </a:txBody>
                  <a:tcPr marT="45729" marB="45729"/>
                </a:tc>
                <a:extLst>
                  <a:ext uri="{0D108BD9-81ED-4DB2-BD59-A6C34878D82A}">
                    <a16:rowId xmlns:a16="http://schemas.microsoft.com/office/drawing/2014/main" val="10007"/>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8"/>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09"/>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10"/>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11"/>
                  </a:ext>
                </a:extLst>
              </a:tr>
              <a:tr h="334258">
                <a:tc>
                  <a:txBody>
                    <a:bodyPr/>
                    <a:lstStyle/>
                    <a:p>
                      <a:pPr lvl="0"/>
                      <a:endParaRPr lang="en-GB" sz="1800">
                        <a:latin typeface="Century Gothic" pitchFamily="34"/>
                      </a:endParaRPr>
                    </a:p>
                  </a:txBody>
                  <a:tcPr marT="45729" marB="45729"/>
                </a:tc>
                <a:extLst>
                  <a:ext uri="{0D108BD9-81ED-4DB2-BD59-A6C34878D82A}">
                    <a16:rowId xmlns:a16="http://schemas.microsoft.com/office/drawing/2014/main" val="10012"/>
                  </a:ext>
                </a:extLst>
              </a:tr>
            </a:tbl>
          </a:graphicData>
        </a:graphic>
      </p:graphicFrame>
      <p:sp>
        <p:nvSpPr>
          <p:cNvPr id="4" name="TextBox 6"/>
          <p:cNvSpPr txBox="1"/>
          <p:nvPr/>
        </p:nvSpPr>
        <p:spPr>
          <a:xfrm>
            <a:off x="2336429" y="5660017"/>
            <a:ext cx="3059116" cy="64769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Name each town or city you pass.</a:t>
            </a:r>
          </a:p>
        </p:txBody>
      </p:sp>
      <p:sp>
        <p:nvSpPr>
          <p:cNvPr id="5" name="Footer Placeholder 8"/>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7" name="TextBox 6"/>
          <p:cNvSpPr txBox="1"/>
          <p:nvPr/>
        </p:nvSpPr>
        <p:spPr>
          <a:xfrm>
            <a:off x="626364" y="400882"/>
            <a:ext cx="7888986" cy="57201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15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0000"/>
                </a:solidFill>
                <a:uFillTx/>
                <a:latin typeface="Century Gothic" pitchFamily="34"/>
              </a:rPr>
              <a:t>National Curriculum content: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use maps, atlases, globes and digital/computer mapping to locate countries and describe features studied.</a:t>
            </a:r>
          </a:p>
        </p:txBody>
      </p:sp>
      <p:sp>
        <p:nvSpPr>
          <p:cNvPr id="8" name="Rectangle 20"/>
          <p:cNvSpPr/>
          <p:nvPr/>
        </p:nvSpPr>
        <p:spPr>
          <a:xfrm>
            <a:off x="712089" y="5160388"/>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F</a:t>
            </a:r>
          </a:p>
        </p:txBody>
      </p:sp>
      <p:sp>
        <p:nvSpPr>
          <p:cNvPr id="10" name="Slide Number Placeholder 9"/>
          <p:cNvSpPr>
            <a:spLocks noGrp="1"/>
          </p:cNvSpPr>
          <p:nvPr>
            <p:ph type="sldNum" sz="quarter" idx="8"/>
          </p:nvPr>
        </p:nvSpPr>
        <p:spPr/>
        <p:txBody>
          <a:bodyPr/>
          <a:lstStyle/>
          <a:p>
            <a:pPr lvl="0"/>
            <a:fld id="{800496E8-3B95-4BCD-BE1D-173A4D5F2E30}" type="slidenum">
              <a:rPr lang="en-GB" smtClean="0"/>
              <a:t>36</a:t>
            </a:fld>
            <a:endParaRPr lang="en-GB"/>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109">
    <p:spTree>
      <p:nvGrpSpPr>
        <p:cNvPr id="1" name=""/>
        <p:cNvGrpSpPr/>
        <p:nvPr/>
      </p:nvGrpSpPr>
      <p:grpSpPr>
        <a:xfrm>
          <a:off x="0" y="0"/>
          <a:ext cx="0" cy="0"/>
          <a:chOff x="0" y="0"/>
          <a:chExt cx="0" cy="0"/>
        </a:xfrm>
      </p:grpSpPr>
      <p:pic>
        <p:nvPicPr>
          <p:cNvPr id="2" name="Picture 3"/>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528861" y="477079"/>
            <a:ext cx="3973671" cy="3584557"/>
          </a:xfrm>
          <a:prstGeom prst="rect">
            <a:avLst/>
          </a:prstGeom>
          <a:noFill/>
          <a:ln cap="flat">
            <a:noFill/>
          </a:ln>
        </p:spPr>
      </p:pic>
      <p:sp>
        <p:nvSpPr>
          <p:cNvPr id="3" name="TextBox 4"/>
          <p:cNvSpPr txBox="1"/>
          <p:nvPr/>
        </p:nvSpPr>
        <p:spPr>
          <a:xfrm>
            <a:off x="4572000" y="212652"/>
            <a:ext cx="4380616" cy="89255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FF0000"/>
                </a:solidFill>
                <a:uFillTx/>
                <a:latin typeface="Century Gothic" pitchFamily="34"/>
              </a:rPr>
              <a:t>National Curriculum content:</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0" i="0" u="none" strike="noStrike" kern="1200" cap="none" spc="0" baseline="0">
                <a:solidFill>
                  <a:srgbClr val="000000"/>
                </a:solidFill>
                <a:uFillTx/>
                <a:latin typeface="Century Gothic" pitchFamily="34"/>
              </a:rPr>
              <a:t>Pupils should be taught to understand geographical similarities and differences through the study of human and physical geography of a region of the United Kingdom, a region in a European country, and a region within North or South America.</a:t>
            </a:r>
            <a:endParaRPr lang="en-GB" sz="1000" b="0" i="0" u="none" strike="noStrike" kern="1200" cap="none" spc="0" baseline="0">
              <a:solidFill>
                <a:srgbClr val="000000"/>
              </a:solidFill>
              <a:uFillTx/>
              <a:latin typeface="Century Gothic" pitchFamily="34"/>
              <a:ea typeface="Calibri" pitchFamily="34"/>
              <a:cs typeface="Times New Roman" pitchFamily="18"/>
            </a:endParaRPr>
          </a:p>
        </p:txBody>
      </p:sp>
      <p:graphicFrame>
        <p:nvGraphicFramePr>
          <p:cNvPr id="4" name="Table 5"/>
          <p:cNvGraphicFramePr>
            <a:graphicFrameLocks noGrp="1"/>
          </p:cNvGraphicFramePr>
          <p:nvPr/>
        </p:nvGraphicFramePr>
        <p:xfrm>
          <a:off x="528861" y="4061636"/>
          <a:ext cx="8083505" cy="2225064"/>
        </p:xfrm>
        <a:graphic>
          <a:graphicData uri="http://schemas.openxmlformats.org/drawingml/2006/table">
            <a:tbl>
              <a:tblPr firstRow="1" bandRow="1">
                <a:effectLst/>
                <a:tableStyleId>{5C22544A-7EE6-4342-B048-85BDC9FD1C3A}</a:tableStyleId>
              </a:tblPr>
              <a:tblGrid>
                <a:gridCol w="813047">
                  <a:extLst>
                    <a:ext uri="{9D8B030D-6E8A-4147-A177-3AD203B41FA5}">
                      <a16:colId xmlns:a16="http://schemas.microsoft.com/office/drawing/2014/main" val="20000"/>
                    </a:ext>
                  </a:extLst>
                </a:gridCol>
                <a:gridCol w="7270458">
                  <a:extLst>
                    <a:ext uri="{9D8B030D-6E8A-4147-A177-3AD203B41FA5}">
                      <a16:colId xmlns:a16="http://schemas.microsoft.com/office/drawing/2014/main" val="20001"/>
                    </a:ext>
                  </a:extLst>
                </a:gridCol>
              </a:tblGrid>
              <a:tr h="370844">
                <a:tc gridSpan="2">
                  <a:txBody>
                    <a:bodyPr/>
                    <a:lstStyle/>
                    <a:p>
                      <a:pPr lvl="0"/>
                      <a:r>
                        <a:rPr lang="en-GB">
                          <a:latin typeface="Century Gothic" pitchFamily="34"/>
                        </a:rPr>
                        <a:t>Give five main differences between living in the UK and Greece.</a:t>
                      </a:r>
                    </a:p>
                  </a:txBody>
                  <a:tcPr/>
                </a:tc>
                <a:tc hMerge="1">
                  <a:txBody>
                    <a:bodyPr/>
                    <a:lstStyle/>
                    <a:p>
                      <a:endParaRPr lang="en-GB"/>
                    </a:p>
                  </a:txBody>
                  <a:tcPr/>
                </a:tc>
                <a:extLst>
                  <a:ext uri="{0D108BD9-81ED-4DB2-BD59-A6C34878D82A}">
                    <a16:rowId xmlns:a16="http://schemas.microsoft.com/office/drawing/2014/main" val="10000"/>
                  </a:ext>
                </a:extLst>
              </a:tr>
              <a:tr h="370844">
                <a:tc>
                  <a:txBody>
                    <a:bodyPr/>
                    <a:lstStyle/>
                    <a:p>
                      <a:pPr lvl="0" algn="ctr"/>
                      <a:r>
                        <a:rPr lang="en-GB" b="1">
                          <a:latin typeface="Century Gothic" pitchFamily="34"/>
                        </a:rPr>
                        <a:t>1</a:t>
                      </a:r>
                    </a:p>
                  </a:txBody>
                  <a:tcPr/>
                </a:tc>
                <a:tc>
                  <a:txBody>
                    <a:bodyPr/>
                    <a:lstStyle/>
                    <a:p>
                      <a:pPr lvl="0"/>
                      <a:endParaRPr lang="en-GB"/>
                    </a:p>
                  </a:txBody>
                  <a:tcPr/>
                </a:tc>
                <a:extLst>
                  <a:ext uri="{0D108BD9-81ED-4DB2-BD59-A6C34878D82A}">
                    <a16:rowId xmlns:a16="http://schemas.microsoft.com/office/drawing/2014/main" val="10001"/>
                  </a:ext>
                </a:extLst>
              </a:tr>
              <a:tr h="370844">
                <a:tc>
                  <a:txBody>
                    <a:bodyPr/>
                    <a:lstStyle/>
                    <a:p>
                      <a:pPr lvl="0" algn="ctr"/>
                      <a:r>
                        <a:rPr lang="en-GB" b="1">
                          <a:latin typeface="Century Gothic" pitchFamily="34"/>
                        </a:rPr>
                        <a:t>2</a:t>
                      </a:r>
                    </a:p>
                  </a:txBody>
                  <a:tcPr/>
                </a:tc>
                <a:tc>
                  <a:txBody>
                    <a:bodyPr/>
                    <a:lstStyle/>
                    <a:p>
                      <a:pPr lvl="0"/>
                      <a:endParaRPr lang="en-GB"/>
                    </a:p>
                  </a:txBody>
                  <a:tcPr/>
                </a:tc>
                <a:extLst>
                  <a:ext uri="{0D108BD9-81ED-4DB2-BD59-A6C34878D82A}">
                    <a16:rowId xmlns:a16="http://schemas.microsoft.com/office/drawing/2014/main" val="10002"/>
                  </a:ext>
                </a:extLst>
              </a:tr>
              <a:tr h="370844">
                <a:tc>
                  <a:txBody>
                    <a:bodyPr/>
                    <a:lstStyle/>
                    <a:p>
                      <a:pPr lvl="0" algn="ctr"/>
                      <a:r>
                        <a:rPr lang="en-GB" b="1">
                          <a:latin typeface="Century Gothic" pitchFamily="34"/>
                        </a:rPr>
                        <a:t>3</a:t>
                      </a:r>
                    </a:p>
                  </a:txBody>
                  <a:tcPr/>
                </a:tc>
                <a:tc>
                  <a:txBody>
                    <a:bodyPr/>
                    <a:lstStyle/>
                    <a:p>
                      <a:pPr lvl="0"/>
                      <a:endParaRPr lang="en-GB"/>
                    </a:p>
                  </a:txBody>
                  <a:tcPr/>
                </a:tc>
                <a:extLst>
                  <a:ext uri="{0D108BD9-81ED-4DB2-BD59-A6C34878D82A}">
                    <a16:rowId xmlns:a16="http://schemas.microsoft.com/office/drawing/2014/main" val="10003"/>
                  </a:ext>
                </a:extLst>
              </a:tr>
              <a:tr h="370844">
                <a:tc>
                  <a:txBody>
                    <a:bodyPr/>
                    <a:lstStyle/>
                    <a:p>
                      <a:pPr lvl="0" algn="ctr"/>
                      <a:r>
                        <a:rPr lang="en-GB" b="1">
                          <a:latin typeface="Century Gothic" pitchFamily="34"/>
                        </a:rPr>
                        <a:t>4</a:t>
                      </a:r>
                    </a:p>
                  </a:txBody>
                  <a:tcPr/>
                </a:tc>
                <a:tc>
                  <a:txBody>
                    <a:bodyPr/>
                    <a:lstStyle/>
                    <a:p>
                      <a:pPr lvl="0"/>
                      <a:endParaRPr lang="en-GB"/>
                    </a:p>
                  </a:txBody>
                  <a:tcPr/>
                </a:tc>
                <a:extLst>
                  <a:ext uri="{0D108BD9-81ED-4DB2-BD59-A6C34878D82A}">
                    <a16:rowId xmlns:a16="http://schemas.microsoft.com/office/drawing/2014/main" val="10004"/>
                  </a:ext>
                </a:extLst>
              </a:tr>
              <a:tr h="370844">
                <a:tc>
                  <a:txBody>
                    <a:bodyPr/>
                    <a:lstStyle/>
                    <a:p>
                      <a:pPr lvl="0" algn="ctr"/>
                      <a:r>
                        <a:rPr lang="en-GB" b="1">
                          <a:latin typeface="Century Gothic" pitchFamily="34"/>
                        </a:rPr>
                        <a:t>5</a:t>
                      </a:r>
                    </a:p>
                  </a:txBody>
                  <a:tcPr/>
                </a:tc>
                <a:tc>
                  <a:txBody>
                    <a:bodyPr/>
                    <a:lstStyle/>
                    <a:p>
                      <a:pPr lvl="0"/>
                      <a:endParaRPr lang="en-GB"/>
                    </a:p>
                  </a:txBody>
                  <a:tcPr/>
                </a:tc>
                <a:extLst>
                  <a:ext uri="{0D108BD9-81ED-4DB2-BD59-A6C34878D82A}">
                    <a16:rowId xmlns:a16="http://schemas.microsoft.com/office/drawing/2014/main" val="10005"/>
                  </a:ext>
                </a:extLst>
              </a:tr>
            </a:tbl>
          </a:graphicData>
        </a:graphic>
      </p:graphicFrame>
      <p:sp>
        <p:nvSpPr>
          <p:cNvPr id="5" name="Rectangle 20"/>
          <p:cNvSpPr/>
          <p:nvPr/>
        </p:nvSpPr>
        <p:spPr>
          <a:xfrm>
            <a:off x="7550328" y="2470352"/>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G</a:t>
            </a:r>
            <a:endParaRPr lang="en-GB" sz="3200" b="1" i="0" u="none" strike="noStrike" kern="1200" cap="none" spc="0" baseline="0">
              <a:solidFill>
                <a:srgbClr val="FFFFFF"/>
              </a:solidFill>
              <a:uFillTx/>
              <a:latin typeface="Century Gothic" pitchFamily="34"/>
            </a:endParaRPr>
          </a:p>
        </p:txBody>
      </p:sp>
      <p:sp>
        <p:nvSpPr>
          <p:cNvPr id="7" name="Slide Number Placeholder 6"/>
          <p:cNvSpPr>
            <a:spLocks noGrp="1"/>
          </p:cNvSpPr>
          <p:nvPr>
            <p:ph type="sldNum" sz="quarter" idx="8"/>
          </p:nvPr>
        </p:nvSpPr>
        <p:spPr/>
        <p:txBody>
          <a:bodyPr/>
          <a:lstStyle/>
          <a:p>
            <a:pPr lvl="0"/>
            <a:fld id="{800496E8-3B95-4BCD-BE1D-173A4D5F2E30}" type="slidenum">
              <a:rPr lang="en-GB" smtClean="0"/>
              <a:t>37</a:t>
            </a:fld>
            <a:endParaRPr lang="en-GB"/>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120">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3: Geography assessments</a:t>
            </a:r>
          </a:p>
        </p:txBody>
      </p:sp>
      <p:graphicFrame>
        <p:nvGraphicFramePr>
          <p:cNvPr id="3" name="Content Placeholder 3"/>
          <p:cNvGraphicFramePr>
            <a:graphicFrameLocks noGrp="1"/>
          </p:cNvGraphicFramePr>
          <p:nvPr>
            <p:ph idx="1"/>
          </p:nvPr>
        </p:nvGraphicFramePr>
        <p:xfrm>
          <a:off x="628650" y="996065"/>
          <a:ext cx="7886698" cy="5355336"/>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150">
                          <a:solidFill>
                            <a:srgbClr val="FF0000"/>
                          </a:solidFill>
                          <a:latin typeface="Century Gothic" pitchFamily="34"/>
                          <a:ea typeface="Calibri" pitchFamily="34"/>
                          <a:cs typeface="Times New Roman" pitchFamily="18"/>
                        </a:rPr>
                        <a:t>Pupils should be taught to locate the world’s countries, using maps to focus on Europe (including the location of Russia</a:t>
                      </a:r>
                      <a:r>
                        <a:rPr lang="en-GB" sz="1150">
                          <a:latin typeface="Century Gothic" pitchFamily="34"/>
                          <a:ea typeface="Calibri" pitchFamily="34"/>
                          <a:cs typeface="Times New Roman" pitchFamily="18"/>
                        </a:rPr>
                        <a:t>) and North and South America, concentrating on their environmental regions, key physical and human characteristics, countries, and major cities.</a:t>
                      </a:r>
                    </a:p>
                  </a:txBody>
                  <a:tcPr marL="68589" marR="68589" marT="0" marB="0"/>
                </a:tc>
                <a:tc>
                  <a:txBody>
                    <a:bodyPr/>
                    <a:lstStyle/>
                    <a:p>
                      <a:pPr lvl="0"/>
                      <a:r>
                        <a:rPr lang="en-GB" sz="1400">
                          <a:latin typeface="Century Gothic" pitchFamily="34"/>
                        </a:rPr>
                        <a:t>Locate and name eight European countries</a:t>
                      </a:r>
                    </a:p>
                  </a:txBody>
                  <a:tcPr/>
                </a:tc>
                <a:tc>
                  <a:txBody>
                    <a:bodyPr/>
                    <a:lstStyle/>
                    <a:p>
                      <a:pPr lvl="0" algn="ctr"/>
                      <a:r>
                        <a:rPr lang="en-GB" sz="1400">
                          <a:latin typeface="Century Gothic" pitchFamily="34"/>
                        </a:rPr>
                        <a:t>A</a:t>
                      </a: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150">
                          <a:solidFill>
                            <a:srgbClr val="FF0000"/>
                          </a:solidFill>
                          <a:latin typeface="Century Gothic" pitchFamily="34"/>
                          <a:ea typeface="Calibri" pitchFamily="34"/>
                          <a:cs typeface="Times New Roman" pitchFamily="18"/>
                        </a:rPr>
                        <a:t>Pupils should be taught to name and locate counties and cities of the United Kingdom</a:t>
                      </a:r>
                      <a:r>
                        <a:rPr lang="en-GB" sz="1150">
                          <a:latin typeface="Century Gothic" pitchFamily="34"/>
                          <a:ea typeface="Calibri" pitchFamily="34"/>
                          <a:cs typeface="Times New Roman" pitchFamily="18"/>
                        </a:rPr>
                        <a:t>, geographical regions and their identifying human and physical characteristics, key topographical features (including hills, mountains, coasts and rivers), and land-use patterns; and understand how some of these aspects have changed over time.</a:t>
                      </a:r>
                    </a:p>
                  </a:txBody>
                  <a:tcPr marL="68589" marR="68589" marT="0" marB="0"/>
                </a:tc>
                <a:tc>
                  <a:txBody>
                    <a:bodyPr/>
                    <a:lstStyle/>
                    <a:p>
                      <a:pPr lvl="0"/>
                      <a:r>
                        <a:rPr lang="en-GB" sz="1400">
                          <a:latin typeface="Century Gothic" pitchFamily="34"/>
                        </a:rPr>
                        <a:t>Locate and name a number of counties in the Untied Kingdom.</a:t>
                      </a:r>
                    </a:p>
                    <a:p>
                      <a:pPr lvl="0"/>
                      <a:endParaRPr lang="en-GB" sz="1400">
                        <a:latin typeface="Century Gothic" pitchFamily="34"/>
                      </a:endParaRPr>
                    </a:p>
                    <a:p>
                      <a:pPr lvl="0"/>
                      <a:r>
                        <a:rPr lang="en-GB" sz="1400">
                          <a:latin typeface="Century Gothic" pitchFamily="34"/>
                        </a:rPr>
                        <a:t>Locate counties in different parts of the UK</a:t>
                      </a:r>
                    </a:p>
                  </a:txBody>
                  <a:tcPr/>
                </a:tc>
                <a:tc>
                  <a:txBody>
                    <a:bodyPr/>
                    <a:lstStyle/>
                    <a:p>
                      <a:pPr lvl="0" algn="ctr"/>
                      <a:r>
                        <a:rPr lang="en-GB" sz="1400">
                          <a:latin typeface="Century Gothic" pitchFamily="34"/>
                        </a:rPr>
                        <a:t>B</a:t>
                      </a:r>
                    </a:p>
                    <a:p>
                      <a:pPr lvl="0" algn="ctr"/>
                      <a:endParaRPr lang="en-GB" sz="1400">
                        <a:latin typeface="Century Gothic" pitchFamily="34"/>
                      </a:endParaRPr>
                    </a:p>
                    <a:p>
                      <a:pPr lvl="0" algn="ctr"/>
                      <a:endParaRPr lang="en-GB" sz="1400">
                        <a:latin typeface="Century Gothic" pitchFamily="34"/>
                      </a:endParaRPr>
                    </a:p>
                    <a:p>
                      <a:pPr lvl="0" algn="ctr"/>
                      <a:endParaRPr lang="en-GB" sz="1400">
                        <a:latin typeface="Century Gothic" pitchFamily="34"/>
                      </a:endParaRPr>
                    </a:p>
                    <a:p>
                      <a:pPr lvl="0" algn="ctr"/>
                      <a:r>
                        <a:rPr lang="en-GB" sz="1400">
                          <a:latin typeface="Century Gothic" pitchFamily="34"/>
                        </a:rPr>
                        <a:t>C</a:t>
                      </a:r>
                    </a:p>
                  </a:txBody>
                  <a:tcPr/>
                </a:tc>
                <a:extLst>
                  <a:ext uri="{0D108BD9-81ED-4DB2-BD59-A6C34878D82A}">
                    <a16:rowId xmlns:a16="http://schemas.microsoft.com/office/drawing/2014/main" val="10002"/>
                  </a:ext>
                </a:extLst>
              </a:tr>
              <a:tr h="370844">
                <a:tc>
                  <a:txBody>
                    <a:bodyPr/>
                    <a:lstStyle/>
                    <a:p>
                      <a:pPr lvl="0">
                        <a:lnSpc>
                          <a:spcPct val="115000"/>
                        </a:lnSpc>
                        <a:spcAft>
                          <a:spcPts val="0"/>
                        </a:spcAft>
                      </a:pPr>
                      <a:r>
                        <a:rPr lang="en-GB" sz="1150" kern="1200">
                          <a:solidFill>
                            <a:srgbClr val="FF0000"/>
                          </a:solidFill>
                          <a:latin typeface="Century Gothic" pitchFamily="34"/>
                        </a:rPr>
                        <a:t>Pupils should be taught to identify the position and significance of latitude</a:t>
                      </a:r>
                      <a:r>
                        <a:rPr lang="en-GB" sz="1150" kern="1200">
                          <a:solidFill>
                            <a:srgbClr val="000000"/>
                          </a:solidFill>
                          <a:latin typeface="Century Gothic" pitchFamily="34"/>
                        </a:rPr>
                        <a:t>, longitude, </a:t>
                      </a:r>
                      <a:r>
                        <a:rPr lang="en-GB" sz="1150" kern="1200">
                          <a:solidFill>
                            <a:srgbClr val="FF0000"/>
                          </a:solidFill>
                          <a:latin typeface="Century Gothic" pitchFamily="34"/>
                        </a:rPr>
                        <a:t>Equator, Northern Hemisphere, Southern Hemisphere,</a:t>
                      </a:r>
                      <a:r>
                        <a:rPr lang="en-GB" sz="1150" kern="1200">
                          <a:solidFill>
                            <a:srgbClr val="000000"/>
                          </a:solidFill>
                          <a:latin typeface="Century Gothic" pitchFamily="34"/>
                        </a:rPr>
                        <a:t> the Tropics of Cancer and Capricorn, Arctic and Antarctic Circle, the Prime/Greenwich Meridian and time zones (including day and night).</a:t>
                      </a:r>
                      <a:r>
                        <a:rPr lang="en-GB" sz="1150">
                          <a:latin typeface="Century Gothic" pitchFamily="34"/>
                          <a:ea typeface="Calibri" pitchFamily="34"/>
                          <a:cs typeface="Times New Roman" pitchFamily="18"/>
                        </a:rPr>
                        <a:t> </a:t>
                      </a:r>
                    </a:p>
                  </a:txBody>
                  <a:tcPr marL="68607" marR="68607" marT="0" marB="0"/>
                </a:tc>
                <a:tc>
                  <a:txBody>
                    <a:bodyPr/>
                    <a:lstStyle/>
                    <a:p>
                      <a:pPr lvl="0"/>
                      <a:r>
                        <a:rPr lang="en-GB" sz="1400">
                          <a:latin typeface="Century Gothic" pitchFamily="34"/>
                        </a:rPr>
                        <a:t>Name four countries from the southern and four from the northern hemisphere</a:t>
                      </a:r>
                    </a:p>
                  </a:txBody>
                  <a:tcPr/>
                </a:tc>
                <a:tc>
                  <a:txBody>
                    <a:bodyPr/>
                    <a:lstStyle/>
                    <a:p>
                      <a:pPr lvl="0" algn="ctr"/>
                      <a:r>
                        <a:rPr lang="en-GB" sz="1400">
                          <a:latin typeface="Century Gothic" pitchFamily="34"/>
                        </a:rPr>
                        <a:t>D</a:t>
                      </a:r>
                    </a:p>
                  </a:txBody>
                  <a:tcPr/>
                </a:tc>
                <a:extLst>
                  <a:ext uri="{0D108BD9-81ED-4DB2-BD59-A6C34878D82A}">
                    <a16:rowId xmlns:a16="http://schemas.microsoft.com/office/drawing/2014/main" val="10003"/>
                  </a:ext>
                </a:extLst>
              </a:tr>
              <a:tr h="370844">
                <a:tc>
                  <a:txBody>
                    <a:bodyPr/>
                    <a:lstStyle/>
                    <a:p>
                      <a:pPr lvl="0">
                        <a:lnSpc>
                          <a:spcPct val="115000"/>
                        </a:lnSpc>
                        <a:spcAft>
                          <a:spcPts val="0"/>
                        </a:spcAft>
                      </a:pPr>
                      <a:r>
                        <a:rPr lang="en-GB" sz="1150" kern="1200">
                          <a:solidFill>
                            <a:srgbClr val="FF0000"/>
                          </a:solidFill>
                          <a:latin typeface="Century Gothic" pitchFamily="34"/>
                        </a:rPr>
                        <a:t>Pupils should be taught to understand geographical similarities and differences through the study of human and physical geography of a region of the United Kingdom, a region in a European country, </a:t>
                      </a:r>
                      <a:r>
                        <a:rPr lang="en-GB" sz="1150" kern="1200">
                          <a:solidFill>
                            <a:srgbClr val="000000"/>
                          </a:solidFill>
                          <a:latin typeface="Century Gothic" pitchFamily="34"/>
                        </a:rPr>
                        <a:t>and a region within North or South America.</a:t>
                      </a:r>
                      <a:endParaRPr lang="en-GB" sz="1150">
                        <a:latin typeface="Century Gothic" pitchFamily="34"/>
                        <a:ea typeface="Calibri" pitchFamily="34"/>
                        <a:cs typeface="Times New Roman" pitchFamily="18"/>
                      </a:endParaRPr>
                    </a:p>
                  </a:txBody>
                  <a:tcPr marL="68607" marR="68607" marT="0" marB="0"/>
                </a:tc>
                <a:tc>
                  <a:txBody>
                    <a:bodyPr/>
                    <a:lstStyle/>
                    <a:p>
                      <a:pPr lvl="0"/>
                      <a:r>
                        <a:rPr lang="en-GB" sz="1400">
                          <a:latin typeface="Century Gothic" pitchFamily="34"/>
                        </a:rPr>
                        <a:t>Give five differences between living in the UK and Greece</a:t>
                      </a:r>
                    </a:p>
                  </a:txBody>
                  <a:tcPr/>
                </a:tc>
                <a:tc>
                  <a:txBody>
                    <a:bodyPr/>
                    <a:lstStyle/>
                    <a:p>
                      <a:pPr lvl="0" algn="ctr"/>
                      <a:r>
                        <a:rPr lang="en-GB" sz="1400">
                          <a:latin typeface="Century Gothic" pitchFamily="34"/>
                        </a:rPr>
                        <a:t>F</a:t>
                      </a:r>
                    </a:p>
                  </a:txBody>
                  <a:tcPr/>
                </a:tc>
                <a:extLst>
                  <a:ext uri="{0D108BD9-81ED-4DB2-BD59-A6C34878D82A}">
                    <a16:rowId xmlns:a16="http://schemas.microsoft.com/office/drawing/2014/main" val="10004"/>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38</a:t>
            </a:fld>
            <a:endParaRPr lang="en-GB"/>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123">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3: Geography assessments</a:t>
            </a:r>
          </a:p>
        </p:txBody>
      </p:sp>
      <p:graphicFrame>
        <p:nvGraphicFramePr>
          <p:cNvPr id="3" name="Content Placeholder 3"/>
          <p:cNvGraphicFramePr>
            <a:graphicFrameLocks noGrp="1"/>
          </p:cNvGraphicFramePr>
          <p:nvPr>
            <p:ph idx="1"/>
          </p:nvPr>
        </p:nvGraphicFramePr>
        <p:xfrm>
          <a:off x="628650" y="996065"/>
          <a:ext cx="7886698" cy="5565648"/>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200">
                          <a:latin typeface="Century Gothic" pitchFamily="34"/>
                          <a:ea typeface="Calibri" pitchFamily="34"/>
                          <a:cs typeface="Times New Roman" pitchFamily="18"/>
                        </a:rPr>
                        <a:t>Pupils should be taught to describe and understand key aspects of physical geography, including: climate zones, biomes and vegetation belts, rivers, mountains, volcanoes and earthquakes, and the water cycle.</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describe and understand key aspects of human geography, including: types of settlement and land use, </a:t>
                      </a:r>
                      <a:r>
                        <a:rPr lang="en-GB" sz="1200">
                          <a:latin typeface="Century Gothic" pitchFamily="34"/>
                          <a:ea typeface="Calibri" pitchFamily="34"/>
                          <a:cs typeface="Times New Roman" pitchFamily="18"/>
                        </a:rPr>
                        <a:t>economic activity including trade links, and the distribution of natural resources including energy, food, minerals and water.	</a:t>
                      </a:r>
                    </a:p>
                  </a:txBody>
                  <a:tcPr marL="68589" marR="68589" marT="0" marB="0"/>
                </a:tc>
                <a:tc>
                  <a:txBody>
                    <a:bodyPr/>
                    <a:lstStyle/>
                    <a:p>
                      <a:pPr lvl="0"/>
                      <a:r>
                        <a:rPr lang="en-GB" sz="1400">
                          <a:latin typeface="Century Gothic" pitchFamily="34"/>
                        </a:rPr>
                        <a:t>Advantages and disadvantages of living in a village</a:t>
                      </a:r>
                    </a:p>
                  </a:txBody>
                  <a:tcPr/>
                </a:tc>
                <a:tc>
                  <a:txBody>
                    <a:bodyPr/>
                    <a:lstStyle/>
                    <a:p>
                      <a:pPr lvl="0" algn="ctr"/>
                      <a:r>
                        <a:rPr lang="en-GB" sz="1400">
                          <a:latin typeface="Century Gothic" pitchFamily="34"/>
                        </a:rPr>
                        <a:t>E</a:t>
                      </a:r>
                    </a:p>
                  </a:txBody>
                  <a:tcPr/>
                </a:tc>
                <a:extLst>
                  <a:ext uri="{0D108BD9-81ED-4DB2-BD59-A6C34878D82A}">
                    <a16:rowId xmlns:a16="http://schemas.microsoft.com/office/drawing/2014/main" val="10002"/>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use maps, atlases, globes </a:t>
                      </a:r>
                      <a:r>
                        <a:rPr lang="en-GB" sz="1200">
                          <a:latin typeface="Century Gothic" pitchFamily="34"/>
                          <a:ea typeface="Calibri" pitchFamily="34"/>
                          <a:cs typeface="Times New Roman" pitchFamily="18"/>
                        </a:rPr>
                        <a:t>and digital/computer mapping to locate countries and describe features studied.</a:t>
                      </a:r>
                    </a:p>
                  </a:txBody>
                  <a:tcPr marL="68589" marR="68589" marT="0" marB="0"/>
                </a:tc>
                <a:tc>
                  <a:txBody>
                    <a:bodyPr/>
                    <a:lstStyle/>
                    <a:p>
                      <a:pPr lvl="0"/>
                      <a:r>
                        <a:rPr lang="en-GB" sz="1400">
                          <a:latin typeface="Century Gothic" pitchFamily="34"/>
                        </a:rPr>
                        <a:t>Plan a journey using road maps</a:t>
                      </a:r>
                    </a:p>
                  </a:txBody>
                  <a:tcPr/>
                </a:tc>
                <a:tc>
                  <a:txBody>
                    <a:bodyPr/>
                    <a:lstStyle/>
                    <a:p>
                      <a:pPr lvl="0" algn="ctr"/>
                      <a:r>
                        <a:rPr lang="en-GB" sz="1400">
                          <a:latin typeface="Century Gothic" pitchFamily="34"/>
                        </a:rPr>
                        <a:t>F</a:t>
                      </a:r>
                    </a:p>
                  </a:txBody>
                  <a:tcPr/>
                </a:tc>
                <a:extLst>
                  <a:ext uri="{0D108BD9-81ED-4DB2-BD59-A6C34878D82A}">
                    <a16:rowId xmlns:a16="http://schemas.microsoft.com/office/drawing/2014/main" val="10003"/>
                  </a:ext>
                </a:extLst>
              </a:tr>
              <a:tr h="370844">
                <a:tc>
                  <a:txBody>
                    <a:bodyPr/>
                    <a:lstStyle/>
                    <a:p>
                      <a:pPr lvl="0" algn="l">
                        <a:lnSpc>
                          <a:spcPct val="115000"/>
                        </a:lnSpc>
                        <a:spcAft>
                          <a:spcPts val="0"/>
                        </a:spcAft>
                      </a:pPr>
                      <a:r>
                        <a:rPr lang="en-GB" sz="1200">
                          <a:latin typeface="Century Gothic" pitchFamily="34"/>
                          <a:ea typeface="Calibri" pitchFamily="34"/>
                          <a:cs typeface="Times New Roman" pitchFamily="18"/>
                        </a:rPr>
                        <a:t>Pupils should be taught to use the eight points of a compass, four and six-figure grid references, symbols and key (including the use of Ordnance Survey maps) to build their knowledge of the United Kingdom and the wider world.</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lgn="l">
                        <a:lnSpc>
                          <a:spcPct val="115000"/>
                        </a:lnSpc>
                        <a:spcAft>
                          <a:spcPts val="0"/>
                        </a:spcAft>
                      </a:pPr>
                      <a:r>
                        <a:rPr lang="en-GB" sz="1200" kern="1200">
                          <a:solidFill>
                            <a:srgbClr val="000000"/>
                          </a:solidFill>
                          <a:latin typeface="Century Gothic" pitchFamily="34"/>
                        </a:rPr>
                        <a:t>Pupils should be taught to use fieldwork to observe, measure, record and present the human and physical features in the local area using a range of methods, including sketch maps, plans and graphs, and digital technologies.</a:t>
                      </a:r>
                      <a:endParaRPr lang="en-GB" sz="1200">
                        <a:latin typeface="Century Gothic" pitchFamily="34"/>
                        <a:ea typeface="Calibri" pitchFamily="34"/>
                        <a:cs typeface="Times New Roman" pitchFamily="18"/>
                      </a:endParaRP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5"/>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39</a:t>
            </a:fld>
            <a:endParaRPr lang="en-GB"/>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122">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303251"/>
          <a:ext cx="8147612" cy="560832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20000"/>
                    </a:ext>
                  </a:extLst>
                </a:gridCol>
                <a:gridCol w="4073798">
                  <a:extLst>
                    <a:ext uri="{9D8B030D-6E8A-4147-A177-3AD203B41FA5}">
                      <a16:colId xmlns:a16="http://schemas.microsoft.com/office/drawing/2014/main" val="20001"/>
                    </a:ext>
                  </a:extLst>
                </a:gridCol>
                <a:gridCol w="452646">
                  <a:extLst>
                    <a:ext uri="{9D8B030D-6E8A-4147-A177-3AD203B41FA5}">
                      <a16:colId xmlns:a16="http://schemas.microsoft.com/office/drawing/2014/main" val="20002"/>
                    </a:ext>
                  </a:extLst>
                </a:gridCol>
                <a:gridCol w="452646">
                  <a:extLst>
                    <a:ext uri="{9D8B030D-6E8A-4147-A177-3AD203B41FA5}">
                      <a16:colId xmlns:a16="http://schemas.microsoft.com/office/drawing/2014/main" val="20003"/>
                    </a:ext>
                  </a:extLst>
                </a:gridCol>
                <a:gridCol w="452646">
                  <a:extLst>
                    <a:ext uri="{9D8B030D-6E8A-4147-A177-3AD203B41FA5}">
                      <a16:colId xmlns:a16="http://schemas.microsoft.com/office/drawing/2014/main" val="20004"/>
                    </a:ext>
                  </a:extLst>
                </a:gridCol>
                <a:gridCol w="452646">
                  <a:extLst>
                    <a:ext uri="{9D8B030D-6E8A-4147-A177-3AD203B41FA5}">
                      <a16:colId xmlns:a16="http://schemas.microsoft.com/office/drawing/2014/main" val="20005"/>
                    </a:ext>
                  </a:extLst>
                </a:gridCol>
                <a:gridCol w="452646">
                  <a:extLst>
                    <a:ext uri="{9D8B030D-6E8A-4147-A177-3AD203B41FA5}">
                      <a16:colId xmlns:a16="http://schemas.microsoft.com/office/drawing/2014/main" val="20006"/>
                    </a:ext>
                  </a:extLst>
                </a:gridCol>
                <a:gridCol w="452646">
                  <a:extLst>
                    <a:ext uri="{9D8B030D-6E8A-4147-A177-3AD203B41FA5}">
                      <a16:colId xmlns:a16="http://schemas.microsoft.com/office/drawing/2014/main" val="20007"/>
                    </a:ext>
                  </a:extLst>
                </a:gridCol>
                <a:gridCol w="452646">
                  <a:extLst>
                    <a:ext uri="{9D8B030D-6E8A-4147-A177-3AD203B41FA5}">
                      <a16:colId xmlns:a16="http://schemas.microsoft.com/office/drawing/2014/main" val="20008"/>
                    </a:ext>
                  </a:extLst>
                </a:gridCol>
                <a:gridCol w="452646">
                  <a:extLst>
                    <a:ext uri="{9D8B030D-6E8A-4147-A177-3AD203B41FA5}">
                      <a16:colId xmlns:a16="http://schemas.microsoft.com/office/drawing/2014/main" val="20009"/>
                    </a:ext>
                  </a:extLst>
                </a:gridCol>
              </a:tblGrid>
              <a:tr h="370844">
                <a:tc gridSpan="2">
                  <a:txBody>
                    <a:bodyPr/>
                    <a:lstStyle/>
                    <a:p>
                      <a:pPr lvl="0"/>
                      <a:endParaRPr lang="en-GB" sz="1400">
                        <a:latin typeface="Century Gothic" pitchFamily="34"/>
                      </a:endParaRPr>
                    </a:p>
                    <a:p>
                      <a:pPr lvl="0"/>
                      <a:r>
                        <a:rPr lang="en-GB" sz="1800">
                          <a:latin typeface="Century Gothic" pitchFamily="34"/>
                        </a:rPr>
                        <a:t>Year 3</a:t>
                      </a:r>
                    </a:p>
                    <a:p>
                      <a:pPr lvl="0"/>
                      <a:r>
                        <a:rPr lang="en-GB" sz="1800">
                          <a:latin typeface="Century Gothic" pitchFamily="34"/>
                        </a:rPr>
                        <a:t>Geography Cumulative </a:t>
                      </a:r>
                    </a:p>
                    <a:p>
                      <a:pPr lvl="0"/>
                      <a:r>
                        <a:rPr lang="en-GB" sz="1800">
                          <a:latin typeface="Century Gothic" pitchFamily="34"/>
                        </a:rPr>
                        <a:t>Assessment Sheet</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hMerge="1">
                  <a:txBody>
                    <a:bodyPr/>
                    <a:lstStyle/>
                    <a:p>
                      <a:endParaRPr lang="en-GB"/>
                    </a:p>
                  </a:txBody>
                  <a:tcPr/>
                </a:tc>
                <a:tc>
                  <a:txBody>
                    <a:bodyPr/>
                    <a:lstStyle/>
                    <a:p>
                      <a:pPr lvl="0"/>
                      <a:r>
                        <a:rPr lang="en-GB" sz="1400">
                          <a:latin typeface="Century Gothic" pitchFamily="34"/>
                        </a:rPr>
                        <a:t>Name 1</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a:txBody>
                    <a:bodyPr/>
                    <a:lstStyle/>
                    <a:p>
                      <a:pPr lvl="0"/>
                      <a:r>
                        <a:rPr lang="en-GB" sz="1400">
                          <a:latin typeface="Century Gothic" pitchFamily="34"/>
                        </a:rPr>
                        <a:t>Name 2</a:t>
                      </a:r>
                    </a:p>
                  </a:txBody>
                  <a:tcPr/>
                </a:tc>
                <a:tc>
                  <a:txBody>
                    <a:bodyPr/>
                    <a:lstStyle/>
                    <a:p>
                      <a:pPr lvl="0"/>
                      <a:r>
                        <a:rPr lang="en-GB" sz="1400">
                          <a:latin typeface="Century Gothic" pitchFamily="34"/>
                        </a:rPr>
                        <a:t>Name 3</a:t>
                      </a:r>
                    </a:p>
                  </a:txBody>
                  <a:tcPr/>
                </a:tc>
                <a:tc>
                  <a:txBody>
                    <a:bodyPr/>
                    <a:lstStyle/>
                    <a:p>
                      <a:pPr lvl="0"/>
                      <a:r>
                        <a:rPr lang="en-GB" sz="1400">
                          <a:latin typeface="Century Gothic" pitchFamily="34"/>
                        </a:rPr>
                        <a:t>Name 4</a:t>
                      </a:r>
                    </a:p>
                  </a:txBody>
                  <a:tcPr/>
                </a:tc>
                <a:tc>
                  <a:txBody>
                    <a:bodyPr/>
                    <a:lstStyle/>
                    <a:p>
                      <a:pPr lvl="0"/>
                      <a:r>
                        <a:rPr lang="en-GB" sz="1400">
                          <a:latin typeface="Century Gothic" pitchFamily="34"/>
                        </a:rPr>
                        <a:t>Name 5</a:t>
                      </a:r>
                    </a:p>
                  </a:txBody>
                  <a:tcPr/>
                </a:tc>
                <a:tc>
                  <a:txBody>
                    <a:bodyPr/>
                    <a:lstStyle/>
                    <a:p>
                      <a:pPr lvl="0"/>
                      <a:r>
                        <a:rPr lang="en-GB" sz="1400">
                          <a:latin typeface="Century Gothic" pitchFamily="34"/>
                        </a:rPr>
                        <a:t>Name 6</a:t>
                      </a:r>
                    </a:p>
                  </a:txBody>
                  <a:tcPr/>
                </a:tc>
                <a:tc>
                  <a:txBody>
                    <a:bodyPr/>
                    <a:lstStyle/>
                    <a:p>
                      <a:pPr lvl="0"/>
                      <a:r>
                        <a:rPr lang="en-GB" sz="1400">
                          <a:latin typeface="Century Gothic" pitchFamily="34"/>
                        </a:rPr>
                        <a:t>Name 7</a:t>
                      </a:r>
                    </a:p>
                  </a:txBody>
                  <a:tcPr/>
                </a:tc>
                <a:tc>
                  <a:txBody>
                    <a:bodyPr/>
                    <a:lstStyle/>
                    <a:p>
                      <a:pPr lvl="0"/>
                      <a:r>
                        <a:rPr lang="en-GB" sz="1400">
                          <a:latin typeface="Century Gothic" pitchFamily="34"/>
                        </a:rPr>
                        <a:t>Name 8</a:t>
                      </a:r>
                    </a:p>
                  </a:txBody>
                  <a:tcPr/>
                </a:tc>
                <a:extLst>
                  <a:ext uri="{0D108BD9-81ED-4DB2-BD59-A6C34878D82A}">
                    <a16:rowId xmlns:a16="http://schemas.microsoft.com/office/drawing/2014/main" val="10000"/>
                  </a:ext>
                </a:extLst>
              </a:tr>
              <a:tr h="370844">
                <a:tc>
                  <a:txBody>
                    <a:bodyPr/>
                    <a:lstStyle/>
                    <a:p>
                      <a:pPr lvl="0"/>
                      <a:r>
                        <a:rPr lang="en-GB" sz="1400" b="1">
                          <a:latin typeface="Century Gothic" pitchFamily="34"/>
                        </a:rPr>
                        <a:t>1</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Locate and name eight European countries</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r>
                        <a:rPr lang="en-GB" sz="1400" b="1">
                          <a:latin typeface="Century Gothic" pitchFamily="34"/>
                        </a:rPr>
                        <a:t>2</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Locate and name a number of counties in the Untied Kingdom.</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r>
                        <a:rPr lang="en-GB" sz="1400" b="1">
                          <a:latin typeface="Century Gothic" pitchFamily="34"/>
                        </a:rPr>
                        <a:t>3</a:t>
                      </a:r>
                    </a:p>
                  </a:txBody>
                  <a:tcPr/>
                </a:tc>
                <a:tc>
                  <a:txBody>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Locate counties in different parts of the UK</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000000"/>
                        </a:solidFill>
                        <a:uFillTx/>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r>
                        <a:rPr lang="en-GB" sz="1400" b="1">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Name four countries from the southern and four from the northern hemisphere</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r>
                        <a:rPr lang="en-GB" sz="1400" b="1">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Give five differences between living in the UK and Greece</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5"/>
                  </a:ext>
                </a:extLst>
              </a:tr>
              <a:tr h="370844">
                <a:tc>
                  <a:txBody>
                    <a:bodyPr/>
                    <a:lstStyle/>
                    <a:p>
                      <a:pPr lvl="0"/>
                      <a:r>
                        <a:rPr lang="en-GB" sz="1400" b="1">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advantages and disadvantages of living in a village</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6"/>
                  </a:ext>
                </a:extLst>
              </a:tr>
              <a:tr h="370844">
                <a:tc>
                  <a:txBody>
                    <a:bodyPr/>
                    <a:lstStyle/>
                    <a:p>
                      <a:pPr lvl="0"/>
                      <a:r>
                        <a:rPr lang="en-GB" sz="1400" b="1">
                          <a:latin typeface="Century Gothic" pitchFamily="34"/>
                        </a:rPr>
                        <a:t>7</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Plan a journey using road maps</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7"/>
                  </a:ext>
                </a:extLst>
              </a:tr>
            </a:tbl>
          </a:graphicData>
        </a:graphic>
      </p:graphicFrame>
      <p:sp>
        <p:nvSpPr>
          <p:cNvPr id="4" name="Slide Number Placeholder 3"/>
          <p:cNvSpPr>
            <a:spLocks noGrp="1"/>
          </p:cNvSpPr>
          <p:nvPr>
            <p:ph type="sldNum" sz="quarter" idx="8"/>
          </p:nvPr>
        </p:nvSpPr>
        <p:spPr/>
        <p:txBody>
          <a:bodyPr/>
          <a:lstStyle/>
          <a:p>
            <a:pPr lvl="0"/>
            <a:fld id="{FDC8F4D4-DEA1-48FA-A959-B844C4CDC30B}" type="slidenum">
              <a:rPr lang="en-GB" smtClean="0"/>
              <a:t>40</a:t>
            </a:fld>
            <a:endParaRPr lang="en-GB"/>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110">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600200"/>
            <a:ext cx="7772400" cy="2387598"/>
          </a:xfrm>
        </p:spPr>
        <p:txBody>
          <a:bodyPr/>
          <a:lstStyle/>
          <a:p>
            <a:pPr lvl="0"/>
            <a:r>
              <a:rPr lang="en-GB" sz="4800" b="1">
                <a:solidFill>
                  <a:srgbClr val="C00000"/>
                </a:solidFill>
                <a:latin typeface="Century Gothic" pitchFamily="34"/>
              </a:rPr>
              <a:t>Geography Assessments</a:t>
            </a:r>
          </a:p>
        </p:txBody>
      </p:sp>
      <p:sp>
        <p:nvSpPr>
          <p:cNvPr id="3" name="Subtitle 2"/>
          <p:cNvSpPr txBox="1">
            <a:spLocks noGrp="1"/>
          </p:cNvSpPr>
          <p:nvPr>
            <p:ph type="subTitle" idx="1"/>
          </p:nvPr>
        </p:nvSpPr>
        <p:spPr>
          <a:xfrm>
            <a:off x="1143000" y="4120515"/>
            <a:ext cx="6858000" cy="1655758"/>
          </a:xfrm>
        </p:spPr>
        <p:txBody>
          <a:bodyPr/>
          <a:lstStyle/>
          <a:p>
            <a:pPr lvl="0"/>
            <a:endParaRPr lang="en-GB" b="1">
              <a:solidFill>
                <a:srgbClr val="F4B183"/>
              </a:solidFill>
              <a:latin typeface="Century Gothic" pitchFamily="34"/>
            </a:endParaRPr>
          </a:p>
          <a:p>
            <a:pPr lvl="0"/>
            <a:endParaRPr lang="en-GB" b="1">
              <a:solidFill>
                <a:srgbClr val="F4B183"/>
              </a:solidFill>
              <a:latin typeface="Century Gothic" pitchFamily="34"/>
            </a:endParaRPr>
          </a:p>
          <a:p>
            <a:pPr lvl="0"/>
            <a:r>
              <a:rPr lang="en-GB" sz="3600" b="1">
                <a:solidFill>
                  <a:srgbClr val="F4B183"/>
                </a:solidFill>
                <a:latin typeface="Century Gothic" pitchFamily="34"/>
              </a:rPr>
              <a:t>Year 4</a:t>
            </a:r>
          </a:p>
        </p:txBody>
      </p:sp>
      <p:pic>
        <p:nvPicPr>
          <p:cNvPr id="4" name="Picture 3" descr="FocusEducation_Logo_Col_72dpi - Copy - Copy.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9014" y="326898"/>
            <a:ext cx="3046378" cy="2152735"/>
          </a:xfrm>
          <a:prstGeom prst="rect">
            <a:avLst/>
          </a:prstGeom>
          <a:noFill/>
          <a:ln cap="flat">
            <a:noFill/>
          </a:ln>
        </p:spPr>
      </p:pic>
      <p:sp>
        <p:nvSpPr>
          <p:cNvPr id="6" name="Slide Number Placeholder 5"/>
          <p:cNvSpPr>
            <a:spLocks noGrp="1"/>
          </p:cNvSpPr>
          <p:nvPr>
            <p:ph type="sldNum" sz="quarter" idx="8"/>
          </p:nvPr>
        </p:nvSpPr>
        <p:spPr/>
        <p:txBody>
          <a:bodyPr/>
          <a:lstStyle/>
          <a:p>
            <a:pPr lvl="0"/>
            <a:fld id="{DE41114E-DA4F-468A-84AE-85008A17B4A4}" type="slidenum">
              <a:rPr lang="en-GB" smtClean="0"/>
              <a:t>41</a:t>
            </a:fld>
            <a:endParaRPr lang="en-GB"/>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54">
    <p:spTree>
      <p:nvGrpSpPr>
        <p:cNvPr id="1" name=""/>
        <p:cNvGrpSpPr/>
        <p:nvPr/>
      </p:nvGrpSpPr>
      <p:grpSpPr>
        <a:xfrm>
          <a:off x="0" y="0"/>
          <a:ext cx="0" cy="0"/>
          <a:chOff x="0" y="0"/>
          <a:chExt cx="0" cy="0"/>
        </a:xfrm>
      </p:grpSpPr>
      <p:pic>
        <p:nvPicPr>
          <p:cNvPr id="2" name="Content Placeholder 4"/>
          <p:cNvPicPr>
            <a:picLocks noGrp="1" noChangeAspect="1"/>
          </p:cNvPicPr>
          <p:nvPr>
            <p:ph idx="1"/>
          </p:nvPr>
        </p:nvPicPr>
        <p:blipFill>
          <a:blip r:embed="rId2" cstate="email">
            <a:extLst>
              <a:ext uri="{28A0092B-C50C-407E-A947-70E740481C1C}">
                <a14:useLocalDpi xmlns:a14="http://schemas.microsoft.com/office/drawing/2010/main"/>
              </a:ext>
            </a:extLst>
          </a:blip>
          <a:srcRect b="3839"/>
          <a:stretch>
            <a:fillRect/>
          </a:stretch>
        </p:blipFill>
        <p:spPr>
          <a:xfrm>
            <a:off x="19046" y="1317622"/>
            <a:ext cx="9124953" cy="5227633"/>
          </a:xfrm>
        </p:spPr>
      </p:pic>
      <p:sp>
        <p:nvSpPr>
          <p:cNvPr id="3" name="TextBox 5"/>
          <p:cNvSpPr txBox="1"/>
          <p:nvPr/>
        </p:nvSpPr>
        <p:spPr>
          <a:xfrm>
            <a:off x="109535" y="487366"/>
            <a:ext cx="8934446" cy="830266"/>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0" cap="none" spc="0" baseline="0">
                <a:solidFill>
                  <a:srgbClr val="000000"/>
                </a:solidFill>
                <a:uFillTx/>
                <a:latin typeface="Century Gothic" pitchFamily="34"/>
              </a:rPr>
              <a:t>Draw the </a:t>
            </a:r>
            <a:r>
              <a:rPr lang="en-GB" sz="2400" b="1" i="0" u="none" strike="noStrike" kern="0" cap="none" spc="0" baseline="0">
                <a:solidFill>
                  <a:srgbClr val="FF0000"/>
                </a:solidFill>
                <a:uFillTx/>
                <a:latin typeface="Century Gothic" pitchFamily="34"/>
              </a:rPr>
              <a:t>Equator</a:t>
            </a:r>
            <a:r>
              <a:rPr lang="en-GB" sz="2400" b="1" i="0" u="none" strike="noStrike" kern="0" cap="none" spc="0" baseline="0">
                <a:solidFill>
                  <a:srgbClr val="000000"/>
                </a:solidFill>
                <a:uFillTx/>
                <a:latin typeface="Century Gothic" pitchFamily="34"/>
              </a:rPr>
              <a:t>, </a:t>
            </a:r>
            <a:r>
              <a:rPr lang="en-GB" sz="2400" b="1" i="0" u="none" strike="noStrike" kern="0" cap="none" spc="0" baseline="0">
                <a:solidFill>
                  <a:srgbClr val="FF0000"/>
                </a:solidFill>
                <a:uFillTx/>
                <a:latin typeface="Century Gothic" pitchFamily="34"/>
              </a:rPr>
              <a:t>Tropic of Cancer,</a:t>
            </a:r>
            <a:r>
              <a:rPr lang="en-GB" sz="2400" b="1" i="0" u="none" strike="noStrike" kern="0" cap="none" spc="0" baseline="0">
                <a:solidFill>
                  <a:srgbClr val="000000"/>
                </a:solidFill>
                <a:uFillTx/>
                <a:latin typeface="Century Gothic" pitchFamily="34"/>
              </a:rPr>
              <a:t> </a:t>
            </a:r>
            <a:r>
              <a:rPr lang="en-GB" sz="2400" b="1" i="0" u="none" strike="noStrike" kern="0" cap="none" spc="0" baseline="0">
                <a:solidFill>
                  <a:srgbClr val="FF0000"/>
                </a:solidFill>
                <a:uFillTx/>
                <a:latin typeface="Century Gothic" pitchFamily="34"/>
              </a:rPr>
              <a:t>Tropic of Capricorn and Greenwich meridian </a:t>
            </a:r>
            <a:r>
              <a:rPr lang="en-GB" sz="2400" b="1" i="0" u="none" strike="noStrike" kern="0" cap="none" spc="0" baseline="0">
                <a:solidFill>
                  <a:srgbClr val="000000"/>
                </a:solidFill>
                <a:uFillTx/>
                <a:latin typeface="Century Gothic" pitchFamily="34"/>
              </a:rPr>
              <a:t>on this world map.</a:t>
            </a:r>
          </a:p>
        </p:txBody>
      </p:sp>
      <p:sp>
        <p:nvSpPr>
          <p:cNvPr id="4" name="Footer Placeholder 7"/>
          <p:cNvSpPr txBox="1"/>
          <p:nvPr/>
        </p:nvSpPr>
        <p:spPr>
          <a:xfrm>
            <a:off x="3033714" y="6502398"/>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TextBox 1"/>
          <p:cNvSpPr txBox="1"/>
          <p:nvPr/>
        </p:nvSpPr>
        <p:spPr>
          <a:xfrm>
            <a:off x="109535" y="0"/>
            <a:ext cx="8789916" cy="61555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content: </a:t>
            </a:r>
            <a:r>
              <a:rPr lang="en-GB" sz="1000" b="0" i="0" u="none" strike="noStrike" kern="1200" cap="none" spc="0" baseline="0">
                <a:solidFill>
                  <a:srgbClr val="000000"/>
                </a:solidFill>
                <a:uFillTx/>
                <a:latin typeface="Century Gothic" pitchFamily="34"/>
              </a:rPr>
              <a:t>Pupils should be taught to identify the position and significance of latitude, longitude, Equator, Northern Hemisphere, Southern Hemisphere, the Tropics of Cancer and Capricorn, Arctic and Antarctic Circle, the Prime/Greenwich Meridian and time zones (including day and night).</a:t>
            </a:r>
            <a:r>
              <a:rPr lang="en-GB" sz="1000" b="0" i="0" u="none" strike="noStrike" kern="1200" cap="none" spc="0" baseline="0">
                <a:solidFill>
                  <a:srgbClr val="000000"/>
                </a:solidFill>
                <a:uFillTx/>
                <a:latin typeface="Century Gothic" pitchFamily="34"/>
                <a:ea typeface="Calibri" pitchFamily="34"/>
                <a:cs typeface="Times New Roman" pitchFamily="18"/>
              </a:rPr>
              <a:t> </a:t>
            </a:r>
          </a:p>
        </p:txBody>
      </p:sp>
      <p:sp>
        <p:nvSpPr>
          <p:cNvPr id="7" name="Rectangle 20"/>
          <p:cNvSpPr/>
          <p:nvPr/>
        </p:nvSpPr>
        <p:spPr>
          <a:xfrm>
            <a:off x="109535" y="519690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A</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FDC8F4D4-DEA1-48FA-A959-B844C4CDC30B}" type="slidenum">
              <a:rPr lang="en-GB" smtClean="0"/>
              <a:t>42</a:t>
            </a:fld>
            <a:endParaRPr lang="en-GB"/>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70">
    <p:spTree>
      <p:nvGrpSpPr>
        <p:cNvPr id="1" name=""/>
        <p:cNvGrpSpPr/>
        <p:nvPr/>
      </p:nvGrpSpPr>
      <p:grpSpPr>
        <a:xfrm>
          <a:off x="0" y="0"/>
          <a:ext cx="0" cy="0"/>
          <a:chOff x="0" y="0"/>
          <a:chExt cx="0" cy="0"/>
        </a:xfrm>
      </p:grpSpPr>
      <p:graphicFrame>
        <p:nvGraphicFramePr>
          <p:cNvPr id="2" name="Content Placeholder 5"/>
          <p:cNvGraphicFramePr>
            <a:graphicFrameLocks noGrp="1"/>
          </p:cNvGraphicFramePr>
          <p:nvPr>
            <p:ph idx="1"/>
          </p:nvPr>
        </p:nvGraphicFramePr>
        <p:xfrm>
          <a:off x="628650" y="806857"/>
          <a:ext cx="7886700" cy="5549498"/>
        </p:xfrm>
        <a:graphic>
          <a:graphicData uri="http://schemas.openxmlformats.org/drawingml/2006/table">
            <a:tbl>
              <a:tblPr firstRow="1" bandRow="1">
                <a:effectLst/>
                <a:tableStyleId>{5C22544A-7EE6-4342-B048-85BDC9FD1C3A}</a:tableStyleId>
              </a:tblPr>
              <a:tblGrid>
                <a:gridCol w="7886700">
                  <a:extLst>
                    <a:ext uri="{9D8B030D-6E8A-4147-A177-3AD203B41FA5}">
                      <a16:colId xmlns:a16="http://schemas.microsoft.com/office/drawing/2014/main" val="20000"/>
                    </a:ext>
                  </a:extLst>
                </a:gridCol>
              </a:tblGrid>
              <a:tr h="430728">
                <a:tc>
                  <a:txBody>
                    <a:bodyPr/>
                    <a:lstStyle/>
                    <a:p>
                      <a:pPr lvl="0"/>
                      <a:r>
                        <a:rPr lang="en-GB" sz="1800">
                          <a:solidFill>
                            <a:srgbClr val="000000"/>
                          </a:solidFill>
                          <a:latin typeface="Century Gothic" pitchFamily="34"/>
                        </a:rPr>
                        <a:t>What causes an earthquake?</a:t>
                      </a:r>
                    </a:p>
                  </a:txBody>
                  <a:tcPr marT="45729" marB="45729">
                    <a:solidFill>
                      <a:srgbClr val="EDEDED"/>
                    </a:solidFill>
                  </a:tcPr>
                </a:tc>
                <a:extLst>
                  <a:ext uri="{0D108BD9-81ED-4DB2-BD59-A6C34878D82A}">
                    <a16:rowId xmlns:a16="http://schemas.microsoft.com/office/drawing/2014/main" val="10000"/>
                  </a:ext>
                </a:extLst>
              </a:tr>
              <a:tr h="3383718">
                <a:tc>
                  <a:txBody>
                    <a:bodyPr/>
                    <a:lstStyle/>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1"/>
                  </a:ext>
                </a:extLst>
              </a:tr>
              <a:tr h="433763">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2"/>
                  </a:ext>
                </a:extLst>
              </a:tr>
              <a:tr h="433763">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3"/>
                  </a:ext>
                </a:extLst>
              </a:tr>
              <a:tr h="433763">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4"/>
                  </a:ext>
                </a:extLst>
              </a:tr>
              <a:tr h="433763">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5"/>
                  </a:ext>
                </a:extLst>
              </a:tr>
            </a:tbl>
          </a:graphicData>
        </a:graphic>
      </p:graphicFrame>
      <p:sp>
        <p:nvSpPr>
          <p:cNvPr id="3" name="Footer Placeholder 6"/>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5" name="Picture 3"/>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1525584" y="1361678"/>
            <a:ext cx="5930898" cy="3117847"/>
          </a:xfrm>
          <a:prstGeom prst="rect">
            <a:avLst/>
          </a:prstGeom>
          <a:noFill/>
          <a:ln cap="flat">
            <a:noFill/>
          </a:ln>
        </p:spPr>
      </p:pic>
      <p:sp>
        <p:nvSpPr>
          <p:cNvPr id="6" name="TextBox 5"/>
          <p:cNvSpPr txBox="1"/>
          <p:nvPr/>
        </p:nvSpPr>
        <p:spPr>
          <a:xfrm>
            <a:off x="628650" y="136519"/>
            <a:ext cx="7886700" cy="61555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1" i="0" u="none" strike="noStrike" kern="1200" cap="none" spc="0" baseline="0">
                <a:solidFill>
                  <a:srgbClr val="FF0000"/>
                </a:solidFill>
                <a:uFillTx/>
                <a:latin typeface="Century Gothic" pitchFamily="34"/>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physical geography, including: climate zones, biomes and vegetation belts, rivers, mountains, volcanoes and earthquakes, and the water cycle.</a:t>
            </a:r>
          </a:p>
        </p:txBody>
      </p:sp>
      <p:sp>
        <p:nvSpPr>
          <p:cNvPr id="7" name="Rectangle 20"/>
          <p:cNvSpPr/>
          <p:nvPr/>
        </p:nvSpPr>
        <p:spPr>
          <a:xfrm>
            <a:off x="109535" y="519690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B</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FDC8F4D4-DEA1-48FA-A959-B844C4CDC30B}" type="slidenum">
              <a:rPr lang="en-GB" smtClean="0"/>
              <a:t>43</a:t>
            </a:fld>
            <a:endParaRPr lang="en-GB"/>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65">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927101" y="1306513"/>
            <a:ext cx="4616448" cy="4851404"/>
          </a:xfrm>
          <a:prstGeom prst="rect">
            <a:avLst/>
          </a:prstGeom>
          <a:noFill/>
          <a:ln cap="flat">
            <a:noFill/>
          </a:ln>
        </p:spPr>
      </p:pic>
      <p:sp>
        <p:nvSpPr>
          <p:cNvPr id="3" name="TextBox 4"/>
          <p:cNvSpPr txBox="1"/>
          <p:nvPr/>
        </p:nvSpPr>
        <p:spPr>
          <a:xfrm>
            <a:off x="927101" y="663570"/>
            <a:ext cx="4616448" cy="923928"/>
          </a:xfrm>
          <a:prstGeom prst="rect">
            <a:avLst/>
          </a:prstGeom>
          <a:noFill/>
          <a:ln cap="flat">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entury Gothic" pitchFamily="34"/>
              </a:rPr>
              <a:t>Label each part of this cross-section of a volcano?</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0" cap="none" spc="0" baseline="0">
              <a:solidFill>
                <a:srgbClr val="000000"/>
              </a:solidFill>
              <a:uFillTx/>
              <a:latin typeface="Calibri" pitchFamily="34"/>
            </a:endParaRPr>
          </a:p>
        </p:txBody>
      </p:sp>
      <p:graphicFrame>
        <p:nvGraphicFramePr>
          <p:cNvPr id="4" name="Table 5"/>
          <p:cNvGraphicFramePr>
            <a:graphicFrameLocks noGrp="1"/>
          </p:cNvGraphicFramePr>
          <p:nvPr/>
        </p:nvGraphicFramePr>
        <p:xfrm>
          <a:off x="5543549" y="1946272"/>
          <a:ext cx="3292470" cy="4211621"/>
        </p:xfrm>
        <a:graphic>
          <a:graphicData uri="http://schemas.openxmlformats.org/drawingml/2006/table">
            <a:tbl>
              <a:tblPr firstRow="1" bandRow="1">
                <a:effectLst/>
                <a:tableStyleId>{5C22544A-7EE6-4342-B048-85BDC9FD1C3A}</a:tableStyleId>
              </a:tblPr>
              <a:tblGrid>
                <a:gridCol w="475414">
                  <a:extLst>
                    <a:ext uri="{9D8B030D-6E8A-4147-A177-3AD203B41FA5}">
                      <a16:colId xmlns:a16="http://schemas.microsoft.com/office/drawing/2014/main" val="20000"/>
                    </a:ext>
                  </a:extLst>
                </a:gridCol>
                <a:gridCol w="2817056">
                  <a:extLst>
                    <a:ext uri="{9D8B030D-6E8A-4147-A177-3AD203B41FA5}">
                      <a16:colId xmlns:a16="http://schemas.microsoft.com/office/drawing/2014/main" val="20001"/>
                    </a:ext>
                  </a:extLst>
                </a:gridCol>
              </a:tblGrid>
              <a:tr h="370871">
                <a:tc gridSpan="2">
                  <a:txBody>
                    <a:bodyPr/>
                    <a:lstStyle/>
                    <a:p>
                      <a:pPr lvl="0"/>
                      <a:r>
                        <a:rPr lang="en-GB" sz="1800"/>
                        <a:t>Parts of a Volcano</a:t>
                      </a:r>
                    </a:p>
                  </a:txBody>
                  <a:tcPr marL="91412" marR="91412"/>
                </a:tc>
                <a:tc hMerge="1">
                  <a:txBody>
                    <a:bodyPr/>
                    <a:lstStyle/>
                    <a:p>
                      <a:endParaRPr lang="en-GB"/>
                    </a:p>
                  </a:txBody>
                  <a:tcPr/>
                </a:tc>
                <a:extLst>
                  <a:ext uri="{0D108BD9-81ED-4DB2-BD59-A6C34878D82A}">
                    <a16:rowId xmlns:a16="http://schemas.microsoft.com/office/drawing/2014/main" val="10000"/>
                  </a:ext>
                </a:extLst>
              </a:tr>
              <a:tr h="640125">
                <a:tc>
                  <a:txBody>
                    <a:bodyPr/>
                    <a:lstStyle/>
                    <a:p>
                      <a:pPr lvl="0"/>
                      <a:r>
                        <a:rPr lang="en-GB" sz="1800">
                          <a:latin typeface="Century Gothic" pitchFamily="34"/>
                        </a:rPr>
                        <a:t>1</a:t>
                      </a:r>
                    </a:p>
                  </a:txBody>
                  <a:tcPr marL="91412" marR="91412"/>
                </a:tc>
                <a:tc>
                  <a:txBody>
                    <a:bodyPr/>
                    <a:lstStyle/>
                    <a:p>
                      <a:pPr lvl="0"/>
                      <a:endParaRPr lang="en-GB" sz="1800">
                        <a:latin typeface="Century Gothic" pitchFamily="34"/>
                      </a:endParaRPr>
                    </a:p>
                    <a:p>
                      <a:pPr lvl="0"/>
                      <a:endParaRPr lang="en-GB" sz="1800">
                        <a:latin typeface="Century Gothic" pitchFamily="34"/>
                      </a:endParaRPr>
                    </a:p>
                  </a:txBody>
                  <a:tcPr marL="91412" marR="91412"/>
                </a:tc>
                <a:extLst>
                  <a:ext uri="{0D108BD9-81ED-4DB2-BD59-A6C34878D82A}">
                    <a16:rowId xmlns:a16="http://schemas.microsoft.com/office/drawing/2014/main" val="10001"/>
                  </a:ext>
                </a:extLst>
              </a:tr>
              <a:tr h="640125">
                <a:tc>
                  <a:txBody>
                    <a:bodyPr/>
                    <a:lstStyle/>
                    <a:p>
                      <a:pPr lvl="0"/>
                      <a:r>
                        <a:rPr lang="en-GB" sz="1800">
                          <a:latin typeface="Century Gothic" pitchFamily="34"/>
                        </a:rPr>
                        <a:t>2</a:t>
                      </a:r>
                    </a:p>
                  </a:txBody>
                  <a:tcPr marL="91412" marR="91412"/>
                </a:tc>
                <a:tc>
                  <a:txBody>
                    <a:bodyPr/>
                    <a:lstStyle/>
                    <a:p>
                      <a:pPr lvl="0"/>
                      <a:endParaRPr lang="en-GB" sz="1800">
                        <a:latin typeface="Century Gothic" pitchFamily="34"/>
                      </a:endParaRPr>
                    </a:p>
                    <a:p>
                      <a:pPr lvl="0"/>
                      <a:endParaRPr lang="en-GB" sz="1800">
                        <a:latin typeface="Century Gothic" pitchFamily="34"/>
                      </a:endParaRPr>
                    </a:p>
                  </a:txBody>
                  <a:tcPr marL="91412" marR="91412"/>
                </a:tc>
                <a:extLst>
                  <a:ext uri="{0D108BD9-81ED-4DB2-BD59-A6C34878D82A}">
                    <a16:rowId xmlns:a16="http://schemas.microsoft.com/office/drawing/2014/main" val="10002"/>
                  </a:ext>
                </a:extLst>
              </a:tr>
              <a:tr h="640125">
                <a:tc>
                  <a:txBody>
                    <a:bodyPr/>
                    <a:lstStyle/>
                    <a:p>
                      <a:pPr lvl="0"/>
                      <a:r>
                        <a:rPr lang="en-GB" sz="1800">
                          <a:latin typeface="Century Gothic" pitchFamily="34"/>
                        </a:rPr>
                        <a:t>3</a:t>
                      </a:r>
                    </a:p>
                  </a:txBody>
                  <a:tcPr marL="91412" marR="91412"/>
                </a:tc>
                <a:tc>
                  <a:txBody>
                    <a:bodyPr/>
                    <a:lstStyle/>
                    <a:p>
                      <a:pPr lvl="0"/>
                      <a:endParaRPr lang="en-GB" sz="1800">
                        <a:latin typeface="Century Gothic" pitchFamily="34"/>
                      </a:endParaRPr>
                    </a:p>
                    <a:p>
                      <a:pPr lvl="0"/>
                      <a:endParaRPr lang="en-GB" sz="1800">
                        <a:latin typeface="Century Gothic" pitchFamily="34"/>
                      </a:endParaRPr>
                    </a:p>
                  </a:txBody>
                  <a:tcPr marL="91412" marR="91412"/>
                </a:tc>
                <a:extLst>
                  <a:ext uri="{0D108BD9-81ED-4DB2-BD59-A6C34878D82A}">
                    <a16:rowId xmlns:a16="http://schemas.microsoft.com/office/drawing/2014/main" val="10003"/>
                  </a:ext>
                </a:extLst>
              </a:tr>
              <a:tr h="640125">
                <a:tc>
                  <a:txBody>
                    <a:bodyPr/>
                    <a:lstStyle/>
                    <a:p>
                      <a:pPr lvl="0"/>
                      <a:r>
                        <a:rPr lang="en-GB" sz="1800">
                          <a:latin typeface="Century Gothic" pitchFamily="34"/>
                        </a:rPr>
                        <a:t>4</a:t>
                      </a:r>
                    </a:p>
                  </a:txBody>
                  <a:tcPr marL="91412" marR="91412"/>
                </a:tc>
                <a:tc>
                  <a:txBody>
                    <a:bodyPr/>
                    <a:lstStyle/>
                    <a:p>
                      <a:pPr lvl="0"/>
                      <a:endParaRPr lang="en-GB" sz="1800">
                        <a:latin typeface="Century Gothic" pitchFamily="34"/>
                      </a:endParaRPr>
                    </a:p>
                    <a:p>
                      <a:pPr lvl="0"/>
                      <a:endParaRPr lang="en-GB" sz="1800">
                        <a:latin typeface="Century Gothic" pitchFamily="34"/>
                      </a:endParaRPr>
                    </a:p>
                  </a:txBody>
                  <a:tcPr marL="91412" marR="91412"/>
                </a:tc>
                <a:extLst>
                  <a:ext uri="{0D108BD9-81ED-4DB2-BD59-A6C34878D82A}">
                    <a16:rowId xmlns:a16="http://schemas.microsoft.com/office/drawing/2014/main" val="10004"/>
                  </a:ext>
                </a:extLst>
              </a:tr>
              <a:tr h="640125">
                <a:tc>
                  <a:txBody>
                    <a:bodyPr/>
                    <a:lstStyle/>
                    <a:p>
                      <a:pPr lvl="0"/>
                      <a:r>
                        <a:rPr lang="en-GB" sz="1800">
                          <a:latin typeface="Century Gothic" pitchFamily="34"/>
                        </a:rPr>
                        <a:t>5</a:t>
                      </a:r>
                    </a:p>
                  </a:txBody>
                  <a:tcPr marL="91412" marR="91412"/>
                </a:tc>
                <a:tc>
                  <a:txBody>
                    <a:bodyPr/>
                    <a:lstStyle/>
                    <a:p>
                      <a:pPr lvl="0"/>
                      <a:endParaRPr lang="en-GB" sz="1800">
                        <a:latin typeface="Century Gothic" pitchFamily="34"/>
                      </a:endParaRPr>
                    </a:p>
                    <a:p>
                      <a:pPr lvl="0"/>
                      <a:endParaRPr lang="en-GB" sz="1800">
                        <a:latin typeface="Century Gothic" pitchFamily="34"/>
                      </a:endParaRPr>
                    </a:p>
                  </a:txBody>
                  <a:tcPr marL="91412" marR="91412"/>
                </a:tc>
                <a:extLst>
                  <a:ext uri="{0D108BD9-81ED-4DB2-BD59-A6C34878D82A}">
                    <a16:rowId xmlns:a16="http://schemas.microsoft.com/office/drawing/2014/main" val="10005"/>
                  </a:ext>
                </a:extLst>
              </a:tr>
              <a:tr h="640125">
                <a:tc>
                  <a:txBody>
                    <a:bodyPr/>
                    <a:lstStyle/>
                    <a:p>
                      <a:pPr lvl="0"/>
                      <a:r>
                        <a:rPr lang="en-GB" sz="1800">
                          <a:latin typeface="Century Gothic" pitchFamily="34"/>
                        </a:rPr>
                        <a:t>6</a:t>
                      </a:r>
                    </a:p>
                  </a:txBody>
                  <a:tcPr marL="91412" marR="91412"/>
                </a:tc>
                <a:tc>
                  <a:txBody>
                    <a:bodyPr/>
                    <a:lstStyle/>
                    <a:p>
                      <a:pPr lvl="0"/>
                      <a:endParaRPr lang="en-GB" sz="1800">
                        <a:latin typeface="Century Gothic" pitchFamily="34"/>
                      </a:endParaRPr>
                    </a:p>
                    <a:p>
                      <a:pPr lvl="0"/>
                      <a:endParaRPr lang="en-GB" sz="1800">
                        <a:latin typeface="Century Gothic" pitchFamily="34"/>
                      </a:endParaRPr>
                    </a:p>
                  </a:txBody>
                  <a:tcPr marL="91412" marR="91412"/>
                </a:tc>
                <a:extLst>
                  <a:ext uri="{0D108BD9-81ED-4DB2-BD59-A6C34878D82A}">
                    <a16:rowId xmlns:a16="http://schemas.microsoft.com/office/drawing/2014/main" val="10006"/>
                  </a:ext>
                </a:extLst>
              </a:tr>
            </a:tbl>
          </a:graphicData>
        </a:graphic>
      </p:graphicFrame>
      <p:sp>
        <p:nvSpPr>
          <p:cNvPr id="5" name="Footer Placeholder 9"/>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7" name="Rectangle 1"/>
          <p:cNvSpPr/>
          <p:nvPr/>
        </p:nvSpPr>
        <p:spPr>
          <a:xfrm>
            <a:off x="733147" y="276514"/>
            <a:ext cx="8093070" cy="430883"/>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FF0000"/>
                </a:solidFill>
                <a:uFillTx/>
                <a:latin typeface="Century Gothic" pitchFamily="34"/>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physical geography, including: climate zones, biomes and vegetation belts, rivers, mountains, volcanoes and earthquakes, and the water cycle.</a:t>
            </a:r>
          </a:p>
        </p:txBody>
      </p:sp>
      <p:sp>
        <p:nvSpPr>
          <p:cNvPr id="8" name="Rectangle 20"/>
          <p:cNvSpPr/>
          <p:nvPr/>
        </p:nvSpPr>
        <p:spPr>
          <a:xfrm>
            <a:off x="109535" y="519690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C</a:t>
            </a:r>
            <a:endParaRPr lang="en-GB" sz="3200" b="1" i="0" u="none" strike="noStrike" kern="1200" cap="none" spc="0" baseline="0">
              <a:solidFill>
                <a:srgbClr val="FFFFFF"/>
              </a:solidFill>
              <a:uFillTx/>
              <a:latin typeface="Century Gothic" pitchFamily="34"/>
            </a:endParaRPr>
          </a:p>
        </p:txBody>
      </p:sp>
      <p:sp>
        <p:nvSpPr>
          <p:cNvPr id="10" name="Slide Number Placeholder 9"/>
          <p:cNvSpPr>
            <a:spLocks noGrp="1"/>
          </p:cNvSpPr>
          <p:nvPr>
            <p:ph type="sldNum" sz="quarter" idx="8"/>
          </p:nvPr>
        </p:nvSpPr>
        <p:spPr/>
        <p:txBody>
          <a:bodyPr/>
          <a:lstStyle/>
          <a:p>
            <a:pPr lvl="0"/>
            <a:fld id="{800496E8-3B95-4BCD-BE1D-173A4D5F2E30}" type="slidenum">
              <a:rPr lang="en-GB" smtClean="0"/>
              <a:t>44</a:t>
            </a:fld>
            <a:endParaRPr lang="en-GB"/>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57">
    <p:spTree>
      <p:nvGrpSpPr>
        <p:cNvPr id="1" name=""/>
        <p:cNvGrpSpPr/>
        <p:nvPr/>
      </p:nvGrpSpPr>
      <p:grpSpPr>
        <a:xfrm>
          <a:off x="0" y="0"/>
          <a:ext cx="0" cy="0"/>
          <a:chOff x="0" y="0"/>
          <a:chExt cx="0" cy="0"/>
        </a:xfrm>
      </p:grpSpPr>
      <p:sp>
        <p:nvSpPr>
          <p:cNvPr id="2" name="TextBox 5"/>
          <p:cNvSpPr txBox="1"/>
          <p:nvPr/>
        </p:nvSpPr>
        <p:spPr>
          <a:xfrm>
            <a:off x="254002" y="520110"/>
            <a:ext cx="8635995" cy="461964"/>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1" i="0" u="none" strike="noStrike" kern="1200" cap="none" spc="0" baseline="0">
                <a:solidFill>
                  <a:srgbClr val="000000"/>
                </a:solidFill>
                <a:uFillTx/>
                <a:latin typeface="Century Gothic" pitchFamily="34"/>
              </a:rPr>
              <a:t>Name and locate at least three volcanoes</a:t>
            </a:r>
          </a:p>
        </p:txBody>
      </p:sp>
      <p:pic>
        <p:nvPicPr>
          <p:cNvPr id="3" name="Content Placeholder 8"/>
          <p:cNvPicPr>
            <a:picLocks noGrp="1" noChangeAspect="1"/>
          </p:cNvPicPr>
          <p:nvPr>
            <p:ph idx="1"/>
          </p:nvPr>
        </p:nvPicPr>
        <p:blipFill>
          <a:blip r:embed="rId2"/>
          <a:srcRect/>
          <a:stretch>
            <a:fillRect/>
          </a:stretch>
        </p:blipFill>
        <p:spPr>
          <a:xfrm>
            <a:off x="288922" y="1007376"/>
            <a:ext cx="8418515" cy="5457825"/>
          </a:xfrm>
        </p:spPr>
      </p:pic>
      <p:sp>
        <p:nvSpPr>
          <p:cNvPr id="4"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Rectangle 5"/>
          <p:cNvSpPr/>
          <p:nvPr/>
        </p:nvSpPr>
        <p:spPr>
          <a:xfrm>
            <a:off x="288922" y="136529"/>
            <a:ext cx="8418515" cy="430883"/>
          </a:xfrm>
          <a:prstGeom prst="rect">
            <a:avLst/>
          </a:prstGeom>
          <a:noFill/>
          <a:ln cap="flat">
            <a:noFill/>
            <a:prstDash val="solid"/>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FF0000"/>
                </a:solidFill>
                <a:uFillTx/>
                <a:latin typeface="Century Gothic" pitchFamily="34"/>
              </a:rPr>
              <a:t>National Curriculum coverage: </a:t>
            </a:r>
            <a:r>
              <a:rPr lang="en-GB" sz="1000" b="0" i="0" u="none" strike="noStrike" kern="0" cap="none" spc="0" baseline="0">
                <a:solidFill>
                  <a:srgbClr val="000000"/>
                </a:solidFill>
                <a:uFillTx/>
                <a:latin typeface="Century Gothic" pitchFamily="34"/>
                <a:ea typeface="Calibri" pitchFamily="34"/>
                <a:cs typeface="Times New Roman" pitchFamily="18"/>
              </a:rPr>
              <a:t>Pupils should be taught to use maps, atlases, globes and digital/computer mapping to locate countries and describe features studied.</a:t>
            </a:r>
          </a:p>
        </p:txBody>
      </p:sp>
      <p:sp>
        <p:nvSpPr>
          <p:cNvPr id="7" name="Rectangle 20"/>
          <p:cNvSpPr/>
          <p:nvPr/>
        </p:nvSpPr>
        <p:spPr>
          <a:xfrm>
            <a:off x="109535" y="519690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D</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FDC8F4D4-DEA1-48FA-A959-B844C4CDC30B}" type="slidenum">
              <a:rPr lang="en-GB" smtClean="0"/>
              <a:t>45</a:t>
            </a:fld>
            <a:endParaRPr lang="en-GB"/>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111">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1033582"/>
          <a:ext cx="7886699" cy="5258488"/>
        </p:xfrm>
        <a:graphic>
          <a:graphicData uri="http://schemas.openxmlformats.org/drawingml/2006/table">
            <a:tbl>
              <a:tblPr firstRow="1" bandRow="1">
                <a:effectLst/>
                <a:tableStyleId>{5C22544A-7EE6-4342-B048-85BDC9FD1C3A}</a:tableStyleId>
              </a:tblPr>
              <a:tblGrid>
                <a:gridCol w="524289">
                  <a:extLst>
                    <a:ext uri="{9D8B030D-6E8A-4147-A177-3AD203B41FA5}">
                      <a16:colId xmlns:a16="http://schemas.microsoft.com/office/drawing/2014/main" val="20000"/>
                    </a:ext>
                  </a:extLst>
                </a:gridCol>
                <a:gridCol w="7362410">
                  <a:extLst>
                    <a:ext uri="{9D8B030D-6E8A-4147-A177-3AD203B41FA5}">
                      <a16:colId xmlns:a16="http://schemas.microsoft.com/office/drawing/2014/main" val="20001"/>
                    </a:ext>
                  </a:extLst>
                </a:gridCol>
              </a:tblGrid>
              <a:tr h="407301">
                <a:tc gridSpan="2">
                  <a:txBody>
                    <a:bodyPr/>
                    <a:lstStyle/>
                    <a:p>
                      <a:pPr lvl="0"/>
                      <a:r>
                        <a:rPr lang="en-GB" sz="1800">
                          <a:solidFill>
                            <a:srgbClr val="000000"/>
                          </a:solidFill>
                          <a:latin typeface="Century Gothic" pitchFamily="34"/>
                        </a:rPr>
                        <a:t>Why are most cities situated close to a river?</a:t>
                      </a:r>
                    </a:p>
                  </a:txBody>
                  <a:tcPr marT="45710" marB="45710">
                    <a:solidFill>
                      <a:srgbClr val="EDEDED"/>
                    </a:solidFill>
                  </a:tcPr>
                </a:tc>
                <a:tc hMerge="1">
                  <a:txBody>
                    <a:bodyPr/>
                    <a:lstStyle/>
                    <a:p>
                      <a:endParaRPr lang="en-GB"/>
                    </a:p>
                  </a:txBody>
                  <a:tcPr/>
                </a:tc>
                <a:extLst>
                  <a:ext uri="{0D108BD9-81ED-4DB2-BD59-A6C34878D82A}">
                    <a16:rowId xmlns:a16="http://schemas.microsoft.com/office/drawing/2014/main" val="10000"/>
                  </a:ext>
                </a:extLst>
              </a:tr>
              <a:tr h="370752">
                <a:tc gridSpan="2">
                  <a:txBody>
                    <a:bodyPr/>
                    <a:lstStyle/>
                    <a:p>
                      <a:pPr lvl="0" algn="ctr"/>
                      <a:r>
                        <a:rPr lang="en-GB" sz="1800" b="1">
                          <a:solidFill>
                            <a:srgbClr val="FF0000"/>
                          </a:solidFill>
                          <a:latin typeface="Century Gothic" pitchFamily="34"/>
                        </a:rPr>
                        <a:t>Think of three reasons.</a:t>
                      </a:r>
                    </a:p>
                  </a:txBody>
                  <a:tcPr marT="45710" marB="45710"/>
                </a:tc>
                <a:tc hMerge="1">
                  <a:txBody>
                    <a:bodyPr/>
                    <a:lstStyle/>
                    <a:p>
                      <a:endParaRPr lang="en-GB"/>
                    </a:p>
                  </a:txBody>
                  <a:tcPr/>
                </a:tc>
                <a:extLst>
                  <a:ext uri="{0D108BD9-81ED-4DB2-BD59-A6C34878D82A}">
                    <a16:rowId xmlns:a16="http://schemas.microsoft.com/office/drawing/2014/main" val="10001"/>
                  </a:ext>
                </a:extLst>
              </a:tr>
              <a:tr h="640015">
                <a:tc>
                  <a:txBody>
                    <a:bodyPr/>
                    <a:lstStyle/>
                    <a:p>
                      <a:pPr lvl="0"/>
                      <a:r>
                        <a:rPr lang="en-GB" sz="1800" b="1">
                          <a:latin typeface="Century Gothic" pitchFamily="34"/>
                        </a:rPr>
                        <a:t>1</a:t>
                      </a:r>
                    </a:p>
                  </a:txBody>
                  <a:tcPr marT="45710" marB="45710"/>
                </a:tc>
                <a:tc>
                  <a:txBody>
                    <a:bodyPr/>
                    <a:lstStyle/>
                    <a:p>
                      <a:pPr lvl="0"/>
                      <a:endParaRPr lang="en-GB" sz="1800"/>
                    </a:p>
                  </a:txBody>
                  <a:tcPr marT="45710" marB="45710"/>
                </a:tc>
                <a:extLst>
                  <a:ext uri="{0D108BD9-81ED-4DB2-BD59-A6C34878D82A}">
                    <a16:rowId xmlns:a16="http://schemas.microsoft.com/office/drawing/2014/main" val="10002"/>
                  </a:ext>
                </a:extLst>
              </a:tr>
              <a:tr h="640052">
                <a:tc>
                  <a:txBody>
                    <a:bodyPr/>
                    <a:lstStyle/>
                    <a:p>
                      <a:pPr lvl="0"/>
                      <a:r>
                        <a:rPr lang="en-GB" sz="1800" b="1">
                          <a:latin typeface="Century Gothic" pitchFamily="34"/>
                        </a:rPr>
                        <a:t>2</a:t>
                      </a:r>
                    </a:p>
                    <a:p>
                      <a:pPr lvl="0"/>
                      <a:endParaRPr lang="en-GB" sz="1800" b="1">
                        <a:latin typeface="Century Gothic" pitchFamily="34"/>
                      </a:endParaRPr>
                    </a:p>
                  </a:txBody>
                  <a:tcPr marT="45710" marB="45710"/>
                </a:tc>
                <a:tc>
                  <a:txBody>
                    <a:bodyPr/>
                    <a:lstStyle/>
                    <a:p>
                      <a:pPr lvl="0"/>
                      <a:endParaRPr lang="en-GB" sz="1800"/>
                    </a:p>
                  </a:txBody>
                  <a:tcPr marT="45710" marB="45710"/>
                </a:tc>
                <a:extLst>
                  <a:ext uri="{0D108BD9-81ED-4DB2-BD59-A6C34878D82A}">
                    <a16:rowId xmlns:a16="http://schemas.microsoft.com/office/drawing/2014/main" val="10003"/>
                  </a:ext>
                </a:extLst>
              </a:tr>
              <a:tr h="640052">
                <a:tc>
                  <a:txBody>
                    <a:bodyPr/>
                    <a:lstStyle/>
                    <a:p>
                      <a:pPr lvl="0"/>
                      <a:r>
                        <a:rPr lang="en-GB" sz="1800" b="1">
                          <a:latin typeface="Century Gothic" pitchFamily="34"/>
                        </a:rPr>
                        <a:t>3</a:t>
                      </a:r>
                    </a:p>
                    <a:p>
                      <a:pPr lvl="0"/>
                      <a:endParaRPr lang="en-GB" sz="1800" b="1">
                        <a:latin typeface="Century Gothic" pitchFamily="34"/>
                      </a:endParaRPr>
                    </a:p>
                  </a:txBody>
                  <a:tcPr marT="45710" marB="45710"/>
                </a:tc>
                <a:tc>
                  <a:txBody>
                    <a:bodyPr/>
                    <a:lstStyle/>
                    <a:p>
                      <a:pPr lvl="0"/>
                      <a:endParaRPr lang="en-GB" sz="1800"/>
                    </a:p>
                  </a:txBody>
                  <a:tcPr marT="45710" marB="45710"/>
                </a:tc>
                <a:extLst>
                  <a:ext uri="{0D108BD9-81ED-4DB2-BD59-A6C34878D82A}">
                    <a16:rowId xmlns:a16="http://schemas.microsoft.com/office/drawing/2014/main" val="10004"/>
                  </a:ext>
                </a:extLst>
              </a:tr>
              <a:tr h="2560274">
                <a:tc>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T="45710" marB="45710"/>
                </a:tc>
                <a:tc>
                  <a:txBody>
                    <a:bodyPr/>
                    <a:lstStyle/>
                    <a:p>
                      <a:pPr lvl="0"/>
                      <a:endParaRPr lang="en-GB" sz="1800"/>
                    </a:p>
                  </a:txBody>
                  <a:tcPr marT="45710" marB="45710"/>
                </a:tc>
                <a:extLst>
                  <a:ext uri="{0D108BD9-81ED-4DB2-BD59-A6C34878D82A}">
                    <a16:rowId xmlns:a16="http://schemas.microsoft.com/office/drawing/2014/main" val="10005"/>
                  </a:ext>
                </a:extLst>
              </a:tr>
            </a:tbl>
          </a:graphicData>
        </a:graphic>
      </p:graphicFrame>
      <p:pic>
        <p:nvPicPr>
          <p:cNvPr id="3" name="Picture 5"/>
          <p:cNvPicPr>
            <a:picLocks noChangeAspect="1"/>
          </p:cNvPicPr>
          <p:nvPr/>
        </p:nvPicPr>
        <p:blipFill>
          <a:blip r:embed="rId2"/>
          <a:srcRect/>
          <a:stretch>
            <a:fillRect/>
          </a:stretch>
        </p:blipFill>
        <p:spPr>
          <a:xfrm>
            <a:off x="717547" y="3756026"/>
            <a:ext cx="3708404" cy="2471742"/>
          </a:xfrm>
          <a:prstGeom prst="rect">
            <a:avLst/>
          </a:prstGeom>
          <a:noFill/>
          <a:ln cap="flat">
            <a:noFill/>
          </a:ln>
        </p:spPr>
      </p:pic>
      <p:sp>
        <p:nvSpPr>
          <p:cNvPr id="4" name="Footer Placeholder 9"/>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6" name="Picture 3"/>
          <p:cNvPicPr>
            <a:picLocks noChangeAspect="1"/>
          </p:cNvPicPr>
          <p:nvPr/>
        </p:nvPicPr>
        <p:blipFill>
          <a:blip r:embed="rId3"/>
          <a:srcRect/>
          <a:stretch>
            <a:fillRect/>
          </a:stretch>
        </p:blipFill>
        <p:spPr>
          <a:xfrm>
            <a:off x="4449763" y="3756026"/>
            <a:ext cx="4065586" cy="2471742"/>
          </a:xfrm>
          <a:prstGeom prst="rect">
            <a:avLst/>
          </a:prstGeom>
          <a:noFill/>
          <a:ln cap="flat">
            <a:noFill/>
          </a:ln>
        </p:spPr>
      </p:pic>
      <p:sp>
        <p:nvSpPr>
          <p:cNvPr id="7" name="TextBox 1"/>
          <p:cNvSpPr txBox="1"/>
          <p:nvPr/>
        </p:nvSpPr>
        <p:spPr>
          <a:xfrm>
            <a:off x="628650" y="384514"/>
            <a:ext cx="7797802"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FF0000"/>
                </a:solidFill>
                <a:uFillTx/>
                <a:latin typeface="Century Gothic" pitchFamily="34"/>
                <a:ea typeface="Calibri" pitchFamily="34"/>
                <a:cs typeface="Times New Roman" pitchFamily="18"/>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a:t>
            </a:r>
            <a:endParaRPr lang="en-GB" sz="1000" b="0" i="0" u="none" strike="noStrike" kern="1200" cap="none" spc="0" baseline="0">
              <a:solidFill>
                <a:srgbClr val="000000"/>
              </a:solidFill>
              <a:uFillTx/>
              <a:latin typeface="Calibri"/>
            </a:endParaRPr>
          </a:p>
        </p:txBody>
      </p:sp>
      <p:sp>
        <p:nvSpPr>
          <p:cNvPr id="8" name="Rectangle 20"/>
          <p:cNvSpPr/>
          <p:nvPr/>
        </p:nvSpPr>
        <p:spPr>
          <a:xfrm>
            <a:off x="109535" y="519690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E</a:t>
            </a:r>
            <a:endParaRPr lang="en-GB" sz="3200" b="1" i="0" u="none" strike="noStrike" kern="1200" cap="none" spc="0" baseline="0">
              <a:solidFill>
                <a:srgbClr val="FFFFFF"/>
              </a:solidFill>
              <a:uFillTx/>
              <a:latin typeface="Century Gothic" pitchFamily="34"/>
            </a:endParaRPr>
          </a:p>
        </p:txBody>
      </p:sp>
      <p:sp>
        <p:nvSpPr>
          <p:cNvPr id="10" name="Slide Number Placeholder 9"/>
          <p:cNvSpPr>
            <a:spLocks noGrp="1"/>
          </p:cNvSpPr>
          <p:nvPr>
            <p:ph type="sldNum" sz="quarter" idx="8"/>
          </p:nvPr>
        </p:nvSpPr>
        <p:spPr/>
        <p:txBody>
          <a:bodyPr/>
          <a:lstStyle/>
          <a:p>
            <a:pPr lvl="0"/>
            <a:fld id="{FDC8F4D4-DEA1-48FA-A959-B844C4CDC30B}" type="slidenum">
              <a:rPr lang="en-GB" smtClean="0"/>
              <a:t>46</a:t>
            </a:fld>
            <a:endParaRPr lang="en-GB"/>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129">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1020735"/>
          <a:ext cx="7886689" cy="5349900"/>
        </p:xfrm>
        <a:graphic>
          <a:graphicData uri="http://schemas.openxmlformats.org/drawingml/2006/table">
            <a:tbl>
              <a:tblPr firstRow="1" bandRow="1">
                <a:effectLst/>
                <a:tableStyleId>{5C22544A-7EE6-4342-B048-85BDC9FD1C3A}</a:tableStyleId>
              </a:tblPr>
              <a:tblGrid>
                <a:gridCol w="524289">
                  <a:extLst>
                    <a:ext uri="{9D8B030D-6E8A-4147-A177-3AD203B41FA5}">
                      <a16:colId xmlns:a16="http://schemas.microsoft.com/office/drawing/2014/main" val="20000"/>
                    </a:ext>
                  </a:extLst>
                </a:gridCol>
                <a:gridCol w="3681200">
                  <a:extLst>
                    <a:ext uri="{9D8B030D-6E8A-4147-A177-3AD203B41FA5}">
                      <a16:colId xmlns:a16="http://schemas.microsoft.com/office/drawing/2014/main" val="20001"/>
                    </a:ext>
                  </a:extLst>
                </a:gridCol>
                <a:gridCol w="3681200">
                  <a:extLst>
                    <a:ext uri="{9D8B030D-6E8A-4147-A177-3AD203B41FA5}">
                      <a16:colId xmlns:a16="http://schemas.microsoft.com/office/drawing/2014/main" val="20002"/>
                    </a:ext>
                  </a:extLst>
                </a:gridCol>
              </a:tblGrid>
              <a:tr h="407301">
                <a:tc gridSpan="3">
                  <a:txBody>
                    <a:bodyPr/>
                    <a:lstStyle/>
                    <a:p>
                      <a:pPr lvl="0"/>
                      <a:r>
                        <a:rPr lang="en-GB" sz="1800">
                          <a:solidFill>
                            <a:srgbClr val="000000"/>
                          </a:solidFill>
                          <a:latin typeface="Century Gothic" pitchFamily="34"/>
                        </a:rPr>
                        <a:t>Why would people choose to live in a city or a village?</a:t>
                      </a:r>
                    </a:p>
                  </a:txBody>
                  <a:tcPr marT="45710" marB="45710">
                    <a:solidFill>
                      <a:srgbClr val="EDEDED"/>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752">
                <a:tc gridSpan="3">
                  <a:txBody>
                    <a:bodyPr/>
                    <a:lstStyle/>
                    <a:p>
                      <a:pPr lvl="0" algn="ctr"/>
                      <a:r>
                        <a:rPr lang="en-GB" sz="1800" b="1">
                          <a:solidFill>
                            <a:srgbClr val="FF0000"/>
                          </a:solidFill>
                          <a:latin typeface="Century Gothic" pitchFamily="34"/>
                        </a:rPr>
                        <a:t>Think of three reasons each</a:t>
                      </a:r>
                    </a:p>
                  </a:txBody>
                  <a:tcPr marT="45710" marB="45710"/>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1"/>
                  </a:ext>
                </a:extLst>
              </a:tr>
              <a:tr h="640015">
                <a:tc>
                  <a:txBody>
                    <a:bodyPr/>
                    <a:lstStyle/>
                    <a:p>
                      <a:pPr lvl="0"/>
                      <a:endParaRPr lang="en-GB" sz="1800" b="1">
                        <a:latin typeface="Century Gothic" pitchFamily="34"/>
                      </a:endParaRPr>
                    </a:p>
                  </a:txBody>
                  <a:tcPr marT="45710" marB="45710"/>
                </a:tc>
                <a:tc>
                  <a:txBody>
                    <a:bodyPr/>
                    <a:lstStyle/>
                    <a:p>
                      <a:pPr lvl="0" algn="ctr"/>
                      <a:r>
                        <a:rPr lang="en-GB" sz="1800" b="1">
                          <a:solidFill>
                            <a:srgbClr val="000000"/>
                          </a:solidFill>
                          <a:latin typeface="Century Gothic" pitchFamily="34"/>
                        </a:rPr>
                        <a:t>City</a:t>
                      </a:r>
                    </a:p>
                  </a:txBody>
                  <a:tcPr marT="45710" marB="45710"/>
                </a:tc>
                <a:tc>
                  <a:txBody>
                    <a:bodyPr/>
                    <a:lstStyle/>
                    <a:p>
                      <a:pPr lvl="0" algn="ctr"/>
                      <a:r>
                        <a:rPr lang="en-GB" sz="1800" b="1">
                          <a:solidFill>
                            <a:srgbClr val="000000"/>
                          </a:solidFill>
                          <a:latin typeface="Century Gothic" pitchFamily="34"/>
                        </a:rPr>
                        <a:t>Village</a:t>
                      </a:r>
                    </a:p>
                  </a:txBody>
                  <a:tcPr marT="45710" marB="45710"/>
                </a:tc>
                <a:extLst>
                  <a:ext uri="{0D108BD9-81ED-4DB2-BD59-A6C34878D82A}">
                    <a16:rowId xmlns:a16="http://schemas.microsoft.com/office/drawing/2014/main" val="10002"/>
                  </a:ext>
                </a:extLst>
              </a:tr>
              <a:tr h="640052">
                <a:tc>
                  <a:txBody>
                    <a:bodyPr/>
                    <a:lstStyle/>
                    <a:p>
                      <a:pPr lvl="0"/>
                      <a:r>
                        <a:rPr lang="en-GB" sz="1800" b="1">
                          <a:latin typeface="Century Gothic" pitchFamily="34"/>
                        </a:rPr>
                        <a:t>1</a:t>
                      </a:r>
                    </a:p>
                    <a:p>
                      <a:pPr lvl="0"/>
                      <a:endParaRPr lang="en-GB" sz="1800" b="1">
                        <a:latin typeface="Century Gothic" pitchFamily="34"/>
                      </a:endParaRPr>
                    </a:p>
                  </a:txBody>
                  <a:tcPr marT="45710" marB="45710"/>
                </a:tc>
                <a:tc>
                  <a:txBody>
                    <a:bodyPr/>
                    <a:lstStyle/>
                    <a:p>
                      <a:pPr lvl="0"/>
                      <a:endParaRPr lang="en-GB" sz="1800"/>
                    </a:p>
                  </a:txBody>
                  <a:tcPr marT="45710" marB="45710"/>
                </a:tc>
                <a:tc>
                  <a:txBody>
                    <a:bodyPr/>
                    <a:lstStyle/>
                    <a:p>
                      <a:pPr lvl="0"/>
                      <a:endParaRPr lang="en-GB" sz="1800"/>
                    </a:p>
                  </a:txBody>
                  <a:tcPr marT="45710" marB="45710"/>
                </a:tc>
                <a:extLst>
                  <a:ext uri="{0D108BD9-81ED-4DB2-BD59-A6C34878D82A}">
                    <a16:rowId xmlns:a16="http://schemas.microsoft.com/office/drawing/2014/main" val="10003"/>
                  </a:ext>
                </a:extLst>
              </a:tr>
              <a:tr h="640052">
                <a:tc>
                  <a:txBody>
                    <a:bodyPr/>
                    <a:lstStyle/>
                    <a:p>
                      <a:pPr lvl="0"/>
                      <a:r>
                        <a:rPr lang="en-GB" sz="1800" b="1">
                          <a:latin typeface="Century Gothic" pitchFamily="34"/>
                        </a:rPr>
                        <a:t>2</a:t>
                      </a:r>
                    </a:p>
                  </a:txBody>
                  <a:tcPr marT="45710" marB="45710"/>
                </a:tc>
                <a:tc>
                  <a:txBody>
                    <a:bodyPr/>
                    <a:lstStyle/>
                    <a:p>
                      <a:pPr lvl="0"/>
                      <a:endParaRPr lang="en-GB" sz="1800"/>
                    </a:p>
                  </a:txBody>
                  <a:tcPr marT="45710" marB="45710"/>
                </a:tc>
                <a:tc>
                  <a:txBody>
                    <a:bodyPr/>
                    <a:lstStyle/>
                    <a:p>
                      <a:pPr lvl="0"/>
                      <a:endParaRPr lang="en-GB" sz="1800"/>
                    </a:p>
                  </a:txBody>
                  <a:tcPr marT="45710" marB="45710"/>
                </a:tc>
                <a:extLst>
                  <a:ext uri="{0D108BD9-81ED-4DB2-BD59-A6C34878D82A}">
                    <a16:rowId xmlns:a16="http://schemas.microsoft.com/office/drawing/2014/main" val="10004"/>
                  </a:ext>
                </a:extLst>
              </a:tr>
              <a:tr h="640052">
                <a:tc>
                  <a:txBody>
                    <a:bodyPr/>
                    <a:lstStyle/>
                    <a:p>
                      <a:pPr lvl="0"/>
                      <a:r>
                        <a:rPr lang="en-GB" sz="1800" b="1">
                          <a:latin typeface="Century Gothic" pitchFamily="34"/>
                        </a:rPr>
                        <a:t>3</a:t>
                      </a:r>
                    </a:p>
                    <a:p>
                      <a:pPr lvl="0"/>
                      <a:endParaRPr lang="en-GB" sz="1800" b="1">
                        <a:latin typeface="Century Gothic" pitchFamily="34"/>
                      </a:endParaRPr>
                    </a:p>
                  </a:txBody>
                  <a:tcPr marT="45710" marB="45710"/>
                </a:tc>
                <a:tc>
                  <a:txBody>
                    <a:bodyPr/>
                    <a:lstStyle/>
                    <a:p>
                      <a:pPr lvl="0"/>
                      <a:endParaRPr lang="en-GB" sz="1800"/>
                    </a:p>
                  </a:txBody>
                  <a:tcPr marT="45710" marB="45710"/>
                </a:tc>
                <a:tc>
                  <a:txBody>
                    <a:bodyPr/>
                    <a:lstStyle/>
                    <a:p>
                      <a:pPr lvl="0"/>
                      <a:endParaRPr lang="en-GB" sz="1800"/>
                    </a:p>
                  </a:txBody>
                  <a:tcPr marT="45710" marB="45710"/>
                </a:tc>
                <a:extLst>
                  <a:ext uri="{0D108BD9-81ED-4DB2-BD59-A6C34878D82A}">
                    <a16:rowId xmlns:a16="http://schemas.microsoft.com/office/drawing/2014/main" val="10005"/>
                  </a:ext>
                </a:extLst>
              </a:tr>
              <a:tr h="522149">
                <a:tc>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T="45710" marB="45710"/>
                </a:tc>
                <a:tc gridSpan="2">
                  <a:txBody>
                    <a:bodyPr/>
                    <a:lstStyle/>
                    <a:p>
                      <a:pPr lvl="0"/>
                      <a:endParaRPr lang="en-GB" sz="1800"/>
                    </a:p>
                  </a:txBody>
                  <a:tcPr marT="45710" marB="45710"/>
                </a:tc>
                <a:tc hMerge="1">
                  <a:txBody>
                    <a:bodyPr/>
                    <a:lstStyle/>
                    <a:p>
                      <a:endParaRPr lang="en-GB"/>
                    </a:p>
                  </a:txBody>
                  <a:tcPr/>
                </a:tc>
                <a:extLst>
                  <a:ext uri="{0D108BD9-81ED-4DB2-BD59-A6C34878D82A}">
                    <a16:rowId xmlns:a16="http://schemas.microsoft.com/office/drawing/2014/main" val="10006"/>
                  </a:ext>
                </a:extLst>
              </a:tr>
            </a:tbl>
          </a:graphicData>
        </a:graphic>
      </p:graphicFrame>
      <p:sp>
        <p:nvSpPr>
          <p:cNvPr id="3" name="Footer Placeholder 9"/>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5" name="TextBox 1"/>
          <p:cNvSpPr txBox="1"/>
          <p:nvPr/>
        </p:nvSpPr>
        <p:spPr>
          <a:xfrm>
            <a:off x="628650" y="384514"/>
            <a:ext cx="7797802" cy="584777"/>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200" b="1" i="0" u="none" strike="noStrike" kern="1200" cap="none" spc="0" baseline="0">
                <a:solidFill>
                  <a:srgbClr val="FF0000"/>
                </a:solidFill>
                <a:uFillTx/>
                <a:latin typeface="Century Gothic" pitchFamily="34"/>
                <a:ea typeface="Calibri" pitchFamily="34"/>
                <a:cs typeface="Times New Roman" pitchFamily="18"/>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a:t>
            </a:r>
            <a:endParaRPr lang="en-GB" sz="1000" b="0" i="0" u="none" strike="noStrike" kern="1200" cap="none" spc="0" baseline="0">
              <a:solidFill>
                <a:srgbClr val="000000"/>
              </a:solidFill>
              <a:uFillTx/>
              <a:latin typeface="Calibri"/>
            </a:endParaRPr>
          </a:p>
        </p:txBody>
      </p:sp>
      <p:sp>
        <p:nvSpPr>
          <p:cNvPr id="6" name="Rectangle 20"/>
          <p:cNvSpPr/>
          <p:nvPr/>
        </p:nvSpPr>
        <p:spPr>
          <a:xfrm>
            <a:off x="109535" y="519690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F</a:t>
            </a:r>
            <a:endParaRPr lang="en-GB" sz="3200" b="1" i="0" u="none" strike="noStrike" kern="1200" cap="none" spc="0" baseline="0">
              <a:solidFill>
                <a:srgbClr val="FFFFFF"/>
              </a:solidFill>
              <a:uFillTx/>
              <a:latin typeface="Century Gothic" pitchFamily="34"/>
            </a:endParaRPr>
          </a:p>
        </p:txBody>
      </p:sp>
      <p:pic>
        <p:nvPicPr>
          <p:cNvPr id="7" name="Picture 9"/>
          <p:cNvPicPr>
            <a:picLocks noChangeAspect="1"/>
          </p:cNvPicPr>
          <p:nvPr/>
        </p:nvPicPr>
        <p:blipFill>
          <a:blip r:embed="rId2"/>
          <a:stretch>
            <a:fillRect/>
          </a:stretch>
        </p:blipFill>
        <p:spPr>
          <a:xfrm>
            <a:off x="1610761" y="4514209"/>
            <a:ext cx="2543175" cy="1790696"/>
          </a:xfrm>
          <a:prstGeom prst="rect">
            <a:avLst/>
          </a:prstGeom>
          <a:noFill/>
          <a:ln cap="flat">
            <a:noFill/>
          </a:ln>
        </p:spPr>
      </p:pic>
      <p:pic>
        <p:nvPicPr>
          <p:cNvPr id="8" name="Picture 11"/>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5333585" y="4458074"/>
            <a:ext cx="2742578" cy="1809835"/>
          </a:xfrm>
          <a:prstGeom prst="rect">
            <a:avLst/>
          </a:prstGeom>
          <a:noFill/>
          <a:ln cap="flat">
            <a:noFill/>
          </a:ln>
        </p:spPr>
      </p:pic>
      <p:sp>
        <p:nvSpPr>
          <p:cNvPr id="10" name="Slide Number Placeholder 9"/>
          <p:cNvSpPr>
            <a:spLocks noGrp="1"/>
          </p:cNvSpPr>
          <p:nvPr>
            <p:ph type="sldNum" sz="quarter" idx="8"/>
          </p:nvPr>
        </p:nvSpPr>
        <p:spPr/>
        <p:txBody>
          <a:bodyPr/>
          <a:lstStyle/>
          <a:p>
            <a:pPr lvl="0"/>
            <a:fld id="{FDC8F4D4-DEA1-48FA-A959-B844C4CDC30B}" type="slidenum">
              <a:rPr lang="en-GB" smtClean="0"/>
              <a:t>47</a:t>
            </a:fld>
            <a:endParaRPr lang="en-GB"/>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126">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4: Geography assessments</a:t>
            </a:r>
          </a:p>
        </p:txBody>
      </p:sp>
      <p:graphicFrame>
        <p:nvGraphicFramePr>
          <p:cNvPr id="3" name="Content Placeholder 3"/>
          <p:cNvGraphicFramePr>
            <a:graphicFrameLocks noGrp="1"/>
          </p:cNvGraphicFramePr>
          <p:nvPr>
            <p:ph idx="1"/>
          </p:nvPr>
        </p:nvGraphicFramePr>
        <p:xfrm>
          <a:off x="628650" y="996065"/>
          <a:ext cx="7886698" cy="5355336"/>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150">
                          <a:solidFill>
                            <a:srgbClr val="000000"/>
                          </a:solidFill>
                          <a:latin typeface="Century Gothic" pitchFamily="34"/>
                          <a:ea typeface="Calibri" pitchFamily="34"/>
                          <a:cs typeface="Times New Roman" pitchFamily="18"/>
                        </a:rPr>
                        <a:t>Pupils should be taught to locate the world’s countries, using maps to focus on Europe (including the location of Russia) and North and South America, concentrating on their environmental regions, key physical and human characteristics, countries, and major cities.</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150">
                          <a:solidFill>
                            <a:srgbClr val="000000"/>
                          </a:solidFill>
                          <a:latin typeface="Century Gothic" pitchFamily="34"/>
                          <a:ea typeface="Calibri" pitchFamily="34"/>
                          <a:cs typeface="Times New Roman" pitchFamily="18"/>
                        </a:rPr>
                        <a:t>Pupils should be taught to name and locate counties and cities of the United Kingdom, geographical regions and their identifying human and physical characteristics, key topographical features (including hills, mountains, coasts and rivers), and land-use patterns; and understand how some of these aspects have changed over time.</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lnSpc>
                          <a:spcPct val="115000"/>
                        </a:lnSpc>
                        <a:spcAft>
                          <a:spcPts val="0"/>
                        </a:spcAft>
                      </a:pPr>
                      <a:r>
                        <a:rPr lang="en-GB" sz="1150" kern="1200">
                          <a:solidFill>
                            <a:srgbClr val="FF0000"/>
                          </a:solidFill>
                          <a:latin typeface="Century Gothic" pitchFamily="34"/>
                        </a:rPr>
                        <a:t>Pupils should be taught to identify the position and significance of latitude, longitude, Equator, Northern Hemisphere, Southern Hemisphere, the Tropics of Cancer and Capricorn, Arctic and Antarctic Circle, the Prime/Greenwich Meridian and time zones (including day and night).</a:t>
                      </a:r>
                      <a:r>
                        <a:rPr lang="en-GB" sz="1150">
                          <a:solidFill>
                            <a:srgbClr val="FF0000"/>
                          </a:solidFill>
                          <a:latin typeface="Century Gothic" pitchFamily="34"/>
                          <a:ea typeface="Calibri" pitchFamily="34"/>
                          <a:cs typeface="Times New Roman" pitchFamily="18"/>
                        </a:rPr>
                        <a:t> </a:t>
                      </a:r>
                    </a:p>
                  </a:txBody>
                  <a:tcPr marL="68607" marR="68607" marT="0" marB="0"/>
                </a:tc>
                <a:tc>
                  <a:txBody>
                    <a:bodyPr/>
                    <a:lstStyle/>
                    <a:p>
                      <a:pPr lvl="0"/>
                      <a:r>
                        <a:rPr lang="en-GB" sz="1400">
                          <a:latin typeface="Century Gothic" pitchFamily="34"/>
                        </a:rPr>
                        <a:t>Identify the equator, tropic of Cancer, Tropic of Capricorn and the Greenwich meridian on a world map</a:t>
                      </a:r>
                    </a:p>
                  </a:txBody>
                  <a:tcPr/>
                </a:tc>
                <a:tc>
                  <a:txBody>
                    <a:bodyPr/>
                    <a:lstStyle/>
                    <a:p>
                      <a:pPr lvl="0" algn="ctr"/>
                      <a:r>
                        <a:rPr lang="en-GB" sz="1400">
                          <a:latin typeface="Century Gothic" pitchFamily="34"/>
                        </a:rPr>
                        <a:t>A</a:t>
                      </a:r>
                    </a:p>
                  </a:txBody>
                  <a:tcPr/>
                </a:tc>
                <a:extLst>
                  <a:ext uri="{0D108BD9-81ED-4DB2-BD59-A6C34878D82A}">
                    <a16:rowId xmlns:a16="http://schemas.microsoft.com/office/drawing/2014/main" val="10003"/>
                  </a:ext>
                </a:extLst>
              </a:tr>
              <a:tr h="370844">
                <a:tc>
                  <a:txBody>
                    <a:bodyPr/>
                    <a:lstStyle/>
                    <a:p>
                      <a:pPr lvl="0">
                        <a:lnSpc>
                          <a:spcPct val="115000"/>
                        </a:lnSpc>
                        <a:spcAft>
                          <a:spcPts val="0"/>
                        </a:spcAft>
                      </a:pPr>
                      <a:r>
                        <a:rPr lang="en-GB" sz="1150" kern="1200">
                          <a:solidFill>
                            <a:srgbClr val="000000"/>
                          </a:solidFill>
                          <a:latin typeface="Century Gothic" pitchFamily="34"/>
                        </a:rPr>
                        <a:t>Pupils should be taught to understand geographical similarities and differences through the study of human and physical geography of a region of the United Kingdom, a region in a European country, and a region within North or South America.</a:t>
                      </a:r>
                      <a:endParaRPr lang="en-GB" sz="1150">
                        <a:solidFill>
                          <a:srgbClr val="000000"/>
                        </a:solidFill>
                        <a:latin typeface="Century Gothic" pitchFamily="34"/>
                        <a:ea typeface="Calibri" pitchFamily="34"/>
                        <a:cs typeface="Times New Roman" pitchFamily="18"/>
                      </a:endParaRPr>
                    </a:p>
                  </a:txBody>
                  <a:tcPr marL="68607" marR="68607"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4"/>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48</a:t>
            </a:fld>
            <a:endParaRPr lang="en-GB"/>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127">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4: Geography assessments</a:t>
            </a:r>
          </a:p>
        </p:txBody>
      </p:sp>
      <p:graphicFrame>
        <p:nvGraphicFramePr>
          <p:cNvPr id="3" name="Content Placeholder 3"/>
          <p:cNvGraphicFramePr>
            <a:graphicFrameLocks noGrp="1"/>
          </p:cNvGraphicFramePr>
          <p:nvPr>
            <p:ph idx="1"/>
          </p:nvPr>
        </p:nvGraphicFramePr>
        <p:xfrm>
          <a:off x="628650" y="996065"/>
          <a:ext cx="7886698" cy="5782056"/>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describe and understand key aspects of physical geography, including: </a:t>
                      </a:r>
                      <a:r>
                        <a:rPr lang="en-GB" sz="1200">
                          <a:solidFill>
                            <a:srgbClr val="000000"/>
                          </a:solidFill>
                          <a:latin typeface="Century Gothic" pitchFamily="34"/>
                          <a:ea typeface="Calibri" pitchFamily="34"/>
                          <a:cs typeface="Times New Roman" pitchFamily="18"/>
                        </a:rPr>
                        <a:t>climate zones, biomes and vegetation belts, rivers, mountains, </a:t>
                      </a:r>
                      <a:r>
                        <a:rPr lang="en-GB" sz="1200">
                          <a:solidFill>
                            <a:srgbClr val="FF0000"/>
                          </a:solidFill>
                          <a:latin typeface="Century Gothic" pitchFamily="34"/>
                          <a:ea typeface="Calibri" pitchFamily="34"/>
                          <a:cs typeface="Times New Roman" pitchFamily="18"/>
                        </a:rPr>
                        <a:t>volcanoes and earthquakes, </a:t>
                      </a:r>
                      <a:r>
                        <a:rPr lang="en-GB" sz="1200">
                          <a:solidFill>
                            <a:srgbClr val="000000"/>
                          </a:solidFill>
                          <a:latin typeface="Century Gothic" pitchFamily="34"/>
                          <a:ea typeface="Calibri" pitchFamily="34"/>
                          <a:cs typeface="Times New Roman" pitchFamily="18"/>
                        </a:rPr>
                        <a:t>and the water cycle.</a:t>
                      </a:r>
                    </a:p>
                  </a:txBody>
                  <a:tcPr marL="68589" marR="68589" marT="0" marB="0"/>
                </a:tc>
                <a:tc>
                  <a:txBody>
                    <a:bodyPr/>
                    <a:lstStyle/>
                    <a:p>
                      <a:pPr lvl="0"/>
                      <a:r>
                        <a:rPr lang="en-GB" sz="1400">
                          <a:latin typeface="Century Gothic" pitchFamily="34"/>
                        </a:rPr>
                        <a:t>Know what causes an earthquake</a:t>
                      </a:r>
                    </a:p>
                    <a:p>
                      <a:pPr lvl="0"/>
                      <a:endParaRPr lang="en-GB" sz="1400">
                        <a:latin typeface="Century Gothic" pitchFamily="34"/>
                      </a:endParaRPr>
                    </a:p>
                    <a:p>
                      <a:pPr lvl="0"/>
                      <a:r>
                        <a:rPr lang="en-GB" sz="1400">
                          <a:latin typeface="Century Gothic" pitchFamily="34"/>
                        </a:rPr>
                        <a:t>Label different parts of a volcano</a:t>
                      </a:r>
                    </a:p>
                  </a:txBody>
                  <a:tcPr/>
                </a:tc>
                <a:tc>
                  <a:txBody>
                    <a:bodyPr/>
                    <a:lstStyle/>
                    <a:p>
                      <a:pPr lvl="0" algn="ctr"/>
                      <a:r>
                        <a:rPr lang="en-GB" sz="1400">
                          <a:latin typeface="Century Gothic" pitchFamily="34"/>
                        </a:rPr>
                        <a:t>B</a:t>
                      </a:r>
                    </a:p>
                    <a:p>
                      <a:pPr lvl="0" algn="ctr"/>
                      <a:endParaRPr lang="en-GB" sz="1400">
                        <a:latin typeface="Century Gothic" pitchFamily="34"/>
                      </a:endParaRPr>
                    </a:p>
                    <a:p>
                      <a:pPr lvl="0" algn="ctr"/>
                      <a:endParaRPr lang="en-GB" sz="1400">
                        <a:latin typeface="Century Gothic" pitchFamily="34"/>
                      </a:endParaRPr>
                    </a:p>
                    <a:p>
                      <a:pPr lvl="0" algn="ctr"/>
                      <a:r>
                        <a:rPr lang="en-GB" sz="1400">
                          <a:latin typeface="Century Gothic" pitchFamily="34"/>
                        </a:rPr>
                        <a:t>C</a:t>
                      </a: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describe and understand key aspects of human geography, including: types of settlement and land use, </a:t>
                      </a:r>
                      <a:r>
                        <a:rPr lang="en-GB" sz="1200">
                          <a:solidFill>
                            <a:srgbClr val="000000"/>
                          </a:solidFill>
                          <a:latin typeface="Century Gothic" pitchFamily="34"/>
                          <a:ea typeface="Calibri" pitchFamily="34"/>
                          <a:cs typeface="Times New Roman" pitchFamily="18"/>
                        </a:rPr>
                        <a:t>economic activity including trade links, and the distribution of natural resources including energy, food, minerals and water.	</a:t>
                      </a:r>
                    </a:p>
                  </a:txBody>
                  <a:tcPr marL="68589" marR="68589" marT="0" marB="0"/>
                </a:tc>
                <a:tc>
                  <a:txBody>
                    <a:bodyPr/>
                    <a:lstStyle/>
                    <a:p>
                      <a:pPr lvl="0"/>
                      <a:r>
                        <a:rPr lang="en-GB" sz="1400">
                          <a:latin typeface="Century Gothic" pitchFamily="34"/>
                        </a:rPr>
                        <a:t>Know why most cities are located by a river</a:t>
                      </a:r>
                    </a:p>
                    <a:p>
                      <a:pPr lvl="0"/>
                      <a:endParaRPr lang="en-GB" sz="1400">
                        <a:latin typeface="Century Gothic" pitchFamily="34"/>
                      </a:endParaRPr>
                    </a:p>
                    <a:p>
                      <a:pPr lvl="0"/>
                      <a:r>
                        <a:rPr lang="en-GB" sz="1400">
                          <a:latin typeface="Century Gothic" pitchFamily="34"/>
                        </a:rPr>
                        <a:t>Know why people would choose to live in a city or village</a:t>
                      </a:r>
                    </a:p>
                  </a:txBody>
                  <a:tcPr/>
                </a:tc>
                <a:tc>
                  <a:txBody>
                    <a:bodyPr/>
                    <a:lstStyle/>
                    <a:p>
                      <a:pPr lvl="0" algn="ctr"/>
                      <a:r>
                        <a:rPr lang="en-GB" sz="1400">
                          <a:latin typeface="Century Gothic" pitchFamily="34"/>
                        </a:rPr>
                        <a:t>E</a:t>
                      </a:r>
                    </a:p>
                    <a:p>
                      <a:pPr lvl="0" algn="ctr"/>
                      <a:endParaRPr lang="en-GB" sz="1400">
                        <a:latin typeface="Century Gothic" pitchFamily="34"/>
                      </a:endParaRPr>
                    </a:p>
                    <a:p>
                      <a:pPr lvl="0" algn="ctr"/>
                      <a:endParaRPr lang="en-GB" sz="1400">
                        <a:latin typeface="Century Gothic" pitchFamily="34"/>
                      </a:endParaRPr>
                    </a:p>
                    <a:p>
                      <a:pPr lvl="0" algn="ctr"/>
                      <a:r>
                        <a:rPr lang="en-GB" sz="1400">
                          <a:latin typeface="Century Gothic" pitchFamily="34"/>
                        </a:rPr>
                        <a:t>F</a:t>
                      </a:r>
                    </a:p>
                  </a:txBody>
                  <a:tcPr/>
                </a:tc>
                <a:extLst>
                  <a:ext uri="{0D108BD9-81ED-4DB2-BD59-A6C34878D82A}">
                    <a16:rowId xmlns:a16="http://schemas.microsoft.com/office/drawing/2014/main" val="10002"/>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use maps, atlases, globes and digital/computer mapping to locate countries and describe features studied</a:t>
                      </a:r>
                      <a:r>
                        <a:rPr lang="en-GB" sz="1200">
                          <a:solidFill>
                            <a:srgbClr val="000000"/>
                          </a:solidFill>
                          <a:latin typeface="Century Gothic" pitchFamily="34"/>
                          <a:ea typeface="Calibri" pitchFamily="34"/>
                          <a:cs typeface="Times New Roman" pitchFamily="18"/>
                        </a:rPr>
                        <a:t>.</a:t>
                      </a:r>
                    </a:p>
                  </a:txBody>
                  <a:tcPr marL="68589" marR="68589" marT="0" marB="0"/>
                </a:tc>
                <a:tc>
                  <a:txBody>
                    <a:bodyPr/>
                    <a:lstStyle/>
                    <a:p>
                      <a:pPr lvl="0"/>
                      <a:r>
                        <a:rPr lang="en-GB" sz="1400">
                          <a:latin typeface="Century Gothic" pitchFamily="34"/>
                        </a:rPr>
                        <a:t>Locate and name three volcanoes</a:t>
                      </a:r>
                    </a:p>
                  </a:txBody>
                  <a:tcPr/>
                </a:tc>
                <a:tc>
                  <a:txBody>
                    <a:bodyPr/>
                    <a:lstStyle/>
                    <a:p>
                      <a:pPr lvl="0" algn="ctr"/>
                      <a:r>
                        <a:rPr lang="en-GB" sz="1400">
                          <a:latin typeface="Century Gothic" pitchFamily="34"/>
                        </a:rPr>
                        <a:t>D</a:t>
                      </a:r>
                    </a:p>
                  </a:txBody>
                  <a:tcPr/>
                </a:tc>
                <a:extLst>
                  <a:ext uri="{0D108BD9-81ED-4DB2-BD59-A6C34878D82A}">
                    <a16:rowId xmlns:a16="http://schemas.microsoft.com/office/drawing/2014/main" val="10003"/>
                  </a:ext>
                </a:extLst>
              </a:tr>
              <a:tr h="370844">
                <a:tc>
                  <a:txBody>
                    <a:bodyPr/>
                    <a:lstStyle/>
                    <a:p>
                      <a:pPr lvl="0" algn="l">
                        <a:lnSpc>
                          <a:spcPct val="115000"/>
                        </a:lnSpc>
                        <a:spcAft>
                          <a:spcPts val="0"/>
                        </a:spcAft>
                      </a:pPr>
                      <a:r>
                        <a:rPr lang="en-GB" sz="1200">
                          <a:solidFill>
                            <a:srgbClr val="000000"/>
                          </a:solidFill>
                          <a:latin typeface="Century Gothic" pitchFamily="34"/>
                          <a:ea typeface="Calibri" pitchFamily="34"/>
                          <a:cs typeface="Times New Roman" pitchFamily="18"/>
                        </a:rPr>
                        <a:t>Pupils should be taught to use the eight points of a compass, four and six-figure grid references, symbols and key (including the use of Ordnance Survey maps) to build their knowledge of the United Kingdom and the wider world.</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lgn="l">
                        <a:lnSpc>
                          <a:spcPct val="115000"/>
                        </a:lnSpc>
                        <a:spcAft>
                          <a:spcPts val="0"/>
                        </a:spcAft>
                      </a:pPr>
                      <a:r>
                        <a:rPr lang="en-GB" sz="1200" kern="1200">
                          <a:solidFill>
                            <a:srgbClr val="000000"/>
                          </a:solidFill>
                          <a:latin typeface="Century Gothic" pitchFamily="34"/>
                        </a:rPr>
                        <a:t>Pupils should be taught to use fieldwork to observe, measure, record and present the human and physical features in the local area using a range of methods, including sketch maps, plans and graphs, and digital technologies.</a:t>
                      </a:r>
                      <a:endParaRPr lang="en-GB" sz="1200">
                        <a:solidFill>
                          <a:srgbClr val="000000"/>
                        </a:solidFill>
                        <a:latin typeface="Century Gothic" pitchFamily="34"/>
                        <a:ea typeface="Calibri" pitchFamily="34"/>
                        <a:cs typeface="Times New Roman" pitchFamily="18"/>
                      </a:endParaRP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5"/>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49</a:t>
            </a:fld>
            <a:endParaRPr lang="en-GB"/>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128">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303251"/>
          <a:ext cx="8147612" cy="551688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20000"/>
                    </a:ext>
                  </a:extLst>
                </a:gridCol>
                <a:gridCol w="4073798">
                  <a:extLst>
                    <a:ext uri="{9D8B030D-6E8A-4147-A177-3AD203B41FA5}">
                      <a16:colId xmlns:a16="http://schemas.microsoft.com/office/drawing/2014/main" val="20001"/>
                    </a:ext>
                  </a:extLst>
                </a:gridCol>
                <a:gridCol w="452646">
                  <a:extLst>
                    <a:ext uri="{9D8B030D-6E8A-4147-A177-3AD203B41FA5}">
                      <a16:colId xmlns:a16="http://schemas.microsoft.com/office/drawing/2014/main" val="20002"/>
                    </a:ext>
                  </a:extLst>
                </a:gridCol>
                <a:gridCol w="452646">
                  <a:extLst>
                    <a:ext uri="{9D8B030D-6E8A-4147-A177-3AD203B41FA5}">
                      <a16:colId xmlns:a16="http://schemas.microsoft.com/office/drawing/2014/main" val="20003"/>
                    </a:ext>
                  </a:extLst>
                </a:gridCol>
                <a:gridCol w="452646">
                  <a:extLst>
                    <a:ext uri="{9D8B030D-6E8A-4147-A177-3AD203B41FA5}">
                      <a16:colId xmlns:a16="http://schemas.microsoft.com/office/drawing/2014/main" val="20004"/>
                    </a:ext>
                  </a:extLst>
                </a:gridCol>
                <a:gridCol w="452646">
                  <a:extLst>
                    <a:ext uri="{9D8B030D-6E8A-4147-A177-3AD203B41FA5}">
                      <a16:colId xmlns:a16="http://schemas.microsoft.com/office/drawing/2014/main" val="20005"/>
                    </a:ext>
                  </a:extLst>
                </a:gridCol>
                <a:gridCol w="452646">
                  <a:extLst>
                    <a:ext uri="{9D8B030D-6E8A-4147-A177-3AD203B41FA5}">
                      <a16:colId xmlns:a16="http://schemas.microsoft.com/office/drawing/2014/main" val="20006"/>
                    </a:ext>
                  </a:extLst>
                </a:gridCol>
                <a:gridCol w="452646">
                  <a:extLst>
                    <a:ext uri="{9D8B030D-6E8A-4147-A177-3AD203B41FA5}">
                      <a16:colId xmlns:a16="http://schemas.microsoft.com/office/drawing/2014/main" val="20007"/>
                    </a:ext>
                  </a:extLst>
                </a:gridCol>
                <a:gridCol w="452646">
                  <a:extLst>
                    <a:ext uri="{9D8B030D-6E8A-4147-A177-3AD203B41FA5}">
                      <a16:colId xmlns:a16="http://schemas.microsoft.com/office/drawing/2014/main" val="20008"/>
                    </a:ext>
                  </a:extLst>
                </a:gridCol>
                <a:gridCol w="452646">
                  <a:extLst>
                    <a:ext uri="{9D8B030D-6E8A-4147-A177-3AD203B41FA5}">
                      <a16:colId xmlns:a16="http://schemas.microsoft.com/office/drawing/2014/main" val="20009"/>
                    </a:ext>
                  </a:extLst>
                </a:gridCol>
              </a:tblGrid>
              <a:tr h="370844">
                <a:tc gridSpan="2">
                  <a:txBody>
                    <a:bodyPr/>
                    <a:lstStyle/>
                    <a:p>
                      <a:pPr lvl="0"/>
                      <a:endParaRPr lang="en-GB" sz="1400">
                        <a:latin typeface="Century Gothic" pitchFamily="34"/>
                      </a:endParaRPr>
                    </a:p>
                    <a:p>
                      <a:pPr lvl="0"/>
                      <a:r>
                        <a:rPr lang="en-GB" sz="1800">
                          <a:latin typeface="Century Gothic" pitchFamily="34"/>
                        </a:rPr>
                        <a:t>Year 4</a:t>
                      </a:r>
                    </a:p>
                    <a:p>
                      <a:pPr lvl="0"/>
                      <a:r>
                        <a:rPr lang="en-GB" sz="1800">
                          <a:latin typeface="Century Gothic" pitchFamily="34"/>
                        </a:rPr>
                        <a:t>Geography Cumulative </a:t>
                      </a:r>
                    </a:p>
                    <a:p>
                      <a:pPr lvl="0"/>
                      <a:r>
                        <a:rPr lang="en-GB" sz="1800">
                          <a:latin typeface="Century Gothic" pitchFamily="34"/>
                        </a:rPr>
                        <a:t>Assessment Sheet</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hMerge="1">
                  <a:txBody>
                    <a:bodyPr/>
                    <a:lstStyle/>
                    <a:p>
                      <a:endParaRPr lang="en-GB"/>
                    </a:p>
                  </a:txBody>
                  <a:tcPr/>
                </a:tc>
                <a:tc>
                  <a:txBody>
                    <a:bodyPr/>
                    <a:lstStyle/>
                    <a:p>
                      <a:pPr lvl="0"/>
                      <a:r>
                        <a:rPr lang="en-GB" sz="1400">
                          <a:latin typeface="Century Gothic" pitchFamily="34"/>
                        </a:rPr>
                        <a:t>Name 1</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a:txBody>
                    <a:bodyPr/>
                    <a:lstStyle/>
                    <a:p>
                      <a:pPr lvl="0"/>
                      <a:r>
                        <a:rPr lang="en-GB" sz="1400">
                          <a:latin typeface="Century Gothic" pitchFamily="34"/>
                        </a:rPr>
                        <a:t>Name 2</a:t>
                      </a:r>
                    </a:p>
                  </a:txBody>
                  <a:tcPr/>
                </a:tc>
                <a:tc>
                  <a:txBody>
                    <a:bodyPr/>
                    <a:lstStyle/>
                    <a:p>
                      <a:pPr lvl="0"/>
                      <a:r>
                        <a:rPr lang="en-GB" sz="1400">
                          <a:latin typeface="Century Gothic" pitchFamily="34"/>
                        </a:rPr>
                        <a:t>Name 3</a:t>
                      </a:r>
                    </a:p>
                  </a:txBody>
                  <a:tcPr/>
                </a:tc>
                <a:tc>
                  <a:txBody>
                    <a:bodyPr/>
                    <a:lstStyle/>
                    <a:p>
                      <a:pPr lvl="0"/>
                      <a:r>
                        <a:rPr lang="en-GB" sz="1400">
                          <a:latin typeface="Century Gothic" pitchFamily="34"/>
                        </a:rPr>
                        <a:t>Name 4</a:t>
                      </a:r>
                    </a:p>
                  </a:txBody>
                  <a:tcPr/>
                </a:tc>
                <a:tc>
                  <a:txBody>
                    <a:bodyPr/>
                    <a:lstStyle/>
                    <a:p>
                      <a:pPr lvl="0"/>
                      <a:r>
                        <a:rPr lang="en-GB" sz="1400">
                          <a:latin typeface="Century Gothic" pitchFamily="34"/>
                        </a:rPr>
                        <a:t>Name 5</a:t>
                      </a:r>
                    </a:p>
                  </a:txBody>
                  <a:tcPr/>
                </a:tc>
                <a:tc>
                  <a:txBody>
                    <a:bodyPr/>
                    <a:lstStyle/>
                    <a:p>
                      <a:pPr lvl="0"/>
                      <a:r>
                        <a:rPr lang="en-GB" sz="1400">
                          <a:latin typeface="Century Gothic" pitchFamily="34"/>
                        </a:rPr>
                        <a:t>Name 6</a:t>
                      </a:r>
                    </a:p>
                  </a:txBody>
                  <a:tcPr/>
                </a:tc>
                <a:tc>
                  <a:txBody>
                    <a:bodyPr/>
                    <a:lstStyle/>
                    <a:p>
                      <a:pPr lvl="0"/>
                      <a:r>
                        <a:rPr lang="en-GB" sz="1400">
                          <a:latin typeface="Century Gothic" pitchFamily="34"/>
                        </a:rPr>
                        <a:t>Name 7</a:t>
                      </a:r>
                    </a:p>
                  </a:txBody>
                  <a:tcPr/>
                </a:tc>
                <a:tc>
                  <a:txBody>
                    <a:bodyPr/>
                    <a:lstStyle/>
                    <a:p>
                      <a:pPr lvl="0"/>
                      <a:r>
                        <a:rPr lang="en-GB" sz="1400">
                          <a:latin typeface="Century Gothic" pitchFamily="34"/>
                        </a:rPr>
                        <a:t>Name 8</a:t>
                      </a:r>
                    </a:p>
                  </a:txBody>
                  <a:tcPr/>
                </a:tc>
                <a:extLst>
                  <a:ext uri="{0D108BD9-81ED-4DB2-BD59-A6C34878D82A}">
                    <a16:rowId xmlns:a16="http://schemas.microsoft.com/office/drawing/2014/main" val="10000"/>
                  </a:ext>
                </a:extLst>
              </a:tr>
              <a:tr h="370844">
                <a:tc>
                  <a:txBody>
                    <a:bodyPr/>
                    <a:lstStyle/>
                    <a:p>
                      <a:pPr lvl="0"/>
                      <a:r>
                        <a:rPr lang="en-GB" sz="1400" b="1">
                          <a:latin typeface="Century Gothic" pitchFamily="34"/>
                        </a:rPr>
                        <a:t>1</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Identify the equator, tropic of Cancer, Tropic of Capricorn and the Greenwich meridian on a world map</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r>
                        <a:rPr lang="en-GB" sz="1400" b="1">
                          <a:latin typeface="Century Gothic" pitchFamily="34"/>
                        </a:rPr>
                        <a:t>2</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what causes an earthquake</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r>
                        <a:rPr lang="en-GB" sz="1400" b="1">
                          <a:latin typeface="Century Gothic" pitchFamily="34"/>
                        </a:rPr>
                        <a:t>3</a:t>
                      </a:r>
                    </a:p>
                  </a:txBody>
                  <a:tcPr/>
                </a:tc>
                <a:tc>
                  <a:txBody>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Label different parts of a volcano</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000000"/>
                        </a:solidFill>
                        <a:uFillTx/>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r>
                        <a:rPr lang="en-GB" sz="1400" b="1">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Locate and name three volcanoes</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r>
                        <a:rPr lang="en-GB" sz="1400" b="1">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why most cities are located by a river</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5"/>
                  </a:ext>
                </a:extLst>
              </a:tr>
              <a:tr h="370844">
                <a:tc>
                  <a:txBody>
                    <a:bodyPr/>
                    <a:lstStyle/>
                    <a:p>
                      <a:pPr lvl="0"/>
                      <a:r>
                        <a:rPr lang="en-GB" sz="1400" b="1">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why people would choose to live in a city or village</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6"/>
                  </a:ext>
                </a:extLst>
              </a:tr>
            </a:tbl>
          </a:graphicData>
        </a:graphic>
      </p:graphicFrame>
      <p:sp>
        <p:nvSpPr>
          <p:cNvPr id="4" name="Slide Number Placeholder 3"/>
          <p:cNvSpPr>
            <a:spLocks noGrp="1"/>
          </p:cNvSpPr>
          <p:nvPr>
            <p:ph type="sldNum" sz="quarter" idx="8"/>
          </p:nvPr>
        </p:nvSpPr>
        <p:spPr/>
        <p:txBody>
          <a:bodyPr/>
          <a:lstStyle/>
          <a:p>
            <a:pPr lvl="0"/>
            <a:fld id="{FDC8F4D4-DEA1-48FA-A959-B844C4CDC30B}" type="slidenum">
              <a:rPr lang="en-GB" smtClean="0"/>
              <a:t>50</a:t>
            </a:fld>
            <a:endParaRPr lang="en-GB"/>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114">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600200"/>
            <a:ext cx="7772400" cy="2387598"/>
          </a:xfrm>
        </p:spPr>
        <p:txBody>
          <a:bodyPr/>
          <a:lstStyle/>
          <a:p>
            <a:pPr lvl="0"/>
            <a:r>
              <a:rPr lang="en-GB" sz="4800" b="1">
                <a:solidFill>
                  <a:srgbClr val="C00000"/>
                </a:solidFill>
                <a:latin typeface="Century Gothic" pitchFamily="34"/>
              </a:rPr>
              <a:t>Geography Assessments</a:t>
            </a:r>
          </a:p>
        </p:txBody>
      </p:sp>
      <p:sp>
        <p:nvSpPr>
          <p:cNvPr id="3" name="Subtitle 2"/>
          <p:cNvSpPr txBox="1">
            <a:spLocks noGrp="1"/>
          </p:cNvSpPr>
          <p:nvPr>
            <p:ph type="subTitle" idx="1"/>
          </p:nvPr>
        </p:nvSpPr>
        <p:spPr>
          <a:xfrm>
            <a:off x="1143000" y="4120515"/>
            <a:ext cx="6858000" cy="1655758"/>
          </a:xfrm>
        </p:spPr>
        <p:txBody>
          <a:bodyPr/>
          <a:lstStyle/>
          <a:p>
            <a:pPr lvl="0"/>
            <a:endParaRPr lang="en-GB" b="1">
              <a:solidFill>
                <a:srgbClr val="F4B183"/>
              </a:solidFill>
              <a:latin typeface="Century Gothic" pitchFamily="34"/>
            </a:endParaRPr>
          </a:p>
          <a:p>
            <a:pPr lvl="0"/>
            <a:endParaRPr lang="en-GB" b="1">
              <a:solidFill>
                <a:srgbClr val="F4B183"/>
              </a:solidFill>
              <a:latin typeface="Century Gothic" pitchFamily="34"/>
            </a:endParaRPr>
          </a:p>
          <a:p>
            <a:pPr lvl="0"/>
            <a:r>
              <a:rPr lang="en-GB" sz="3600" b="1">
                <a:solidFill>
                  <a:srgbClr val="F4B183"/>
                </a:solidFill>
                <a:latin typeface="Century Gothic" pitchFamily="34"/>
              </a:rPr>
              <a:t>Year 5</a:t>
            </a:r>
          </a:p>
        </p:txBody>
      </p:sp>
      <p:pic>
        <p:nvPicPr>
          <p:cNvPr id="4" name="Picture 3" descr="FocusEducation_Logo_Col_72dpi - Copy - Copy.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9014" y="326898"/>
            <a:ext cx="3046378" cy="2152735"/>
          </a:xfrm>
          <a:prstGeom prst="rect">
            <a:avLst/>
          </a:prstGeom>
          <a:noFill/>
          <a:ln cap="flat">
            <a:noFill/>
          </a:ln>
        </p:spPr>
      </p:pic>
      <p:sp>
        <p:nvSpPr>
          <p:cNvPr id="6" name="Slide Number Placeholder 5"/>
          <p:cNvSpPr>
            <a:spLocks noGrp="1"/>
          </p:cNvSpPr>
          <p:nvPr>
            <p:ph type="sldNum" sz="quarter" idx="8"/>
          </p:nvPr>
        </p:nvSpPr>
        <p:spPr/>
        <p:txBody>
          <a:bodyPr/>
          <a:lstStyle/>
          <a:p>
            <a:pPr lvl="0"/>
            <a:fld id="{DE41114E-DA4F-468A-84AE-85008A17B4A4}" type="slidenum">
              <a:rPr lang="en-GB" smtClean="0"/>
              <a:t>51</a:t>
            </a:fld>
            <a:endParaRPr lang="en-GB"/>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73">
    <p:spTree>
      <p:nvGrpSpPr>
        <p:cNvPr id="1" name=""/>
        <p:cNvGrpSpPr/>
        <p:nvPr/>
      </p:nvGrpSpPr>
      <p:grpSpPr>
        <a:xfrm>
          <a:off x="0" y="0"/>
          <a:ext cx="0" cy="0"/>
          <a:chOff x="0" y="0"/>
          <a:chExt cx="0" cy="0"/>
        </a:xfrm>
      </p:grpSpPr>
      <p:pic>
        <p:nvPicPr>
          <p:cNvPr id="2" name="Picture 4"/>
          <p:cNvPicPr>
            <a:picLocks noChangeAspect="1"/>
          </p:cNvPicPr>
          <p:nvPr/>
        </p:nvPicPr>
        <p:blipFill>
          <a:blip r:embed="rId2"/>
          <a:srcRect/>
          <a:stretch>
            <a:fillRect/>
          </a:stretch>
        </p:blipFill>
        <p:spPr>
          <a:xfrm>
            <a:off x="260347" y="307979"/>
            <a:ext cx="6283327" cy="4467228"/>
          </a:xfrm>
          <a:prstGeom prst="rect">
            <a:avLst/>
          </a:prstGeom>
          <a:noFill/>
          <a:ln cap="flat">
            <a:noFill/>
          </a:ln>
        </p:spPr>
      </p:pic>
      <p:graphicFrame>
        <p:nvGraphicFramePr>
          <p:cNvPr id="3" name="Table 5"/>
          <p:cNvGraphicFramePr>
            <a:graphicFrameLocks noGrp="1"/>
          </p:cNvGraphicFramePr>
          <p:nvPr/>
        </p:nvGraphicFramePr>
        <p:xfrm>
          <a:off x="6543675" y="307979"/>
          <a:ext cx="2339977" cy="5389517"/>
        </p:xfrm>
        <a:graphic>
          <a:graphicData uri="http://schemas.openxmlformats.org/drawingml/2006/table">
            <a:tbl>
              <a:tblPr firstRow="1" bandRow="1">
                <a:effectLst/>
                <a:tableStyleId>{5C22544A-7EE6-4342-B048-85BDC9FD1C3A}</a:tableStyleId>
              </a:tblPr>
              <a:tblGrid>
                <a:gridCol w="2339977">
                  <a:extLst>
                    <a:ext uri="{9D8B030D-6E8A-4147-A177-3AD203B41FA5}">
                      <a16:colId xmlns:a16="http://schemas.microsoft.com/office/drawing/2014/main" val="20000"/>
                    </a:ext>
                  </a:extLst>
                </a:gridCol>
              </a:tblGrid>
              <a:tr h="1310627">
                <a:tc>
                  <a:txBody>
                    <a:bodyPr/>
                    <a:lstStyle/>
                    <a:p>
                      <a:pPr lvl="0"/>
                      <a:r>
                        <a:rPr lang="en-GB" sz="1600">
                          <a:solidFill>
                            <a:srgbClr val="000000"/>
                          </a:solidFill>
                          <a:latin typeface="Century Gothic" pitchFamily="34"/>
                        </a:rPr>
                        <a:t>Using the map provided place as many of these cities as accurately as you can on the map.</a:t>
                      </a:r>
                    </a:p>
                  </a:txBody>
                  <a:tcPr>
                    <a:solidFill>
                      <a:srgbClr val="EDEDED"/>
                    </a:solidFill>
                  </a:tcPr>
                </a:tc>
                <a:extLst>
                  <a:ext uri="{0D108BD9-81ED-4DB2-BD59-A6C34878D82A}">
                    <a16:rowId xmlns:a16="http://schemas.microsoft.com/office/drawing/2014/main" val="10000"/>
                  </a:ext>
                </a:extLst>
              </a:tr>
              <a:tr h="370807">
                <a:tc>
                  <a:txBody>
                    <a:bodyPr/>
                    <a:lstStyle/>
                    <a:p>
                      <a:pPr lvl="0"/>
                      <a:r>
                        <a:rPr lang="en-GB" sz="1800">
                          <a:latin typeface="Century Gothic" pitchFamily="34"/>
                        </a:rPr>
                        <a:t>London</a:t>
                      </a:r>
                    </a:p>
                  </a:txBody>
                  <a:tcPr/>
                </a:tc>
                <a:extLst>
                  <a:ext uri="{0D108BD9-81ED-4DB2-BD59-A6C34878D82A}">
                    <a16:rowId xmlns:a16="http://schemas.microsoft.com/office/drawing/2014/main" val="10001"/>
                  </a:ext>
                </a:extLst>
              </a:tr>
              <a:tr h="370807">
                <a:tc>
                  <a:txBody>
                    <a:bodyPr/>
                    <a:lstStyle/>
                    <a:p>
                      <a:pPr lvl="0"/>
                      <a:r>
                        <a:rPr lang="en-GB" sz="1800">
                          <a:latin typeface="Century Gothic" pitchFamily="34"/>
                        </a:rPr>
                        <a:t>Paris</a:t>
                      </a:r>
                    </a:p>
                  </a:txBody>
                  <a:tcPr/>
                </a:tc>
                <a:extLst>
                  <a:ext uri="{0D108BD9-81ED-4DB2-BD59-A6C34878D82A}">
                    <a16:rowId xmlns:a16="http://schemas.microsoft.com/office/drawing/2014/main" val="10002"/>
                  </a:ext>
                </a:extLst>
              </a:tr>
              <a:tr h="370807">
                <a:tc>
                  <a:txBody>
                    <a:bodyPr/>
                    <a:lstStyle/>
                    <a:p>
                      <a:pPr lvl="0"/>
                      <a:r>
                        <a:rPr lang="en-GB" sz="1800">
                          <a:latin typeface="Century Gothic" pitchFamily="34"/>
                        </a:rPr>
                        <a:t>Rome</a:t>
                      </a:r>
                    </a:p>
                  </a:txBody>
                  <a:tcPr/>
                </a:tc>
                <a:extLst>
                  <a:ext uri="{0D108BD9-81ED-4DB2-BD59-A6C34878D82A}">
                    <a16:rowId xmlns:a16="http://schemas.microsoft.com/office/drawing/2014/main" val="10003"/>
                  </a:ext>
                </a:extLst>
              </a:tr>
              <a:tr h="370807">
                <a:tc>
                  <a:txBody>
                    <a:bodyPr/>
                    <a:lstStyle/>
                    <a:p>
                      <a:pPr lvl="0"/>
                      <a:r>
                        <a:rPr lang="en-GB" sz="1800">
                          <a:latin typeface="Century Gothic" pitchFamily="34"/>
                        </a:rPr>
                        <a:t>Lisbon</a:t>
                      </a:r>
                    </a:p>
                  </a:txBody>
                  <a:tcPr/>
                </a:tc>
                <a:extLst>
                  <a:ext uri="{0D108BD9-81ED-4DB2-BD59-A6C34878D82A}">
                    <a16:rowId xmlns:a16="http://schemas.microsoft.com/office/drawing/2014/main" val="10004"/>
                  </a:ext>
                </a:extLst>
              </a:tr>
              <a:tr h="370807">
                <a:tc>
                  <a:txBody>
                    <a:bodyPr/>
                    <a:lstStyle/>
                    <a:p>
                      <a:pPr lvl="0"/>
                      <a:r>
                        <a:rPr lang="en-GB" sz="1800">
                          <a:latin typeface="Century Gothic" pitchFamily="34"/>
                        </a:rPr>
                        <a:t>Madrid</a:t>
                      </a:r>
                    </a:p>
                  </a:txBody>
                  <a:tcPr/>
                </a:tc>
                <a:extLst>
                  <a:ext uri="{0D108BD9-81ED-4DB2-BD59-A6C34878D82A}">
                    <a16:rowId xmlns:a16="http://schemas.microsoft.com/office/drawing/2014/main" val="10005"/>
                  </a:ext>
                </a:extLst>
              </a:tr>
              <a:tr h="370807">
                <a:tc>
                  <a:txBody>
                    <a:bodyPr/>
                    <a:lstStyle/>
                    <a:p>
                      <a:pPr lvl="0"/>
                      <a:r>
                        <a:rPr lang="en-GB" sz="1800">
                          <a:latin typeface="Century Gothic" pitchFamily="34"/>
                        </a:rPr>
                        <a:t>Athens</a:t>
                      </a:r>
                    </a:p>
                  </a:txBody>
                  <a:tcPr/>
                </a:tc>
                <a:extLst>
                  <a:ext uri="{0D108BD9-81ED-4DB2-BD59-A6C34878D82A}">
                    <a16:rowId xmlns:a16="http://schemas.microsoft.com/office/drawing/2014/main" val="10006"/>
                  </a:ext>
                </a:extLst>
              </a:tr>
              <a:tr h="370807">
                <a:tc>
                  <a:txBody>
                    <a:bodyPr/>
                    <a:lstStyle/>
                    <a:p>
                      <a:pPr lvl="0"/>
                      <a:r>
                        <a:rPr lang="en-GB" sz="1800">
                          <a:latin typeface="Century Gothic" pitchFamily="34"/>
                        </a:rPr>
                        <a:t>Vienna</a:t>
                      </a:r>
                    </a:p>
                  </a:txBody>
                  <a:tcPr/>
                </a:tc>
                <a:extLst>
                  <a:ext uri="{0D108BD9-81ED-4DB2-BD59-A6C34878D82A}">
                    <a16:rowId xmlns:a16="http://schemas.microsoft.com/office/drawing/2014/main" val="10007"/>
                  </a:ext>
                </a:extLst>
              </a:tr>
              <a:tr h="370807">
                <a:tc>
                  <a:txBody>
                    <a:bodyPr/>
                    <a:lstStyle/>
                    <a:p>
                      <a:pPr lvl="0"/>
                      <a:r>
                        <a:rPr lang="en-GB" sz="1800">
                          <a:latin typeface="Century Gothic" pitchFamily="34"/>
                        </a:rPr>
                        <a:t>Brussels</a:t>
                      </a:r>
                    </a:p>
                  </a:txBody>
                  <a:tcPr/>
                </a:tc>
                <a:extLst>
                  <a:ext uri="{0D108BD9-81ED-4DB2-BD59-A6C34878D82A}">
                    <a16:rowId xmlns:a16="http://schemas.microsoft.com/office/drawing/2014/main" val="10008"/>
                  </a:ext>
                </a:extLst>
              </a:tr>
              <a:tr h="370807">
                <a:tc>
                  <a:txBody>
                    <a:bodyPr/>
                    <a:lstStyle/>
                    <a:p>
                      <a:pPr lvl="0"/>
                      <a:r>
                        <a:rPr lang="en-GB" sz="1800">
                          <a:latin typeface="Century Gothic" pitchFamily="34"/>
                        </a:rPr>
                        <a:t>Warsaw</a:t>
                      </a:r>
                    </a:p>
                  </a:txBody>
                  <a:tcPr/>
                </a:tc>
                <a:extLst>
                  <a:ext uri="{0D108BD9-81ED-4DB2-BD59-A6C34878D82A}">
                    <a16:rowId xmlns:a16="http://schemas.microsoft.com/office/drawing/2014/main" val="10009"/>
                  </a:ext>
                </a:extLst>
              </a:tr>
              <a:tr h="370807">
                <a:tc>
                  <a:txBody>
                    <a:bodyPr/>
                    <a:lstStyle/>
                    <a:p>
                      <a:pPr lvl="0"/>
                      <a:r>
                        <a:rPr lang="en-GB" sz="1800">
                          <a:latin typeface="Century Gothic" pitchFamily="34"/>
                        </a:rPr>
                        <a:t>Amsterdam</a:t>
                      </a:r>
                    </a:p>
                  </a:txBody>
                  <a:tcPr/>
                </a:tc>
                <a:extLst>
                  <a:ext uri="{0D108BD9-81ED-4DB2-BD59-A6C34878D82A}">
                    <a16:rowId xmlns:a16="http://schemas.microsoft.com/office/drawing/2014/main" val="10010"/>
                  </a:ext>
                </a:extLst>
              </a:tr>
              <a:tr h="370807">
                <a:tc>
                  <a:txBody>
                    <a:bodyPr/>
                    <a:lstStyle/>
                    <a:p>
                      <a:pPr lvl="0"/>
                      <a:r>
                        <a:rPr lang="en-GB" sz="1800">
                          <a:latin typeface="Century Gothic" pitchFamily="34"/>
                        </a:rPr>
                        <a:t>Oslo</a:t>
                      </a:r>
                    </a:p>
                  </a:txBody>
                  <a:tcPr/>
                </a:tc>
                <a:extLst>
                  <a:ext uri="{0D108BD9-81ED-4DB2-BD59-A6C34878D82A}">
                    <a16:rowId xmlns:a16="http://schemas.microsoft.com/office/drawing/2014/main" val="10011"/>
                  </a:ext>
                </a:extLst>
              </a:tr>
            </a:tbl>
          </a:graphicData>
        </a:graphic>
      </p:graphicFrame>
      <p:sp>
        <p:nvSpPr>
          <p:cNvPr id="4"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TextBox 1"/>
          <p:cNvSpPr txBox="1"/>
          <p:nvPr/>
        </p:nvSpPr>
        <p:spPr>
          <a:xfrm>
            <a:off x="260347" y="5068958"/>
            <a:ext cx="6080814" cy="110799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FF0000"/>
                </a:solidFill>
                <a:uFillTx/>
                <a:latin typeface="Century Gothic" pitchFamily="34"/>
                <a:ea typeface="Calibri" pitchFamily="34"/>
                <a:cs typeface="Times New Roman" pitchFamily="18"/>
              </a:rPr>
              <a:t>National Curriculum coverage: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pitchFamily="34"/>
                <a:ea typeface="Calibri" pitchFamily="34"/>
                <a:cs typeface="Times New Roman" pitchFamily="18"/>
              </a:rPr>
              <a:t>Pupils should be taught to use maps, atlases, globes and digital/computer mapping to locate countries and describe features studied.</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pitchFamily="34"/>
                <a:ea typeface="Calibri" pitchFamily="34"/>
                <a:cs typeface="Times New Roman" pitchFamily="18"/>
              </a:rPr>
              <a:t>Pupils should be taught to locate the world’s countries, using maps to focus on Europe (including the location of Russia) concentrating on their environmental regions, key physical and human characteristics, countries, and major cities.</a:t>
            </a:r>
          </a:p>
        </p:txBody>
      </p:sp>
      <p:sp>
        <p:nvSpPr>
          <p:cNvPr id="7" name="Rectangle 20"/>
          <p:cNvSpPr/>
          <p:nvPr/>
        </p:nvSpPr>
        <p:spPr>
          <a:xfrm>
            <a:off x="260347" y="325014"/>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A</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800496E8-3B95-4BCD-BE1D-173A4D5F2E30}" type="slidenum">
              <a:rPr lang="en-GB" smtClean="0"/>
              <a:t>52</a:t>
            </a:fld>
            <a:endParaRPr lang="en-GB"/>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115">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39752"/>
          </a:xfrm>
        </p:spPr>
        <p:txBody>
          <a:bodyPr/>
          <a:lstStyle/>
          <a:p>
            <a:pPr lvl="0"/>
            <a:r>
              <a:rPr lang="en-GB" sz="3200" b="1">
                <a:latin typeface="Century Gothic" pitchFamily="34"/>
              </a:rPr>
              <a:t>Name South American countries</a:t>
            </a:r>
          </a:p>
        </p:txBody>
      </p:sp>
      <p:pic>
        <p:nvPicPr>
          <p:cNvPr id="3" name="Content Placeholder 4"/>
          <p:cNvPicPr>
            <a:picLocks noGrp="1" noChangeAspect="1"/>
          </p:cNvPicPr>
          <p:nvPr>
            <p:ph idx="1"/>
          </p:nvPr>
        </p:nvPicPr>
        <p:blipFill>
          <a:blip r:embed="rId2"/>
          <a:srcRect/>
          <a:stretch>
            <a:fillRect/>
          </a:stretch>
        </p:blipFill>
        <p:spPr>
          <a:xfrm>
            <a:off x="628650" y="1054102"/>
            <a:ext cx="4260847" cy="5453060"/>
          </a:xfrm>
        </p:spPr>
      </p:pic>
      <p:sp>
        <p:nvSpPr>
          <p:cNvPr id="4" name="Rectangle 5"/>
          <p:cNvSpPr/>
          <p:nvPr/>
        </p:nvSpPr>
        <p:spPr>
          <a:xfrm>
            <a:off x="5629275" y="1874840"/>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Peru</a:t>
            </a:r>
          </a:p>
        </p:txBody>
      </p:sp>
      <p:sp>
        <p:nvSpPr>
          <p:cNvPr id="5" name="Rectangle 6"/>
          <p:cNvSpPr/>
          <p:nvPr/>
        </p:nvSpPr>
        <p:spPr>
          <a:xfrm>
            <a:off x="5629275" y="1054102"/>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Brazil</a:t>
            </a:r>
          </a:p>
        </p:txBody>
      </p:sp>
      <p:sp>
        <p:nvSpPr>
          <p:cNvPr id="6" name="Rectangle 7"/>
          <p:cNvSpPr/>
          <p:nvPr/>
        </p:nvSpPr>
        <p:spPr>
          <a:xfrm>
            <a:off x="5629275" y="2693986"/>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Argentina</a:t>
            </a:r>
          </a:p>
        </p:txBody>
      </p:sp>
      <p:sp>
        <p:nvSpPr>
          <p:cNvPr id="7" name="Rectangle 8"/>
          <p:cNvSpPr/>
          <p:nvPr/>
        </p:nvSpPr>
        <p:spPr>
          <a:xfrm>
            <a:off x="5629275" y="3516316"/>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Chile</a:t>
            </a:r>
          </a:p>
        </p:txBody>
      </p:sp>
      <p:sp>
        <p:nvSpPr>
          <p:cNvPr id="8" name="Rectangle 9"/>
          <p:cNvSpPr/>
          <p:nvPr/>
        </p:nvSpPr>
        <p:spPr>
          <a:xfrm>
            <a:off x="5629275" y="4337054"/>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Uruguay</a:t>
            </a:r>
          </a:p>
        </p:txBody>
      </p:sp>
      <p:sp>
        <p:nvSpPr>
          <p:cNvPr id="9" name="Rectangle 10"/>
          <p:cNvSpPr/>
          <p:nvPr/>
        </p:nvSpPr>
        <p:spPr>
          <a:xfrm>
            <a:off x="2524128" y="2563813"/>
            <a:ext cx="676271" cy="3079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1</a:t>
            </a:r>
          </a:p>
        </p:txBody>
      </p:sp>
      <p:sp>
        <p:nvSpPr>
          <p:cNvPr id="10" name="Rectangle 11"/>
          <p:cNvSpPr/>
          <p:nvPr/>
        </p:nvSpPr>
        <p:spPr>
          <a:xfrm>
            <a:off x="1316041" y="3997327"/>
            <a:ext cx="674690" cy="3079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3</a:t>
            </a:r>
          </a:p>
        </p:txBody>
      </p:sp>
      <p:sp>
        <p:nvSpPr>
          <p:cNvPr id="11" name="Rectangle 12"/>
          <p:cNvSpPr/>
          <p:nvPr/>
        </p:nvSpPr>
        <p:spPr>
          <a:xfrm>
            <a:off x="2112958" y="4314825"/>
            <a:ext cx="676271" cy="3079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4</a:t>
            </a:r>
          </a:p>
        </p:txBody>
      </p:sp>
      <p:sp>
        <p:nvSpPr>
          <p:cNvPr id="12" name="Rectangle 13"/>
          <p:cNvSpPr/>
          <p:nvPr/>
        </p:nvSpPr>
        <p:spPr>
          <a:xfrm>
            <a:off x="3014667" y="4722811"/>
            <a:ext cx="676271" cy="3079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5</a:t>
            </a:r>
          </a:p>
        </p:txBody>
      </p:sp>
      <p:sp>
        <p:nvSpPr>
          <p:cNvPr id="13" name="Rectangle 14"/>
          <p:cNvSpPr/>
          <p:nvPr/>
        </p:nvSpPr>
        <p:spPr>
          <a:xfrm>
            <a:off x="1316041" y="2968627"/>
            <a:ext cx="674690" cy="307979"/>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2</a:t>
            </a:r>
          </a:p>
        </p:txBody>
      </p:sp>
      <p:sp>
        <p:nvSpPr>
          <p:cNvPr id="14" name="TextBox 15"/>
          <p:cNvSpPr txBox="1"/>
          <p:nvPr/>
        </p:nvSpPr>
        <p:spPr>
          <a:xfrm>
            <a:off x="3779041" y="4063017"/>
            <a:ext cx="1707358" cy="92333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Match the numbers to the countries.</a:t>
            </a:r>
          </a:p>
        </p:txBody>
      </p:sp>
      <p:sp>
        <p:nvSpPr>
          <p:cNvPr id="15" name="Rectangle 20"/>
          <p:cNvSpPr/>
          <p:nvPr/>
        </p:nvSpPr>
        <p:spPr>
          <a:xfrm>
            <a:off x="4040980" y="533343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B</a:t>
            </a:r>
            <a:endParaRPr lang="en-GB" sz="3200" b="1" i="0" u="none" strike="noStrike" kern="1200" cap="none" spc="0" baseline="0">
              <a:solidFill>
                <a:srgbClr val="FFFFFF"/>
              </a:solidFill>
              <a:uFillTx/>
              <a:latin typeface="Century Gothic" pitchFamily="34"/>
            </a:endParaRPr>
          </a:p>
        </p:txBody>
      </p:sp>
      <p:sp>
        <p:nvSpPr>
          <p:cNvPr id="16" name="TextBox 16"/>
          <p:cNvSpPr txBox="1"/>
          <p:nvPr/>
        </p:nvSpPr>
        <p:spPr>
          <a:xfrm>
            <a:off x="5629275" y="5157782"/>
            <a:ext cx="3357493" cy="127727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FF0000"/>
                </a:solidFill>
                <a:uFillTx/>
                <a:latin typeface="Century Gothic" pitchFamily="34"/>
                <a:ea typeface="Calibri" pitchFamily="34"/>
                <a:cs typeface="Times New Roman" pitchFamily="18"/>
              </a:rPr>
              <a:t>National Curriculum coverage: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pitchFamily="34"/>
                <a:ea typeface="Calibri" pitchFamily="34"/>
                <a:cs typeface="Times New Roman" pitchFamily="18"/>
              </a:rPr>
              <a:t>Pupils should be taught to locate the world’s countries, using maps to focus on North and South America, concentrating on their environmental regions, key physical and human characteristics, countries, and major cities.</a:t>
            </a:r>
          </a:p>
        </p:txBody>
      </p:sp>
      <p:sp>
        <p:nvSpPr>
          <p:cNvPr id="18" name="Slide Number Placeholder 17"/>
          <p:cNvSpPr>
            <a:spLocks noGrp="1"/>
          </p:cNvSpPr>
          <p:nvPr>
            <p:ph type="sldNum" sz="quarter" idx="8"/>
          </p:nvPr>
        </p:nvSpPr>
        <p:spPr/>
        <p:txBody>
          <a:bodyPr/>
          <a:lstStyle/>
          <a:p>
            <a:pPr lvl="0"/>
            <a:fld id="{FDC8F4D4-DEA1-48FA-A959-B844C4CDC30B}" type="slidenum">
              <a:rPr lang="en-GB" smtClean="0"/>
              <a:t>53</a:t>
            </a:fld>
            <a:endParaRPr lang="en-GB"/>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116">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39752"/>
          </a:xfrm>
        </p:spPr>
        <p:txBody>
          <a:bodyPr/>
          <a:lstStyle/>
          <a:p>
            <a:pPr lvl="0"/>
            <a:r>
              <a:rPr lang="en-GB" sz="3200" b="1">
                <a:latin typeface="Century Gothic" pitchFamily="34"/>
              </a:rPr>
              <a:t>Name North American countries</a:t>
            </a:r>
          </a:p>
        </p:txBody>
      </p:sp>
      <p:sp>
        <p:nvSpPr>
          <p:cNvPr id="3" name="Rectangle 5"/>
          <p:cNvSpPr/>
          <p:nvPr/>
        </p:nvSpPr>
        <p:spPr>
          <a:xfrm>
            <a:off x="5629275" y="1874840"/>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USA</a:t>
            </a:r>
          </a:p>
        </p:txBody>
      </p:sp>
      <p:sp>
        <p:nvSpPr>
          <p:cNvPr id="4" name="Rectangle 6"/>
          <p:cNvSpPr/>
          <p:nvPr/>
        </p:nvSpPr>
        <p:spPr>
          <a:xfrm>
            <a:off x="5629275" y="1054102"/>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Mexico</a:t>
            </a:r>
          </a:p>
        </p:txBody>
      </p:sp>
      <p:sp>
        <p:nvSpPr>
          <p:cNvPr id="5" name="Rectangle 7"/>
          <p:cNvSpPr/>
          <p:nvPr/>
        </p:nvSpPr>
        <p:spPr>
          <a:xfrm>
            <a:off x="5629275" y="2693986"/>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Canada</a:t>
            </a:r>
          </a:p>
        </p:txBody>
      </p:sp>
      <p:sp>
        <p:nvSpPr>
          <p:cNvPr id="6" name="Rectangle 8"/>
          <p:cNvSpPr/>
          <p:nvPr/>
        </p:nvSpPr>
        <p:spPr>
          <a:xfrm>
            <a:off x="5629275" y="3516316"/>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Costa Rica</a:t>
            </a:r>
          </a:p>
        </p:txBody>
      </p:sp>
      <p:sp>
        <p:nvSpPr>
          <p:cNvPr id="7" name="Rectangle 9"/>
          <p:cNvSpPr/>
          <p:nvPr/>
        </p:nvSpPr>
        <p:spPr>
          <a:xfrm>
            <a:off x="5629275" y="4337054"/>
            <a:ext cx="2960690" cy="53975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Greenland</a:t>
            </a:r>
          </a:p>
        </p:txBody>
      </p:sp>
      <p:sp>
        <p:nvSpPr>
          <p:cNvPr id="8" name="TextBox 15"/>
          <p:cNvSpPr txBox="1"/>
          <p:nvPr/>
        </p:nvSpPr>
        <p:spPr>
          <a:xfrm>
            <a:off x="5554659" y="4876796"/>
            <a:ext cx="2960690" cy="646115"/>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Match the numbers to the countries.</a:t>
            </a:r>
          </a:p>
        </p:txBody>
      </p:sp>
      <p:pic>
        <p:nvPicPr>
          <p:cNvPr id="9" name="Picture 17"/>
          <p:cNvPicPr>
            <a:picLocks noChangeAspect="1"/>
          </p:cNvPicPr>
          <p:nvPr/>
        </p:nvPicPr>
        <p:blipFill>
          <a:blip r:embed="rId2"/>
          <a:srcRect/>
          <a:stretch>
            <a:fillRect/>
          </a:stretch>
        </p:blipFill>
        <p:spPr>
          <a:xfrm>
            <a:off x="742950" y="1042992"/>
            <a:ext cx="4756151" cy="5327651"/>
          </a:xfrm>
          <a:prstGeom prst="rect">
            <a:avLst/>
          </a:prstGeom>
          <a:noFill/>
          <a:ln cap="flat">
            <a:noFill/>
          </a:ln>
        </p:spPr>
      </p:pic>
      <p:sp>
        <p:nvSpPr>
          <p:cNvPr id="10" name="Rectangle 18"/>
          <p:cNvSpPr/>
          <p:nvPr/>
        </p:nvSpPr>
        <p:spPr>
          <a:xfrm>
            <a:off x="2405064" y="2951161"/>
            <a:ext cx="1023935" cy="28257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2</a:t>
            </a:r>
          </a:p>
        </p:txBody>
      </p:sp>
      <p:sp>
        <p:nvSpPr>
          <p:cNvPr id="11" name="Rectangle 19"/>
          <p:cNvSpPr/>
          <p:nvPr/>
        </p:nvSpPr>
        <p:spPr>
          <a:xfrm>
            <a:off x="2405064" y="4048121"/>
            <a:ext cx="1023935" cy="28257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3</a:t>
            </a:r>
          </a:p>
        </p:txBody>
      </p:sp>
      <p:sp>
        <p:nvSpPr>
          <p:cNvPr id="12" name="Rectangle 20"/>
          <p:cNvSpPr/>
          <p:nvPr/>
        </p:nvSpPr>
        <p:spPr>
          <a:xfrm>
            <a:off x="3429000" y="1501773"/>
            <a:ext cx="1023935" cy="28257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1</a:t>
            </a:r>
          </a:p>
        </p:txBody>
      </p:sp>
      <p:sp>
        <p:nvSpPr>
          <p:cNvPr id="13" name="Rectangle 21"/>
          <p:cNvSpPr/>
          <p:nvPr/>
        </p:nvSpPr>
        <p:spPr>
          <a:xfrm>
            <a:off x="2200274" y="5143499"/>
            <a:ext cx="1023935" cy="280985"/>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4</a:t>
            </a:r>
          </a:p>
        </p:txBody>
      </p:sp>
      <p:sp>
        <p:nvSpPr>
          <p:cNvPr id="14" name="Rectangle 22"/>
          <p:cNvSpPr/>
          <p:nvPr/>
        </p:nvSpPr>
        <p:spPr>
          <a:xfrm>
            <a:off x="3167060" y="5883277"/>
            <a:ext cx="1023935" cy="28257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a:rPr>
              <a:t>5</a:t>
            </a:r>
          </a:p>
        </p:txBody>
      </p:sp>
      <p:sp>
        <p:nvSpPr>
          <p:cNvPr id="15" name="TextBox 14"/>
          <p:cNvSpPr txBox="1"/>
          <p:nvPr/>
        </p:nvSpPr>
        <p:spPr>
          <a:xfrm>
            <a:off x="5554659" y="5424485"/>
            <a:ext cx="3357493" cy="127727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FF0000"/>
                </a:solidFill>
                <a:uFillTx/>
                <a:latin typeface="Century Gothic" pitchFamily="34"/>
                <a:ea typeface="Calibri" pitchFamily="34"/>
                <a:cs typeface="Times New Roman" pitchFamily="18"/>
              </a:rPr>
              <a:t>National Curriculum coverage:</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000000"/>
                </a:solidFill>
                <a:uFillTx/>
                <a:latin typeface="Century Gothic" pitchFamily="34"/>
                <a:ea typeface="Calibri" pitchFamily="34"/>
                <a:cs typeface="Times New Roman" pitchFamily="18"/>
              </a:rPr>
              <a:t>Pupils should be taught to locate the world’s countries, using maps to focus on North and South America, concentrating on their environmental regions, key physical and human characteristics, countries, and major cities.</a:t>
            </a:r>
          </a:p>
        </p:txBody>
      </p:sp>
      <p:sp>
        <p:nvSpPr>
          <p:cNvPr id="16" name="Rectangle 20"/>
          <p:cNvSpPr/>
          <p:nvPr/>
        </p:nvSpPr>
        <p:spPr>
          <a:xfrm>
            <a:off x="741432" y="519691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C</a:t>
            </a:r>
            <a:endParaRPr lang="en-GB" sz="3200" b="1" i="0" u="none" strike="noStrike" kern="1200" cap="none" spc="0" baseline="0">
              <a:solidFill>
                <a:srgbClr val="FFFFFF"/>
              </a:solidFill>
              <a:uFillTx/>
              <a:latin typeface="Century Gothic" pitchFamily="34"/>
            </a:endParaRPr>
          </a:p>
        </p:txBody>
      </p:sp>
      <p:sp>
        <p:nvSpPr>
          <p:cNvPr id="18" name="Slide Number Placeholder 17"/>
          <p:cNvSpPr>
            <a:spLocks noGrp="1"/>
          </p:cNvSpPr>
          <p:nvPr>
            <p:ph type="sldNum" sz="quarter" idx="8"/>
          </p:nvPr>
        </p:nvSpPr>
        <p:spPr/>
        <p:txBody>
          <a:bodyPr/>
          <a:lstStyle/>
          <a:p>
            <a:pPr lvl="0"/>
            <a:fld id="{FDC8F4D4-DEA1-48FA-A959-B844C4CDC30B}" type="slidenum">
              <a:rPr lang="en-GB" smtClean="0"/>
              <a:t>54</a:t>
            </a:fld>
            <a:endParaRPr lang="en-GB"/>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75">
    <p:spTree>
      <p:nvGrpSpPr>
        <p:cNvPr id="1" name=""/>
        <p:cNvGrpSpPr/>
        <p:nvPr/>
      </p:nvGrpSpPr>
      <p:grpSpPr>
        <a:xfrm>
          <a:off x="0" y="0"/>
          <a:ext cx="0" cy="0"/>
          <a:chOff x="0" y="0"/>
          <a:chExt cx="0" cy="0"/>
        </a:xfrm>
      </p:grpSpPr>
      <p:pic>
        <p:nvPicPr>
          <p:cNvPr id="2" name="Picture 4"/>
          <p:cNvPicPr>
            <a:picLocks noChangeAspect="1"/>
          </p:cNvPicPr>
          <p:nvPr/>
        </p:nvPicPr>
        <p:blipFill>
          <a:blip r:embed="rId2"/>
          <a:srcRect/>
          <a:stretch>
            <a:fillRect/>
          </a:stretch>
        </p:blipFill>
        <p:spPr>
          <a:xfrm>
            <a:off x="811209" y="534988"/>
            <a:ext cx="7619996" cy="4495803"/>
          </a:xfrm>
          <a:prstGeom prst="rect">
            <a:avLst/>
          </a:prstGeom>
          <a:noFill/>
          <a:ln cap="flat">
            <a:noFill/>
          </a:ln>
        </p:spPr>
      </p:pic>
      <p:sp>
        <p:nvSpPr>
          <p:cNvPr id="3" name="Rectangle 5"/>
          <p:cNvSpPr/>
          <p:nvPr/>
        </p:nvSpPr>
        <p:spPr>
          <a:xfrm>
            <a:off x="5964238" y="2276471"/>
            <a:ext cx="893761" cy="327026"/>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1</a:t>
            </a:r>
          </a:p>
        </p:txBody>
      </p:sp>
      <p:sp>
        <p:nvSpPr>
          <p:cNvPr id="4" name="Rectangle 6"/>
          <p:cNvSpPr/>
          <p:nvPr/>
        </p:nvSpPr>
        <p:spPr>
          <a:xfrm>
            <a:off x="1624010" y="2335213"/>
            <a:ext cx="893761" cy="32860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2</a:t>
            </a:r>
          </a:p>
        </p:txBody>
      </p:sp>
      <p:sp>
        <p:nvSpPr>
          <p:cNvPr id="5" name="Rectangle 7"/>
          <p:cNvSpPr/>
          <p:nvPr/>
        </p:nvSpPr>
        <p:spPr>
          <a:xfrm>
            <a:off x="3941758" y="2439984"/>
            <a:ext cx="895353" cy="32860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3</a:t>
            </a:r>
          </a:p>
        </p:txBody>
      </p:sp>
      <p:sp>
        <p:nvSpPr>
          <p:cNvPr id="6" name="Rectangle 8"/>
          <p:cNvSpPr/>
          <p:nvPr/>
        </p:nvSpPr>
        <p:spPr>
          <a:xfrm>
            <a:off x="2520945" y="3722686"/>
            <a:ext cx="895353" cy="32860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4</a:t>
            </a:r>
          </a:p>
        </p:txBody>
      </p:sp>
      <p:sp>
        <p:nvSpPr>
          <p:cNvPr id="7" name="Rectangle 9"/>
          <p:cNvSpPr/>
          <p:nvPr/>
        </p:nvSpPr>
        <p:spPr>
          <a:xfrm>
            <a:off x="4462464" y="1846265"/>
            <a:ext cx="895353" cy="32860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5</a:t>
            </a:r>
          </a:p>
        </p:txBody>
      </p:sp>
      <p:sp>
        <p:nvSpPr>
          <p:cNvPr id="8" name="Rectangle 10"/>
          <p:cNvSpPr/>
          <p:nvPr/>
        </p:nvSpPr>
        <p:spPr>
          <a:xfrm>
            <a:off x="5241926" y="1333496"/>
            <a:ext cx="893761" cy="328617"/>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alibri" pitchFamily="34"/>
              </a:rPr>
              <a:t>6</a:t>
            </a:r>
          </a:p>
        </p:txBody>
      </p:sp>
      <p:sp>
        <p:nvSpPr>
          <p:cNvPr id="9" name="Rectangle 11"/>
          <p:cNvSpPr/>
          <p:nvPr/>
        </p:nvSpPr>
        <p:spPr>
          <a:xfrm>
            <a:off x="811209" y="3805239"/>
            <a:ext cx="1576389" cy="2276471"/>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entury Gothic" pitchFamily="34"/>
              </a:rPr>
              <a:t>Rocky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entury Gothic" pitchFamily="34"/>
              </a:rPr>
              <a:t>Andes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entury Gothic" pitchFamily="34"/>
              </a:rPr>
              <a:t>Himalaya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entury Gothic" pitchFamily="34"/>
              </a:rPr>
              <a:t>Ural</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entury Gothic" pitchFamily="34"/>
              </a:rPr>
              <a:t>Atlas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FFFFFF"/>
                </a:solidFill>
                <a:uFillTx/>
                <a:latin typeface="Century Gothic" pitchFamily="34"/>
              </a:rPr>
              <a:t>Alps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graphicFrame>
        <p:nvGraphicFramePr>
          <p:cNvPr id="10" name="Table 12"/>
          <p:cNvGraphicFramePr>
            <a:graphicFrameLocks noGrp="1"/>
          </p:cNvGraphicFramePr>
          <p:nvPr/>
        </p:nvGraphicFramePr>
        <p:xfrm>
          <a:off x="3567421" y="4102098"/>
          <a:ext cx="4883150" cy="1112832"/>
        </p:xfrm>
        <a:graphic>
          <a:graphicData uri="http://schemas.openxmlformats.org/drawingml/2006/table">
            <a:tbl>
              <a:tblPr firstRow="1" bandRow="1">
                <a:effectLst/>
                <a:tableStyleId>{5C22544A-7EE6-4342-B048-85BDC9FD1C3A}</a:tableStyleId>
              </a:tblPr>
              <a:tblGrid>
                <a:gridCol w="594469">
                  <a:extLst>
                    <a:ext uri="{9D8B030D-6E8A-4147-A177-3AD203B41FA5}">
                      <a16:colId xmlns:a16="http://schemas.microsoft.com/office/drawing/2014/main" val="20000"/>
                    </a:ext>
                  </a:extLst>
                </a:gridCol>
                <a:gridCol w="1847106">
                  <a:extLst>
                    <a:ext uri="{9D8B030D-6E8A-4147-A177-3AD203B41FA5}">
                      <a16:colId xmlns:a16="http://schemas.microsoft.com/office/drawing/2014/main" val="20001"/>
                    </a:ext>
                  </a:extLst>
                </a:gridCol>
                <a:gridCol w="509549">
                  <a:extLst>
                    <a:ext uri="{9D8B030D-6E8A-4147-A177-3AD203B41FA5}">
                      <a16:colId xmlns:a16="http://schemas.microsoft.com/office/drawing/2014/main" val="20002"/>
                    </a:ext>
                  </a:extLst>
                </a:gridCol>
                <a:gridCol w="1932026">
                  <a:extLst>
                    <a:ext uri="{9D8B030D-6E8A-4147-A177-3AD203B41FA5}">
                      <a16:colId xmlns:a16="http://schemas.microsoft.com/office/drawing/2014/main" val="20003"/>
                    </a:ext>
                  </a:extLst>
                </a:gridCol>
              </a:tblGrid>
              <a:tr h="370944">
                <a:tc>
                  <a:txBody>
                    <a:bodyPr/>
                    <a:lstStyle/>
                    <a:p>
                      <a:pPr lvl="0"/>
                      <a:r>
                        <a:rPr lang="en-GB" sz="1800" b="1">
                          <a:solidFill>
                            <a:srgbClr val="000000"/>
                          </a:solidFill>
                          <a:latin typeface="Century Gothic" pitchFamily="34"/>
                        </a:rPr>
                        <a:t>1</a:t>
                      </a:r>
                    </a:p>
                  </a:txBody>
                  <a:tcPr marL="91430" marR="91430" marT="45729" marB="45729">
                    <a:solidFill>
                      <a:srgbClr val="EDEDED"/>
                    </a:solidFill>
                  </a:tcPr>
                </a:tc>
                <a:tc>
                  <a:txBody>
                    <a:bodyPr/>
                    <a:lstStyle/>
                    <a:p>
                      <a:pPr lvl="0"/>
                      <a:endParaRPr lang="en-GB" sz="1800" b="1">
                        <a:solidFill>
                          <a:srgbClr val="000000"/>
                        </a:solidFill>
                        <a:latin typeface="Century Gothic" pitchFamily="34"/>
                      </a:endParaRPr>
                    </a:p>
                  </a:txBody>
                  <a:tcPr marL="91430" marR="91430" marT="45729" marB="45729">
                    <a:solidFill>
                      <a:srgbClr val="EDEDED"/>
                    </a:solidFill>
                  </a:tcPr>
                </a:tc>
                <a:tc>
                  <a:txBody>
                    <a:bodyPr/>
                    <a:lstStyle/>
                    <a:p>
                      <a:pPr lvl="0"/>
                      <a:r>
                        <a:rPr lang="en-GB" sz="1800" b="1">
                          <a:solidFill>
                            <a:srgbClr val="000000"/>
                          </a:solidFill>
                          <a:latin typeface="Century Gothic" pitchFamily="34"/>
                        </a:rPr>
                        <a:t>4</a:t>
                      </a:r>
                    </a:p>
                  </a:txBody>
                  <a:tcPr marL="91430" marR="91430" marT="45729" marB="45729">
                    <a:solidFill>
                      <a:srgbClr val="EDEDED"/>
                    </a:solidFill>
                  </a:tcPr>
                </a:tc>
                <a:tc>
                  <a:txBody>
                    <a:bodyPr/>
                    <a:lstStyle/>
                    <a:p>
                      <a:pPr lvl="0"/>
                      <a:endParaRPr lang="en-GB" sz="1800" b="1">
                        <a:solidFill>
                          <a:srgbClr val="000000"/>
                        </a:solidFill>
                        <a:latin typeface="Century Gothic" pitchFamily="34"/>
                      </a:endParaRPr>
                    </a:p>
                  </a:txBody>
                  <a:tcPr marL="91430" marR="91430" marT="45729" marB="45729">
                    <a:solidFill>
                      <a:srgbClr val="EDEDED"/>
                    </a:solidFill>
                  </a:tcPr>
                </a:tc>
                <a:extLst>
                  <a:ext uri="{0D108BD9-81ED-4DB2-BD59-A6C34878D82A}">
                    <a16:rowId xmlns:a16="http://schemas.microsoft.com/office/drawing/2014/main" val="10000"/>
                  </a:ext>
                </a:extLst>
              </a:tr>
              <a:tr h="370944">
                <a:tc>
                  <a:txBody>
                    <a:bodyPr/>
                    <a:lstStyle/>
                    <a:p>
                      <a:pPr lvl="0"/>
                      <a:r>
                        <a:rPr lang="en-GB" sz="1800" b="1">
                          <a:solidFill>
                            <a:srgbClr val="000000"/>
                          </a:solidFill>
                          <a:latin typeface="Century Gothic" pitchFamily="34"/>
                        </a:rPr>
                        <a:t>2</a:t>
                      </a:r>
                    </a:p>
                  </a:txBody>
                  <a:tcPr marL="91430" marR="91430" marT="45729" marB="45729"/>
                </a:tc>
                <a:tc>
                  <a:txBody>
                    <a:bodyPr/>
                    <a:lstStyle/>
                    <a:p>
                      <a:pPr lvl="0"/>
                      <a:endParaRPr lang="en-GB" sz="1800" b="1">
                        <a:solidFill>
                          <a:srgbClr val="000000"/>
                        </a:solidFill>
                        <a:latin typeface="Century Gothic" pitchFamily="34"/>
                      </a:endParaRPr>
                    </a:p>
                  </a:txBody>
                  <a:tcPr marL="91430" marR="91430" marT="45729" marB="45729"/>
                </a:tc>
                <a:tc>
                  <a:txBody>
                    <a:bodyPr/>
                    <a:lstStyle/>
                    <a:p>
                      <a:pPr lvl="0"/>
                      <a:r>
                        <a:rPr lang="en-GB" sz="1800" b="1">
                          <a:solidFill>
                            <a:srgbClr val="000000"/>
                          </a:solidFill>
                          <a:latin typeface="Century Gothic" pitchFamily="34"/>
                        </a:rPr>
                        <a:t>5</a:t>
                      </a:r>
                    </a:p>
                  </a:txBody>
                  <a:tcPr marL="91430" marR="91430" marT="45729" marB="45729"/>
                </a:tc>
                <a:tc>
                  <a:txBody>
                    <a:bodyPr/>
                    <a:lstStyle/>
                    <a:p>
                      <a:pPr lvl="0"/>
                      <a:endParaRPr lang="en-GB" sz="1800" b="1">
                        <a:solidFill>
                          <a:srgbClr val="000000"/>
                        </a:solidFill>
                        <a:latin typeface="Century Gothic" pitchFamily="34"/>
                      </a:endParaRPr>
                    </a:p>
                  </a:txBody>
                  <a:tcPr marL="91430" marR="91430" marT="45729" marB="45729"/>
                </a:tc>
                <a:extLst>
                  <a:ext uri="{0D108BD9-81ED-4DB2-BD59-A6C34878D82A}">
                    <a16:rowId xmlns:a16="http://schemas.microsoft.com/office/drawing/2014/main" val="10001"/>
                  </a:ext>
                </a:extLst>
              </a:tr>
              <a:tr h="370944">
                <a:tc>
                  <a:txBody>
                    <a:bodyPr/>
                    <a:lstStyle/>
                    <a:p>
                      <a:pPr lvl="0"/>
                      <a:r>
                        <a:rPr lang="en-GB" sz="1800" b="1">
                          <a:solidFill>
                            <a:srgbClr val="000000"/>
                          </a:solidFill>
                          <a:latin typeface="Century Gothic" pitchFamily="34"/>
                        </a:rPr>
                        <a:t>3</a:t>
                      </a:r>
                    </a:p>
                  </a:txBody>
                  <a:tcPr marL="91430" marR="91430" marT="45729" marB="45729"/>
                </a:tc>
                <a:tc>
                  <a:txBody>
                    <a:bodyPr/>
                    <a:lstStyle/>
                    <a:p>
                      <a:pPr lvl="0"/>
                      <a:endParaRPr lang="en-GB" sz="1800" b="1">
                        <a:solidFill>
                          <a:srgbClr val="000000"/>
                        </a:solidFill>
                        <a:latin typeface="Century Gothic" pitchFamily="34"/>
                      </a:endParaRPr>
                    </a:p>
                  </a:txBody>
                  <a:tcPr marL="91430" marR="91430" marT="45729" marB="45729"/>
                </a:tc>
                <a:tc>
                  <a:txBody>
                    <a:bodyPr/>
                    <a:lstStyle/>
                    <a:p>
                      <a:pPr lvl="0"/>
                      <a:r>
                        <a:rPr lang="en-GB" sz="1800" b="1">
                          <a:solidFill>
                            <a:srgbClr val="000000"/>
                          </a:solidFill>
                          <a:latin typeface="Century Gothic" pitchFamily="34"/>
                        </a:rPr>
                        <a:t>6</a:t>
                      </a:r>
                    </a:p>
                  </a:txBody>
                  <a:tcPr marL="91430" marR="91430" marT="45729" marB="45729"/>
                </a:tc>
                <a:tc>
                  <a:txBody>
                    <a:bodyPr/>
                    <a:lstStyle/>
                    <a:p>
                      <a:pPr lvl="0"/>
                      <a:endParaRPr lang="en-GB" sz="1800" b="1">
                        <a:solidFill>
                          <a:srgbClr val="000000"/>
                        </a:solidFill>
                        <a:latin typeface="Century Gothic" pitchFamily="34"/>
                      </a:endParaRPr>
                    </a:p>
                  </a:txBody>
                  <a:tcPr marL="91430" marR="91430" marT="45729" marB="45729"/>
                </a:tc>
                <a:extLst>
                  <a:ext uri="{0D108BD9-81ED-4DB2-BD59-A6C34878D82A}">
                    <a16:rowId xmlns:a16="http://schemas.microsoft.com/office/drawing/2014/main" val="10002"/>
                  </a:ext>
                </a:extLst>
              </a:tr>
            </a:tbl>
          </a:graphicData>
        </a:graphic>
      </p:graphicFrame>
      <p:sp>
        <p:nvSpPr>
          <p:cNvPr id="11" name="TextBox 13"/>
          <p:cNvSpPr txBox="1"/>
          <p:nvPr/>
        </p:nvSpPr>
        <p:spPr>
          <a:xfrm>
            <a:off x="771525" y="198433"/>
            <a:ext cx="7985126" cy="36830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Mountain Regions: Place the six mountain regions in the correct place</a:t>
            </a:r>
          </a:p>
        </p:txBody>
      </p:sp>
      <p:sp>
        <p:nvSpPr>
          <p:cNvPr id="12" name="Footer Placeholder 15"/>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4" name="TextBox 1"/>
          <p:cNvSpPr txBox="1"/>
          <p:nvPr/>
        </p:nvSpPr>
        <p:spPr>
          <a:xfrm>
            <a:off x="2967831" y="5722845"/>
            <a:ext cx="5463384" cy="60016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FF0000"/>
                </a:solidFill>
                <a:uFillTx/>
                <a:latin typeface="Century Gothic" pitchFamily="34"/>
                <a:ea typeface="Calibri" pitchFamily="34"/>
                <a:cs typeface="Times New Roman" pitchFamily="18"/>
              </a:rPr>
              <a:t>National Curriculum coverage</a:t>
            </a:r>
            <a:r>
              <a:rPr lang="en-GB" sz="1100" b="0" i="0" u="none" strike="noStrike" kern="1200" cap="none" spc="0" baseline="0">
                <a:solidFill>
                  <a:srgbClr val="000000"/>
                </a:solidFill>
                <a:uFillTx/>
                <a:latin typeface="Century Gothic" pitchFamily="34"/>
                <a:ea typeface="Calibri" pitchFamily="34"/>
                <a:cs typeface="Times New Roman" pitchFamily="18"/>
              </a:rPr>
              <a:t>: Pupils should be taught to describe and understand key aspects of physical geography, including: rivers, mountains, volcanoes and earthquakes, and the water cycle.</a:t>
            </a:r>
          </a:p>
        </p:txBody>
      </p:sp>
      <p:sp>
        <p:nvSpPr>
          <p:cNvPr id="15" name="Rectangle 20"/>
          <p:cNvSpPr/>
          <p:nvPr/>
        </p:nvSpPr>
        <p:spPr>
          <a:xfrm>
            <a:off x="7801770" y="2357661"/>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D</a:t>
            </a:r>
            <a:endParaRPr lang="en-GB" sz="3200" b="1" i="0" u="none" strike="noStrike" kern="1200" cap="none" spc="0" baseline="0">
              <a:solidFill>
                <a:srgbClr val="FFFFFF"/>
              </a:solidFill>
              <a:uFillTx/>
              <a:latin typeface="Century Gothic" pitchFamily="34"/>
            </a:endParaRPr>
          </a:p>
        </p:txBody>
      </p:sp>
      <p:sp>
        <p:nvSpPr>
          <p:cNvPr id="17" name="Slide Number Placeholder 16"/>
          <p:cNvSpPr>
            <a:spLocks noGrp="1"/>
          </p:cNvSpPr>
          <p:nvPr>
            <p:ph type="sldNum" sz="quarter" idx="8"/>
          </p:nvPr>
        </p:nvSpPr>
        <p:spPr/>
        <p:txBody>
          <a:bodyPr/>
          <a:lstStyle/>
          <a:p>
            <a:pPr lvl="0"/>
            <a:fld id="{800496E8-3B95-4BCD-BE1D-173A4D5F2E30}" type="slidenum">
              <a:rPr lang="en-GB" smtClean="0"/>
              <a:t>55</a:t>
            </a:fld>
            <a:endParaRPr lang="en-GB"/>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117">
    <p:spTree>
      <p:nvGrpSpPr>
        <p:cNvPr id="1" name=""/>
        <p:cNvGrpSpPr/>
        <p:nvPr/>
      </p:nvGrpSpPr>
      <p:grpSpPr>
        <a:xfrm>
          <a:off x="0" y="0"/>
          <a:ext cx="0" cy="0"/>
          <a:chOff x="0" y="0"/>
          <a:chExt cx="0" cy="0"/>
        </a:xfrm>
      </p:grpSpPr>
      <p:pic>
        <p:nvPicPr>
          <p:cNvPr id="2" name="Picture 4"/>
          <p:cNvPicPr>
            <a:picLocks noChangeAspect="1"/>
          </p:cNvPicPr>
          <p:nvPr/>
        </p:nvPicPr>
        <p:blipFill>
          <a:blip r:embed="rId2"/>
          <a:srcRect/>
          <a:stretch>
            <a:fillRect/>
          </a:stretch>
        </p:blipFill>
        <p:spPr>
          <a:xfrm>
            <a:off x="398458" y="301623"/>
            <a:ext cx="6934196" cy="5200649"/>
          </a:xfrm>
          <a:prstGeom prst="rect">
            <a:avLst/>
          </a:prstGeom>
          <a:noFill/>
          <a:ln cap="flat">
            <a:noFill/>
          </a:ln>
        </p:spPr>
      </p:pic>
      <p:graphicFrame>
        <p:nvGraphicFramePr>
          <p:cNvPr id="3" name="Table 5"/>
          <p:cNvGraphicFramePr>
            <a:graphicFrameLocks noGrp="1"/>
          </p:cNvGraphicFramePr>
          <p:nvPr/>
        </p:nvGraphicFramePr>
        <p:xfrm>
          <a:off x="7416003" y="311938"/>
          <a:ext cx="1576389" cy="2595586"/>
        </p:xfrm>
        <a:graphic>
          <a:graphicData uri="http://schemas.openxmlformats.org/drawingml/2006/table">
            <a:tbl>
              <a:tblPr firstRow="1" bandRow="1">
                <a:effectLst/>
                <a:tableStyleId>{5C22544A-7EE6-4342-B048-85BDC9FD1C3A}</a:tableStyleId>
              </a:tblPr>
              <a:tblGrid>
                <a:gridCol w="1576389">
                  <a:extLst>
                    <a:ext uri="{9D8B030D-6E8A-4147-A177-3AD203B41FA5}">
                      <a16:colId xmlns:a16="http://schemas.microsoft.com/office/drawing/2014/main" val="20000"/>
                    </a:ext>
                  </a:extLst>
                </a:gridCol>
              </a:tblGrid>
              <a:tr h="370798">
                <a:tc>
                  <a:txBody>
                    <a:bodyPr/>
                    <a:lstStyle/>
                    <a:p>
                      <a:pPr lvl="0"/>
                      <a:r>
                        <a:rPr lang="en-GB" sz="1600" b="1">
                          <a:solidFill>
                            <a:srgbClr val="000000"/>
                          </a:solidFill>
                          <a:latin typeface="Century Gothic" pitchFamily="34"/>
                        </a:rPr>
                        <a:t>River Words</a:t>
                      </a:r>
                    </a:p>
                  </a:txBody>
                  <a:tcPr marL="91403" marR="91403" marT="45710" marB="45710">
                    <a:solidFill>
                      <a:srgbClr val="EDEDED"/>
                    </a:solidFill>
                  </a:tcPr>
                </a:tc>
                <a:extLst>
                  <a:ext uri="{0D108BD9-81ED-4DB2-BD59-A6C34878D82A}">
                    <a16:rowId xmlns:a16="http://schemas.microsoft.com/office/drawing/2014/main" val="10000"/>
                  </a:ext>
                </a:extLst>
              </a:tr>
              <a:tr h="370798">
                <a:tc>
                  <a:txBody>
                    <a:bodyPr/>
                    <a:lstStyle/>
                    <a:p>
                      <a:pPr lvl="0"/>
                      <a:r>
                        <a:rPr lang="en-GB" sz="1600">
                          <a:latin typeface="Century Gothic" pitchFamily="34"/>
                        </a:rPr>
                        <a:t>meander</a:t>
                      </a:r>
                    </a:p>
                  </a:txBody>
                  <a:tcPr marL="91403" marR="91403" marT="45710" marB="45710"/>
                </a:tc>
                <a:extLst>
                  <a:ext uri="{0D108BD9-81ED-4DB2-BD59-A6C34878D82A}">
                    <a16:rowId xmlns:a16="http://schemas.microsoft.com/office/drawing/2014/main" val="10001"/>
                  </a:ext>
                </a:extLst>
              </a:tr>
              <a:tr h="370798">
                <a:tc>
                  <a:txBody>
                    <a:bodyPr/>
                    <a:lstStyle/>
                    <a:p>
                      <a:pPr lvl="0"/>
                      <a:r>
                        <a:rPr lang="en-GB" sz="1600">
                          <a:latin typeface="Century Gothic" pitchFamily="34"/>
                        </a:rPr>
                        <a:t>tributary</a:t>
                      </a:r>
                    </a:p>
                  </a:txBody>
                  <a:tcPr marL="91403" marR="91403" marT="45710" marB="45710"/>
                </a:tc>
                <a:extLst>
                  <a:ext uri="{0D108BD9-81ED-4DB2-BD59-A6C34878D82A}">
                    <a16:rowId xmlns:a16="http://schemas.microsoft.com/office/drawing/2014/main" val="10002"/>
                  </a:ext>
                </a:extLst>
              </a:tr>
              <a:tr h="370798">
                <a:tc>
                  <a:txBody>
                    <a:bodyPr/>
                    <a:lstStyle/>
                    <a:p>
                      <a:pPr lvl="0"/>
                      <a:r>
                        <a:rPr lang="en-GB" sz="1600">
                          <a:latin typeface="Century Gothic" pitchFamily="34"/>
                        </a:rPr>
                        <a:t>mouth</a:t>
                      </a:r>
                    </a:p>
                  </a:txBody>
                  <a:tcPr marL="91403" marR="91403" marT="45710" marB="45710"/>
                </a:tc>
                <a:extLst>
                  <a:ext uri="{0D108BD9-81ED-4DB2-BD59-A6C34878D82A}">
                    <a16:rowId xmlns:a16="http://schemas.microsoft.com/office/drawing/2014/main" val="10003"/>
                  </a:ext>
                </a:extLst>
              </a:tr>
              <a:tr h="370798">
                <a:tc>
                  <a:txBody>
                    <a:bodyPr/>
                    <a:lstStyle/>
                    <a:p>
                      <a:pPr lvl="0"/>
                      <a:r>
                        <a:rPr lang="en-GB" sz="1600">
                          <a:latin typeface="Century Gothic" pitchFamily="34"/>
                        </a:rPr>
                        <a:t>sea</a:t>
                      </a:r>
                    </a:p>
                  </a:txBody>
                  <a:tcPr marL="91403" marR="91403" marT="45710" marB="45710"/>
                </a:tc>
                <a:extLst>
                  <a:ext uri="{0D108BD9-81ED-4DB2-BD59-A6C34878D82A}">
                    <a16:rowId xmlns:a16="http://schemas.microsoft.com/office/drawing/2014/main" val="10004"/>
                  </a:ext>
                </a:extLst>
              </a:tr>
              <a:tr h="370798">
                <a:tc>
                  <a:txBody>
                    <a:bodyPr/>
                    <a:lstStyle/>
                    <a:p>
                      <a:pPr lvl="0"/>
                      <a:r>
                        <a:rPr lang="en-GB" sz="1600">
                          <a:latin typeface="Century Gothic" pitchFamily="34"/>
                        </a:rPr>
                        <a:t>source</a:t>
                      </a:r>
                    </a:p>
                  </a:txBody>
                  <a:tcPr marL="91403" marR="91403" marT="45710" marB="45710"/>
                </a:tc>
                <a:extLst>
                  <a:ext uri="{0D108BD9-81ED-4DB2-BD59-A6C34878D82A}">
                    <a16:rowId xmlns:a16="http://schemas.microsoft.com/office/drawing/2014/main" val="10005"/>
                  </a:ext>
                </a:extLst>
              </a:tr>
              <a:tr h="370798">
                <a:tc>
                  <a:txBody>
                    <a:bodyPr/>
                    <a:lstStyle/>
                    <a:p>
                      <a:pPr lvl="0"/>
                      <a:r>
                        <a:rPr lang="en-GB" sz="1600">
                          <a:latin typeface="Century Gothic" pitchFamily="34"/>
                        </a:rPr>
                        <a:t>waterfall</a:t>
                      </a:r>
                    </a:p>
                  </a:txBody>
                  <a:tcPr marL="91403" marR="91403" marT="45710" marB="45710"/>
                </a:tc>
                <a:extLst>
                  <a:ext uri="{0D108BD9-81ED-4DB2-BD59-A6C34878D82A}">
                    <a16:rowId xmlns:a16="http://schemas.microsoft.com/office/drawing/2014/main" val="10006"/>
                  </a:ext>
                </a:extLst>
              </a:tr>
            </a:tbl>
          </a:graphicData>
        </a:graphic>
      </p:graphicFrame>
      <p:sp>
        <p:nvSpPr>
          <p:cNvPr id="4" name="Rectangle 6"/>
          <p:cNvSpPr/>
          <p:nvPr/>
        </p:nvSpPr>
        <p:spPr>
          <a:xfrm>
            <a:off x="615948" y="1203322"/>
            <a:ext cx="1560515" cy="406395"/>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5" name="Rectangle 7"/>
          <p:cNvSpPr/>
          <p:nvPr/>
        </p:nvSpPr>
        <p:spPr>
          <a:xfrm>
            <a:off x="3521070" y="539752"/>
            <a:ext cx="1560515" cy="407986"/>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8"/>
          <p:cNvSpPr/>
          <p:nvPr/>
        </p:nvSpPr>
        <p:spPr>
          <a:xfrm>
            <a:off x="3086099" y="2185992"/>
            <a:ext cx="1560515" cy="493711"/>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9"/>
          <p:cNvSpPr/>
          <p:nvPr/>
        </p:nvSpPr>
        <p:spPr>
          <a:xfrm>
            <a:off x="2306638" y="3597277"/>
            <a:ext cx="1558923" cy="493711"/>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Rectangle 10"/>
          <p:cNvSpPr/>
          <p:nvPr/>
        </p:nvSpPr>
        <p:spPr>
          <a:xfrm>
            <a:off x="4486275" y="4564063"/>
            <a:ext cx="1560515" cy="493711"/>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9" name="Rectangle 11"/>
          <p:cNvSpPr/>
          <p:nvPr/>
        </p:nvSpPr>
        <p:spPr>
          <a:xfrm>
            <a:off x="5691189" y="5094286"/>
            <a:ext cx="1560515" cy="493711"/>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10" name="TextBox 12"/>
          <p:cNvSpPr txBox="1"/>
          <p:nvPr/>
        </p:nvSpPr>
        <p:spPr>
          <a:xfrm>
            <a:off x="7416003" y="3105466"/>
            <a:ext cx="1576389" cy="1477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000000"/>
                </a:solidFill>
                <a:uFillTx/>
                <a:latin typeface="Century Gothic" pitchFamily="34"/>
              </a:rPr>
              <a:t>Place the six geographical river words onto the diagram</a:t>
            </a:r>
          </a:p>
        </p:txBody>
      </p:sp>
      <p:sp>
        <p:nvSpPr>
          <p:cNvPr id="11" name="Footer Placeholder 14"/>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3" name="TextBox 12"/>
          <p:cNvSpPr txBox="1"/>
          <p:nvPr/>
        </p:nvSpPr>
        <p:spPr>
          <a:xfrm>
            <a:off x="2828687" y="5862575"/>
            <a:ext cx="5463384" cy="600166"/>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FF0000"/>
                </a:solidFill>
                <a:uFillTx/>
                <a:latin typeface="Century Gothic" pitchFamily="34"/>
                <a:ea typeface="Calibri" pitchFamily="34"/>
                <a:cs typeface="Times New Roman" pitchFamily="18"/>
              </a:rPr>
              <a:t>National Curriculum coverage</a:t>
            </a:r>
            <a:r>
              <a:rPr lang="en-GB" sz="1100" b="0" i="0" u="none" strike="noStrike" kern="1200" cap="none" spc="0" baseline="0">
                <a:solidFill>
                  <a:srgbClr val="000000"/>
                </a:solidFill>
                <a:uFillTx/>
                <a:latin typeface="Century Gothic" pitchFamily="34"/>
                <a:ea typeface="Calibri" pitchFamily="34"/>
                <a:cs typeface="Times New Roman" pitchFamily="18"/>
              </a:rPr>
              <a:t>: Pupils should be taught to describe and understand key aspects of physical geography, including: rivers, mountains, volcanoes and earthquakes, and the water cycle.</a:t>
            </a:r>
          </a:p>
        </p:txBody>
      </p:sp>
      <p:sp>
        <p:nvSpPr>
          <p:cNvPr id="14" name="Rectangle 20"/>
          <p:cNvSpPr/>
          <p:nvPr/>
        </p:nvSpPr>
        <p:spPr>
          <a:xfrm>
            <a:off x="398458" y="5502273"/>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E</a:t>
            </a:r>
            <a:endParaRPr lang="en-GB" sz="3200" b="1" i="0" u="none" strike="noStrike" kern="1200" cap="none" spc="0" baseline="0">
              <a:solidFill>
                <a:srgbClr val="FFFFFF"/>
              </a:solidFill>
              <a:uFillTx/>
              <a:latin typeface="Century Gothic" pitchFamily="34"/>
            </a:endParaRPr>
          </a:p>
        </p:txBody>
      </p:sp>
      <p:sp>
        <p:nvSpPr>
          <p:cNvPr id="16" name="Slide Number Placeholder 15"/>
          <p:cNvSpPr>
            <a:spLocks noGrp="1"/>
          </p:cNvSpPr>
          <p:nvPr>
            <p:ph type="sldNum" sz="quarter" idx="8"/>
          </p:nvPr>
        </p:nvSpPr>
        <p:spPr/>
        <p:txBody>
          <a:bodyPr/>
          <a:lstStyle/>
          <a:p>
            <a:pPr lvl="0"/>
            <a:fld id="{800496E8-3B95-4BCD-BE1D-173A4D5F2E30}" type="slidenum">
              <a:rPr lang="en-GB" smtClean="0"/>
              <a:t>56</a:t>
            </a:fld>
            <a:endParaRPr lang="en-GB"/>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78">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458791" y="184151"/>
            <a:ext cx="8128001" cy="4483102"/>
          </a:xfrm>
          <a:prstGeom prst="rect">
            <a:avLst/>
          </a:prstGeom>
          <a:noFill/>
          <a:ln cap="flat">
            <a:noFill/>
          </a:ln>
        </p:spPr>
      </p:pic>
      <p:graphicFrame>
        <p:nvGraphicFramePr>
          <p:cNvPr id="3" name="Table 3"/>
          <p:cNvGraphicFramePr>
            <a:graphicFrameLocks noGrp="1"/>
          </p:cNvGraphicFramePr>
          <p:nvPr/>
        </p:nvGraphicFramePr>
        <p:xfrm>
          <a:off x="458791" y="4765679"/>
          <a:ext cx="6096001" cy="1484324"/>
        </p:xfrm>
        <a:graphic>
          <a:graphicData uri="http://schemas.openxmlformats.org/drawingml/2006/table">
            <a:tbl>
              <a:tblPr firstRow="1" bandRow="1">
                <a:effectLst/>
                <a:tableStyleId>{5C22544A-7EE6-4342-B048-85BDC9FD1C3A}</a:tableStyleId>
              </a:tblPr>
              <a:tblGrid>
                <a:gridCol w="473768">
                  <a:extLst>
                    <a:ext uri="{9D8B030D-6E8A-4147-A177-3AD203B41FA5}">
                      <a16:colId xmlns:a16="http://schemas.microsoft.com/office/drawing/2014/main" val="20000"/>
                    </a:ext>
                  </a:extLst>
                </a:gridCol>
                <a:gridCol w="2574237">
                  <a:extLst>
                    <a:ext uri="{9D8B030D-6E8A-4147-A177-3AD203B41FA5}">
                      <a16:colId xmlns:a16="http://schemas.microsoft.com/office/drawing/2014/main" val="20001"/>
                    </a:ext>
                  </a:extLst>
                </a:gridCol>
                <a:gridCol w="467139">
                  <a:extLst>
                    <a:ext uri="{9D8B030D-6E8A-4147-A177-3AD203B41FA5}">
                      <a16:colId xmlns:a16="http://schemas.microsoft.com/office/drawing/2014/main" val="20002"/>
                    </a:ext>
                  </a:extLst>
                </a:gridCol>
                <a:gridCol w="2580857">
                  <a:extLst>
                    <a:ext uri="{9D8B030D-6E8A-4147-A177-3AD203B41FA5}">
                      <a16:colId xmlns:a16="http://schemas.microsoft.com/office/drawing/2014/main" val="20003"/>
                    </a:ext>
                  </a:extLst>
                </a:gridCol>
              </a:tblGrid>
              <a:tr h="371081">
                <a:tc gridSpan="4">
                  <a:txBody>
                    <a:bodyPr/>
                    <a:lstStyle/>
                    <a:p>
                      <a:pPr lvl="0"/>
                      <a:r>
                        <a:rPr lang="en-GB" sz="1800">
                          <a:solidFill>
                            <a:srgbClr val="000000"/>
                          </a:solidFill>
                          <a:latin typeface="Century Gothic" pitchFamily="34"/>
                        </a:rPr>
                        <a:t>Name the six rivers using the map</a:t>
                      </a:r>
                    </a:p>
                  </a:txBody>
                  <a:tcPr marT="45747" marB="45747">
                    <a:solidFill>
                      <a:srgbClr val="EDEDED"/>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1081">
                <a:tc>
                  <a:txBody>
                    <a:bodyPr/>
                    <a:lstStyle/>
                    <a:p>
                      <a:pPr lvl="0"/>
                      <a:r>
                        <a:rPr lang="en-GB" sz="1800">
                          <a:latin typeface="Century Gothic" pitchFamily="34"/>
                        </a:rPr>
                        <a:t>1</a:t>
                      </a:r>
                    </a:p>
                  </a:txBody>
                  <a:tcPr marT="45747" marB="45747"/>
                </a:tc>
                <a:tc>
                  <a:txBody>
                    <a:bodyPr/>
                    <a:lstStyle/>
                    <a:p>
                      <a:pPr lvl="0"/>
                      <a:endParaRPr lang="en-GB" sz="1800">
                        <a:latin typeface="Century Gothic" pitchFamily="34"/>
                      </a:endParaRPr>
                    </a:p>
                  </a:txBody>
                  <a:tcPr marT="45747" marB="45747"/>
                </a:tc>
                <a:tc>
                  <a:txBody>
                    <a:bodyPr/>
                    <a:lstStyle/>
                    <a:p>
                      <a:pPr lvl="0"/>
                      <a:r>
                        <a:rPr lang="en-GB" sz="1800">
                          <a:latin typeface="Century Gothic" pitchFamily="34"/>
                        </a:rPr>
                        <a:t>4</a:t>
                      </a:r>
                    </a:p>
                  </a:txBody>
                  <a:tcPr marT="45747" marB="45747"/>
                </a:tc>
                <a:tc>
                  <a:txBody>
                    <a:bodyPr/>
                    <a:lstStyle/>
                    <a:p>
                      <a:pPr lvl="0"/>
                      <a:endParaRPr lang="en-GB" sz="1800">
                        <a:latin typeface="Century Gothic" pitchFamily="34"/>
                      </a:endParaRPr>
                    </a:p>
                  </a:txBody>
                  <a:tcPr marT="45747" marB="45747"/>
                </a:tc>
                <a:extLst>
                  <a:ext uri="{0D108BD9-81ED-4DB2-BD59-A6C34878D82A}">
                    <a16:rowId xmlns:a16="http://schemas.microsoft.com/office/drawing/2014/main" val="10001"/>
                  </a:ext>
                </a:extLst>
              </a:tr>
              <a:tr h="371081">
                <a:tc>
                  <a:txBody>
                    <a:bodyPr/>
                    <a:lstStyle/>
                    <a:p>
                      <a:pPr lvl="0"/>
                      <a:r>
                        <a:rPr lang="en-GB" sz="1800">
                          <a:latin typeface="Century Gothic" pitchFamily="34"/>
                        </a:rPr>
                        <a:t>2</a:t>
                      </a:r>
                    </a:p>
                  </a:txBody>
                  <a:tcPr marT="45747" marB="45747"/>
                </a:tc>
                <a:tc>
                  <a:txBody>
                    <a:bodyPr/>
                    <a:lstStyle/>
                    <a:p>
                      <a:pPr lvl="0"/>
                      <a:endParaRPr lang="en-GB" sz="1800">
                        <a:latin typeface="Century Gothic" pitchFamily="34"/>
                      </a:endParaRPr>
                    </a:p>
                  </a:txBody>
                  <a:tcPr marT="45747" marB="45747"/>
                </a:tc>
                <a:tc>
                  <a:txBody>
                    <a:bodyPr/>
                    <a:lstStyle/>
                    <a:p>
                      <a:pPr lvl="0"/>
                      <a:r>
                        <a:rPr lang="en-GB" sz="1800">
                          <a:latin typeface="Century Gothic" pitchFamily="34"/>
                        </a:rPr>
                        <a:t>5</a:t>
                      </a:r>
                    </a:p>
                  </a:txBody>
                  <a:tcPr marT="45747" marB="45747"/>
                </a:tc>
                <a:tc>
                  <a:txBody>
                    <a:bodyPr/>
                    <a:lstStyle/>
                    <a:p>
                      <a:pPr lvl="0"/>
                      <a:endParaRPr lang="en-GB" sz="1800">
                        <a:latin typeface="Century Gothic" pitchFamily="34"/>
                      </a:endParaRPr>
                    </a:p>
                  </a:txBody>
                  <a:tcPr marT="45747" marB="45747"/>
                </a:tc>
                <a:extLst>
                  <a:ext uri="{0D108BD9-81ED-4DB2-BD59-A6C34878D82A}">
                    <a16:rowId xmlns:a16="http://schemas.microsoft.com/office/drawing/2014/main" val="10002"/>
                  </a:ext>
                </a:extLst>
              </a:tr>
              <a:tr h="371081">
                <a:tc>
                  <a:txBody>
                    <a:bodyPr/>
                    <a:lstStyle/>
                    <a:p>
                      <a:pPr lvl="0"/>
                      <a:r>
                        <a:rPr lang="en-GB" sz="1800">
                          <a:latin typeface="Century Gothic" pitchFamily="34"/>
                        </a:rPr>
                        <a:t>3</a:t>
                      </a:r>
                    </a:p>
                  </a:txBody>
                  <a:tcPr marT="45747" marB="45747"/>
                </a:tc>
                <a:tc>
                  <a:txBody>
                    <a:bodyPr/>
                    <a:lstStyle/>
                    <a:p>
                      <a:pPr lvl="0"/>
                      <a:endParaRPr lang="en-GB" sz="1800">
                        <a:latin typeface="Century Gothic" pitchFamily="34"/>
                      </a:endParaRPr>
                    </a:p>
                  </a:txBody>
                  <a:tcPr marT="45747" marB="45747"/>
                </a:tc>
                <a:tc>
                  <a:txBody>
                    <a:bodyPr/>
                    <a:lstStyle/>
                    <a:p>
                      <a:pPr lvl="0"/>
                      <a:r>
                        <a:rPr lang="en-GB" sz="1800">
                          <a:latin typeface="Century Gothic" pitchFamily="34"/>
                        </a:rPr>
                        <a:t>6</a:t>
                      </a:r>
                    </a:p>
                  </a:txBody>
                  <a:tcPr marT="45747" marB="45747"/>
                </a:tc>
                <a:tc>
                  <a:txBody>
                    <a:bodyPr/>
                    <a:lstStyle/>
                    <a:p>
                      <a:pPr lvl="0"/>
                      <a:endParaRPr lang="en-GB" sz="1800">
                        <a:latin typeface="Century Gothic" pitchFamily="34"/>
                      </a:endParaRPr>
                    </a:p>
                  </a:txBody>
                  <a:tcPr marT="45747" marB="45747"/>
                </a:tc>
                <a:extLst>
                  <a:ext uri="{0D108BD9-81ED-4DB2-BD59-A6C34878D82A}">
                    <a16:rowId xmlns:a16="http://schemas.microsoft.com/office/drawing/2014/main" val="10003"/>
                  </a:ext>
                </a:extLst>
              </a:tr>
            </a:tbl>
          </a:graphicData>
        </a:graphic>
      </p:graphicFrame>
      <p:sp>
        <p:nvSpPr>
          <p:cNvPr id="4" name="Rectangle 4"/>
          <p:cNvSpPr/>
          <p:nvPr/>
        </p:nvSpPr>
        <p:spPr>
          <a:xfrm>
            <a:off x="1122361" y="2773366"/>
            <a:ext cx="865186" cy="546097"/>
          </a:xfrm>
          <a:prstGeom prst="rect">
            <a:avLst/>
          </a:prstGeom>
          <a:solidFill>
            <a:srgbClr val="FF000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rPr>
              <a:t>1</a:t>
            </a:r>
          </a:p>
        </p:txBody>
      </p:sp>
      <p:sp>
        <p:nvSpPr>
          <p:cNvPr id="5" name="Rectangle 5"/>
          <p:cNvSpPr/>
          <p:nvPr/>
        </p:nvSpPr>
        <p:spPr>
          <a:xfrm>
            <a:off x="5241926" y="3051179"/>
            <a:ext cx="863595" cy="546097"/>
          </a:xfrm>
          <a:prstGeom prst="rect">
            <a:avLst/>
          </a:prstGeom>
          <a:solidFill>
            <a:srgbClr val="FF000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rPr>
              <a:t>2</a:t>
            </a:r>
          </a:p>
        </p:txBody>
      </p:sp>
      <p:sp>
        <p:nvSpPr>
          <p:cNvPr id="6" name="Rectangle 6"/>
          <p:cNvSpPr/>
          <p:nvPr/>
        </p:nvSpPr>
        <p:spPr>
          <a:xfrm>
            <a:off x="5453060" y="301623"/>
            <a:ext cx="865186" cy="546097"/>
          </a:xfrm>
          <a:prstGeom prst="rect">
            <a:avLst/>
          </a:prstGeom>
          <a:solidFill>
            <a:srgbClr val="FF000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rPr>
              <a:t>3</a:t>
            </a:r>
          </a:p>
        </p:txBody>
      </p:sp>
      <p:sp>
        <p:nvSpPr>
          <p:cNvPr id="7" name="Rectangle 7"/>
          <p:cNvSpPr/>
          <p:nvPr/>
        </p:nvSpPr>
        <p:spPr>
          <a:xfrm>
            <a:off x="7610478" y="1423985"/>
            <a:ext cx="863595" cy="547689"/>
          </a:xfrm>
          <a:prstGeom prst="rect">
            <a:avLst/>
          </a:prstGeom>
          <a:solidFill>
            <a:srgbClr val="FF000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rPr>
              <a:t>4</a:t>
            </a:r>
          </a:p>
        </p:txBody>
      </p:sp>
      <p:sp>
        <p:nvSpPr>
          <p:cNvPr id="8" name="Rectangle 8"/>
          <p:cNvSpPr/>
          <p:nvPr/>
        </p:nvSpPr>
        <p:spPr>
          <a:xfrm>
            <a:off x="458791" y="1697034"/>
            <a:ext cx="863595" cy="546097"/>
          </a:xfrm>
          <a:prstGeom prst="rect">
            <a:avLst/>
          </a:prstGeom>
          <a:solidFill>
            <a:srgbClr val="FF000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rPr>
              <a:t>5</a:t>
            </a:r>
          </a:p>
        </p:txBody>
      </p:sp>
      <p:sp>
        <p:nvSpPr>
          <p:cNvPr id="9" name="Rectangle 9"/>
          <p:cNvSpPr/>
          <p:nvPr/>
        </p:nvSpPr>
        <p:spPr>
          <a:xfrm>
            <a:off x="3506788" y="3319464"/>
            <a:ext cx="863595" cy="546097"/>
          </a:xfrm>
          <a:prstGeom prst="rect">
            <a:avLst/>
          </a:prstGeom>
          <a:solidFill>
            <a:srgbClr val="FF0000"/>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Calibri" pitchFamily="34"/>
              </a:rPr>
              <a:t>6</a:t>
            </a:r>
          </a:p>
        </p:txBody>
      </p:sp>
      <p:graphicFrame>
        <p:nvGraphicFramePr>
          <p:cNvPr id="10" name="Table 10"/>
          <p:cNvGraphicFramePr>
            <a:graphicFrameLocks noGrp="1"/>
          </p:cNvGraphicFramePr>
          <p:nvPr/>
        </p:nvGraphicFramePr>
        <p:xfrm>
          <a:off x="6688936" y="2613236"/>
          <a:ext cx="2212976" cy="2682856"/>
        </p:xfrm>
        <a:graphic>
          <a:graphicData uri="http://schemas.openxmlformats.org/drawingml/2006/table">
            <a:tbl>
              <a:tblPr firstRow="1" bandRow="1">
                <a:effectLst/>
                <a:tableStyleId>{5C22544A-7EE6-4342-B048-85BDC9FD1C3A}</a:tableStyleId>
              </a:tblPr>
              <a:tblGrid>
                <a:gridCol w="2212976">
                  <a:extLst>
                    <a:ext uri="{9D8B030D-6E8A-4147-A177-3AD203B41FA5}">
                      <a16:colId xmlns:a16="http://schemas.microsoft.com/office/drawing/2014/main" val="20000"/>
                    </a:ext>
                  </a:extLst>
                </a:gridCol>
              </a:tblGrid>
              <a:tr h="457300">
                <a:tc>
                  <a:txBody>
                    <a:bodyPr/>
                    <a:lstStyle/>
                    <a:p>
                      <a:pPr lvl="0"/>
                      <a:r>
                        <a:rPr lang="en-GB" sz="2400">
                          <a:solidFill>
                            <a:srgbClr val="000000"/>
                          </a:solidFill>
                          <a:latin typeface="Century Gothic" pitchFamily="34"/>
                        </a:rPr>
                        <a:t>Rivers</a:t>
                      </a:r>
                    </a:p>
                  </a:txBody>
                  <a:tcPr marL="91430" marR="91430" marT="45729" marB="45729">
                    <a:solidFill>
                      <a:srgbClr val="EDEDED"/>
                    </a:solidFill>
                  </a:tcPr>
                </a:tc>
                <a:extLst>
                  <a:ext uri="{0D108BD9-81ED-4DB2-BD59-A6C34878D82A}">
                    <a16:rowId xmlns:a16="http://schemas.microsoft.com/office/drawing/2014/main" val="10000"/>
                  </a:ext>
                </a:extLst>
              </a:tr>
              <a:tr h="370926">
                <a:tc>
                  <a:txBody>
                    <a:bodyPr/>
                    <a:lstStyle/>
                    <a:p>
                      <a:pPr lvl="0"/>
                      <a:r>
                        <a:rPr lang="en-GB" sz="1800">
                          <a:latin typeface="Century Gothic" pitchFamily="34"/>
                        </a:rPr>
                        <a:t>Nile</a:t>
                      </a:r>
                    </a:p>
                  </a:txBody>
                  <a:tcPr marL="91430" marR="91430" marT="45729" marB="45729"/>
                </a:tc>
                <a:extLst>
                  <a:ext uri="{0D108BD9-81ED-4DB2-BD59-A6C34878D82A}">
                    <a16:rowId xmlns:a16="http://schemas.microsoft.com/office/drawing/2014/main" val="10001"/>
                  </a:ext>
                </a:extLst>
              </a:tr>
              <a:tr h="370926">
                <a:tc>
                  <a:txBody>
                    <a:bodyPr/>
                    <a:lstStyle/>
                    <a:p>
                      <a:pPr lvl="0"/>
                      <a:r>
                        <a:rPr lang="en-GB" sz="1800">
                          <a:latin typeface="Century Gothic" pitchFamily="34"/>
                        </a:rPr>
                        <a:t>Danube</a:t>
                      </a:r>
                    </a:p>
                  </a:txBody>
                  <a:tcPr marL="91430" marR="91430" marT="45729" marB="45729"/>
                </a:tc>
                <a:extLst>
                  <a:ext uri="{0D108BD9-81ED-4DB2-BD59-A6C34878D82A}">
                    <a16:rowId xmlns:a16="http://schemas.microsoft.com/office/drawing/2014/main" val="10002"/>
                  </a:ext>
                </a:extLst>
              </a:tr>
              <a:tr h="370926">
                <a:tc>
                  <a:txBody>
                    <a:bodyPr/>
                    <a:lstStyle/>
                    <a:p>
                      <a:pPr lvl="0"/>
                      <a:r>
                        <a:rPr lang="en-GB" sz="1800">
                          <a:latin typeface="Century Gothic" pitchFamily="34"/>
                        </a:rPr>
                        <a:t>Yangtze</a:t>
                      </a:r>
                    </a:p>
                  </a:txBody>
                  <a:tcPr marL="91430" marR="91430" marT="45729" marB="45729"/>
                </a:tc>
                <a:extLst>
                  <a:ext uri="{0D108BD9-81ED-4DB2-BD59-A6C34878D82A}">
                    <a16:rowId xmlns:a16="http://schemas.microsoft.com/office/drawing/2014/main" val="10003"/>
                  </a:ext>
                </a:extLst>
              </a:tr>
              <a:tr h="370926">
                <a:tc>
                  <a:txBody>
                    <a:bodyPr/>
                    <a:lstStyle/>
                    <a:p>
                      <a:pPr lvl="0"/>
                      <a:r>
                        <a:rPr lang="en-GB" sz="1800">
                          <a:latin typeface="Century Gothic" pitchFamily="34"/>
                        </a:rPr>
                        <a:t>Mississippi-Missouri</a:t>
                      </a:r>
                    </a:p>
                  </a:txBody>
                  <a:tcPr marL="91430" marR="91430" marT="45729" marB="45729"/>
                </a:tc>
                <a:extLst>
                  <a:ext uri="{0D108BD9-81ED-4DB2-BD59-A6C34878D82A}">
                    <a16:rowId xmlns:a16="http://schemas.microsoft.com/office/drawing/2014/main" val="10004"/>
                  </a:ext>
                </a:extLst>
              </a:tr>
              <a:tr h="370926">
                <a:tc>
                  <a:txBody>
                    <a:bodyPr/>
                    <a:lstStyle/>
                    <a:p>
                      <a:pPr lvl="0"/>
                      <a:r>
                        <a:rPr lang="en-GB" sz="1800">
                          <a:latin typeface="Century Gothic" pitchFamily="34"/>
                        </a:rPr>
                        <a:t>Amazon</a:t>
                      </a:r>
                    </a:p>
                  </a:txBody>
                  <a:tcPr marL="91430" marR="91430" marT="45729" marB="45729"/>
                </a:tc>
                <a:extLst>
                  <a:ext uri="{0D108BD9-81ED-4DB2-BD59-A6C34878D82A}">
                    <a16:rowId xmlns:a16="http://schemas.microsoft.com/office/drawing/2014/main" val="10005"/>
                  </a:ext>
                </a:extLst>
              </a:tr>
              <a:tr h="370926">
                <a:tc>
                  <a:txBody>
                    <a:bodyPr/>
                    <a:lstStyle/>
                    <a:p>
                      <a:pPr lvl="0"/>
                      <a:r>
                        <a:rPr lang="en-GB" sz="1800">
                          <a:latin typeface="Century Gothic" pitchFamily="34"/>
                        </a:rPr>
                        <a:t>Niger</a:t>
                      </a:r>
                    </a:p>
                  </a:txBody>
                  <a:tcPr marL="91430" marR="91430" marT="45729" marB="45729"/>
                </a:tc>
                <a:extLst>
                  <a:ext uri="{0D108BD9-81ED-4DB2-BD59-A6C34878D82A}">
                    <a16:rowId xmlns:a16="http://schemas.microsoft.com/office/drawing/2014/main" val="10006"/>
                  </a:ext>
                </a:extLst>
              </a:tr>
            </a:tbl>
          </a:graphicData>
        </a:graphic>
      </p:graphicFrame>
      <p:sp>
        <p:nvSpPr>
          <p:cNvPr id="11" name="Footer Placeholder 14"/>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3" name="TextBox 12"/>
          <p:cNvSpPr txBox="1"/>
          <p:nvPr/>
        </p:nvSpPr>
        <p:spPr>
          <a:xfrm>
            <a:off x="6621856" y="5296104"/>
            <a:ext cx="2347118" cy="127727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1" i="0" u="none" strike="noStrike" kern="1200" cap="none" spc="0" baseline="0">
                <a:solidFill>
                  <a:srgbClr val="FF0000"/>
                </a:solidFill>
                <a:uFillTx/>
                <a:latin typeface="Century Gothic" pitchFamily="34"/>
                <a:ea typeface="Calibri" pitchFamily="34"/>
                <a:cs typeface="Times New Roman" pitchFamily="18"/>
              </a:rPr>
              <a:t>National Curriculum coverage</a:t>
            </a:r>
            <a:r>
              <a:rPr lang="en-GB" sz="1100" b="0" i="0" u="none" strike="noStrike" kern="1200" cap="none" spc="0" baseline="0">
                <a:solidFill>
                  <a:srgbClr val="000000"/>
                </a:solidFill>
                <a:uFillTx/>
                <a:latin typeface="Century Gothic" pitchFamily="34"/>
                <a:ea typeface="Calibri" pitchFamily="34"/>
                <a:cs typeface="Times New Roman" pitchFamily="18"/>
              </a:rPr>
              <a:t>: Pupils should be taught to describe and understand key aspects of physical geography, including: rivers, mountains, volcanoes and earthquakes, and the water cycle.</a:t>
            </a:r>
          </a:p>
        </p:txBody>
      </p:sp>
      <p:sp>
        <p:nvSpPr>
          <p:cNvPr id="14" name="Rectangle 20"/>
          <p:cNvSpPr/>
          <p:nvPr/>
        </p:nvSpPr>
        <p:spPr>
          <a:xfrm>
            <a:off x="1064809" y="3367799"/>
            <a:ext cx="1062039" cy="1173732"/>
          </a:xfrm>
          <a:prstGeom prst="rect">
            <a:avLst/>
          </a:prstGeom>
          <a:solidFill>
            <a:srgbClr val="EDEDED"/>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000000"/>
                </a:solidFill>
                <a:uFillTx/>
                <a:latin typeface="Century Gothic" pitchFamily="34"/>
              </a:rPr>
              <a:t>F</a:t>
            </a:r>
            <a:endParaRPr lang="en-GB" sz="3200" b="1" i="0" u="none" strike="noStrike" kern="1200" cap="none" spc="0" baseline="0">
              <a:solidFill>
                <a:srgbClr val="000000"/>
              </a:solidFill>
              <a:uFillTx/>
              <a:latin typeface="Century Gothic" pitchFamily="34"/>
            </a:endParaRPr>
          </a:p>
        </p:txBody>
      </p:sp>
      <p:sp>
        <p:nvSpPr>
          <p:cNvPr id="16" name="Slide Number Placeholder 15"/>
          <p:cNvSpPr>
            <a:spLocks noGrp="1"/>
          </p:cNvSpPr>
          <p:nvPr>
            <p:ph type="sldNum" sz="quarter" idx="8"/>
          </p:nvPr>
        </p:nvSpPr>
        <p:spPr/>
        <p:txBody>
          <a:bodyPr/>
          <a:lstStyle/>
          <a:p>
            <a:pPr lvl="0"/>
            <a:fld id="{800496E8-3B95-4BCD-BE1D-173A4D5F2E30}" type="slidenum">
              <a:rPr lang="en-GB" smtClean="0"/>
              <a:t>57</a:t>
            </a:fld>
            <a:endParaRPr lang="en-GB"/>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820">
    <p:spTree>
      <p:nvGrpSpPr>
        <p:cNvPr id="1" name=""/>
        <p:cNvGrpSpPr/>
        <p:nvPr/>
      </p:nvGrpSpPr>
      <p:grpSpPr>
        <a:xfrm>
          <a:off x="0" y="0"/>
          <a:ext cx="0" cy="0"/>
          <a:chOff x="0" y="0"/>
          <a:chExt cx="0" cy="0"/>
        </a:xfrm>
      </p:grpSpPr>
      <p:pic>
        <p:nvPicPr>
          <p:cNvPr id="5" name="Picture 7"/>
          <p:cNvPicPr>
            <a:picLocks noChangeAspect="1"/>
          </p:cNvPicPr>
          <p:nvPr/>
        </p:nvPicPr>
        <p:blipFill>
          <a:blip r:embed="rId2" cstate="email">
            <a:extLst>
              <a:ext uri="{28A0092B-C50C-407E-A947-70E740481C1C}">
                <a14:useLocalDpi xmlns:a14="http://schemas.microsoft.com/office/drawing/2010/main"/>
              </a:ext>
            </a:extLst>
          </a:blip>
          <a:srcRect t="20872"/>
          <a:stretch>
            <a:fillRect/>
          </a:stretch>
        </p:blipFill>
        <p:spPr>
          <a:xfrm>
            <a:off x="257175" y="1298502"/>
            <a:ext cx="8629650" cy="4590013"/>
          </a:xfrm>
          <a:prstGeom prst="rect">
            <a:avLst/>
          </a:prstGeom>
          <a:noFill/>
          <a:ln cap="flat">
            <a:noFill/>
          </a:ln>
        </p:spPr>
      </p:pic>
      <p:sp>
        <p:nvSpPr>
          <p:cNvPr id="6" name="Rectangle 8"/>
          <p:cNvSpPr/>
          <p:nvPr/>
        </p:nvSpPr>
        <p:spPr>
          <a:xfrm>
            <a:off x="248479" y="611248"/>
            <a:ext cx="8587404" cy="665920"/>
          </a:xfrm>
          <a:prstGeom prst="rect">
            <a:avLst/>
          </a:prstGeom>
          <a:solidFill>
            <a:srgbClr val="DAE3F3"/>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000000"/>
                </a:solidFill>
                <a:uFillTx/>
                <a:latin typeface="Century Gothic" pitchFamily="34"/>
              </a:rPr>
              <a:t>Label the l</a:t>
            </a:r>
            <a:r>
              <a:rPr lang="en-GB" sz="3200" b="1" i="0" u="none" strike="noStrike" kern="1200" cap="none" spc="0" baseline="0">
                <a:solidFill>
                  <a:srgbClr val="000000"/>
                </a:solidFill>
                <a:uFillTx/>
                <a:latin typeface="Century Gothic" pitchFamily="34"/>
              </a:rPr>
              <a:t>ayers of the rainforest</a:t>
            </a:r>
          </a:p>
        </p:txBody>
      </p:sp>
      <p:sp>
        <p:nvSpPr>
          <p:cNvPr id="7" name="TextBox 7"/>
          <p:cNvSpPr txBox="1"/>
          <p:nvPr/>
        </p:nvSpPr>
        <p:spPr>
          <a:xfrm>
            <a:off x="257175" y="159023"/>
            <a:ext cx="8578708" cy="430883"/>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100" b="0" i="0" u="none" strike="noStrike" kern="1200" cap="none" spc="0" baseline="0">
                <a:solidFill>
                  <a:srgbClr val="FF0000"/>
                </a:solidFill>
                <a:uFillTx/>
                <a:latin typeface="Century Gothic" pitchFamily="34"/>
                <a:ea typeface="Calibri" pitchFamily="34"/>
                <a:cs typeface="Times New Roman" pitchFamily="18"/>
              </a:rPr>
              <a:t>National Curriculum coverage: </a:t>
            </a:r>
            <a:r>
              <a:rPr lang="en-GB" sz="11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physical geography, including: climate zones, biomes and vegetation belts, </a:t>
            </a:r>
            <a:endParaRPr lang="en-GB" sz="1100" b="0" i="0" u="none" strike="noStrike" kern="1200" cap="none" spc="0" baseline="0">
              <a:solidFill>
                <a:srgbClr val="000000"/>
              </a:solidFill>
              <a:uFillTx/>
              <a:latin typeface="Calibri"/>
            </a:endParaRPr>
          </a:p>
        </p:txBody>
      </p:sp>
      <p:sp>
        <p:nvSpPr>
          <p:cNvPr id="8" name="Rectangle 8"/>
          <p:cNvSpPr/>
          <p:nvPr/>
        </p:nvSpPr>
        <p:spPr>
          <a:xfrm>
            <a:off x="774423" y="5525463"/>
            <a:ext cx="2226362" cy="363053"/>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entury Gothic" pitchFamily="34"/>
              </a:rPr>
              <a:t>Canopy layer</a:t>
            </a:r>
          </a:p>
        </p:txBody>
      </p:sp>
      <p:sp>
        <p:nvSpPr>
          <p:cNvPr id="9" name="Rectangle 9"/>
          <p:cNvSpPr/>
          <p:nvPr/>
        </p:nvSpPr>
        <p:spPr>
          <a:xfrm>
            <a:off x="2437159" y="5993297"/>
            <a:ext cx="2226362" cy="363053"/>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entury Gothic" pitchFamily="34"/>
              </a:rPr>
              <a:t>Emergent layer</a:t>
            </a:r>
          </a:p>
        </p:txBody>
      </p:sp>
      <p:sp>
        <p:nvSpPr>
          <p:cNvPr id="10" name="Rectangle 10"/>
          <p:cNvSpPr/>
          <p:nvPr/>
        </p:nvSpPr>
        <p:spPr>
          <a:xfrm>
            <a:off x="4785686" y="5993297"/>
            <a:ext cx="2226362" cy="363053"/>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entury Gothic" pitchFamily="34"/>
              </a:rPr>
              <a:t>Forest floor</a:t>
            </a:r>
          </a:p>
        </p:txBody>
      </p:sp>
      <p:sp>
        <p:nvSpPr>
          <p:cNvPr id="11" name="Rectangle 11"/>
          <p:cNvSpPr/>
          <p:nvPr/>
        </p:nvSpPr>
        <p:spPr>
          <a:xfrm>
            <a:off x="3250499" y="5525463"/>
            <a:ext cx="2226362" cy="363053"/>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a:solidFill>
                  <a:srgbClr val="FFFFFF"/>
                </a:solidFill>
                <a:uFillTx/>
                <a:latin typeface="Century Gothic" pitchFamily="34"/>
              </a:rPr>
              <a:t>Understory layer</a:t>
            </a:r>
          </a:p>
        </p:txBody>
      </p:sp>
      <p:sp>
        <p:nvSpPr>
          <p:cNvPr id="12" name="Rectangle 12"/>
          <p:cNvSpPr/>
          <p:nvPr/>
        </p:nvSpPr>
        <p:spPr>
          <a:xfrm>
            <a:off x="7185995" y="1789041"/>
            <a:ext cx="1878497" cy="45720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3" name="Rectangle 13"/>
          <p:cNvSpPr/>
          <p:nvPr/>
        </p:nvSpPr>
        <p:spPr>
          <a:xfrm>
            <a:off x="7185995" y="3200400"/>
            <a:ext cx="1878497" cy="45720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4" name="Rectangle 14"/>
          <p:cNvSpPr/>
          <p:nvPr/>
        </p:nvSpPr>
        <p:spPr>
          <a:xfrm>
            <a:off x="6938339" y="4366186"/>
            <a:ext cx="1878497" cy="45720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5" name="Rectangle 15"/>
          <p:cNvSpPr/>
          <p:nvPr/>
        </p:nvSpPr>
        <p:spPr>
          <a:xfrm>
            <a:off x="6957386" y="5330897"/>
            <a:ext cx="1878497" cy="457200"/>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6" name="Rectangle 20"/>
          <p:cNvSpPr/>
          <p:nvPr/>
        </p:nvSpPr>
        <p:spPr>
          <a:xfrm>
            <a:off x="243404" y="357363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G</a:t>
            </a:r>
            <a:endParaRPr lang="en-GB" sz="3200" b="1" i="0" u="none" strike="noStrike" kern="1200" cap="none" spc="0" baseline="0">
              <a:solidFill>
                <a:srgbClr val="FFFFFF"/>
              </a:solidFill>
              <a:uFillTx/>
              <a:latin typeface="Century Gothic" pitchFamily="34"/>
            </a:endParaRPr>
          </a:p>
        </p:txBody>
      </p:sp>
      <p:sp>
        <p:nvSpPr>
          <p:cNvPr id="18" name="Slide Number Placeholder 17"/>
          <p:cNvSpPr>
            <a:spLocks noGrp="1"/>
          </p:cNvSpPr>
          <p:nvPr>
            <p:ph type="sldNum" sz="quarter" idx="8"/>
          </p:nvPr>
        </p:nvSpPr>
        <p:spPr/>
        <p:txBody>
          <a:bodyPr/>
          <a:lstStyle/>
          <a:p>
            <a:pPr lvl="0"/>
            <a:fld id="{FDC8F4D4-DEA1-48FA-A959-B844C4CDC30B}" type="slidenum">
              <a:rPr lang="en-GB" smtClean="0"/>
              <a:t>58</a:t>
            </a:fld>
            <a:endParaRPr lang="en-GB"/>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118">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430216"/>
          </a:xfrm>
        </p:spPr>
        <p:txBody>
          <a:bodyPr/>
          <a:lstStyle/>
          <a:p>
            <a:pPr lvl="0"/>
            <a:r>
              <a:rPr lang="en-GB" sz="2300" b="1">
                <a:latin typeface="Century Gothic" pitchFamily="34"/>
              </a:rPr>
              <a:t>Deforestation</a:t>
            </a:r>
          </a:p>
        </p:txBody>
      </p:sp>
      <p:graphicFrame>
        <p:nvGraphicFramePr>
          <p:cNvPr id="3" name="Content Placeholder 3"/>
          <p:cNvGraphicFramePr>
            <a:graphicFrameLocks noGrp="1"/>
          </p:cNvGraphicFramePr>
          <p:nvPr>
            <p:ph idx="1"/>
          </p:nvPr>
        </p:nvGraphicFramePr>
        <p:xfrm>
          <a:off x="628650" y="795335"/>
          <a:ext cx="7886699" cy="5491229"/>
        </p:xfrm>
        <a:graphic>
          <a:graphicData uri="http://schemas.openxmlformats.org/drawingml/2006/table">
            <a:tbl>
              <a:tblPr firstRow="1" bandRow="1">
                <a:effectLst/>
                <a:tableStyleId>{5C22544A-7EE6-4342-B048-85BDC9FD1C3A}</a:tableStyleId>
              </a:tblPr>
              <a:tblGrid>
                <a:gridCol w="573987">
                  <a:extLst>
                    <a:ext uri="{9D8B030D-6E8A-4147-A177-3AD203B41FA5}">
                      <a16:colId xmlns:a16="http://schemas.microsoft.com/office/drawing/2014/main" val="20000"/>
                    </a:ext>
                  </a:extLst>
                </a:gridCol>
                <a:gridCol w="7312712">
                  <a:extLst>
                    <a:ext uri="{9D8B030D-6E8A-4147-A177-3AD203B41FA5}">
                      <a16:colId xmlns:a16="http://schemas.microsoft.com/office/drawing/2014/main" val="20001"/>
                    </a:ext>
                  </a:extLst>
                </a:gridCol>
              </a:tblGrid>
              <a:tr h="640006">
                <a:tc gridSpan="2">
                  <a:txBody>
                    <a:bodyPr/>
                    <a:lstStyle/>
                    <a:p>
                      <a:pPr lvl="0"/>
                      <a:r>
                        <a:rPr lang="en-GB" sz="1800">
                          <a:solidFill>
                            <a:srgbClr val="000000"/>
                          </a:solidFill>
                          <a:latin typeface="Century Gothic" pitchFamily="34"/>
                        </a:rPr>
                        <a:t>Give three reasons why deforestation is bad for the environment</a:t>
                      </a:r>
                    </a:p>
                  </a:txBody>
                  <a:tcPr marT="45710" marB="45710">
                    <a:solidFill>
                      <a:srgbClr val="EDEDED"/>
                    </a:solidFill>
                  </a:tcPr>
                </a:tc>
                <a:tc hMerge="1">
                  <a:txBody>
                    <a:bodyPr/>
                    <a:lstStyle/>
                    <a:p>
                      <a:endParaRPr lang="en-GB"/>
                    </a:p>
                  </a:txBody>
                  <a:tcPr/>
                </a:tc>
                <a:extLst>
                  <a:ext uri="{0D108BD9-81ED-4DB2-BD59-A6C34878D82A}">
                    <a16:rowId xmlns:a16="http://schemas.microsoft.com/office/drawing/2014/main" val="10000"/>
                  </a:ext>
                </a:extLst>
              </a:tr>
              <a:tr h="370743">
                <a:tc gridSpan="2">
                  <a:txBody>
                    <a:bodyPr/>
                    <a:lstStyle/>
                    <a:p>
                      <a:pPr lvl="0" algn="ctr"/>
                      <a:r>
                        <a:rPr lang="en-GB" sz="1800" b="1">
                          <a:solidFill>
                            <a:srgbClr val="FF0000"/>
                          </a:solidFill>
                          <a:latin typeface="Century Gothic" pitchFamily="34"/>
                        </a:rPr>
                        <a:t>Think of three reasons.</a:t>
                      </a:r>
                    </a:p>
                  </a:txBody>
                  <a:tcPr marT="45710" marB="45710"/>
                </a:tc>
                <a:tc hMerge="1">
                  <a:txBody>
                    <a:bodyPr/>
                    <a:lstStyle/>
                    <a:p>
                      <a:endParaRPr lang="en-GB"/>
                    </a:p>
                  </a:txBody>
                  <a:tcPr/>
                </a:tc>
                <a:extLst>
                  <a:ext uri="{0D108BD9-81ED-4DB2-BD59-A6C34878D82A}">
                    <a16:rowId xmlns:a16="http://schemas.microsoft.com/office/drawing/2014/main" val="10001"/>
                  </a:ext>
                </a:extLst>
              </a:tr>
              <a:tr h="640052">
                <a:tc>
                  <a:txBody>
                    <a:bodyPr/>
                    <a:lstStyle/>
                    <a:p>
                      <a:pPr lvl="0"/>
                      <a:r>
                        <a:rPr lang="en-GB" sz="1800" b="1">
                          <a:latin typeface="Century Gothic" pitchFamily="34"/>
                        </a:rPr>
                        <a:t>1</a:t>
                      </a:r>
                    </a:p>
                    <a:p>
                      <a:pPr lvl="0"/>
                      <a:endParaRPr lang="en-GB" sz="1800" b="1">
                        <a:latin typeface="Century Gothic" pitchFamily="34"/>
                      </a:endParaRPr>
                    </a:p>
                  </a:txBody>
                  <a:tcPr marT="45710" marB="45710"/>
                </a:tc>
                <a:tc>
                  <a:txBody>
                    <a:bodyPr/>
                    <a:lstStyle/>
                    <a:p>
                      <a:pPr lvl="0"/>
                      <a:endParaRPr lang="en-GB" sz="1800"/>
                    </a:p>
                  </a:txBody>
                  <a:tcPr marT="45710" marB="45710"/>
                </a:tc>
                <a:extLst>
                  <a:ext uri="{0D108BD9-81ED-4DB2-BD59-A6C34878D82A}">
                    <a16:rowId xmlns:a16="http://schemas.microsoft.com/office/drawing/2014/main" val="10002"/>
                  </a:ext>
                </a:extLst>
              </a:tr>
              <a:tr h="640052">
                <a:tc>
                  <a:txBody>
                    <a:bodyPr/>
                    <a:lstStyle/>
                    <a:p>
                      <a:pPr lvl="0"/>
                      <a:r>
                        <a:rPr lang="en-GB" sz="1800" b="1">
                          <a:latin typeface="Century Gothic" pitchFamily="34"/>
                        </a:rPr>
                        <a:t>2</a:t>
                      </a:r>
                    </a:p>
                    <a:p>
                      <a:pPr lvl="0"/>
                      <a:endParaRPr lang="en-GB" sz="1800" b="1">
                        <a:latin typeface="Century Gothic" pitchFamily="34"/>
                      </a:endParaRPr>
                    </a:p>
                  </a:txBody>
                  <a:tcPr marT="45710" marB="45710"/>
                </a:tc>
                <a:tc>
                  <a:txBody>
                    <a:bodyPr/>
                    <a:lstStyle/>
                    <a:p>
                      <a:pPr lvl="0"/>
                      <a:endParaRPr lang="en-GB" sz="1800"/>
                    </a:p>
                  </a:txBody>
                  <a:tcPr marT="45710" marB="45710"/>
                </a:tc>
                <a:extLst>
                  <a:ext uri="{0D108BD9-81ED-4DB2-BD59-A6C34878D82A}">
                    <a16:rowId xmlns:a16="http://schemas.microsoft.com/office/drawing/2014/main" val="10003"/>
                  </a:ext>
                </a:extLst>
              </a:tr>
              <a:tr h="640052">
                <a:tc>
                  <a:txBody>
                    <a:bodyPr/>
                    <a:lstStyle/>
                    <a:p>
                      <a:pPr lvl="0"/>
                      <a:r>
                        <a:rPr lang="en-GB" sz="1800" b="1">
                          <a:latin typeface="Century Gothic" pitchFamily="34"/>
                        </a:rPr>
                        <a:t>3</a:t>
                      </a:r>
                    </a:p>
                    <a:p>
                      <a:pPr lvl="0"/>
                      <a:endParaRPr lang="en-GB" sz="1800" b="1">
                        <a:latin typeface="Century Gothic" pitchFamily="34"/>
                      </a:endParaRPr>
                    </a:p>
                  </a:txBody>
                  <a:tcPr marT="45710" marB="45710"/>
                </a:tc>
                <a:tc>
                  <a:txBody>
                    <a:bodyPr/>
                    <a:lstStyle/>
                    <a:p>
                      <a:pPr lvl="0"/>
                      <a:endParaRPr lang="en-GB" sz="1800"/>
                    </a:p>
                  </a:txBody>
                  <a:tcPr marT="45710" marB="45710"/>
                </a:tc>
                <a:extLst>
                  <a:ext uri="{0D108BD9-81ED-4DB2-BD59-A6C34878D82A}">
                    <a16:rowId xmlns:a16="http://schemas.microsoft.com/office/drawing/2014/main" val="10004"/>
                  </a:ext>
                </a:extLst>
              </a:tr>
              <a:tr h="2560274">
                <a:tc>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T="45710" marB="45710"/>
                </a:tc>
                <a:tc>
                  <a:txBody>
                    <a:bodyPr/>
                    <a:lstStyle/>
                    <a:p>
                      <a:pPr lvl="0"/>
                      <a:endParaRPr lang="en-GB" sz="1800"/>
                    </a:p>
                  </a:txBody>
                  <a:tcPr marT="45710" marB="45710"/>
                </a:tc>
                <a:extLst>
                  <a:ext uri="{0D108BD9-81ED-4DB2-BD59-A6C34878D82A}">
                    <a16:rowId xmlns:a16="http://schemas.microsoft.com/office/drawing/2014/main" val="10005"/>
                  </a:ext>
                </a:extLst>
              </a:tr>
            </a:tbl>
          </a:graphicData>
        </a:graphic>
      </p:graphicFrame>
      <p:sp>
        <p:nvSpPr>
          <p:cNvPr id="4" name="Footer Placeholder 9"/>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6" name="Picture 4"/>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638178" y="3714749"/>
            <a:ext cx="3933821" cy="2536829"/>
          </a:xfrm>
          <a:prstGeom prst="rect">
            <a:avLst/>
          </a:prstGeom>
          <a:noFill/>
          <a:ln cap="flat">
            <a:noFill/>
          </a:ln>
        </p:spPr>
      </p:pic>
      <p:pic>
        <p:nvPicPr>
          <p:cNvPr id="7" name="Picture 6"/>
          <p:cNvPicPr>
            <a:picLocks noChangeAspect="1"/>
          </p:cNvPicPr>
          <p:nvPr/>
        </p:nvPicPr>
        <p:blipFill>
          <a:blip r:embed="rId3"/>
          <a:srcRect/>
          <a:stretch>
            <a:fillRect/>
          </a:stretch>
        </p:blipFill>
        <p:spPr>
          <a:xfrm>
            <a:off x="4572000" y="3714749"/>
            <a:ext cx="3998908" cy="2536829"/>
          </a:xfrm>
          <a:prstGeom prst="rect">
            <a:avLst/>
          </a:prstGeom>
          <a:noFill/>
          <a:ln cap="flat">
            <a:noFill/>
          </a:ln>
        </p:spPr>
      </p:pic>
      <p:sp>
        <p:nvSpPr>
          <p:cNvPr id="8" name="TextBox 7"/>
          <p:cNvSpPr txBox="1"/>
          <p:nvPr/>
        </p:nvSpPr>
        <p:spPr>
          <a:xfrm>
            <a:off x="3429000" y="34893"/>
            <a:ext cx="5086349" cy="55399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1" i="0" u="none" strike="noStrike" kern="1200" cap="none" spc="0" baseline="0">
                <a:solidFill>
                  <a:srgbClr val="FF0000"/>
                </a:solidFill>
                <a:uFillTx/>
                <a:latin typeface="Century Gothic" pitchFamily="34"/>
                <a:ea typeface="Calibri" pitchFamily="34"/>
                <a:cs typeface="Times New Roman" pitchFamily="18"/>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physical geography, including: climate zones, biomes and vegetation belts.</a:t>
            </a:r>
          </a:p>
        </p:txBody>
      </p:sp>
      <p:sp>
        <p:nvSpPr>
          <p:cNvPr id="9" name="Rectangle 20"/>
          <p:cNvSpPr/>
          <p:nvPr/>
        </p:nvSpPr>
        <p:spPr>
          <a:xfrm>
            <a:off x="398458" y="5502273"/>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H</a:t>
            </a:r>
            <a:endParaRPr lang="en-GB" sz="3200" b="1" i="0" u="none" strike="noStrike" kern="1200" cap="none" spc="0" baseline="0">
              <a:solidFill>
                <a:srgbClr val="FFFFFF"/>
              </a:solidFill>
              <a:uFillTx/>
              <a:latin typeface="Century Gothic" pitchFamily="34"/>
            </a:endParaRPr>
          </a:p>
        </p:txBody>
      </p:sp>
      <p:sp>
        <p:nvSpPr>
          <p:cNvPr id="11" name="Slide Number Placeholder 10"/>
          <p:cNvSpPr>
            <a:spLocks noGrp="1"/>
          </p:cNvSpPr>
          <p:nvPr>
            <p:ph type="sldNum" sz="quarter" idx="8"/>
          </p:nvPr>
        </p:nvSpPr>
        <p:spPr/>
        <p:txBody>
          <a:bodyPr/>
          <a:lstStyle/>
          <a:p>
            <a:pPr lvl="0"/>
            <a:fld id="{FDC8F4D4-DEA1-48FA-A959-B844C4CDC30B}" type="slidenum">
              <a:rPr lang="en-GB" smtClean="0"/>
              <a:t>59</a:t>
            </a:fld>
            <a:endParaRPr lang="en-GB"/>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130">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5: Geography assessments</a:t>
            </a:r>
          </a:p>
        </p:txBody>
      </p:sp>
      <p:graphicFrame>
        <p:nvGraphicFramePr>
          <p:cNvPr id="3" name="Content Placeholder 3"/>
          <p:cNvGraphicFramePr>
            <a:graphicFrameLocks noGrp="1"/>
          </p:cNvGraphicFramePr>
          <p:nvPr>
            <p:ph idx="1"/>
          </p:nvPr>
        </p:nvGraphicFramePr>
        <p:xfrm>
          <a:off x="628650" y="996065"/>
          <a:ext cx="7886698" cy="5355336"/>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150">
                          <a:solidFill>
                            <a:srgbClr val="FF0000"/>
                          </a:solidFill>
                          <a:latin typeface="Century Gothic" pitchFamily="34"/>
                          <a:ea typeface="Calibri" pitchFamily="34"/>
                          <a:cs typeface="Times New Roman" pitchFamily="18"/>
                        </a:rPr>
                        <a:t>Pupils should be taught to locate the world’s countries, using maps to focus on </a:t>
                      </a:r>
                      <a:r>
                        <a:rPr lang="en-GB" sz="1150">
                          <a:solidFill>
                            <a:srgbClr val="000000"/>
                          </a:solidFill>
                          <a:latin typeface="Century Gothic" pitchFamily="34"/>
                          <a:ea typeface="Calibri" pitchFamily="34"/>
                          <a:cs typeface="Times New Roman" pitchFamily="18"/>
                        </a:rPr>
                        <a:t>Europe (including the location of Russia) </a:t>
                      </a:r>
                      <a:r>
                        <a:rPr lang="en-GB" sz="1150">
                          <a:solidFill>
                            <a:srgbClr val="FF0000"/>
                          </a:solidFill>
                          <a:latin typeface="Century Gothic" pitchFamily="34"/>
                          <a:ea typeface="Calibri" pitchFamily="34"/>
                          <a:cs typeface="Times New Roman" pitchFamily="18"/>
                        </a:rPr>
                        <a:t>and North and South America</a:t>
                      </a:r>
                      <a:r>
                        <a:rPr lang="en-GB" sz="1150">
                          <a:solidFill>
                            <a:srgbClr val="000000"/>
                          </a:solidFill>
                          <a:latin typeface="Century Gothic" pitchFamily="34"/>
                          <a:ea typeface="Calibri" pitchFamily="34"/>
                          <a:cs typeface="Times New Roman" pitchFamily="18"/>
                        </a:rPr>
                        <a:t>, concentrating on their environmental regions, key physical and human characteristics, countries, and major cities.</a:t>
                      </a:r>
                    </a:p>
                  </a:txBody>
                  <a:tcPr marL="68589" marR="68589" marT="0" marB="0"/>
                </a:tc>
                <a:tc>
                  <a:txBody>
                    <a:bodyPr/>
                    <a:lstStyle/>
                    <a:p>
                      <a:pPr lvl="0"/>
                      <a:r>
                        <a:rPr lang="en-GB" sz="1400">
                          <a:latin typeface="Century Gothic" pitchFamily="34"/>
                        </a:rPr>
                        <a:t>Locate and name a number of South American countries</a:t>
                      </a:r>
                    </a:p>
                    <a:p>
                      <a:pPr lvl="0"/>
                      <a:r>
                        <a:rPr lang="en-GB" sz="1400">
                          <a:latin typeface="Century Gothic" pitchFamily="34"/>
                        </a:rPr>
                        <a:t>or</a:t>
                      </a:r>
                    </a:p>
                    <a:p>
                      <a:pPr lvl="0"/>
                      <a:r>
                        <a:rPr lang="en-GB" sz="1400">
                          <a:latin typeface="Century Gothic" pitchFamily="34"/>
                        </a:rPr>
                        <a:t>Locate and name a number of North American countries</a:t>
                      </a:r>
                    </a:p>
                  </a:txBody>
                  <a:tcPr/>
                </a:tc>
                <a:tc>
                  <a:txBody>
                    <a:bodyPr/>
                    <a:lstStyle/>
                    <a:p>
                      <a:pPr lvl="0" algn="ctr"/>
                      <a:r>
                        <a:rPr lang="en-GB" sz="1400">
                          <a:latin typeface="Century Gothic" pitchFamily="34"/>
                        </a:rPr>
                        <a:t>B</a:t>
                      </a:r>
                    </a:p>
                    <a:p>
                      <a:pPr lvl="0" algn="ctr"/>
                      <a:endParaRPr lang="en-GB" sz="1400">
                        <a:latin typeface="Century Gothic" pitchFamily="34"/>
                      </a:endParaRPr>
                    </a:p>
                    <a:p>
                      <a:pPr lvl="0" algn="ctr"/>
                      <a:endParaRPr lang="en-GB" sz="1400">
                        <a:latin typeface="Century Gothic" pitchFamily="34"/>
                      </a:endParaRPr>
                    </a:p>
                    <a:p>
                      <a:pPr lvl="0" algn="ctr"/>
                      <a:r>
                        <a:rPr lang="en-GB" sz="1400">
                          <a:latin typeface="Century Gothic" pitchFamily="34"/>
                        </a:rPr>
                        <a:t>C</a:t>
                      </a: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150">
                          <a:solidFill>
                            <a:srgbClr val="FF0000"/>
                          </a:solidFill>
                          <a:latin typeface="Century Gothic" pitchFamily="34"/>
                          <a:ea typeface="Calibri" pitchFamily="34"/>
                          <a:cs typeface="Times New Roman" pitchFamily="18"/>
                        </a:rPr>
                        <a:t>Pupils should be taught to name and locate </a:t>
                      </a:r>
                      <a:r>
                        <a:rPr lang="en-GB" sz="1150">
                          <a:solidFill>
                            <a:srgbClr val="000000"/>
                          </a:solidFill>
                          <a:latin typeface="Century Gothic" pitchFamily="34"/>
                          <a:ea typeface="Calibri" pitchFamily="34"/>
                          <a:cs typeface="Times New Roman" pitchFamily="18"/>
                        </a:rPr>
                        <a:t>counties and cities of the United Kingdom, geographical regions and their </a:t>
                      </a:r>
                      <a:r>
                        <a:rPr lang="en-GB" sz="1150">
                          <a:solidFill>
                            <a:srgbClr val="FF0000"/>
                          </a:solidFill>
                          <a:latin typeface="Century Gothic" pitchFamily="34"/>
                          <a:ea typeface="Calibri" pitchFamily="34"/>
                          <a:cs typeface="Times New Roman" pitchFamily="18"/>
                        </a:rPr>
                        <a:t>identifying human and physical characteristics, key topographical features (including hills, mountains, coasts and rivers), </a:t>
                      </a:r>
                      <a:r>
                        <a:rPr lang="en-GB" sz="1150">
                          <a:solidFill>
                            <a:srgbClr val="000000"/>
                          </a:solidFill>
                          <a:latin typeface="Century Gothic" pitchFamily="34"/>
                          <a:ea typeface="Calibri" pitchFamily="34"/>
                          <a:cs typeface="Times New Roman" pitchFamily="18"/>
                        </a:rPr>
                        <a:t>and land-use patterns; and understand how some of these aspects have changed over time.</a:t>
                      </a:r>
                    </a:p>
                  </a:txBody>
                  <a:tcPr marL="68589" marR="68589" marT="0" marB="0"/>
                </a:tc>
                <a:tc>
                  <a:txBody>
                    <a:bodyPr/>
                    <a:lstStyle/>
                    <a:p>
                      <a:pPr lvl="0"/>
                      <a:r>
                        <a:rPr lang="en-GB" sz="1400">
                          <a:latin typeface="Century Gothic" pitchFamily="34"/>
                        </a:rPr>
                        <a:t>Name a number of the world’s longest rivers</a:t>
                      </a:r>
                    </a:p>
                    <a:p>
                      <a:pPr lvl="0"/>
                      <a:endParaRPr lang="en-GB" sz="1400">
                        <a:latin typeface="Century Gothic" pitchFamily="34"/>
                      </a:endParaRPr>
                    </a:p>
                    <a:p>
                      <a:pPr lvl="0"/>
                      <a:r>
                        <a:rPr lang="en-GB" sz="1400">
                          <a:latin typeface="Century Gothic" pitchFamily="34"/>
                        </a:rPr>
                        <a:t>Name a number of the world’s highest mountains</a:t>
                      </a:r>
                    </a:p>
                  </a:txBody>
                  <a:tcPr/>
                </a:tc>
                <a:tc>
                  <a:txBody>
                    <a:bodyPr/>
                    <a:lstStyle/>
                    <a:p>
                      <a:pPr lvl="0" algn="ctr"/>
                      <a:r>
                        <a:rPr lang="en-GB" sz="1400">
                          <a:latin typeface="Century Gothic" pitchFamily="34"/>
                        </a:rPr>
                        <a:t>D</a:t>
                      </a:r>
                    </a:p>
                    <a:p>
                      <a:pPr lvl="0" algn="ctr"/>
                      <a:endParaRPr lang="en-GB" sz="1400">
                        <a:latin typeface="Century Gothic" pitchFamily="34"/>
                      </a:endParaRPr>
                    </a:p>
                    <a:p>
                      <a:pPr lvl="0" algn="ctr"/>
                      <a:endParaRPr lang="en-GB" sz="1400">
                        <a:latin typeface="Century Gothic" pitchFamily="34"/>
                      </a:endParaRPr>
                    </a:p>
                    <a:p>
                      <a:pPr lvl="0" algn="ctr"/>
                      <a:r>
                        <a:rPr lang="en-GB" sz="1400">
                          <a:latin typeface="Century Gothic" pitchFamily="34"/>
                        </a:rPr>
                        <a:t>F</a:t>
                      </a:r>
                    </a:p>
                  </a:txBody>
                  <a:tcPr/>
                </a:tc>
                <a:extLst>
                  <a:ext uri="{0D108BD9-81ED-4DB2-BD59-A6C34878D82A}">
                    <a16:rowId xmlns:a16="http://schemas.microsoft.com/office/drawing/2014/main" val="10002"/>
                  </a:ext>
                </a:extLst>
              </a:tr>
              <a:tr h="370844">
                <a:tc>
                  <a:txBody>
                    <a:bodyPr/>
                    <a:lstStyle/>
                    <a:p>
                      <a:pPr lvl="0">
                        <a:lnSpc>
                          <a:spcPct val="115000"/>
                        </a:lnSpc>
                        <a:spcAft>
                          <a:spcPts val="0"/>
                        </a:spcAft>
                      </a:pPr>
                      <a:r>
                        <a:rPr lang="en-GB" sz="1150" kern="1200">
                          <a:solidFill>
                            <a:srgbClr val="000000"/>
                          </a:solidFill>
                          <a:latin typeface="Century Gothic" pitchFamily="34"/>
                        </a:rPr>
                        <a:t>Pupils should be taught to identify the position and significance of latitude, longitude, Equator, Northern Hemisphere, Southern Hemisphere, the Tropics of Cancer and Capricorn, Arctic and Antarctic Circle, the Prime/Greenwich Meridian and time zones (including day and night).</a:t>
                      </a:r>
                      <a:r>
                        <a:rPr lang="en-GB" sz="1150">
                          <a:solidFill>
                            <a:srgbClr val="000000"/>
                          </a:solidFill>
                          <a:latin typeface="Century Gothic" pitchFamily="34"/>
                          <a:ea typeface="Calibri" pitchFamily="34"/>
                          <a:cs typeface="Times New Roman" pitchFamily="18"/>
                        </a:rPr>
                        <a:t> </a:t>
                      </a:r>
                    </a:p>
                  </a:txBody>
                  <a:tcPr marL="68607" marR="68607"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lnSpc>
                          <a:spcPct val="115000"/>
                        </a:lnSpc>
                        <a:spcAft>
                          <a:spcPts val="0"/>
                        </a:spcAft>
                      </a:pPr>
                      <a:r>
                        <a:rPr lang="en-GB" sz="1150" kern="1200">
                          <a:solidFill>
                            <a:srgbClr val="000000"/>
                          </a:solidFill>
                          <a:latin typeface="Century Gothic" pitchFamily="34"/>
                        </a:rPr>
                        <a:t>Pupils should be taught to understand geographical similarities and differences through the study of human and physical geography of a region of the United Kingdom, a region in a European country, and a region within North or South America.</a:t>
                      </a:r>
                      <a:endParaRPr lang="en-GB" sz="1150">
                        <a:solidFill>
                          <a:srgbClr val="000000"/>
                        </a:solidFill>
                        <a:latin typeface="Century Gothic" pitchFamily="34"/>
                        <a:ea typeface="Calibri" pitchFamily="34"/>
                        <a:cs typeface="Times New Roman" pitchFamily="18"/>
                      </a:endParaRPr>
                    </a:p>
                  </a:txBody>
                  <a:tcPr marL="68607" marR="68607"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4"/>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60</a:t>
            </a:fld>
            <a:endParaRPr lang="en-GB"/>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131">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5: Geography assessments</a:t>
            </a:r>
          </a:p>
        </p:txBody>
      </p:sp>
      <p:graphicFrame>
        <p:nvGraphicFramePr>
          <p:cNvPr id="3" name="Content Placeholder 3"/>
          <p:cNvGraphicFramePr>
            <a:graphicFrameLocks noGrp="1"/>
          </p:cNvGraphicFramePr>
          <p:nvPr>
            <p:ph idx="1"/>
          </p:nvPr>
        </p:nvGraphicFramePr>
        <p:xfrm>
          <a:off x="628650" y="996065"/>
          <a:ext cx="7886698" cy="5672328"/>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describe and understand key aspects of physical geography, </a:t>
                      </a:r>
                      <a:r>
                        <a:rPr lang="en-GB" sz="1200">
                          <a:solidFill>
                            <a:srgbClr val="000000"/>
                          </a:solidFill>
                          <a:latin typeface="Century Gothic" pitchFamily="34"/>
                          <a:ea typeface="Calibri" pitchFamily="34"/>
                          <a:cs typeface="Times New Roman" pitchFamily="18"/>
                        </a:rPr>
                        <a:t>including: climate zones, biomes and vegetation belts, </a:t>
                      </a:r>
                      <a:r>
                        <a:rPr lang="en-GB" sz="1200">
                          <a:solidFill>
                            <a:srgbClr val="FF0000"/>
                          </a:solidFill>
                          <a:latin typeface="Century Gothic" pitchFamily="34"/>
                          <a:ea typeface="Calibri" pitchFamily="34"/>
                          <a:cs typeface="Times New Roman" pitchFamily="18"/>
                        </a:rPr>
                        <a:t>rivers, </a:t>
                      </a:r>
                      <a:r>
                        <a:rPr lang="en-GB" sz="1200">
                          <a:solidFill>
                            <a:srgbClr val="000000"/>
                          </a:solidFill>
                          <a:latin typeface="Century Gothic" pitchFamily="34"/>
                          <a:ea typeface="Calibri" pitchFamily="34"/>
                          <a:cs typeface="Times New Roman" pitchFamily="18"/>
                        </a:rPr>
                        <a:t>mountains, volcanoes and earthquakes, and the water cycle.</a:t>
                      </a:r>
                    </a:p>
                  </a:txBody>
                  <a:tcPr marL="68589" marR="68589" marT="0" marB="0"/>
                </a:tc>
                <a:tc>
                  <a:txBody>
                    <a:bodyPr/>
                    <a:lstStyle/>
                    <a:p>
                      <a:pPr lvl="0"/>
                      <a:r>
                        <a:rPr lang="en-GB" sz="1400">
                          <a:latin typeface="Century Gothic" pitchFamily="34"/>
                        </a:rPr>
                        <a:t>Name the key features in a river basin</a:t>
                      </a:r>
                    </a:p>
                    <a:p>
                      <a:pPr lvl="0"/>
                      <a:r>
                        <a:rPr lang="en-GB" sz="1400">
                          <a:latin typeface="Century Gothic" pitchFamily="34"/>
                        </a:rPr>
                        <a:t>Label layers of a rainforest</a:t>
                      </a:r>
                    </a:p>
                    <a:p>
                      <a:pPr lvl="0"/>
                      <a:r>
                        <a:rPr lang="en-GB" sz="1400">
                          <a:latin typeface="Century Gothic" pitchFamily="34"/>
                        </a:rPr>
                        <a:t>Understand about deforestation</a:t>
                      </a:r>
                    </a:p>
                  </a:txBody>
                  <a:tcPr/>
                </a:tc>
                <a:tc>
                  <a:txBody>
                    <a:bodyPr/>
                    <a:lstStyle/>
                    <a:p>
                      <a:pPr lvl="0" algn="ctr"/>
                      <a:r>
                        <a:rPr lang="en-GB" sz="1400">
                          <a:latin typeface="Century Gothic" pitchFamily="34"/>
                        </a:rPr>
                        <a:t>E</a:t>
                      </a:r>
                    </a:p>
                    <a:p>
                      <a:pPr lvl="0" algn="ctr"/>
                      <a:endParaRPr lang="en-GB" sz="1400">
                        <a:latin typeface="Century Gothic" pitchFamily="34"/>
                      </a:endParaRPr>
                    </a:p>
                    <a:p>
                      <a:pPr lvl="0" algn="ctr"/>
                      <a:r>
                        <a:rPr lang="en-GB" sz="1400">
                          <a:latin typeface="Century Gothic" pitchFamily="34"/>
                        </a:rPr>
                        <a:t>G</a:t>
                      </a:r>
                    </a:p>
                    <a:p>
                      <a:pPr lvl="0" algn="ctr"/>
                      <a:r>
                        <a:rPr lang="en-GB" sz="1400">
                          <a:latin typeface="Century Gothic" pitchFamily="34"/>
                        </a:rPr>
                        <a:t>H</a:t>
                      </a: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200">
                          <a:solidFill>
                            <a:srgbClr val="000000"/>
                          </a:solidFill>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	</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use maps, atlases, globes and digital/computer mapping to locate countries and describe features studied.</a:t>
                      </a:r>
                    </a:p>
                  </a:txBody>
                  <a:tcPr marL="68589" marR="68589" marT="0" marB="0"/>
                </a:tc>
                <a:tc>
                  <a:txBody>
                    <a:bodyPr/>
                    <a:lstStyle/>
                    <a:p>
                      <a:pPr lvl="0"/>
                      <a:r>
                        <a:rPr lang="en-GB" sz="1400">
                          <a:latin typeface="Century Gothic" pitchFamily="34"/>
                        </a:rPr>
                        <a:t>Locate and name a number of European capitals</a:t>
                      </a:r>
                    </a:p>
                  </a:txBody>
                  <a:tcPr/>
                </a:tc>
                <a:tc>
                  <a:txBody>
                    <a:bodyPr/>
                    <a:lstStyle/>
                    <a:p>
                      <a:pPr lvl="0" algn="ctr"/>
                      <a:r>
                        <a:rPr lang="en-GB" sz="1400">
                          <a:latin typeface="Century Gothic" pitchFamily="34"/>
                        </a:rPr>
                        <a:t>A</a:t>
                      </a:r>
                    </a:p>
                  </a:txBody>
                  <a:tcPr/>
                </a:tc>
                <a:extLst>
                  <a:ext uri="{0D108BD9-81ED-4DB2-BD59-A6C34878D82A}">
                    <a16:rowId xmlns:a16="http://schemas.microsoft.com/office/drawing/2014/main" val="10003"/>
                  </a:ext>
                </a:extLst>
              </a:tr>
              <a:tr h="370844">
                <a:tc>
                  <a:txBody>
                    <a:bodyPr/>
                    <a:lstStyle/>
                    <a:p>
                      <a:pPr lvl="0" algn="l">
                        <a:lnSpc>
                          <a:spcPct val="115000"/>
                        </a:lnSpc>
                        <a:spcAft>
                          <a:spcPts val="0"/>
                        </a:spcAft>
                      </a:pPr>
                      <a:r>
                        <a:rPr lang="en-GB" sz="1200">
                          <a:solidFill>
                            <a:srgbClr val="000000"/>
                          </a:solidFill>
                          <a:latin typeface="Century Gothic" pitchFamily="34"/>
                          <a:ea typeface="Calibri" pitchFamily="34"/>
                          <a:cs typeface="Times New Roman" pitchFamily="18"/>
                        </a:rPr>
                        <a:t>Pupils should be taught to use the eight points of a compass, four and six-figure grid references, symbols and key (including the use of Ordnance Survey maps) to build their knowledge of the United Kingdom and the wider world.</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lgn="l">
                        <a:lnSpc>
                          <a:spcPct val="115000"/>
                        </a:lnSpc>
                        <a:spcAft>
                          <a:spcPts val="0"/>
                        </a:spcAft>
                      </a:pPr>
                      <a:r>
                        <a:rPr lang="en-GB" sz="1200" kern="1200">
                          <a:solidFill>
                            <a:srgbClr val="000000"/>
                          </a:solidFill>
                          <a:latin typeface="Century Gothic" pitchFamily="34"/>
                        </a:rPr>
                        <a:t>Pupils should be taught to use fieldwork to observe, measure, record and present the human and physical features in the local area using a range of methods, including sketch maps, plans and graphs, and digital technologies.</a:t>
                      </a:r>
                      <a:endParaRPr lang="en-GB" sz="1200">
                        <a:solidFill>
                          <a:srgbClr val="000000"/>
                        </a:solidFill>
                        <a:latin typeface="Century Gothic" pitchFamily="34"/>
                        <a:ea typeface="Calibri" pitchFamily="34"/>
                        <a:cs typeface="Times New Roman" pitchFamily="18"/>
                      </a:endParaRP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5"/>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61</a:t>
            </a:fld>
            <a:endParaRPr lang="en-GB"/>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132">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303251"/>
          <a:ext cx="8147612" cy="6101084"/>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20000"/>
                    </a:ext>
                  </a:extLst>
                </a:gridCol>
                <a:gridCol w="4073798">
                  <a:extLst>
                    <a:ext uri="{9D8B030D-6E8A-4147-A177-3AD203B41FA5}">
                      <a16:colId xmlns:a16="http://schemas.microsoft.com/office/drawing/2014/main" val="20001"/>
                    </a:ext>
                  </a:extLst>
                </a:gridCol>
                <a:gridCol w="452646">
                  <a:extLst>
                    <a:ext uri="{9D8B030D-6E8A-4147-A177-3AD203B41FA5}">
                      <a16:colId xmlns:a16="http://schemas.microsoft.com/office/drawing/2014/main" val="20002"/>
                    </a:ext>
                  </a:extLst>
                </a:gridCol>
                <a:gridCol w="452646">
                  <a:extLst>
                    <a:ext uri="{9D8B030D-6E8A-4147-A177-3AD203B41FA5}">
                      <a16:colId xmlns:a16="http://schemas.microsoft.com/office/drawing/2014/main" val="20003"/>
                    </a:ext>
                  </a:extLst>
                </a:gridCol>
                <a:gridCol w="452646">
                  <a:extLst>
                    <a:ext uri="{9D8B030D-6E8A-4147-A177-3AD203B41FA5}">
                      <a16:colId xmlns:a16="http://schemas.microsoft.com/office/drawing/2014/main" val="20004"/>
                    </a:ext>
                  </a:extLst>
                </a:gridCol>
                <a:gridCol w="452646">
                  <a:extLst>
                    <a:ext uri="{9D8B030D-6E8A-4147-A177-3AD203B41FA5}">
                      <a16:colId xmlns:a16="http://schemas.microsoft.com/office/drawing/2014/main" val="20005"/>
                    </a:ext>
                  </a:extLst>
                </a:gridCol>
                <a:gridCol w="452646">
                  <a:extLst>
                    <a:ext uri="{9D8B030D-6E8A-4147-A177-3AD203B41FA5}">
                      <a16:colId xmlns:a16="http://schemas.microsoft.com/office/drawing/2014/main" val="20006"/>
                    </a:ext>
                  </a:extLst>
                </a:gridCol>
                <a:gridCol w="452646">
                  <a:extLst>
                    <a:ext uri="{9D8B030D-6E8A-4147-A177-3AD203B41FA5}">
                      <a16:colId xmlns:a16="http://schemas.microsoft.com/office/drawing/2014/main" val="20007"/>
                    </a:ext>
                  </a:extLst>
                </a:gridCol>
                <a:gridCol w="452646">
                  <a:extLst>
                    <a:ext uri="{9D8B030D-6E8A-4147-A177-3AD203B41FA5}">
                      <a16:colId xmlns:a16="http://schemas.microsoft.com/office/drawing/2014/main" val="20008"/>
                    </a:ext>
                  </a:extLst>
                </a:gridCol>
                <a:gridCol w="452646">
                  <a:extLst>
                    <a:ext uri="{9D8B030D-6E8A-4147-A177-3AD203B41FA5}">
                      <a16:colId xmlns:a16="http://schemas.microsoft.com/office/drawing/2014/main" val="20009"/>
                    </a:ext>
                  </a:extLst>
                </a:gridCol>
              </a:tblGrid>
              <a:tr h="370844">
                <a:tc gridSpan="2">
                  <a:txBody>
                    <a:bodyPr/>
                    <a:lstStyle/>
                    <a:p>
                      <a:pPr lvl="0"/>
                      <a:endParaRPr lang="en-GB" sz="1400">
                        <a:latin typeface="Century Gothic" pitchFamily="34"/>
                      </a:endParaRPr>
                    </a:p>
                    <a:p>
                      <a:pPr lvl="0"/>
                      <a:r>
                        <a:rPr lang="en-GB" sz="1800">
                          <a:latin typeface="Century Gothic" pitchFamily="34"/>
                        </a:rPr>
                        <a:t>Year 5</a:t>
                      </a:r>
                    </a:p>
                    <a:p>
                      <a:pPr lvl="0"/>
                      <a:r>
                        <a:rPr lang="en-GB" sz="1800">
                          <a:latin typeface="Century Gothic" pitchFamily="34"/>
                        </a:rPr>
                        <a:t>Geography Cumulative </a:t>
                      </a:r>
                    </a:p>
                    <a:p>
                      <a:pPr lvl="0"/>
                      <a:r>
                        <a:rPr lang="en-GB" sz="1800">
                          <a:latin typeface="Century Gothic" pitchFamily="34"/>
                        </a:rPr>
                        <a:t>Assessment Sheet</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hMerge="1">
                  <a:txBody>
                    <a:bodyPr/>
                    <a:lstStyle/>
                    <a:p>
                      <a:endParaRPr lang="en-GB"/>
                    </a:p>
                  </a:txBody>
                  <a:tcPr/>
                </a:tc>
                <a:tc>
                  <a:txBody>
                    <a:bodyPr/>
                    <a:lstStyle/>
                    <a:p>
                      <a:pPr lvl="0"/>
                      <a:r>
                        <a:rPr lang="en-GB" sz="1400">
                          <a:latin typeface="Century Gothic" pitchFamily="34"/>
                        </a:rPr>
                        <a:t>Name 1</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a:txBody>
                    <a:bodyPr/>
                    <a:lstStyle/>
                    <a:p>
                      <a:pPr lvl="0"/>
                      <a:r>
                        <a:rPr lang="en-GB" sz="1400">
                          <a:latin typeface="Century Gothic" pitchFamily="34"/>
                        </a:rPr>
                        <a:t>Name 2</a:t>
                      </a:r>
                    </a:p>
                  </a:txBody>
                  <a:tcPr/>
                </a:tc>
                <a:tc>
                  <a:txBody>
                    <a:bodyPr/>
                    <a:lstStyle/>
                    <a:p>
                      <a:pPr lvl="0"/>
                      <a:r>
                        <a:rPr lang="en-GB" sz="1400">
                          <a:latin typeface="Century Gothic" pitchFamily="34"/>
                        </a:rPr>
                        <a:t>Name 3</a:t>
                      </a:r>
                    </a:p>
                  </a:txBody>
                  <a:tcPr/>
                </a:tc>
                <a:tc>
                  <a:txBody>
                    <a:bodyPr/>
                    <a:lstStyle/>
                    <a:p>
                      <a:pPr lvl="0"/>
                      <a:r>
                        <a:rPr lang="en-GB" sz="1400">
                          <a:latin typeface="Century Gothic" pitchFamily="34"/>
                        </a:rPr>
                        <a:t>Name 4</a:t>
                      </a:r>
                    </a:p>
                  </a:txBody>
                  <a:tcPr/>
                </a:tc>
                <a:tc>
                  <a:txBody>
                    <a:bodyPr/>
                    <a:lstStyle/>
                    <a:p>
                      <a:pPr lvl="0"/>
                      <a:r>
                        <a:rPr lang="en-GB" sz="1400">
                          <a:latin typeface="Century Gothic" pitchFamily="34"/>
                        </a:rPr>
                        <a:t>Name 5</a:t>
                      </a:r>
                    </a:p>
                  </a:txBody>
                  <a:tcPr/>
                </a:tc>
                <a:tc>
                  <a:txBody>
                    <a:bodyPr/>
                    <a:lstStyle/>
                    <a:p>
                      <a:pPr lvl="0"/>
                      <a:r>
                        <a:rPr lang="en-GB" sz="1400">
                          <a:latin typeface="Century Gothic" pitchFamily="34"/>
                        </a:rPr>
                        <a:t>Name 6</a:t>
                      </a:r>
                    </a:p>
                  </a:txBody>
                  <a:tcPr/>
                </a:tc>
                <a:tc>
                  <a:txBody>
                    <a:bodyPr/>
                    <a:lstStyle/>
                    <a:p>
                      <a:pPr lvl="0"/>
                      <a:r>
                        <a:rPr lang="en-GB" sz="1400">
                          <a:latin typeface="Century Gothic" pitchFamily="34"/>
                        </a:rPr>
                        <a:t>Name 7</a:t>
                      </a:r>
                    </a:p>
                  </a:txBody>
                  <a:tcPr/>
                </a:tc>
                <a:tc>
                  <a:txBody>
                    <a:bodyPr/>
                    <a:lstStyle/>
                    <a:p>
                      <a:pPr lvl="0"/>
                      <a:r>
                        <a:rPr lang="en-GB" sz="1400">
                          <a:latin typeface="Century Gothic" pitchFamily="34"/>
                        </a:rPr>
                        <a:t>Name 8</a:t>
                      </a:r>
                    </a:p>
                  </a:txBody>
                  <a:tcPr/>
                </a:tc>
                <a:extLst>
                  <a:ext uri="{0D108BD9-81ED-4DB2-BD59-A6C34878D82A}">
                    <a16:rowId xmlns:a16="http://schemas.microsoft.com/office/drawing/2014/main" val="10000"/>
                  </a:ext>
                </a:extLst>
              </a:tr>
              <a:tr h="370844">
                <a:tc>
                  <a:txBody>
                    <a:bodyPr/>
                    <a:lstStyle/>
                    <a:p>
                      <a:pPr lvl="0"/>
                      <a:r>
                        <a:rPr lang="en-GB" sz="1400" b="1">
                          <a:latin typeface="Century Gothic" pitchFamily="34"/>
                        </a:rPr>
                        <a:t>1</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Locate and name a number of European capitals</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r>
                        <a:rPr lang="en-GB" sz="1400" b="1">
                          <a:latin typeface="Century Gothic" pitchFamily="34"/>
                        </a:rPr>
                        <a:t>2</a:t>
                      </a:r>
                    </a:p>
                  </a:txBody>
                  <a:tcPr/>
                </a:tc>
                <a:tc>
                  <a:txBody>
                    <a:bodyPr/>
                    <a:lstStyle/>
                    <a:p>
                      <a:pPr lvl="0"/>
                      <a:r>
                        <a:rPr lang="en-GB" sz="1400">
                          <a:latin typeface="Century Gothic" pitchFamily="34"/>
                        </a:rPr>
                        <a:t>Locate and name a number of South American countries</a:t>
                      </a:r>
                    </a:p>
                    <a:p>
                      <a:pPr lvl="0"/>
                      <a:r>
                        <a:rPr lang="en-GB" sz="1400">
                          <a:latin typeface="Century Gothic" pitchFamily="34"/>
                        </a:rPr>
                        <a:t>or</a:t>
                      </a:r>
                    </a:p>
                    <a:p>
                      <a:pPr lvl="0"/>
                      <a:r>
                        <a:rPr lang="en-GB" sz="1400">
                          <a:latin typeface="Century Gothic" pitchFamily="34"/>
                        </a:rPr>
                        <a:t>Locate and name a number of North American countries</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r>
                        <a:rPr lang="en-GB" sz="1400" b="1">
                          <a:latin typeface="Century Gothic" pitchFamily="34"/>
                        </a:rPr>
                        <a:t>3</a:t>
                      </a:r>
                    </a:p>
                  </a:txBody>
                  <a:tcPr/>
                </a:tc>
                <a:tc>
                  <a:txBody>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Name a number of the world’s longest rivers</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400" b="0" i="0" u="none" strike="noStrike" kern="1200" cap="none" spc="0" baseline="0">
                        <a:solidFill>
                          <a:srgbClr val="000000"/>
                        </a:solidFill>
                        <a:uFillTx/>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r>
                        <a:rPr lang="en-GB" sz="1400" b="1">
                          <a:latin typeface="Century Gothic" pitchFamily="34"/>
                        </a:rPr>
                        <a:t>4</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Name the key features in a river basin</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r>
                        <a:rPr lang="en-GB" sz="1400" b="1">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Name a number of the world’s highest mountains</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5"/>
                  </a:ext>
                </a:extLst>
              </a:tr>
              <a:tr h="370844">
                <a:tc>
                  <a:txBody>
                    <a:bodyPr/>
                    <a:lstStyle/>
                    <a:p>
                      <a:pPr lvl="0"/>
                      <a:r>
                        <a:rPr lang="en-GB" sz="1400" b="1">
                          <a:latin typeface="Century Gothic" pitchFamily="34"/>
                        </a:rPr>
                        <a:t>6</a:t>
                      </a:r>
                    </a:p>
                  </a:txBody>
                  <a:tcPr/>
                </a:tc>
                <a:tc>
                  <a:txBody>
                    <a:bodyPr/>
                    <a:lstStyle/>
                    <a:p>
                      <a:pPr lvl="0"/>
                      <a:r>
                        <a:rPr lang="en-GB" sz="1400">
                          <a:latin typeface="Century Gothic" pitchFamily="34"/>
                        </a:rPr>
                        <a:t>Name the layers of a rainforest</a:t>
                      </a:r>
                    </a:p>
                    <a:p>
                      <a:pPr marL="0" marR="0" lvl="0" indent="0" algn="l" defTabSz="914400" rtl="0" fontAlgn="auto" hangingPunct="1">
                        <a:lnSpc>
                          <a:spcPct val="100000"/>
                        </a:lnSpc>
                        <a:spcBef>
                          <a:spcPts val="0"/>
                        </a:spcBef>
                        <a:spcAft>
                          <a:spcPts val="0"/>
                        </a:spcAft>
                        <a:buNone/>
                        <a:tabLst/>
                      </a:pPr>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6"/>
                  </a:ext>
                </a:extLst>
              </a:tr>
              <a:tr h="370844">
                <a:tc>
                  <a:txBody>
                    <a:bodyPr/>
                    <a:lstStyle/>
                    <a:p>
                      <a:pPr lvl="0"/>
                      <a:r>
                        <a:rPr lang="en-GB" sz="1400" b="1">
                          <a:latin typeface="Century Gothic" pitchFamily="34"/>
                        </a:rPr>
                        <a:t>7</a:t>
                      </a:r>
                    </a:p>
                  </a:txBody>
                  <a:tcPr/>
                </a:tc>
                <a:tc>
                  <a:txBody>
                    <a:bodyPr/>
                    <a:lstStyle/>
                    <a:p>
                      <a:pPr lvl="0"/>
                      <a:r>
                        <a:rPr lang="en-GB" sz="1400">
                          <a:latin typeface="Century Gothic" pitchFamily="34"/>
                        </a:rPr>
                        <a:t>Understand about deforestation</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7"/>
                  </a:ext>
                </a:extLst>
              </a:tr>
            </a:tbl>
          </a:graphicData>
        </a:graphic>
      </p:graphicFrame>
      <p:sp>
        <p:nvSpPr>
          <p:cNvPr id="4" name="Slide Number Placeholder 3"/>
          <p:cNvSpPr>
            <a:spLocks noGrp="1"/>
          </p:cNvSpPr>
          <p:nvPr>
            <p:ph type="sldNum" sz="quarter" idx="8"/>
          </p:nvPr>
        </p:nvSpPr>
        <p:spPr/>
        <p:txBody>
          <a:bodyPr/>
          <a:lstStyle/>
          <a:p>
            <a:pPr lvl="0"/>
            <a:fld id="{FDC8F4D4-DEA1-48FA-A959-B844C4CDC30B}" type="slidenum">
              <a:rPr lang="en-GB" smtClean="0"/>
              <a:t>62</a:t>
            </a:fld>
            <a:endParaRPr lang="en-GB"/>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119">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600200"/>
            <a:ext cx="7772400" cy="2387598"/>
          </a:xfrm>
        </p:spPr>
        <p:txBody>
          <a:bodyPr/>
          <a:lstStyle/>
          <a:p>
            <a:pPr lvl="0"/>
            <a:r>
              <a:rPr lang="en-GB" sz="4800" b="1">
                <a:solidFill>
                  <a:srgbClr val="C00000"/>
                </a:solidFill>
                <a:latin typeface="Century Gothic" pitchFamily="34"/>
              </a:rPr>
              <a:t>Geography Assessments</a:t>
            </a:r>
          </a:p>
        </p:txBody>
      </p:sp>
      <p:sp>
        <p:nvSpPr>
          <p:cNvPr id="3" name="Subtitle 2"/>
          <p:cNvSpPr txBox="1">
            <a:spLocks noGrp="1"/>
          </p:cNvSpPr>
          <p:nvPr>
            <p:ph type="subTitle" idx="1"/>
          </p:nvPr>
        </p:nvSpPr>
        <p:spPr>
          <a:xfrm>
            <a:off x="1143000" y="4120515"/>
            <a:ext cx="6858000" cy="1655758"/>
          </a:xfrm>
        </p:spPr>
        <p:txBody>
          <a:bodyPr/>
          <a:lstStyle/>
          <a:p>
            <a:pPr lvl="0"/>
            <a:endParaRPr lang="en-GB" b="1">
              <a:solidFill>
                <a:srgbClr val="F4B183"/>
              </a:solidFill>
              <a:latin typeface="Century Gothic" pitchFamily="34"/>
            </a:endParaRPr>
          </a:p>
          <a:p>
            <a:pPr lvl="0"/>
            <a:endParaRPr lang="en-GB" b="1">
              <a:solidFill>
                <a:srgbClr val="F4B183"/>
              </a:solidFill>
              <a:latin typeface="Century Gothic" pitchFamily="34"/>
            </a:endParaRPr>
          </a:p>
          <a:p>
            <a:pPr lvl="0"/>
            <a:r>
              <a:rPr lang="en-GB" sz="3600" b="1">
                <a:solidFill>
                  <a:srgbClr val="F4B183"/>
                </a:solidFill>
                <a:latin typeface="Century Gothic" pitchFamily="34"/>
              </a:rPr>
              <a:t>Year 6</a:t>
            </a:r>
          </a:p>
        </p:txBody>
      </p:sp>
      <p:pic>
        <p:nvPicPr>
          <p:cNvPr id="4" name="Picture 3" descr="FocusEducation_Logo_Col_72dpi - Copy - Copy.jp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79014" y="326898"/>
            <a:ext cx="3046378" cy="2152735"/>
          </a:xfrm>
          <a:prstGeom prst="rect">
            <a:avLst/>
          </a:prstGeom>
          <a:noFill/>
          <a:ln cap="flat">
            <a:noFill/>
          </a:ln>
        </p:spPr>
      </p:pic>
      <p:sp>
        <p:nvSpPr>
          <p:cNvPr id="6" name="Slide Number Placeholder 5"/>
          <p:cNvSpPr>
            <a:spLocks noGrp="1"/>
          </p:cNvSpPr>
          <p:nvPr>
            <p:ph type="sldNum" sz="quarter" idx="8"/>
          </p:nvPr>
        </p:nvSpPr>
        <p:spPr/>
        <p:txBody>
          <a:bodyPr/>
          <a:lstStyle/>
          <a:p>
            <a:pPr lvl="0"/>
            <a:fld id="{DE41114E-DA4F-468A-84AE-85008A17B4A4}" type="slidenum">
              <a:rPr lang="en-GB" smtClean="0"/>
              <a:t>63</a:t>
            </a:fld>
            <a:endParaRPr lang="en-GB"/>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81">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469901"/>
          </a:xfrm>
        </p:spPr>
        <p:txBody>
          <a:bodyPr/>
          <a:lstStyle/>
          <a:p>
            <a:pPr lvl="0"/>
            <a:r>
              <a:rPr lang="en-GB" sz="2600" b="1">
                <a:latin typeface="Century Gothic" pitchFamily="34"/>
              </a:rPr>
              <a:t>Ordnance Survey Symbols</a:t>
            </a:r>
          </a:p>
        </p:txBody>
      </p:sp>
      <p:graphicFrame>
        <p:nvGraphicFramePr>
          <p:cNvPr id="3" name="Content Placeholder 3"/>
          <p:cNvGraphicFramePr>
            <a:graphicFrameLocks noGrp="1"/>
          </p:cNvGraphicFramePr>
          <p:nvPr>
            <p:ph idx="1"/>
          </p:nvPr>
        </p:nvGraphicFramePr>
        <p:xfrm>
          <a:off x="628650" y="1000125"/>
          <a:ext cx="7886696" cy="4578334"/>
        </p:xfrm>
        <a:graphic>
          <a:graphicData uri="http://schemas.openxmlformats.org/drawingml/2006/table">
            <a:tbl>
              <a:tblPr firstRow="1" bandRow="1">
                <a:effectLst/>
                <a:tableStyleId>{5C22544A-7EE6-4342-B048-85BDC9FD1C3A}</a:tableStyleId>
              </a:tblPr>
              <a:tblGrid>
                <a:gridCol w="1971674">
                  <a:extLst>
                    <a:ext uri="{9D8B030D-6E8A-4147-A177-3AD203B41FA5}">
                      <a16:colId xmlns:a16="http://schemas.microsoft.com/office/drawing/2014/main" val="20000"/>
                    </a:ext>
                  </a:extLst>
                </a:gridCol>
                <a:gridCol w="1971674">
                  <a:extLst>
                    <a:ext uri="{9D8B030D-6E8A-4147-A177-3AD203B41FA5}">
                      <a16:colId xmlns:a16="http://schemas.microsoft.com/office/drawing/2014/main" val="20001"/>
                    </a:ext>
                  </a:extLst>
                </a:gridCol>
                <a:gridCol w="1971674">
                  <a:extLst>
                    <a:ext uri="{9D8B030D-6E8A-4147-A177-3AD203B41FA5}">
                      <a16:colId xmlns:a16="http://schemas.microsoft.com/office/drawing/2014/main" val="20002"/>
                    </a:ext>
                  </a:extLst>
                </a:gridCol>
                <a:gridCol w="1971674">
                  <a:extLst>
                    <a:ext uri="{9D8B030D-6E8A-4147-A177-3AD203B41FA5}">
                      <a16:colId xmlns:a16="http://schemas.microsoft.com/office/drawing/2014/main" val="20003"/>
                    </a:ext>
                  </a:extLst>
                </a:gridCol>
              </a:tblGrid>
              <a:tr h="370944">
                <a:tc gridSpan="4">
                  <a:txBody>
                    <a:bodyPr/>
                    <a:lstStyle/>
                    <a:p>
                      <a:pPr lvl="0"/>
                      <a:r>
                        <a:rPr lang="en-GB" sz="1800">
                          <a:solidFill>
                            <a:srgbClr val="000000"/>
                          </a:solidFill>
                          <a:latin typeface="Century Gothic" pitchFamily="34"/>
                        </a:rPr>
                        <a:t>What do the following symbols stand for.</a:t>
                      </a:r>
                    </a:p>
                  </a:txBody>
                  <a:tcPr marT="45729" marB="45729">
                    <a:solidFill>
                      <a:srgbClr val="EDEDED"/>
                    </a:solidFill>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1463442">
                <a:tc>
                  <a:txBody>
                    <a:bodyPr/>
                    <a:lstStyle/>
                    <a:p>
                      <a:pPr lvl="0"/>
                      <a:endParaRPr lang="en-GB" sz="1800"/>
                    </a:p>
                  </a:txBody>
                  <a:tcPr marT="45729" marB="45729">
                    <a:solidFill>
                      <a:srgbClr val="EDEDED"/>
                    </a:solidFill>
                  </a:tcPr>
                </a:tc>
                <a:tc>
                  <a:txBody>
                    <a:bodyPr/>
                    <a:lstStyle/>
                    <a:p>
                      <a:pPr lvl="0"/>
                      <a:endParaRPr lang="en-GB" sz="1800"/>
                    </a:p>
                  </a:txBody>
                  <a:tcPr marT="45729" marB="45729">
                    <a:solidFill>
                      <a:srgbClr val="EDEDED"/>
                    </a:solidFill>
                  </a:tcPr>
                </a:tc>
                <a:tc>
                  <a:txBody>
                    <a:bodyPr/>
                    <a:lstStyle/>
                    <a:p>
                      <a:pPr lvl="0"/>
                      <a:endParaRPr lang="en-GB" sz="1800"/>
                    </a:p>
                    <a:p>
                      <a:pPr lvl="0"/>
                      <a:endParaRPr lang="en-GB" sz="1800"/>
                    </a:p>
                    <a:p>
                      <a:pPr lvl="0"/>
                      <a:endParaRPr lang="en-GB" sz="1800"/>
                    </a:p>
                    <a:p>
                      <a:pPr lvl="0"/>
                      <a:endParaRPr lang="en-GB" sz="1800"/>
                    </a:p>
                    <a:p>
                      <a:pPr lvl="0"/>
                      <a:endParaRPr lang="en-GB" sz="1800"/>
                    </a:p>
                  </a:txBody>
                  <a:tcPr marT="45729" marB="45729">
                    <a:solidFill>
                      <a:srgbClr val="EDEDED"/>
                    </a:solidFill>
                  </a:tcPr>
                </a:tc>
                <a:tc>
                  <a:txBody>
                    <a:bodyPr/>
                    <a:lstStyle/>
                    <a:p>
                      <a:pPr lvl="0"/>
                      <a:endParaRPr lang="en-GB" sz="1800"/>
                    </a:p>
                  </a:txBody>
                  <a:tcPr marT="45729" marB="45729">
                    <a:solidFill>
                      <a:srgbClr val="EDEDED"/>
                    </a:solidFill>
                  </a:tcPr>
                </a:tc>
                <a:extLst>
                  <a:ext uri="{0D108BD9-81ED-4DB2-BD59-A6C34878D82A}">
                    <a16:rowId xmlns:a16="http://schemas.microsoft.com/office/drawing/2014/main" val="10001"/>
                  </a:ext>
                </a:extLst>
              </a:tr>
              <a:tr h="640253">
                <a:tc>
                  <a:txBody>
                    <a:bodyPr/>
                    <a:lstStyle/>
                    <a:p>
                      <a:pPr lvl="0"/>
                      <a:endParaRPr lang="en-GB" sz="1800"/>
                    </a:p>
                  </a:txBody>
                  <a:tcPr marT="45729" marB="45729"/>
                </a:tc>
                <a:tc>
                  <a:txBody>
                    <a:bodyPr/>
                    <a:lstStyle/>
                    <a:p>
                      <a:pPr lvl="0"/>
                      <a:endParaRPr lang="en-GB" sz="1800"/>
                    </a:p>
                  </a:txBody>
                  <a:tcPr marT="45729" marB="45729"/>
                </a:tc>
                <a:tc>
                  <a:txBody>
                    <a:bodyPr/>
                    <a:lstStyle/>
                    <a:p>
                      <a:pPr lvl="0"/>
                      <a:endParaRPr lang="en-GB" sz="1800"/>
                    </a:p>
                  </a:txBody>
                  <a:tcPr marT="45729" marB="45729"/>
                </a:tc>
                <a:tc>
                  <a:txBody>
                    <a:bodyPr/>
                    <a:lstStyle/>
                    <a:p>
                      <a:pPr lvl="0"/>
                      <a:endParaRPr lang="en-GB" sz="1800"/>
                    </a:p>
                    <a:p>
                      <a:pPr lvl="0"/>
                      <a:endParaRPr lang="en-GB" sz="1800"/>
                    </a:p>
                  </a:txBody>
                  <a:tcPr marT="45729" marB="45729"/>
                </a:tc>
                <a:extLst>
                  <a:ext uri="{0D108BD9-81ED-4DB2-BD59-A6C34878D82A}">
                    <a16:rowId xmlns:a16="http://schemas.microsoft.com/office/drawing/2014/main" val="10002"/>
                  </a:ext>
                </a:extLst>
              </a:tr>
              <a:tr h="1463442">
                <a:tc>
                  <a:txBody>
                    <a:bodyPr/>
                    <a:lstStyle/>
                    <a:p>
                      <a:pPr lvl="0"/>
                      <a:endParaRPr lang="en-GB" sz="1800"/>
                    </a:p>
                  </a:txBody>
                  <a:tcPr marT="45729" marB="45729"/>
                </a:tc>
                <a:tc>
                  <a:txBody>
                    <a:bodyPr/>
                    <a:lstStyle/>
                    <a:p>
                      <a:pPr lvl="0"/>
                      <a:endParaRPr lang="en-GB" sz="1800"/>
                    </a:p>
                  </a:txBody>
                  <a:tcPr marT="45729" marB="45729"/>
                </a:tc>
                <a:tc>
                  <a:txBody>
                    <a:bodyPr/>
                    <a:lstStyle/>
                    <a:p>
                      <a:pPr lvl="0"/>
                      <a:endParaRPr lang="en-GB" sz="1800"/>
                    </a:p>
                  </a:txBody>
                  <a:tcPr marT="45729" marB="45729"/>
                </a:tc>
                <a:tc>
                  <a:txBody>
                    <a:bodyPr/>
                    <a:lstStyle/>
                    <a:p>
                      <a:pPr lvl="0"/>
                      <a:endParaRPr lang="en-GB" sz="1800"/>
                    </a:p>
                    <a:p>
                      <a:pPr lvl="0"/>
                      <a:endParaRPr lang="en-GB" sz="1800"/>
                    </a:p>
                    <a:p>
                      <a:pPr lvl="0"/>
                      <a:endParaRPr lang="en-GB" sz="1800"/>
                    </a:p>
                    <a:p>
                      <a:pPr lvl="0"/>
                      <a:endParaRPr lang="en-GB" sz="1800"/>
                    </a:p>
                    <a:p>
                      <a:pPr lvl="0"/>
                      <a:endParaRPr lang="en-GB" sz="1800"/>
                    </a:p>
                  </a:txBody>
                  <a:tcPr marT="45729" marB="45729"/>
                </a:tc>
                <a:extLst>
                  <a:ext uri="{0D108BD9-81ED-4DB2-BD59-A6C34878D82A}">
                    <a16:rowId xmlns:a16="http://schemas.microsoft.com/office/drawing/2014/main" val="10003"/>
                  </a:ext>
                </a:extLst>
              </a:tr>
              <a:tr h="640253">
                <a:tc>
                  <a:txBody>
                    <a:bodyPr/>
                    <a:lstStyle/>
                    <a:p>
                      <a:pPr lvl="0"/>
                      <a:endParaRPr lang="en-GB" sz="1800"/>
                    </a:p>
                  </a:txBody>
                  <a:tcPr marT="45729" marB="45729"/>
                </a:tc>
                <a:tc>
                  <a:txBody>
                    <a:bodyPr/>
                    <a:lstStyle/>
                    <a:p>
                      <a:pPr lvl="0"/>
                      <a:endParaRPr lang="en-GB" sz="1800"/>
                    </a:p>
                  </a:txBody>
                  <a:tcPr marT="45729" marB="45729"/>
                </a:tc>
                <a:tc>
                  <a:txBody>
                    <a:bodyPr/>
                    <a:lstStyle/>
                    <a:p>
                      <a:pPr lvl="0"/>
                      <a:endParaRPr lang="en-GB" sz="1800"/>
                    </a:p>
                  </a:txBody>
                  <a:tcPr marT="45729" marB="45729"/>
                </a:tc>
                <a:tc>
                  <a:txBody>
                    <a:bodyPr/>
                    <a:lstStyle/>
                    <a:p>
                      <a:pPr lvl="0"/>
                      <a:endParaRPr lang="en-GB" sz="1800"/>
                    </a:p>
                    <a:p>
                      <a:pPr lvl="0"/>
                      <a:endParaRPr lang="en-GB" sz="1800"/>
                    </a:p>
                  </a:txBody>
                  <a:tcPr marT="45729" marB="45729"/>
                </a:tc>
                <a:extLst>
                  <a:ext uri="{0D108BD9-81ED-4DB2-BD59-A6C34878D82A}">
                    <a16:rowId xmlns:a16="http://schemas.microsoft.com/office/drawing/2014/main" val="10004"/>
                  </a:ext>
                </a:extLst>
              </a:tr>
            </a:tbl>
          </a:graphicData>
        </a:graphic>
      </p:graphicFrame>
      <p:pic>
        <p:nvPicPr>
          <p:cNvPr id="4" name="Picture 4"/>
          <p:cNvPicPr>
            <a:picLocks noChangeAspect="1"/>
          </p:cNvPicPr>
          <p:nvPr/>
        </p:nvPicPr>
        <p:blipFill>
          <a:blip r:embed="rId2"/>
          <a:srcRect/>
          <a:stretch>
            <a:fillRect/>
          </a:stretch>
        </p:blipFill>
        <p:spPr>
          <a:xfrm>
            <a:off x="949320" y="1450979"/>
            <a:ext cx="1544641" cy="1331915"/>
          </a:xfrm>
          <a:prstGeom prst="rect">
            <a:avLst/>
          </a:prstGeom>
          <a:noFill/>
          <a:ln cap="flat">
            <a:noFill/>
          </a:ln>
        </p:spPr>
      </p:pic>
      <p:pic>
        <p:nvPicPr>
          <p:cNvPr id="5" name="Picture 5"/>
          <p:cNvPicPr>
            <a:picLocks noChangeAspect="1"/>
          </p:cNvPicPr>
          <p:nvPr/>
        </p:nvPicPr>
        <p:blipFill>
          <a:blip r:embed="rId3"/>
          <a:srcRect/>
          <a:stretch>
            <a:fillRect/>
          </a:stretch>
        </p:blipFill>
        <p:spPr>
          <a:xfrm>
            <a:off x="2954334" y="1450979"/>
            <a:ext cx="1309685" cy="1263645"/>
          </a:xfrm>
          <a:prstGeom prst="rect">
            <a:avLst/>
          </a:prstGeom>
          <a:noFill/>
          <a:ln cap="flat">
            <a:noFill/>
          </a:ln>
        </p:spPr>
      </p:pic>
      <p:pic>
        <p:nvPicPr>
          <p:cNvPr id="6" name="Picture 6"/>
          <p:cNvPicPr>
            <a:picLocks noChangeAspect="1"/>
          </p:cNvPicPr>
          <p:nvPr/>
        </p:nvPicPr>
        <p:blipFill>
          <a:blip r:embed="rId4"/>
          <a:srcRect/>
          <a:stretch>
            <a:fillRect/>
          </a:stretch>
        </p:blipFill>
        <p:spPr>
          <a:xfrm>
            <a:off x="4859341" y="1450979"/>
            <a:ext cx="1373191" cy="1301748"/>
          </a:xfrm>
          <a:prstGeom prst="rect">
            <a:avLst/>
          </a:prstGeom>
          <a:noFill/>
          <a:ln cap="flat">
            <a:noFill/>
          </a:ln>
        </p:spPr>
      </p:pic>
      <p:pic>
        <p:nvPicPr>
          <p:cNvPr id="7" name="Picture 7"/>
          <p:cNvPicPr>
            <a:picLocks noChangeAspect="1"/>
          </p:cNvPicPr>
          <p:nvPr/>
        </p:nvPicPr>
        <p:blipFill>
          <a:blip r:embed="rId5"/>
          <a:srcRect/>
          <a:stretch>
            <a:fillRect/>
          </a:stretch>
        </p:blipFill>
        <p:spPr>
          <a:xfrm>
            <a:off x="6827833" y="1384301"/>
            <a:ext cx="1481135" cy="1398583"/>
          </a:xfrm>
          <a:prstGeom prst="rect">
            <a:avLst/>
          </a:prstGeom>
          <a:noFill/>
          <a:ln cap="flat">
            <a:noFill/>
          </a:ln>
        </p:spPr>
      </p:pic>
      <p:pic>
        <p:nvPicPr>
          <p:cNvPr id="8" name="Picture 8"/>
          <p:cNvPicPr>
            <a:picLocks noChangeAspect="1"/>
          </p:cNvPicPr>
          <p:nvPr/>
        </p:nvPicPr>
        <p:blipFill>
          <a:blip r:embed="rId6"/>
          <a:srcRect/>
          <a:stretch>
            <a:fillRect/>
          </a:stretch>
        </p:blipFill>
        <p:spPr>
          <a:xfrm>
            <a:off x="949320" y="3584576"/>
            <a:ext cx="1416048" cy="1152528"/>
          </a:xfrm>
          <a:prstGeom prst="rect">
            <a:avLst/>
          </a:prstGeom>
          <a:noFill/>
          <a:ln cap="flat">
            <a:noFill/>
          </a:ln>
        </p:spPr>
      </p:pic>
      <p:pic>
        <p:nvPicPr>
          <p:cNvPr id="9" name="Picture 9"/>
          <p:cNvPicPr>
            <a:picLocks noChangeAspect="1"/>
          </p:cNvPicPr>
          <p:nvPr/>
        </p:nvPicPr>
        <p:blipFill>
          <a:blip r:embed="rId7"/>
          <a:srcRect/>
          <a:stretch>
            <a:fillRect/>
          </a:stretch>
        </p:blipFill>
        <p:spPr>
          <a:xfrm>
            <a:off x="2824160" y="3619496"/>
            <a:ext cx="1555751" cy="1154109"/>
          </a:xfrm>
          <a:prstGeom prst="rect">
            <a:avLst/>
          </a:prstGeom>
          <a:noFill/>
          <a:ln cap="flat">
            <a:noFill/>
          </a:ln>
        </p:spPr>
      </p:pic>
      <p:pic>
        <p:nvPicPr>
          <p:cNvPr id="10" name="Picture 10"/>
          <p:cNvPicPr>
            <a:picLocks noChangeAspect="1"/>
          </p:cNvPicPr>
          <p:nvPr/>
        </p:nvPicPr>
        <p:blipFill>
          <a:blip r:embed="rId8"/>
          <a:srcRect/>
          <a:stretch>
            <a:fillRect/>
          </a:stretch>
        </p:blipFill>
        <p:spPr>
          <a:xfrm>
            <a:off x="4859341" y="3548064"/>
            <a:ext cx="1373191" cy="1225552"/>
          </a:xfrm>
          <a:prstGeom prst="rect">
            <a:avLst/>
          </a:prstGeom>
          <a:noFill/>
          <a:ln cap="flat">
            <a:noFill/>
          </a:ln>
        </p:spPr>
      </p:pic>
      <p:pic>
        <p:nvPicPr>
          <p:cNvPr id="11" name="Picture 11"/>
          <p:cNvPicPr>
            <a:picLocks noChangeAspect="1"/>
          </p:cNvPicPr>
          <p:nvPr/>
        </p:nvPicPr>
        <p:blipFill>
          <a:blip r:embed="rId9"/>
          <a:srcRect/>
          <a:stretch>
            <a:fillRect/>
          </a:stretch>
        </p:blipFill>
        <p:spPr>
          <a:xfrm>
            <a:off x="6965954" y="3584576"/>
            <a:ext cx="1203322" cy="1228725"/>
          </a:xfrm>
          <a:prstGeom prst="rect">
            <a:avLst/>
          </a:prstGeom>
          <a:noFill/>
          <a:ln cap="flat">
            <a:noFill/>
          </a:ln>
        </p:spPr>
      </p:pic>
      <p:sp>
        <p:nvSpPr>
          <p:cNvPr id="12" name="Footer Placeholder 15"/>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4" name="TextBox 1"/>
          <p:cNvSpPr txBox="1"/>
          <p:nvPr/>
        </p:nvSpPr>
        <p:spPr>
          <a:xfrm>
            <a:off x="628650" y="5665302"/>
            <a:ext cx="7886700" cy="55399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1" i="0" u="none" strike="noStrike" kern="1200" cap="none" spc="0" baseline="0">
                <a:solidFill>
                  <a:srgbClr val="FF0000"/>
                </a:solidFill>
                <a:uFillTx/>
                <a:latin typeface="Century Gothic" pitchFamily="34"/>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use the eight points of a compass, four and six-figure grid references, symbols and key (including the use of Ordnance Survey maps) to build their knowledge of the United Kingdom and the wider world.</a:t>
            </a:r>
          </a:p>
        </p:txBody>
      </p:sp>
      <p:sp>
        <p:nvSpPr>
          <p:cNvPr id="15" name="Rectangle 20"/>
          <p:cNvSpPr/>
          <p:nvPr/>
        </p:nvSpPr>
        <p:spPr>
          <a:xfrm>
            <a:off x="7453310" y="146459"/>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A</a:t>
            </a:r>
            <a:endParaRPr lang="en-GB" sz="3200" b="1" i="0" u="none" strike="noStrike" kern="1200" cap="none" spc="0" baseline="0">
              <a:solidFill>
                <a:srgbClr val="FFFFFF"/>
              </a:solidFill>
              <a:uFillTx/>
              <a:latin typeface="Century Gothic" pitchFamily="34"/>
            </a:endParaRPr>
          </a:p>
        </p:txBody>
      </p:sp>
      <p:sp>
        <p:nvSpPr>
          <p:cNvPr id="17" name="Slide Number Placeholder 16"/>
          <p:cNvSpPr>
            <a:spLocks noGrp="1"/>
          </p:cNvSpPr>
          <p:nvPr>
            <p:ph type="sldNum" sz="quarter" idx="8"/>
          </p:nvPr>
        </p:nvSpPr>
        <p:spPr/>
        <p:txBody>
          <a:bodyPr/>
          <a:lstStyle/>
          <a:p>
            <a:pPr lvl="0"/>
            <a:fld id="{FDC8F4D4-DEA1-48FA-A959-B844C4CDC30B}" type="slidenum">
              <a:rPr lang="en-GB" smtClean="0"/>
              <a:t>64</a:t>
            </a:fld>
            <a:endParaRPr lang="en-GB"/>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82">
    <p:spTree>
      <p:nvGrpSpPr>
        <p:cNvPr id="1" name=""/>
        <p:cNvGrpSpPr/>
        <p:nvPr/>
      </p:nvGrpSpPr>
      <p:grpSpPr>
        <a:xfrm>
          <a:off x="0" y="0"/>
          <a:ext cx="0" cy="0"/>
          <a:chOff x="0" y="0"/>
          <a:chExt cx="0" cy="0"/>
        </a:xfrm>
      </p:grpSpPr>
      <p:pic>
        <p:nvPicPr>
          <p:cNvPr id="2" name="Picture 4"/>
          <p:cNvPicPr>
            <a:picLocks noChangeAspect="1"/>
          </p:cNvPicPr>
          <p:nvPr/>
        </p:nvPicPr>
        <p:blipFill>
          <a:blip r:embed="rId2"/>
          <a:srcRect/>
          <a:stretch>
            <a:fillRect/>
          </a:stretch>
        </p:blipFill>
        <p:spPr>
          <a:xfrm>
            <a:off x="93661" y="350836"/>
            <a:ext cx="6113458" cy="5434014"/>
          </a:xfrm>
          <a:prstGeom prst="rect">
            <a:avLst/>
          </a:prstGeom>
          <a:noFill/>
          <a:ln cap="flat">
            <a:noFill/>
          </a:ln>
        </p:spPr>
      </p:pic>
      <p:graphicFrame>
        <p:nvGraphicFramePr>
          <p:cNvPr id="3" name="Table 5"/>
          <p:cNvGraphicFramePr>
            <a:graphicFrameLocks noGrp="1"/>
          </p:cNvGraphicFramePr>
          <p:nvPr/>
        </p:nvGraphicFramePr>
        <p:xfrm>
          <a:off x="6207120" y="681035"/>
          <a:ext cx="2717797" cy="5091085"/>
        </p:xfrm>
        <a:graphic>
          <a:graphicData uri="http://schemas.openxmlformats.org/drawingml/2006/table">
            <a:tbl>
              <a:tblPr firstRow="1" bandRow="1">
                <a:effectLst/>
                <a:tableStyleId>{5C22544A-7EE6-4342-B048-85BDC9FD1C3A}</a:tableStyleId>
              </a:tblPr>
              <a:tblGrid>
                <a:gridCol w="2717797">
                  <a:extLst>
                    <a:ext uri="{9D8B030D-6E8A-4147-A177-3AD203B41FA5}">
                      <a16:colId xmlns:a16="http://schemas.microsoft.com/office/drawing/2014/main" val="20000"/>
                    </a:ext>
                  </a:extLst>
                </a:gridCol>
              </a:tblGrid>
              <a:tr h="640189">
                <a:tc>
                  <a:txBody>
                    <a:bodyPr/>
                    <a:lstStyle/>
                    <a:p>
                      <a:pPr lvl="0"/>
                      <a:r>
                        <a:rPr lang="en-GB" sz="1800">
                          <a:solidFill>
                            <a:srgbClr val="000000"/>
                          </a:solidFill>
                          <a:latin typeface="Century Gothic" pitchFamily="34"/>
                        </a:rPr>
                        <a:t>What is the six figure grid reference for:</a:t>
                      </a:r>
                    </a:p>
                  </a:txBody>
                  <a:tcPr marL="91430" marR="91430" marT="45729" marB="45729">
                    <a:solidFill>
                      <a:srgbClr val="EDEDED"/>
                    </a:solidFill>
                  </a:tcPr>
                </a:tc>
                <a:extLst>
                  <a:ext uri="{0D108BD9-81ED-4DB2-BD59-A6C34878D82A}">
                    <a16:rowId xmlns:a16="http://schemas.microsoft.com/office/drawing/2014/main" val="10000"/>
                  </a:ext>
                </a:extLst>
              </a:tr>
              <a:tr h="370908">
                <a:tc>
                  <a:txBody>
                    <a:bodyPr/>
                    <a:lstStyle/>
                    <a:p>
                      <a:pPr lvl="0"/>
                      <a:r>
                        <a:rPr lang="en-GB" sz="1800">
                          <a:latin typeface="Century Gothic" pitchFamily="34"/>
                        </a:rPr>
                        <a:t>Old Dane</a:t>
                      </a:r>
                    </a:p>
                  </a:txBody>
                  <a:tcPr marL="91430" marR="91430" marT="45729" marB="45729"/>
                </a:tc>
                <a:extLst>
                  <a:ext uri="{0D108BD9-81ED-4DB2-BD59-A6C34878D82A}">
                    <a16:rowId xmlns:a16="http://schemas.microsoft.com/office/drawing/2014/main" val="10001"/>
                  </a:ext>
                </a:extLst>
              </a:tr>
              <a:tr h="370908">
                <a:tc>
                  <a:txBody>
                    <a:bodyPr/>
                    <a:lstStyle/>
                    <a:p>
                      <a:pPr lvl="0"/>
                      <a:endParaRPr lang="en-GB" sz="1800">
                        <a:latin typeface="Century Gothic" pitchFamily="34"/>
                      </a:endParaRPr>
                    </a:p>
                  </a:txBody>
                  <a:tcPr marL="91430" marR="91430" marT="45729" marB="45729"/>
                </a:tc>
                <a:extLst>
                  <a:ext uri="{0D108BD9-81ED-4DB2-BD59-A6C34878D82A}">
                    <a16:rowId xmlns:a16="http://schemas.microsoft.com/office/drawing/2014/main" val="10002"/>
                  </a:ext>
                </a:extLst>
              </a:tr>
              <a:tr h="370908">
                <a:tc>
                  <a:txBody>
                    <a:bodyPr/>
                    <a:lstStyle/>
                    <a:p>
                      <a:pPr lvl="0"/>
                      <a:r>
                        <a:rPr lang="en-GB" sz="1800">
                          <a:latin typeface="Century Gothic" pitchFamily="34"/>
                        </a:rPr>
                        <a:t>Sports Centre</a:t>
                      </a:r>
                    </a:p>
                  </a:txBody>
                  <a:tcPr marL="91430" marR="91430" marT="45729" marB="45729"/>
                </a:tc>
                <a:extLst>
                  <a:ext uri="{0D108BD9-81ED-4DB2-BD59-A6C34878D82A}">
                    <a16:rowId xmlns:a16="http://schemas.microsoft.com/office/drawing/2014/main" val="10003"/>
                  </a:ext>
                </a:extLst>
              </a:tr>
              <a:tr h="370908">
                <a:tc>
                  <a:txBody>
                    <a:bodyPr/>
                    <a:lstStyle/>
                    <a:p>
                      <a:pPr lvl="0"/>
                      <a:endParaRPr lang="en-GB" sz="1800">
                        <a:latin typeface="Century Gothic" pitchFamily="34"/>
                      </a:endParaRPr>
                    </a:p>
                  </a:txBody>
                  <a:tcPr marL="91430" marR="91430" marT="45729" marB="45729"/>
                </a:tc>
                <a:extLst>
                  <a:ext uri="{0D108BD9-81ED-4DB2-BD59-A6C34878D82A}">
                    <a16:rowId xmlns:a16="http://schemas.microsoft.com/office/drawing/2014/main" val="10004"/>
                  </a:ext>
                </a:extLst>
              </a:tr>
              <a:tr h="370908">
                <a:tc>
                  <a:txBody>
                    <a:bodyPr/>
                    <a:lstStyle/>
                    <a:p>
                      <a:pPr lvl="0"/>
                      <a:r>
                        <a:rPr lang="en-GB" sz="1800">
                          <a:latin typeface="Century Gothic" pitchFamily="34"/>
                        </a:rPr>
                        <a:t>Crantock Campsite</a:t>
                      </a:r>
                    </a:p>
                  </a:txBody>
                  <a:tcPr marL="91430" marR="91430" marT="45729" marB="45729"/>
                </a:tc>
                <a:extLst>
                  <a:ext uri="{0D108BD9-81ED-4DB2-BD59-A6C34878D82A}">
                    <a16:rowId xmlns:a16="http://schemas.microsoft.com/office/drawing/2014/main" val="10005"/>
                  </a:ext>
                </a:extLst>
              </a:tr>
              <a:tr h="370908">
                <a:tc>
                  <a:txBody>
                    <a:bodyPr/>
                    <a:lstStyle/>
                    <a:p>
                      <a:pPr lvl="0"/>
                      <a:endParaRPr lang="en-GB" sz="1800">
                        <a:latin typeface="Century Gothic" pitchFamily="34"/>
                      </a:endParaRPr>
                    </a:p>
                  </a:txBody>
                  <a:tcPr marL="91430" marR="91430" marT="45729" marB="45729"/>
                </a:tc>
                <a:extLst>
                  <a:ext uri="{0D108BD9-81ED-4DB2-BD59-A6C34878D82A}">
                    <a16:rowId xmlns:a16="http://schemas.microsoft.com/office/drawing/2014/main" val="10006"/>
                  </a:ext>
                </a:extLst>
              </a:tr>
              <a:tr h="370908">
                <a:tc>
                  <a:txBody>
                    <a:bodyPr/>
                    <a:lstStyle/>
                    <a:p>
                      <a:pPr lvl="0"/>
                      <a:r>
                        <a:rPr lang="en-GB" sz="1800">
                          <a:latin typeface="Century Gothic" pitchFamily="34"/>
                        </a:rPr>
                        <a:t>Fistral Beach Car Park</a:t>
                      </a:r>
                    </a:p>
                  </a:txBody>
                  <a:tcPr marL="91430" marR="91430" marT="45729" marB="45729"/>
                </a:tc>
                <a:extLst>
                  <a:ext uri="{0D108BD9-81ED-4DB2-BD59-A6C34878D82A}">
                    <a16:rowId xmlns:a16="http://schemas.microsoft.com/office/drawing/2014/main" val="10007"/>
                  </a:ext>
                </a:extLst>
              </a:tr>
              <a:tr h="370908">
                <a:tc>
                  <a:txBody>
                    <a:bodyPr/>
                    <a:lstStyle/>
                    <a:p>
                      <a:pPr lvl="0"/>
                      <a:endParaRPr lang="en-GB" sz="1800">
                        <a:latin typeface="Century Gothic" pitchFamily="34"/>
                      </a:endParaRPr>
                    </a:p>
                  </a:txBody>
                  <a:tcPr marL="91430" marR="91430" marT="45729" marB="45729"/>
                </a:tc>
                <a:extLst>
                  <a:ext uri="{0D108BD9-81ED-4DB2-BD59-A6C34878D82A}">
                    <a16:rowId xmlns:a16="http://schemas.microsoft.com/office/drawing/2014/main" val="10008"/>
                  </a:ext>
                </a:extLst>
              </a:tr>
              <a:tr h="370908">
                <a:tc>
                  <a:txBody>
                    <a:bodyPr/>
                    <a:lstStyle/>
                    <a:p>
                      <a:pPr lvl="0"/>
                      <a:r>
                        <a:rPr lang="en-GB" sz="1800">
                          <a:latin typeface="Century Gothic" pitchFamily="34"/>
                        </a:rPr>
                        <a:t>Trevelgue Head</a:t>
                      </a:r>
                    </a:p>
                  </a:txBody>
                  <a:tcPr marL="91430" marR="91430" marT="45729" marB="45729"/>
                </a:tc>
                <a:extLst>
                  <a:ext uri="{0D108BD9-81ED-4DB2-BD59-A6C34878D82A}">
                    <a16:rowId xmlns:a16="http://schemas.microsoft.com/office/drawing/2014/main" val="10009"/>
                  </a:ext>
                </a:extLst>
              </a:tr>
              <a:tr h="370908">
                <a:tc>
                  <a:txBody>
                    <a:bodyPr/>
                    <a:lstStyle/>
                    <a:p>
                      <a:pPr lvl="0"/>
                      <a:endParaRPr lang="en-GB" sz="1800">
                        <a:latin typeface="Century Gothic" pitchFamily="34"/>
                      </a:endParaRPr>
                    </a:p>
                  </a:txBody>
                  <a:tcPr marL="91430" marR="91430" marT="45729" marB="45729"/>
                </a:tc>
                <a:extLst>
                  <a:ext uri="{0D108BD9-81ED-4DB2-BD59-A6C34878D82A}">
                    <a16:rowId xmlns:a16="http://schemas.microsoft.com/office/drawing/2014/main" val="10010"/>
                  </a:ext>
                </a:extLst>
              </a:tr>
              <a:tr h="370908">
                <a:tc>
                  <a:txBody>
                    <a:bodyPr/>
                    <a:lstStyle/>
                    <a:p>
                      <a:pPr lvl="0"/>
                      <a:r>
                        <a:rPr lang="en-GB" sz="1800">
                          <a:latin typeface="Century Gothic" pitchFamily="34"/>
                        </a:rPr>
                        <a:t>Leisure Park</a:t>
                      </a:r>
                    </a:p>
                  </a:txBody>
                  <a:tcPr marL="91430" marR="91430" marT="45729" marB="45729"/>
                </a:tc>
                <a:extLst>
                  <a:ext uri="{0D108BD9-81ED-4DB2-BD59-A6C34878D82A}">
                    <a16:rowId xmlns:a16="http://schemas.microsoft.com/office/drawing/2014/main" val="10011"/>
                  </a:ext>
                </a:extLst>
              </a:tr>
              <a:tr h="370908">
                <a:tc>
                  <a:txBody>
                    <a:bodyPr/>
                    <a:lstStyle/>
                    <a:p>
                      <a:pPr lvl="0"/>
                      <a:endParaRPr lang="en-GB" sz="1800">
                        <a:latin typeface="Century Gothic" pitchFamily="34"/>
                      </a:endParaRPr>
                    </a:p>
                  </a:txBody>
                  <a:tcPr marL="91430" marR="91430" marT="45729" marB="45729"/>
                </a:tc>
                <a:extLst>
                  <a:ext uri="{0D108BD9-81ED-4DB2-BD59-A6C34878D82A}">
                    <a16:rowId xmlns:a16="http://schemas.microsoft.com/office/drawing/2014/main" val="10012"/>
                  </a:ext>
                </a:extLst>
              </a:tr>
            </a:tbl>
          </a:graphicData>
        </a:graphic>
      </p:graphicFrame>
      <p:sp>
        <p:nvSpPr>
          <p:cNvPr id="4" name="Footer Placeholder 7"/>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TextBox 5"/>
          <p:cNvSpPr txBox="1"/>
          <p:nvPr/>
        </p:nvSpPr>
        <p:spPr>
          <a:xfrm>
            <a:off x="628650" y="5899964"/>
            <a:ext cx="7886700" cy="55399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1" i="0" u="none" strike="noStrike" kern="1200" cap="none" spc="0" baseline="0">
                <a:solidFill>
                  <a:srgbClr val="FF0000"/>
                </a:solidFill>
                <a:uFillTx/>
                <a:latin typeface="Century Gothic" pitchFamily="34"/>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use the eight points of a compass, four and six-figure grid references, symbols and key (including the use of Ordnance Survey maps) to build their knowledge of the United Kingdom and the wider world.</a:t>
            </a:r>
          </a:p>
        </p:txBody>
      </p:sp>
      <p:sp>
        <p:nvSpPr>
          <p:cNvPr id="7" name="Rectangle 20"/>
          <p:cNvSpPr/>
          <p:nvPr/>
        </p:nvSpPr>
        <p:spPr>
          <a:xfrm>
            <a:off x="628650" y="638662"/>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B</a:t>
            </a:r>
            <a:endParaRPr lang="en-GB" sz="3200" b="1" i="0" u="none" strike="noStrike" kern="1200" cap="none" spc="0" baseline="0">
              <a:solidFill>
                <a:srgbClr val="FFFFFF"/>
              </a:solidFill>
              <a:uFillTx/>
              <a:latin typeface="Century Gothic" pitchFamily="34"/>
            </a:endParaRPr>
          </a:p>
        </p:txBody>
      </p:sp>
      <p:sp>
        <p:nvSpPr>
          <p:cNvPr id="9" name="Slide Number Placeholder 8"/>
          <p:cNvSpPr>
            <a:spLocks noGrp="1"/>
          </p:cNvSpPr>
          <p:nvPr>
            <p:ph type="sldNum" sz="quarter" idx="8"/>
          </p:nvPr>
        </p:nvSpPr>
        <p:spPr/>
        <p:txBody>
          <a:bodyPr/>
          <a:lstStyle/>
          <a:p>
            <a:pPr lvl="0"/>
            <a:fld id="{800496E8-3B95-4BCD-BE1D-173A4D5F2E30}" type="slidenum">
              <a:rPr lang="en-GB" smtClean="0"/>
              <a:t>65</a:t>
            </a:fld>
            <a:endParaRPr lang="en-GB"/>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76">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430216"/>
          </a:xfrm>
        </p:spPr>
        <p:txBody>
          <a:bodyPr/>
          <a:lstStyle/>
          <a:p>
            <a:pPr lvl="0"/>
            <a:r>
              <a:rPr lang="en-GB" sz="2300" b="1">
                <a:latin typeface="Century Gothic" pitchFamily="34"/>
              </a:rPr>
              <a:t>Industry and Ports</a:t>
            </a:r>
          </a:p>
        </p:txBody>
      </p:sp>
      <p:graphicFrame>
        <p:nvGraphicFramePr>
          <p:cNvPr id="3" name="Content Placeholder 3"/>
          <p:cNvGraphicFramePr>
            <a:graphicFrameLocks noGrp="1"/>
          </p:cNvGraphicFramePr>
          <p:nvPr>
            <p:ph idx="1"/>
          </p:nvPr>
        </p:nvGraphicFramePr>
        <p:xfrm>
          <a:off x="628650" y="795335"/>
          <a:ext cx="7886698" cy="5491188"/>
        </p:xfrm>
        <a:graphic>
          <a:graphicData uri="http://schemas.openxmlformats.org/drawingml/2006/table">
            <a:tbl>
              <a:tblPr firstRow="1" bandRow="1">
                <a:effectLst/>
                <a:tableStyleId>{5C22544A-7EE6-4342-B048-85BDC9FD1C3A}</a:tableStyleId>
              </a:tblPr>
              <a:tblGrid>
                <a:gridCol w="3943349">
                  <a:extLst>
                    <a:ext uri="{9D8B030D-6E8A-4147-A177-3AD203B41FA5}">
                      <a16:colId xmlns:a16="http://schemas.microsoft.com/office/drawing/2014/main" val="20000"/>
                    </a:ext>
                  </a:extLst>
                </a:gridCol>
                <a:gridCol w="3943349">
                  <a:extLst>
                    <a:ext uri="{9D8B030D-6E8A-4147-A177-3AD203B41FA5}">
                      <a16:colId xmlns:a16="http://schemas.microsoft.com/office/drawing/2014/main" val="20001"/>
                    </a:ext>
                  </a:extLst>
                </a:gridCol>
              </a:tblGrid>
              <a:tr h="640043">
                <a:tc>
                  <a:txBody>
                    <a:bodyPr/>
                    <a:lstStyle/>
                    <a:p>
                      <a:pPr lvl="0"/>
                      <a:r>
                        <a:rPr lang="en-GB" sz="1800">
                          <a:solidFill>
                            <a:srgbClr val="000000"/>
                          </a:solidFill>
                          <a:latin typeface="Century Gothic" pitchFamily="34"/>
                        </a:rPr>
                        <a:t>Why are industrial areas important to us all?</a:t>
                      </a:r>
                    </a:p>
                  </a:txBody>
                  <a:tcPr marT="45701" marB="45701">
                    <a:solidFill>
                      <a:srgbClr val="EDEDED"/>
                    </a:solidFill>
                  </a:tcPr>
                </a:tc>
                <a:tc>
                  <a:txBody>
                    <a:bodyPr/>
                    <a:lstStyle/>
                    <a:p>
                      <a:pPr lvl="0"/>
                      <a:r>
                        <a:rPr lang="en-GB" sz="1800">
                          <a:solidFill>
                            <a:srgbClr val="000000"/>
                          </a:solidFill>
                          <a:latin typeface="Century Gothic" pitchFamily="34"/>
                        </a:rPr>
                        <a:t>Why are ports so important for the world?</a:t>
                      </a:r>
                    </a:p>
                  </a:txBody>
                  <a:tcPr marT="45701" marB="45701">
                    <a:solidFill>
                      <a:srgbClr val="EDEDED"/>
                    </a:solidFill>
                  </a:tcPr>
                </a:tc>
                <a:extLst>
                  <a:ext uri="{0D108BD9-81ED-4DB2-BD59-A6C34878D82A}">
                    <a16:rowId xmlns:a16="http://schemas.microsoft.com/office/drawing/2014/main" val="10000"/>
                  </a:ext>
                </a:extLst>
              </a:tr>
              <a:tr h="370734">
                <a:tc gridSpan="2">
                  <a:txBody>
                    <a:bodyPr/>
                    <a:lstStyle/>
                    <a:p>
                      <a:pPr lvl="0" algn="ctr"/>
                      <a:r>
                        <a:rPr lang="en-GB" sz="1800" b="1">
                          <a:solidFill>
                            <a:srgbClr val="FF0000"/>
                          </a:solidFill>
                          <a:latin typeface="Century Gothic" pitchFamily="34"/>
                        </a:rPr>
                        <a:t>Think of three reasons for each question.</a:t>
                      </a:r>
                    </a:p>
                  </a:txBody>
                  <a:tcPr marT="45701" marB="45701"/>
                </a:tc>
                <a:tc hMerge="1">
                  <a:txBody>
                    <a:bodyPr/>
                    <a:lstStyle/>
                    <a:p>
                      <a:endParaRPr lang="en-GB"/>
                    </a:p>
                  </a:txBody>
                  <a:tcPr/>
                </a:tc>
                <a:extLst>
                  <a:ext uri="{0D108BD9-81ED-4DB2-BD59-A6C34878D82A}">
                    <a16:rowId xmlns:a16="http://schemas.microsoft.com/office/drawing/2014/main" val="10001"/>
                  </a:ext>
                </a:extLst>
              </a:tr>
              <a:tr h="640043">
                <a:tc>
                  <a:txBody>
                    <a:bodyPr/>
                    <a:lstStyle/>
                    <a:p>
                      <a:pPr lvl="0"/>
                      <a:endParaRPr lang="en-GB" sz="1800"/>
                    </a:p>
                    <a:p>
                      <a:pPr lvl="0"/>
                      <a:endParaRPr lang="en-GB" sz="1800"/>
                    </a:p>
                  </a:txBody>
                  <a:tcPr marT="45701" marB="45701"/>
                </a:tc>
                <a:tc>
                  <a:txBody>
                    <a:bodyPr/>
                    <a:lstStyle/>
                    <a:p>
                      <a:pPr lvl="0"/>
                      <a:endParaRPr lang="en-GB" sz="1800"/>
                    </a:p>
                  </a:txBody>
                  <a:tcPr marT="45701" marB="45701"/>
                </a:tc>
                <a:extLst>
                  <a:ext uri="{0D108BD9-81ED-4DB2-BD59-A6C34878D82A}">
                    <a16:rowId xmlns:a16="http://schemas.microsoft.com/office/drawing/2014/main" val="10002"/>
                  </a:ext>
                </a:extLst>
              </a:tr>
              <a:tr h="640043">
                <a:tc>
                  <a:txBody>
                    <a:bodyPr/>
                    <a:lstStyle/>
                    <a:p>
                      <a:pPr lvl="0"/>
                      <a:endParaRPr lang="en-GB" sz="1800"/>
                    </a:p>
                    <a:p>
                      <a:pPr lvl="0"/>
                      <a:endParaRPr lang="en-GB" sz="1800"/>
                    </a:p>
                  </a:txBody>
                  <a:tcPr marT="45701" marB="45701"/>
                </a:tc>
                <a:tc>
                  <a:txBody>
                    <a:bodyPr/>
                    <a:lstStyle/>
                    <a:p>
                      <a:pPr lvl="0"/>
                      <a:endParaRPr lang="en-GB" sz="1800"/>
                    </a:p>
                  </a:txBody>
                  <a:tcPr marT="45701" marB="45701"/>
                </a:tc>
                <a:extLst>
                  <a:ext uri="{0D108BD9-81ED-4DB2-BD59-A6C34878D82A}">
                    <a16:rowId xmlns:a16="http://schemas.microsoft.com/office/drawing/2014/main" val="10003"/>
                  </a:ext>
                </a:extLst>
              </a:tr>
              <a:tr h="640043">
                <a:tc>
                  <a:txBody>
                    <a:bodyPr/>
                    <a:lstStyle/>
                    <a:p>
                      <a:pPr lvl="0"/>
                      <a:endParaRPr lang="en-GB" sz="1800"/>
                    </a:p>
                    <a:p>
                      <a:pPr lvl="0"/>
                      <a:endParaRPr lang="en-GB" sz="1800"/>
                    </a:p>
                  </a:txBody>
                  <a:tcPr marT="45701" marB="45701"/>
                </a:tc>
                <a:tc>
                  <a:txBody>
                    <a:bodyPr/>
                    <a:lstStyle/>
                    <a:p>
                      <a:pPr lvl="0"/>
                      <a:endParaRPr lang="en-GB" sz="1800"/>
                    </a:p>
                  </a:txBody>
                  <a:tcPr marT="45701" marB="45701"/>
                </a:tc>
                <a:extLst>
                  <a:ext uri="{0D108BD9-81ED-4DB2-BD59-A6C34878D82A}">
                    <a16:rowId xmlns:a16="http://schemas.microsoft.com/office/drawing/2014/main" val="10004"/>
                  </a:ext>
                </a:extLst>
              </a:tr>
              <a:tr h="2560255">
                <a:tc>
                  <a:txBody>
                    <a:bodyPr/>
                    <a:lstStyle/>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p>
                      <a:pPr lvl="0"/>
                      <a:endParaRPr lang="en-GB" sz="1800"/>
                    </a:p>
                  </a:txBody>
                  <a:tcPr marT="45701" marB="45701"/>
                </a:tc>
                <a:tc>
                  <a:txBody>
                    <a:bodyPr/>
                    <a:lstStyle/>
                    <a:p>
                      <a:pPr lvl="0"/>
                      <a:endParaRPr lang="en-GB" sz="1800"/>
                    </a:p>
                  </a:txBody>
                  <a:tcPr marT="45701" marB="45701"/>
                </a:tc>
                <a:extLst>
                  <a:ext uri="{0D108BD9-81ED-4DB2-BD59-A6C34878D82A}">
                    <a16:rowId xmlns:a16="http://schemas.microsoft.com/office/drawing/2014/main" val="10005"/>
                  </a:ext>
                </a:extLst>
              </a:tr>
            </a:tbl>
          </a:graphicData>
        </a:graphic>
      </p:graphicFrame>
      <p:pic>
        <p:nvPicPr>
          <p:cNvPr id="4" name="Picture 7"/>
          <p:cNvPicPr>
            <a:picLocks noChangeAspect="1"/>
          </p:cNvPicPr>
          <p:nvPr/>
        </p:nvPicPr>
        <p:blipFill>
          <a:blip r:embed="rId2"/>
          <a:srcRect/>
          <a:stretch>
            <a:fillRect/>
          </a:stretch>
        </p:blipFill>
        <p:spPr>
          <a:xfrm>
            <a:off x="4572000" y="3756026"/>
            <a:ext cx="3943349" cy="2471742"/>
          </a:xfrm>
          <a:prstGeom prst="rect">
            <a:avLst/>
          </a:prstGeom>
          <a:noFill/>
          <a:ln cap="flat">
            <a:noFill/>
          </a:ln>
        </p:spPr>
      </p:pic>
      <p:sp>
        <p:nvSpPr>
          <p:cNvPr id="5" name="Footer Placeholder 9"/>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pic>
        <p:nvPicPr>
          <p:cNvPr id="7" name="Picture 3"/>
          <p:cNvPicPr>
            <a:picLocks noChangeAspect="1"/>
          </p:cNvPicPr>
          <p:nvPr/>
        </p:nvPicPr>
        <p:blipFill>
          <a:blip r:embed="rId3"/>
          <a:srcRect/>
          <a:stretch>
            <a:fillRect/>
          </a:stretch>
        </p:blipFill>
        <p:spPr>
          <a:xfrm>
            <a:off x="628650" y="3756026"/>
            <a:ext cx="3906838" cy="2471742"/>
          </a:xfrm>
          <a:prstGeom prst="rect">
            <a:avLst/>
          </a:prstGeom>
          <a:noFill/>
          <a:ln cap="flat">
            <a:noFill/>
          </a:ln>
        </p:spPr>
      </p:pic>
      <p:sp>
        <p:nvSpPr>
          <p:cNvPr id="8" name="TextBox 1"/>
          <p:cNvSpPr txBox="1"/>
          <p:nvPr/>
        </p:nvSpPr>
        <p:spPr>
          <a:xfrm>
            <a:off x="3429000" y="89455"/>
            <a:ext cx="5086349" cy="70788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1" i="0" u="none" strike="noStrike" kern="1200" cap="none" spc="0" baseline="0">
                <a:solidFill>
                  <a:srgbClr val="FF0000"/>
                </a:solidFill>
                <a:uFillTx/>
                <a:latin typeface="Century Gothic" pitchFamily="34"/>
                <a:ea typeface="Calibri" pitchFamily="34"/>
                <a:cs typeface="Times New Roman" pitchFamily="18"/>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a:t>
            </a:r>
            <a:endParaRPr lang="en-GB" sz="1000" b="0" i="0" u="none" strike="noStrike" kern="1200" cap="none" spc="0" baseline="0">
              <a:solidFill>
                <a:srgbClr val="000000"/>
              </a:solidFill>
              <a:uFillTx/>
              <a:latin typeface="Calibri"/>
            </a:endParaRPr>
          </a:p>
        </p:txBody>
      </p:sp>
      <p:sp>
        <p:nvSpPr>
          <p:cNvPr id="9" name="Rectangle 20"/>
          <p:cNvSpPr/>
          <p:nvPr/>
        </p:nvSpPr>
        <p:spPr>
          <a:xfrm>
            <a:off x="398458" y="5502273"/>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C</a:t>
            </a:r>
            <a:endParaRPr lang="en-GB" sz="3200" b="1" i="0" u="none" strike="noStrike" kern="1200" cap="none" spc="0" baseline="0">
              <a:solidFill>
                <a:srgbClr val="FFFFFF"/>
              </a:solidFill>
              <a:uFillTx/>
              <a:latin typeface="Century Gothic" pitchFamily="34"/>
            </a:endParaRPr>
          </a:p>
        </p:txBody>
      </p:sp>
      <p:sp>
        <p:nvSpPr>
          <p:cNvPr id="11" name="Slide Number Placeholder 10"/>
          <p:cNvSpPr>
            <a:spLocks noGrp="1"/>
          </p:cNvSpPr>
          <p:nvPr>
            <p:ph type="sldNum" sz="quarter" idx="8"/>
          </p:nvPr>
        </p:nvSpPr>
        <p:spPr/>
        <p:txBody>
          <a:bodyPr/>
          <a:lstStyle/>
          <a:p>
            <a:pPr lvl="0"/>
            <a:fld id="{FDC8F4D4-DEA1-48FA-A959-B844C4CDC30B}" type="slidenum">
              <a:rPr lang="en-GB" smtClean="0"/>
              <a:t>66</a:t>
            </a:fld>
            <a:endParaRPr lang="en-GB"/>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83">
    <p:spTree>
      <p:nvGrpSpPr>
        <p:cNvPr id="1" name=""/>
        <p:cNvGrpSpPr/>
        <p:nvPr/>
      </p:nvGrpSpPr>
      <p:grpSpPr>
        <a:xfrm>
          <a:off x="0" y="0"/>
          <a:ext cx="0" cy="0"/>
          <a:chOff x="0" y="0"/>
          <a:chExt cx="0" cy="0"/>
        </a:xfrm>
      </p:grpSpPr>
      <p:pic>
        <p:nvPicPr>
          <p:cNvPr id="2" name="Picture 4"/>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219071" y="3270251"/>
            <a:ext cx="4514850" cy="2697672"/>
          </a:xfrm>
          <a:prstGeom prst="rect">
            <a:avLst/>
          </a:prstGeom>
          <a:noFill/>
          <a:ln cap="flat">
            <a:noFill/>
          </a:ln>
        </p:spPr>
      </p:pic>
      <p:graphicFrame>
        <p:nvGraphicFramePr>
          <p:cNvPr id="3" name="Table 5"/>
          <p:cNvGraphicFramePr>
            <a:graphicFrameLocks noGrp="1"/>
          </p:cNvGraphicFramePr>
          <p:nvPr/>
        </p:nvGraphicFramePr>
        <p:xfrm>
          <a:off x="4883152" y="257175"/>
          <a:ext cx="4151311" cy="5710750"/>
        </p:xfrm>
        <a:graphic>
          <a:graphicData uri="http://schemas.openxmlformats.org/drawingml/2006/table">
            <a:tbl>
              <a:tblPr firstRow="1" bandRow="1">
                <a:effectLst/>
                <a:tableStyleId>{5C22544A-7EE6-4342-B048-85BDC9FD1C3A}</a:tableStyleId>
              </a:tblPr>
              <a:tblGrid>
                <a:gridCol w="4151311">
                  <a:extLst>
                    <a:ext uri="{9D8B030D-6E8A-4147-A177-3AD203B41FA5}">
                      <a16:colId xmlns:a16="http://schemas.microsoft.com/office/drawing/2014/main" val="20000"/>
                    </a:ext>
                  </a:extLst>
                </a:gridCol>
              </a:tblGrid>
              <a:tr h="478322">
                <a:tc>
                  <a:txBody>
                    <a:bodyPr/>
                    <a:lstStyle/>
                    <a:p>
                      <a:pPr lvl="0"/>
                      <a:r>
                        <a:rPr lang="en-GB" sz="1400">
                          <a:solidFill>
                            <a:srgbClr val="000000"/>
                          </a:solidFill>
                          <a:latin typeface="Century Gothic" pitchFamily="34"/>
                        </a:rPr>
                        <a:t>Name three physical and three human differences relating to these two locations</a:t>
                      </a:r>
                    </a:p>
                  </a:txBody>
                  <a:tcPr marT="45729" marB="45729">
                    <a:solidFill>
                      <a:srgbClr val="EDEDED"/>
                    </a:solidFill>
                  </a:tcPr>
                </a:tc>
                <a:extLst>
                  <a:ext uri="{0D108BD9-81ED-4DB2-BD59-A6C34878D82A}">
                    <a16:rowId xmlns:a16="http://schemas.microsoft.com/office/drawing/2014/main" val="10000"/>
                  </a:ext>
                </a:extLst>
              </a:tr>
              <a:tr h="370898">
                <a:tc>
                  <a:txBody>
                    <a:bodyPr/>
                    <a:lstStyle/>
                    <a:p>
                      <a:pPr lvl="0"/>
                      <a:r>
                        <a:rPr lang="en-GB" sz="1800" b="1">
                          <a:solidFill>
                            <a:srgbClr val="000000"/>
                          </a:solidFill>
                          <a:latin typeface="Century Gothic" pitchFamily="34"/>
                        </a:rPr>
                        <a:t>Physical</a:t>
                      </a:r>
                    </a:p>
                  </a:txBody>
                  <a:tcPr marT="45729" marB="45729">
                    <a:solidFill>
                      <a:srgbClr val="8FAADC"/>
                    </a:solidFill>
                  </a:tcPr>
                </a:tc>
                <a:extLst>
                  <a:ext uri="{0D108BD9-81ED-4DB2-BD59-A6C34878D82A}">
                    <a16:rowId xmlns:a16="http://schemas.microsoft.com/office/drawing/2014/main" val="10001"/>
                  </a:ext>
                </a:extLst>
              </a:tr>
              <a:tr h="370898">
                <a:tc>
                  <a:txBody>
                    <a:bodyPr/>
                    <a:lstStyle/>
                    <a:p>
                      <a:pPr lvl="0"/>
                      <a:r>
                        <a:rPr lang="en-GB" sz="1800" b="1">
                          <a:solidFill>
                            <a:srgbClr val="000000"/>
                          </a:solidFill>
                          <a:latin typeface="Century Gothic" pitchFamily="34"/>
                        </a:rPr>
                        <a:t>1</a:t>
                      </a:r>
                    </a:p>
                  </a:txBody>
                  <a:tcPr marT="45729" marB="45729"/>
                </a:tc>
                <a:extLst>
                  <a:ext uri="{0D108BD9-81ED-4DB2-BD59-A6C34878D82A}">
                    <a16:rowId xmlns:a16="http://schemas.microsoft.com/office/drawing/2014/main" val="10002"/>
                  </a:ext>
                </a:extLst>
              </a:tr>
              <a:tr h="370898">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3"/>
                  </a:ext>
                </a:extLst>
              </a:tr>
              <a:tr h="370898">
                <a:tc>
                  <a:txBody>
                    <a:bodyPr/>
                    <a:lstStyle/>
                    <a:p>
                      <a:pPr lvl="0"/>
                      <a:r>
                        <a:rPr lang="en-GB" sz="1800" b="1">
                          <a:solidFill>
                            <a:srgbClr val="000000"/>
                          </a:solidFill>
                          <a:latin typeface="Century Gothic" pitchFamily="34"/>
                        </a:rPr>
                        <a:t>2</a:t>
                      </a:r>
                    </a:p>
                  </a:txBody>
                  <a:tcPr marT="45729" marB="45729"/>
                </a:tc>
                <a:extLst>
                  <a:ext uri="{0D108BD9-81ED-4DB2-BD59-A6C34878D82A}">
                    <a16:rowId xmlns:a16="http://schemas.microsoft.com/office/drawing/2014/main" val="10004"/>
                  </a:ext>
                </a:extLst>
              </a:tr>
              <a:tr h="370898">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5"/>
                  </a:ext>
                </a:extLst>
              </a:tr>
              <a:tr h="370898">
                <a:tc>
                  <a:txBody>
                    <a:bodyPr/>
                    <a:lstStyle/>
                    <a:p>
                      <a:pPr lvl="0"/>
                      <a:r>
                        <a:rPr lang="en-GB" sz="1800" b="1">
                          <a:solidFill>
                            <a:srgbClr val="000000"/>
                          </a:solidFill>
                          <a:latin typeface="Century Gothic" pitchFamily="34"/>
                        </a:rPr>
                        <a:t>3</a:t>
                      </a:r>
                    </a:p>
                  </a:txBody>
                  <a:tcPr marT="45729" marB="45729"/>
                </a:tc>
                <a:extLst>
                  <a:ext uri="{0D108BD9-81ED-4DB2-BD59-A6C34878D82A}">
                    <a16:rowId xmlns:a16="http://schemas.microsoft.com/office/drawing/2014/main" val="10006"/>
                  </a:ext>
                </a:extLst>
              </a:tr>
              <a:tr h="370898">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07"/>
                  </a:ext>
                </a:extLst>
              </a:tr>
              <a:tr h="370898">
                <a:tc>
                  <a:txBody>
                    <a:bodyPr/>
                    <a:lstStyle/>
                    <a:p>
                      <a:pPr lvl="0"/>
                      <a:r>
                        <a:rPr lang="en-GB" sz="1800" b="1">
                          <a:solidFill>
                            <a:srgbClr val="000000"/>
                          </a:solidFill>
                          <a:latin typeface="Century Gothic" pitchFamily="34"/>
                        </a:rPr>
                        <a:t>Human</a:t>
                      </a:r>
                    </a:p>
                  </a:txBody>
                  <a:tcPr marT="45729" marB="45729">
                    <a:solidFill>
                      <a:srgbClr val="8FAADC"/>
                    </a:solidFill>
                  </a:tcPr>
                </a:tc>
                <a:extLst>
                  <a:ext uri="{0D108BD9-81ED-4DB2-BD59-A6C34878D82A}">
                    <a16:rowId xmlns:a16="http://schemas.microsoft.com/office/drawing/2014/main" val="10008"/>
                  </a:ext>
                </a:extLst>
              </a:tr>
              <a:tr h="370898">
                <a:tc>
                  <a:txBody>
                    <a:bodyPr/>
                    <a:lstStyle/>
                    <a:p>
                      <a:pPr lvl="0"/>
                      <a:r>
                        <a:rPr lang="en-GB" sz="1800" b="1">
                          <a:solidFill>
                            <a:srgbClr val="000000"/>
                          </a:solidFill>
                          <a:latin typeface="Century Gothic" pitchFamily="34"/>
                        </a:rPr>
                        <a:t>1</a:t>
                      </a:r>
                    </a:p>
                  </a:txBody>
                  <a:tcPr marT="45729" marB="45729"/>
                </a:tc>
                <a:extLst>
                  <a:ext uri="{0D108BD9-81ED-4DB2-BD59-A6C34878D82A}">
                    <a16:rowId xmlns:a16="http://schemas.microsoft.com/office/drawing/2014/main" val="10009"/>
                  </a:ext>
                </a:extLst>
              </a:tr>
              <a:tr h="370898">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10"/>
                  </a:ext>
                </a:extLst>
              </a:tr>
              <a:tr h="370898">
                <a:tc>
                  <a:txBody>
                    <a:bodyPr/>
                    <a:lstStyle/>
                    <a:p>
                      <a:pPr lvl="0"/>
                      <a:r>
                        <a:rPr lang="en-GB" sz="1800" b="1">
                          <a:solidFill>
                            <a:srgbClr val="000000"/>
                          </a:solidFill>
                          <a:latin typeface="Century Gothic" pitchFamily="34"/>
                        </a:rPr>
                        <a:t>2</a:t>
                      </a:r>
                    </a:p>
                  </a:txBody>
                  <a:tcPr marT="45729" marB="45729"/>
                </a:tc>
                <a:extLst>
                  <a:ext uri="{0D108BD9-81ED-4DB2-BD59-A6C34878D82A}">
                    <a16:rowId xmlns:a16="http://schemas.microsoft.com/office/drawing/2014/main" val="10011"/>
                  </a:ext>
                </a:extLst>
              </a:tr>
              <a:tr h="370898">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12"/>
                  </a:ext>
                </a:extLst>
              </a:tr>
              <a:tr h="370898">
                <a:tc>
                  <a:txBody>
                    <a:bodyPr/>
                    <a:lstStyle/>
                    <a:p>
                      <a:pPr lvl="0"/>
                      <a:r>
                        <a:rPr lang="en-GB" sz="1800" b="1">
                          <a:solidFill>
                            <a:srgbClr val="000000"/>
                          </a:solidFill>
                          <a:latin typeface="Century Gothic" pitchFamily="34"/>
                        </a:rPr>
                        <a:t>3</a:t>
                      </a:r>
                    </a:p>
                  </a:txBody>
                  <a:tcPr marT="45729" marB="45729"/>
                </a:tc>
                <a:extLst>
                  <a:ext uri="{0D108BD9-81ED-4DB2-BD59-A6C34878D82A}">
                    <a16:rowId xmlns:a16="http://schemas.microsoft.com/office/drawing/2014/main" val="10013"/>
                  </a:ext>
                </a:extLst>
              </a:tr>
              <a:tr h="370898">
                <a:tc>
                  <a:txBody>
                    <a:bodyPr/>
                    <a:lstStyle/>
                    <a:p>
                      <a:pPr lvl="0"/>
                      <a:endParaRPr lang="en-GB" sz="1800" b="1">
                        <a:solidFill>
                          <a:srgbClr val="000000"/>
                        </a:solidFill>
                        <a:latin typeface="Century Gothic" pitchFamily="34"/>
                      </a:endParaRPr>
                    </a:p>
                  </a:txBody>
                  <a:tcPr marT="45729" marB="45729"/>
                </a:tc>
                <a:extLst>
                  <a:ext uri="{0D108BD9-81ED-4DB2-BD59-A6C34878D82A}">
                    <a16:rowId xmlns:a16="http://schemas.microsoft.com/office/drawing/2014/main" val="10014"/>
                  </a:ext>
                </a:extLst>
              </a:tr>
            </a:tbl>
          </a:graphicData>
        </a:graphic>
      </p:graphicFrame>
      <p:pic>
        <p:nvPicPr>
          <p:cNvPr id="4" name="Picture 7"/>
          <p:cNvPicPr>
            <a:picLocks noChangeAspect="1"/>
          </p:cNvPicPr>
          <p:nvPr/>
        </p:nvPicPr>
        <p:blipFill>
          <a:blip r:embed="rId3"/>
          <a:srcRect/>
          <a:stretch>
            <a:fillRect/>
          </a:stretch>
        </p:blipFill>
        <p:spPr>
          <a:xfrm>
            <a:off x="219071" y="307979"/>
            <a:ext cx="4514850" cy="2962271"/>
          </a:xfrm>
          <a:prstGeom prst="rect">
            <a:avLst/>
          </a:prstGeom>
          <a:noFill/>
          <a:ln cap="flat">
            <a:noFill/>
          </a:ln>
        </p:spPr>
      </p:pic>
      <p:sp>
        <p:nvSpPr>
          <p:cNvPr id="6" name="Rectangle 20"/>
          <p:cNvSpPr/>
          <p:nvPr/>
        </p:nvSpPr>
        <p:spPr>
          <a:xfrm>
            <a:off x="219071" y="126589"/>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D</a:t>
            </a:r>
            <a:endParaRPr lang="en-GB" sz="3200" b="1" i="0" u="none" strike="noStrike" kern="1200" cap="none" spc="0" baseline="0">
              <a:solidFill>
                <a:srgbClr val="FFFFFF"/>
              </a:solidFill>
              <a:uFillTx/>
              <a:latin typeface="Century Gothic" pitchFamily="34"/>
            </a:endParaRPr>
          </a:p>
        </p:txBody>
      </p:sp>
      <p:sp>
        <p:nvSpPr>
          <p:cNvPr id="7" name="TextBox 1"/>
          <p:cNvSpPr txBox="1"/>
          <p:nvPr/>
        </p:nvSpPr>
        <p:spPr>
          <a:xfrm>
            <a:off x="219071" y="6046826"/>
            <a:ext cx="7537307" cy="553998"/>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000" b="1" i="0" u="none" strike="noStrike" kern="1200" cap="none" spc="0" baseline="0">
                <a:solidFill>
                  <a:srgbClr val="FF0000"/>
                </a:solidFill>
                <a:uFillTx/>
                <a:latin typeface="Century Gothic" pitchFamily="34"/>
                <a:ea typeface="Calibri" pitchFamily="34"/>
                <a:cs typeface="Times New Roman" pitchFamily="18"/>
              </a:rPr>
              <a:t>National Curriculum coverage: </a:t>
            </a:r>
            <a:r>
              <a:rPr lang="en-GB" sz="1000" b="0" i="0" u="none" strike="noStrike" kern="1200" cap="none" spc="0" baseline="0">
                <a:solidFill>
                  <a:srgbClr val="000000"/>
                </a:solidFill>
                <a:uFillTx/>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a:t>
            </a:r>
            <a:endParaRPr lang="en-GB" sz="1000" b="0" i="0" u="none" strike="noStrike" kern="1200" cap="none" spc="0" baseline="0">
              <a:solidFill>
                <a:srgbClr val="000000"/>
              </a:solidFill>
              <a:uFillTx/>
              <a:latin typeface="Calibri"/>
            </a:endParaRPr>
          </a:p>
        </p:txBody>
      </p:sp>
      <p:sp>
        <p:nvSpPr>
          <p:cNvPr id="9" name="Slide Number Placeholder 8"/>
          <p:cNvSpPr>
            <a:spLocks noGrp="1"/>
          </p:cNvSpPr>
          <p:nvPr>
            <p:ph type="sldNum" sz="quarter" idx="8"/>
          </p:nvPr>
        </p:nvSpPr>
        <p:spPr/>
        <p:txBody>
          <a:bodyPr/>
          <a:lstStyle/>
          <a:p>
            <a:pPr lvl="0"/>
            <a:fld id="{800496E8-3B95-4BCD-BE1D-173A4D5F2E30}" type="slidenum">
              <a:rPr lang="en-GB" smtClean="0"/>
              <a:t>67</a:t>
            </a:fld>
            <a:endParaRPr lang="en-GB"/>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84">
    <p:spTree>
      <p:nvGrpSpPr>
        <p:cNvPr id="1" name=""/>
        <p:cNvGrpSpPr/>
        <p:nvPr/>
      </p:nvGrpSpPr>
      <p:grpSpPr>
        <a:xfrm>
          <a:off x="0" y="0"/>
          <a:ext cx="0" cy="0"/>
          <a:chOff x="0" y="0"/>
          <a:chExt cx="0" cy="0"/>
        </a:xfrm>
      </p:grpSpPr>
      <p:pic>
        <p:nvPicPr>
          <p:cNvPr id="2" name="Picture 2"/>
          <p:cNvPicPr>
            <a:picLocks noChangeAspect="1"/>
          </p:cNvPicPr>
          <p:nvPr/>
        </p:nvPicPr>
        <p:blipFill>
          <a:blip r:embed="rId2" cstate="email">
            <a:extLst>
              <a:ext uri="{28A0092B-C50C-407E-A947-70E740481C1C}">
                <a14:useLocalDpi xmlns:a14="http://schemas.microsoft.com/office/drawing/2010/main"/>
              </a:ext>
            </a:extLst>
          </a:blip>
          <a:srcRect/>
          <a:stretch>
            <a:fillRect/>
          </a:stretch>
        </p:blipFill>
        <p:spPr>
          <a:xfrm>
            <a:off x="0" y="0"/>
            <a:ext cx="9144000" cy="5116516"/>
          </a:xfrm>
          <a:prstGeom prst="rect">
            <a:avLst/>
          </a:prstGeom>
          <a:noFill/>
          <a:ln cap="flat">
            <a:noFill/>
          </a:ln>
        </p:spPr>
      </p:pic>
      <p:graphicFrame>
        <p:nvGraphicFramePr>
          <p:cNvPr id="3" name="Table 3"/>
          <p:cNvGraphicFramePr>
            <a:graphicFrameLocks noGrp="1"/>
          </p:cNvGraphicFramePr>
          <p:nvPr/>
        </p:nvGraphicFramePr>
        <p:xfrm>
          <a:off x="0" y="5116516"/>
          <a:ext cx="9144000" cy="1690699"/>
        </p:xfrm>
        <a:graphic>
          <a:graphicData uri="http://schemas.openxmlformats.org/drawingml/2006/table">
            <a:tbl>
              <a:tblPr firstRow="1" bandRow="1">
                <a:effectLst/>
                <a:tableStyleId>{5C22544A-7EE6-4342-B048-85BDC9FD1C3A}</a:tableStyleId>
              </a:tblPr>
              <a:tblGrid>
                <a:gridCol w="1143000">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1143000">
                  <a:extLst>
                    <a:ext uri="{9D8B030D-6E8A-4147-A177-3AD203B41FA5}">
                      <a16:colId xmlns:a16="http://schemas.microsoft.com/office/drawing/2014/main" val="20002"/>
                    </a:ext>
                  </a:extLst>
                </a:gridCol>
                <a:gridCol w="1143000">
                  <a:extLst>
                    <a:ext uri="{9D8B030D-6E8A-4147-A177-3AD203B41FA5}">
                      <a16:colId xmlns:a16="http://schemas.microsoft.com/office/drawing/2014/main" val="20003"/>
                    </a:ext>
                  </a:extLst>
                </a:gridCol>
                <a:gridCol w="1143000">
                  <a:extLst>
                    <a:ext uri="{9D8B030D-6E8A-4147-A177-3AD203B41FA5}">
                      <a16:colId xmlns:a16="http://schemas.microsoft.com/office/drawing/2014/main" val="20004"/>
                    </a:ext>
                  </a:extLst>
                </a:gridCol>
                <a:gridCol w="1143000">
                  <a:extLst>
                    <a:ext uri="{9D8B030D-6E8A-4147-A177-3AD203B41FA5}">
                      <a16:colId xmlns:a16="http://schemas.microsoft.com/office/drawing/2014/main" val="20005"/>
                    </a:ext>
                  </a:extLst>
                </a:gridCol>
                <a:gridCol w="1143000">
                  <a:extLst>
                    <a:ext uri="{9D8B030D-6E8A-4147-A177-3AD203B41FA5}">
                      <a16:colId xmlns:a16="http://schemas.microsoft.com/office/drawing/2014/main" val="20006"/>
                    </a:ext>
                  </a:extLst>
                </a:gridCol>
                <a:gridCol w="1143000">
                  <a:extLst>
                    <a:ext uri="{9D8B030D-6E8A-4147-A177-3AD203B41FA5}">
                      <a16:colId xmlns:a16="http://schemas.microsoft.com/office/drawing/2014/main" val="20007"/>
                    </a:ext>
                  </a:extLst>
                </a:gridCol>
              </a:tblGrid>
              <a:tr h="579043">
                <a:tc gridSpan="8">
                  <a:txBody>
                    <a:bodyPr/>
                    <a:lstStyle/>
                    <a:p>
                      <a:pPr lvl="0"/>
                      <a:r>
                        <a:rPr lang="en-GB" sz="1600">
                          <a:solidFill>
                            <a:srgbClr val="000000"/>
                          </a:solidFill>
                          <a:latin typeface="Century Gothic" pitchFamily="34"/>
                        </a:rPr>
                        <a:t>If it is 12 o’clock in the UK, what time is it in the following places? Say whether they are ahead or behind the UK. </a:t>
                      </a:r>
                    </a:p>
                  </a:txBody>
                  <a:tcPr marT="45683" marB="45683">
                    <a:solidFill>
                      <a:srgbClr val="EDEDED"/>
                    </a:solidFill>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551">
                <a:tc>
                  <a:txBody>
                    <a:bodyPr/>
                    <a:lstStyle/>
                    <a:p>
                      <a:pPr lvl="0" algn="ctr"/>
                      <a:r>
                        <a:rPr lang="en-GB" sz="1600" b="1">
                          <a:solidFill>
                            <a:srgbClr val="000000"/>
                          </a:solidFill>
                          <a:latin typeface="Century Gothic" pitchFamily="34"/>
                        </a:rPr>
                        <a:t>Country</a:t>
                      </a:r>
                    </a:p>
                  </a:txBody>
                  <a:tcPr marT="45683" marB="45683"/>
                </a:tc>
                <a:tc>
                  <a:txBody>
                    <a:bodyPr/>
                    <a:lstStyle/>
                    <a:p>
                      <a:pPr lvl="0"/>
                      <a:r>
                        <a:rPr lang="en-GB" sz="1600">
                          <a:solidFill>
                            <a:srgbClr val="000000"/>
                          </a:solidFill>
                          <a:latin typeface="Century Gothic" pitchFamily="34"/>
                        </a:rPr>
                        <a:t>India</a:t>
                      </a:r>
                    </a:p>
                  </a:txBody>
                  <a:tcPr marT="45683" marB="45683"/>
                </a:tc>
                <a:tc>
                  <a:txBody>
                    <a:bodyPr/>
                    <a:lstStyle/>
                    <a:p>
                      <a:pPr lvl="0"/>
                      <a:r>
                        <a:rPr lang="en-GB" sz="1600">
                          <a:solidFill>
                            <a:srgbClr val="000000"/>
                          </a:solidFill>
                          <a:latin typeface="Century Gothic" pitchFamily="34"/>
                        </a:rPr>
                        <a:t>Egypt</a:t>
                      </a:r>
                    </a:p>
                  </a:txBody>
                  <a:tcPr marT="45683" marB="45683"/>
                </a:tc>
                <a:tc>
                  <a:txBody>
                    <a:bodyPr/>
                    <a:lstStyle/>
                    <a:p>
                      <a:pPr lvl="0"/>
                      <a:r>
                        <a:rPr lang="en-GB" sz="1500">
                          <a:solidFill>
                            <a:srgbClr val="000000"/>
                          </a:solidFill>
                          <a:latin typeface="Century Gothic" pitchFamily="34"/>
                        </a:rPr>
                        <a:t>Paraguay</a:t>
                      </a:r>
                    </a:p>
                  </a:txBody>
                  <a:tcPr marT="45683" marB="45683"/>
                </a:tc>
                <a:tc>
                  <a:txBody>
                    <a:bodyPr/>
                    <a:lstStyle/>
                    <a:p>
                      <a:pPr lvl="0"/>
                      <a:r>
                        <a:rPr lang="en-GB" sz="1600">
                          <a:solidFill>
                            <a:srgbClr val="000000"/>
                          </a:solidFill>
                          <a:latin typeface="Century Gothic" pitchFamily="34"/>
                        </a:rPr>
                        <a:t>Canada</a:t>
                      </a:r>
                    </a:p>
                  </a:txBody>
                  <a:tcPr marT="45683" marB="45683"/>
                </a:tc>
                <a:tc>
                  <a:txBody>
                    <a:bodyPr/>
                    <a:lstStyle/>
                    <a:p>
                      <a:pPr lvl="0"/>
                      <a:r>
                        <a:rPr lang="en-GB" sz="1600">
                          <a:solidFill>
                            <a:srgbClr val="000000"/>
                          </a:solidFill>
                          <a:latin typeface="Century Gothic" pitchFamily="34"/>
                        </a:rPr>
                        <a:t>Italy</a:t>
                      </a:r>
                    </a:p>
                  </a:txBody>
                  <a:tcPr marT="45683" marB="45683"/>
                </a:tc>
                <a:tc>
                  <a:txBody>
                    <a:bodyPr/>
                    <a:lstStyle/>
                    <a:p>
                      <a:pPr lvl="0"/>
                      <a:r>
                        <a:rPr lang="en-GB" sz="1600">
                          <a:solidFill>
                            <a:srgbClr val="000000"/>
                          </a:solidFill>
                          <a:latin typeface="Century Gothic" pitchFamily="34"/>
                        </a:rPr>
                        <a:t>Mexico</a:t>
                      </a:r>
                    </a:p>
                  </a:txBody>
                  <a:tcPr marT="45683" marB="45683"/>
                </a:tc>
                <a:tc>
                  <a:txBody>
                    <a:bodyPr/>
                    <a:lstStyle/>
                    <a:p>
                      <a:pPr lvl="0"/>
                      <a:r>
                        <a:rPr lang="en-GB" sz="1600">
                          <a:solidFill>
                            <a:srgbClr val="000000"/>
                          </a:solidFill>
                          <a:latin typeface="Century Gothic" pitchFamily="34"/>
                        </a:rPr>
                        <a:t>Iceland</a:t>
                      </a:r>
                    </a:p>
                  </a:txBody>
                  <a:tcPr marT="45683" marB="45683"/>
                </a:tc>
                <a:extLst>
                  <a:ext uri="{0D108BD9-81ED-4DB2-BD59-A6C34878D82A}">
                    <a16:rowId xmlns:a16="http://schemas.microsoft.com/office/drawing/2014/main" val="10001"/>
                  </a:ext>
                </a:extLst>
              </a:tr>
              <a:tr h="370551">
                <a:tc>
                  <a:txBody>
                    <a:bodyPr/>
                    <a:lstStyle/>
                    <a:p>
                      <a:pPr lvl="0" algn="ctr"/>
                      <a:r>
                        <a:rPr lang="en-GB" sz="1600" b="1">
                          <a:solidFill>
                            <a:srgbClr val="000000"/>
                          </a:solidFill>
                          <a:latin typeface="Century Gothic" pitchFamily="34"/>
                        </a:rPr>
                        <a:t>Time</a:t>
                      </a: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extLst>
                  <a:ext uri="{0D108BD9-81ED-4DB2-BD59-A6C34878D82A}">
                    <a16:rowId xmlns:a16="http://schemas.microsoft.com/office/drawing/2014/main" val="10002"/>
                  </a:ext>
                </a:extLst>
              </a:tr>
              <a:tr h="370551">
                <a:tc>
                  <a:txBody>
                    <a:bodyPr/>
                    <a:lstStyle/>
                    <a:p>
                      <a:pPr lvl="0" algn="ctr"/>
                      <a:r>
                        <a:rPr lang="en-GB" sz="1600" b="1">
                          <a:solidFill>
                            <a:srgbClr val="000000"/>
                          </a:solidFill>
                          <a:latin typeface="Century Gothic" pitchFamily="34"/>
                        </a:rPr>
                        <a:t>+ or -</a:t>
                      </a: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tc>
                  <a:txBody>
                    <a:bodyPr/>
                    <a:lstStyle/>
                    <a:p>
                      <a:pPr lvl="0"/>
                      <a:endParaRPr lang="en-GB" sz="1600">
                        <a:solidFill>
                          <a:srgbClr val="000000"/>
                        </a:solidFill>
                        <a:latin typeface="Century Gothic" pitchFamily="34"/>
                      </a:endParaRPr>
                    </a:p>
                  </a:txBody>
                  <a:tcPr marT="45683" marB="45683"/>
                </a:tc>
                <a:extLst>
                  <a:ext uri="{0D108BD9-81ED-4DB2-BD59-A6C34878D82A}">
                    <a16:rowId xmlns:a16="http://schemas.microsoft.com/office/drawing/2014/main" val="10003"/>
                  </a:ext>
                </a:extLst>
              </a:tr>
            </a:tbl>
          </a:graphicData>
        </a:graphic>
      </p:graphicFrame>
      <p:sp>
        <p:nvSpPr>
          <p:cNvPr id="4" name="Footer Placeholder 5"/>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Rectangle 20"/>
          <p:cNvSpPr/>
          <p:nvPr/>
        </p:nvSpPr>
        <p:spPr>
          <a:xfrm>
            <a:off x="0" y="3535710"/>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0" cap="none" spc="0" baseline="0">
                <a:solidFill>
                  <a:srgbClr val="FFFFFF"/>
                </a:solidFill>
                <a:uFillTx/>
                <a:latin typeface="Century Gothic" pitchFamily="34"/>
              </a:rPr>
              <a:t>E</a:t>
            </a:r>
            <a:endParaRPr lang="en-GB" sz="3200" b="1" i="0" u="none" strike="noStrike" kern="1200" cap="none" spc="0" baseline="0">
              <a:solidFill>
                <a:srgbClr val="FFFFFF"/>
              </a:solidFill>
              <a:uFillTx/>
              <a:latin typeface="Century Gothic" pitchFamily="34"/>
            </a:endParaRPr>
          </a:p>
        </p:txBody>
      </p:sp>
      <p:sp>
        <p:nvSpPr>
          <p:cNvPr id="8" name="Slide Number Placeholder 7"/>
          <p:cNvSpPr>
            <a:spLocks noGrp="1"/>
          </p:cNvSpPr>
          <p:nvPr>
            <p:ph type="sldNum" sz="quarter" idx="8"/>
          </p:nvPr>
        </p:nvSpPr>
        <p:spPr/>
        <p:txBody>
          <a:bodyPr/>
          <a:lstStyle/>
          <a:p>
            <a:pPr lvl="0"/>
            <a:fld id="{800496E8-3B95-4BCD-BE1D-173A4D5F2E30}" type="slidenum">
              <a:rPr lang="en-GB" smtClean="0"/>
              <a:t>68</a:t>
            </a:fld>
            <a:endParaRPr lang="en-GB"/>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86">
    <p:spTree>
      <p:nvGrpSpPr>
        <p:cNvPr id="1" name=""/>
        <p:cNvGrpSpPr/>
        <p:nvPr/>
      </p:nvGrpSpPr>
      <p:grpSpPr>
        <a:xfrm>
          <a:off x="0" y="0"/>
          <a:ext cx="0" cy="0"/>
          <a:chOff x="0" y="0"/>
          <a:chExt cx="0" cy="0"/>
        </a:xfrm>
      </p:grpSpPr>
      <p:pic>
        <p:nvPicPr>
          <p:cNvPr id="2" name="Picture 2"/>
          <p:cNvPicPr>
            <a:picLocks noChangeAspect="1"/>
          </p:cNvPicPr>
          <p:nvPr/>
        </p:nvPicPr>
        <p:blipFill>
          <a:blip r:embed="rId2"/>
          <a:srcRect/>
          <a:stretch>
            <a:fillRect/>
          </a:stretch>
        </p:blipFill>
        <p:spPr>
          <a:xfrm>
            <a:off x="373066" y="387348"/>
            <a:ext cx="8472482" cy="5068884"/>
          </a:xfrm>
          <a:prstGeom prst="rect">
            <a:avLst/>
          </a:prstGeom>
          <a:noFill/>
          <a:ln cap="flat">
            <a:noFill/>
          </a:ln>
        </p:spPr>
      </p:pic>
      <p:graphicFrame>
        <p:nvGraphicFramePr>
          <p:cNvPr id="3" name="Table 3"/>
          <p:cNvGraphicFramePr>
            <a:graphicFrameLocks noGrp="1"/>
          </p:cNvGraphicFramePr>
          <p:nvPr/>
        </p:nvGraphicFramePr>
        <p:xfrm>
          <a:off x="373066" y="5611809"/>
          <a:ext cx="8472482" cy="741358"/>
        </p:xfrm>
        <a:graphic>
          <a:graphicData uri="http://schemas.openxmlformats.org/drawingml/2006/table">
            <a:tbl>
              <a:tblPr firstRow="1" bandRow="1">
                <a:effectLst/>
                <a:tableStyleId>{5C22544A-7EE6-4342-B048-85BDC9FD1C3A}</a:tableStyleId>
              </a:tblPr>
              <a:tblGrid>
                <a:gridCol w="8472482">
                  <a:extLst>
                    <a:ext uri="{9D8B030D-6E8A-4147-A177-3AD203B41FA5}">
                      <a16:colId xmlns:a16="http://schemas.microsoft.com/office/drawing/2014/main" val="20000"/>
                    </a:ext>
                  </a:extLst>
                </a:gridCol>
              </a:tblGrid>
              <a:tr h="370679">
                <a:tc>
                  <a:txBody>
                    <a:bodyPr/>
                    <a:lstStyle/>
                    <a:p>
                      <a:pPr lvl="0"/>
                      <a:r>
                        <a:rPr lang="en-GB" sz="1800">
                          <a:solidFill>
                            <a:srgbClr val="000000"/>
                          </a:solidFill>
                          <a:latin typeface="Century Gothic" pitchFamily="34"/>
                        </a:rPr>
                        <a:t>Place the following deserts in the correct place on the map</a:t>
                      </a:r>
                    </a:p>
                  </a:txBody>
                  <a:tcPr marT="45701" marB="45701">
                    <a:solidFill>
                      <a:srgbClr val="EDEDED"/>
                    </a:solidFill>
                  </a:tcPr>
                </a:tc>
                <a:extLst>
                  <a:ext uri="{0D108BD9-81ED-4DB2-BD59-A6C34878D82A}">
                    <a16:rowId xmlns:a16="http://schemas.microsoft.com/office/drawing/2014/main" val="10000"/>
                  </a:ext>
                </a:extLst>
              </a:tr>
              <a:tr h="370679">
                <a:tc>
                  <a:txBody>
                    <a:bodyPr/>
                    <a:lstStyle/>
                    <a:p>
                      <a:pPr lvl="0" algn="ctr"/>
                      <a:r>
                        <a:rPr lang="en-GB" sz="1800">
                          <a:latin typeface="Century Gothic" pitchFamily="34"/>
                        </a:rPr>
                        <a:t>Kalahari            Arabian           Gobi           Great Victorian         Sahara</a:t>
                      </a:r>
                    </a:p>
                  </a:txBody>
                  <a:tcPr marT="45701" marB="45701"/>
                </a:tc>
                <a:extLst>
                  <a:ext uri="{0D108BD9-81ED-4DB2-BD59-A6C34878D82A}">
                    <a16:rowId xmlns:a16="http://schemas.microsoft.com/office/drawing/2014/main" val="10001"/>
                  </a:ext>
                </a:extLst>
              </a:tr>
            </a:tbl>
          </a:graphicData>
        </a:graphic>
      </p:graphicFrame>
      <p:sp>
        <p:nvSpPr>
          <p:cNvPr id="4" name="Rectangle 4"/>
          <p:cNvSpPr/>
          <p:nvPr/>
        </p:nvSpPr>
        <p:spPr>
          <a:xfrm rot="2768108">
            <a:off x="5029993" y="1937549"/>
            <a:ext cx="1201741" cy="288922"/>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5" name="Rectangle 6"/>
          <p:cNvSpPr/>
          <p:nvPr/>
        </p:nvSpPr>
        <p:spPr>
          <a:xfrm>
            <a:off x="4164013" y="2101848"/>
            <a:ext cx="1123953" cy="293686"/>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6" name="Rectangle 7"/>
          <p:cNvSpPr/>
          <p:nvPr/>
        </p:nvSpPr>
        <p:spPr>
          <a:xfrm rot="2768108">
            <a:off x="4347366" y="3310740"/>
            <a:ext cx="1201741" cy="288922"/>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7" name="Rectangle 8"/>
          <p:cNvSpPr/>
          <p:nvPr/>
        </p:nvSpPr>
        <p:spPr>
          <a:xfrm>
            <a:off x="6254752" y="1401766"/>
            <a:ext cx="1123953" cy="293686"/>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8" name="Rectangle 9"/>
          <p:cNvSpPr/>
          <p:nvPr/>
        </p:nvSpPr>
        <p:spPr>
          <a:xfrm>
            <a:off x="7138985" y="3695703"/>
            <a:ext cx="1123953" cy="293686"/>
          </a:xfrm>
          <a:prstGeom prst="rect">
            <a:avLst/>
          </a:prstGeom>
          <a:solidFill>
            <a:srgbClr val="FFFFFF"/>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pitchFamily="34"/>
            </a:endParaRPr>
          </a:p>
        </p:txBody>
      </p:sp>
      <p:sp>
        <p:nvSpPr>
          <p:cNvPr id="9" name="Footer Placeholder 12"/>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11" name="Rectangle 20"/>
          <p:cNvSpPr/>
          <p:nvPr/>
        </p:nvSpPr>
        <p:spPr>
          <a:xfrm>
            <a:off x="373066" y="4284092"/>
            <a:ext cx="1062039" cy="1173732"/>
          </a:xfrm>
          <a:prstGeom prst="rect">
            <a:avLst/>
          </a:prstGeom>
          <a:solidFill>
            <a:srgbClr val="4472C4"/>
          </a:solidFill>
          <a:ln w="12701" cap="flat">
            <a:solidFill>
              <a:srgbClr val="2F528F"/>
            </a:solidFill>
            <a:prstDash val="solid"/>
            <a:miter/>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3200" b="1" i="0" u="none" strike="noStrike" kern="1200" cap="none" spc="0" baseline="0">
                <a:solidFill>
                  <a:srgbClr val="FFFFFF"/>
                </a:solidFill>
                <a:uFillTx/>
                <a:latin typeface="Century Gothic" pitchFamily="34"/>
              </a:rPr>
              <a:t>F</a:t>
            </a:r>
          </a:p>
        </p:txBody>
      </p:sp>
      <p:sp>
        <p:nvSpPr>
          <p:cNvPr id="13" name="Slide Number Placeholder 12"/>
          <p:cNvSpPr>
            <a:spLocks noGrp="1"/>
          </p:cNvSpPr>
          <p:nvPr>
            <p:ph type="sldNum" sz="quarter" idx="8"/>
          </p:nvPr>
        </p:nvSpPr>
        <p:spPr/>
        <p:txBody>
          <a:bodyPr/>
          <a:lstStyle/>
          <a:p>
            <a:pPr lvl="0"/>
            <a:fld id="{800496E8-3B95-4BCD-BE1D-173A4D5F2E30}" type="slidenum">
              <a:rPr lang="en-GB" smtClean="0"/>
              <a:t>69</a:t>
            </a:fld>
            <a:endParaRPr lang="en-GB"/>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133">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6: Geography assessments</a:t>
            </a:r>
          </a:p>
        </p:txBody>
      </p:sp>
      <p:graphicFrame>
        <p:nvGraphicFramePr>
          <p:cNvPr id="3" name="Content Placeholder 3"/>
          <p:cNvGraphicFramePr>
            <a:graphicFrameLocks noGrp="1"/>
          </p:cNvGraphicFramePr>
          <p:nvPr>
            <p:ph idx="1"/>
          </p:nvPr>
        </p:nvGraphicFramePr>
        <p:xfrm>
          <a:off x="628650" y="996065"/>
          <a:ext cx="7886698" cy="5355336"/>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150">
                          <a:solidFill>
                            <a:srgbClr val="000000"/>
                          </a:solidFill>
                          <a:latin typeface="Century Gothic" pitchFamily="34"/>
                          <a:ea typeface="Calibri" pitchFamily="34"/>
                          <a:cs typeface="Times New Roman" pitchFamily="18"/>
                        </a:rPr>
                        <a:t>Pupils should be taught to locate the world’s countries, using maps to focus on Europe (including the location of Russia) and North and South America, concentrating on their environmental regions, key physical and human characteristics, countries, and major cities.</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150">
                          <a:solidFill>
                            <a:srgbClr val="000000"/>
                          </a:solidFill>
                          <a:latin typeface="Century Gothic" pitchFamily="34"/>
                          <a:ea typeface="Calibri" pitchFamily="34"/>
                          <a:cs typeface="Times New Roman" pitchFamily="18"/>
                        </a:rPr>
                        <a:t>Pupils should be taught to name and locate counties and cities of the United Kingdom, geographical regions and their identifying human and physical characteristics, key topographical features (including hills, mountains, coasts and rivers), and land-use patterns; and understand how some of these aspects have changed over time.</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lnSpc>
                          <a:spcPct val="115000"/>
                        </a:lnSpc>
                        <a:spcAft>
                          <a:spcPts val="0"/>
                        </a:spcAft>
                      </a:pPr>
                      <a:r>
                        <a:rPr lang="en-GB" sz="1150" kern="1200">
                          <a:solidFill>
                            <a:srgbClr val="FF0000"/>
                          </a:solidFill>
                          <a:latin typeface="Century Gothic" pitchFamily="34"/>
                        </a:rPr>
                        <a:t>Pupils should be taught to identify the position and significance of latitude, longitude, Equator, Northern Hemisphere, Southern Hemisphere, the Tropics of Cancer and Capricorn, Arctic and Antarctic Circle, the Prime/Greenwich Meridian and time zones (including day and night).</a:t>
                      </a:r>
                      <a:r>
                        <a:rPr lang="en-GB" sz="1150">
                          <a:solidFill>
                            <a:srgbClr val="FF0000"/>
                          </a:solidFill>
                          <a:latin typeface="Century Gothic" pitchFamily="34"/>
                          <a:ea typeface="Calibri" pitchFamily="34"/>
                          <a:cs typeface="Times New Roman" pitchFamily="18"/>
                        </a:rPr>
                        <a:t> </a:t>
                      </a:r>
                    </a:p>
                  </a:txBody>
                  <a:tcPr marL="68607" marR="68607" marT="0" marB="0"/>
                </a:tc>
                <a:tc>
                  <a:txBody>
                    <a:bodyPr/>
                    <a:lstStyle/>
                    <a:p>
                      <a:pPr lvl="0"/>
                      <a:r>
                        <a:rPr lang="en-GB" sz="1400">
                          <a:latin typeface="Century Gothic" pitchFamily="34"/>
                        </a:rPr>
                        <a:t>Know about time zones and work out differences</a:t>
                      </a:r>
                    </a:p>
                  </a:txBody>
                  <a:tcPr/>
                </a:tc>
                <a:tc>
                  <a:txBody>
                    <a:bodyPr/>
                    <a:lstStyle/>
                    <a:p>
                      <a:pPr lvl="0" algn="ctr"/>
                      <a:r>
                        <a:rPr lang="en-GB" sz="1400">
                          <a:latin typeface="Century Gothic" pitchFamily="34"/>
                        </a:rPr>
                        <a:t>D</a:t>
                      </a:r>
                    </a:p>
                  </a:txBody>
                  <a:tcPr/>
                </a:tc>
                <a:extLst>
                  <a:ext uri="{0D108BD9-81ED-4DB2-BD59-A6C34878D82A}">
                    <a16:rowId xmlns:a16="http://schemas.microsoft.com/office/drawing/2014/main" val="10003"/>
                  </a:ext>
                </a:extLst>
              </a:tr>
              <a:tr h="370844">
                <a:tc>
                  <a:txBody>
                    <a:bodyPr/>
                    <a:lstStyle/>
                    <a:p>
                      <a:pPr lvl="0">
                        <a:lnSpc>
                          <a:spcPct val="115000"/>
                        </a:lnSpc>
                        <a:spcAft>
                          <a:spcPts val="0"/>
                        </a:spcAft>
                      </a:pPr>
                      <a:r>
                        <a:rPr lang="en-GB" sz="1150" kern="1200">
                          <a:solidFill>
                            <a:srgbClr val="FF0000"/>
                          </a:solidFill>
                          <a:latin typeface="Century Gothic" pitchFamily="34"/>
                        </a:rPr>
                        <a:t>Pupils should be taught to understand geographical similarities and differences through the study of human and physical geography of a region of the United Kingdom, a region in a European country, and a region within North or South America.</a:t>
                      </a:r>
                      <a:endParaRPr lang="en-GB" sz="1150">
                        <a:solidFill>
                          <a:srgbClr val="FF0000"/>
                        </a:solidFill>
                        <a:latin typeface="Century Gothic" pitchFamily="34"/>
                        <a:ea typeface="Calibri" pitchFamily="34"/>
                        <a:cs typeface="Times New Roman" pitchFamily="18"/>
                      </a:endParaRPr>
                    </a:p>
                  </a:txBody>
                  <a:tcPr marL="68607" marR="68607" marT="0" marB="0"/>
                </a:tc>
                <a:tc>
                  <a:txBody>
                    <a:bodyPr/>
                    <a:lstStyle/>
                    <a:p>
                      <a:pPr lvl="0"/>
                      <a:r>
                        <a:rPr lang="en-GB" sz="1400">
                          <a:latin typeface="Century Gothic" pitchFamily="34"/>
                        </a:rPr>
                        <a:t>Know main human and physical differences between developed and third world countries </a:t>
                      </a:r>
                    </a:p>
                  </a:txBody>
                  <a:tcPr/>
                </a:tc>
                <a:tc>
                  <a:txBody>
                    <a:bodyPr/>
                    <a:lstStyle/>
                    <a:p>
                      <a:pPr lvl="0" algn="ctr"/>
                      <a:r>
                        <a:rPr lang="en-GB" sz="1400">
                          <a:latin typeface="Century Gothic" pitchFamily="34"/>
                        </a:rPr>
                        <a:t>C</a:t>
                      </a:r>
                    </a:p>
                  </a:txBody>
                  <a:tcPr/>
                </a:tc>
                <a:extLst>
                  <a:ext uri="{0D108BD9-81ED-4DB2-BD59-A6C34878D82A}">
                    <a16:rowId xmlns:a16="http://schemas.microsoft.com/office/drawing/2014/main" val="10004"/>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70</a:t>
            </a:fld>
            <a:endParaRPr lang="en-GB"/>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134">
    <p:spTree>
      <p:nvGrpSpPr>
        <p:cNvPr id="1" name=""/>
        <p:cNvGrpSpPr/>
        <p:nvPr/>
      </p:nvGrpSpPr>
      <p:grpSpPr>
        <a:xfrm>
          <a:off x="0" y="0"/>
          <a:ext cx="0" cy="0"/>
          <a:chOff x="0" y="0"/>
          <a:chExt cx="0" cy="0"/>
        </a:xfrm>
      </p:grpSpPr>
      <p:sp>
        <p:nvSpPr>
          <p:cNvPr id="2" name="Title 1"/>
          <p:cNvSpPr txBox="1">
            <a:spLocks noGrp="1"/>
          </p:cNvSpPr>
          <p:nvPr>
            <p:ph type="title"/>
          </p:nvPr>
        </p:nvSpPr>
        <p:spPr>
          <a:xfrm>
            <a:off x="628650" y="365129"/>
            <a:ext cx="7886700" cy="558698"/>
          </a:xfrm>
        </p:spPr>
        <p:txBody>
          <a:bodyPr/>
          <a:lstStyle/>
          <a:p>
            <a:pPr lvl="0"/>
            <a:r>
              <a:rPr lang="en-GB" sz="3200" b="1">
                <a:solidFill>
                  <a:srgbClr val="C00000"/>
                </a:solidFill>
                <a:latin typeface="Century Gothic" pitchFamily="34"/>
              </a:rPr>
              <a:t>Year 6: Geography assessments</a:t>
            </a:r>
          </a:p>
        </p:txBody>
      </p:sp>
      <p:graphicFrame>
        <p:nvGraphicFramePr>
          <p:cNvPr id="3" name="Content Placeholder 3"/>
          <p:cNvGraphicFramePr>
            <a:graphicFrameLocks noGrp="1"/>
          </p:cNvGraphicFramePr>
          <p:nvPr>
            <p:ph idx="1"/>
          </p:nvPr>
        </p:nvGraphicFramePr>
        <p:xfrm>
          <a:off x="628650" y="996065"/>
          <a:ext cx="7886698" cy="5565648"/>
        </p:xfrm>
        <a:graphic>
          <a:graphicData uri="http://schemas.openxmlformats.org/drawingml/2006/table">
            <a:tbl>
              <a:tblPr firstRow="1" bandRow="1">
                <a:effectLst/>
                <a:tableStyleId>{5C22544A-7EE6-4342-B048-85BDC9FD1C3A}</a:tableStyleId>
              </a:tblPr>
              <a:tblGrid>
                <a:gridCol w="3962204">
                  <a:extLst>
                    <a:ext uri="{9D8B030D-6E8A-4147-A177-3AD203B41FA5}">
                      <a16:colId xmlns:a16="http://schemas.microsoft.com/office/drawing/2014/main" val="20000"/>
                    </a:ext>
                  </a:extLst>
                </a:gridCol>
                <a:gridCol w="2733772">
                  <a:extLst>
                    <a:ext uri="{9D8B030D-6E8A-4147-A177-3AD203B41FA5}">
                      <a16:colId xmlns:a16="http://schemas.microsoft.com/office/drawing/2014/main" val="20001"/>
                    </a:ext>
                  </a:extLst>
                </a:gridCol>
                <a:gridCol w="1190722">
                  <a:extLst>
                    <a:ext uri="{9D8B030D-6E8A-4147-A177-3AD203B41FA5}">
                      <a16:colId xmlns:a16="http://schemas.microsoft.com/office/drawing/2014/main" val="20002"/>
                    </a:ext>
                  </a:extLst>
                </a:gridCol>
              </a:tblGrid>
              <a:tr h="370844">
                <a:tc>
                  <a:txBody>
                    <a:bodyPr/>
                    <a:lstStyle/>
                    <a:p>
                      <a:pPr lvl="0"/>
                      <a:r>
                        <a:rPr lang="en-GB">
                          <a:latin typeface="Century Gothic" pitchFamily="34"/>
                        </a:rPr>
                        <a:t>National Curriculum content</a:t>
                      </a:r>
                    </a:p>
                  </a:txBody>
                  <a:tcPr/>
                </a:tc>
                <a:tc>
                  <a:txBody>
                    <a:bodyPr/>
                    <a:lstStyle/>
                    <a:p>
                      <a:pPr lvl="0"/>
                      <a:r>
                        <a:rPr lang="en-GB">
                          <a:latin typeface="Century Gothic" pitchFamily="34"/>
                        </a:rPr>
                        <a:t>Assessment statement</a:t>
                      </a:r>
                    </a:p>
                  </a:txBody>
                  <a:tcPr/>
                </a:tc>
                <a:tc>
                  <a:txBody>
                    <a:bodyPr/>
                    <a:lstStyle/>
                    <a:p>
                      <a:pPr lvl="0"/>
                      <a:r>
                        <a:rPr lang="en-GB" sz="1400">
                          <a:latin typeface="Century Gothic" pitchFamily="34"/>
                        </a:rPr>
                        <a:t>Assessment Sheet</a:t>
                      </a:r>
                    </a:p>
                  </a:txBody>
                  <a:tcPr/>
                </a:tc>
                <a:extLst>
                  <a:ext uri="{0D108BD9-81ED-4DB2-BD59-A6C34878D82A}">
                    <a16:rowId xmlns:a16="http://schemas.microsoft.com/office/drawing/2014/main" val="10000"/>
                  </a:ext>
                </a:extLst>
              </a:tr>
              <a:tr h="370844">
                <a:tc>
                  <a:txBody>
                    <a:bodyPr/>
                    <a:lstStyle/>
                    <a:p>
                      <a:pPr lvl="0" algn="l">
                        <a:lnSpc>
                          <a:spcPct val="115000"/>
                        </a:lnSpc>
                        <a:spcAft>
                          <a:spcPts val="0"/>
                        </a:spcAft>
                      </a:pPr>
                      <a:r>
                        <a:rPr lang="en-GB" sz="1200">
                          <a:solidFill>
                            <a:srgbClr val="000000"/>
                          </a:solidFill>
                          <a:latin typeface="Century Gothic" pitchFamily="34"/>
                          <a:ea typeface="Calibri" pitchFamily="34"/>
                          <a:cs typeface="Times New Roman" pitchFamily="18"/>
                        </a:rPr>
                        <a:t>Pupils should be taught to describe and understand key aspects of physical geography, including: climate zones, biomes and vegetation belts, rivers, mountains, volcanoes and earthquakes, and the water cycle.</a:t>
                      </a:r>
                    </a:p>
                  </a:txBody>
                  <a:tcPr marL="68589" marR="68589" marT="0" marB="0"/>
                </a:tc>
                <a:tc>
                  <a:txBody>
                    <a:bodyPr/>
                    <a:lstStyle/>
                    <a:p>
                      <a:pPr lvl="0"/>
                      <a:r>
                        <a:rPr lang="en-GB" sz="1400">
                          <a:latin typeface="Century Gothic" pitchFamily="34"/>
                        </a:rPr>
                        <a:t>Locate and name some of the world’s deserts</a:t>
                      </a:r>
                    </a:p>
                  </a:txBody>
                  <a:tcPr/>
                </a:tc>
                <a:tc>
                  <a:txBody>
                    <a:bodyPr/>
                    <a:lstStyle/>
                    <a:p>
                      <a:pPr lvl="0" algn="ctr"/>
                      <a:r>
                        <a:rPr lang="en-GB" sz="1400">
                          <a:latin typeface="Century Gothic" pitchFamily="34"/>
                        </a:rPr>
                        <a:t>F</a:t>
                      </a:r>
                    </a:p>
                  </a:txBody>
                  <a:tcPr/>
                </a:tc>
                <a:extLst>
                  <a:ext uri="{0D108BD9-81ED-4DB2-BD59-A6C34878D82A}">
                    <a16:rowId xmlns:a16="http://schemas.microsoft.com/office/drawing/2014/main" val="10001"/>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describe and understand key aspects of human geography, including: types of settlement and land use, economic activity including trade links, and the distribution of natural resources including energy, food, minerals and water.</a:t>
                      </a:r>
                      <a:r>
                        <a:rPr lang="en-GB" sz="1200">
                          <a:solidFill>
                            <a:srgbClr val="000000"/>
                          </a:solidFill>
                          <a:latin typeface="Century Gothic" pitchFamily="34"/>
                          <a:ea typeface="Calibri" pitchFamily="34"/>
                          <a:cs typeface="Times New Roman" pitchFamily="18"/>
                        </a:rPr>
                        <a:t>	</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lgn="l">
                        <a:lnSpc>
                          <a:spcPct val="115000"/>
                        </a:lnSpc>
                        <a:spcAft>
                          <a:spcPts val="0"/>
                        </a:spcAft>
                      </a:pPr>
                      <a:r>
                        <a:rPr lang="en-GB" sz="1200">
                          <a:solidFill>
                            <a:srgbClr val="000000"/>
                          </a:solidFill>
                          <a:latin typeface="Century Gothic" pitchFamily="34"/>
                          <a:ea typeface="Calibri" pitchFamily="34"/>
                          <a:cs typeface="Times New Roman" pitchFamily="18"/>
                        </a:rPr>
                        <a:t>Pupils should be taught to use maps, atlases, globes and digital/computer mapping to locate countries and describe features studied.</a:t>
                      </a: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lgn="l">
                        <a:lnSpc>
                          <a:spcPct val="115000"/>
                        </a:lnSpc>
                        <a:spcAft>
                          <a:spcPts val="0"/>
                        </a:spcAft>
                      </a:pPr>
                      <a:r>
                        <a:rPr lang="en-GB" sz="1200">
                          <a:solidFill>
                            <a:srgbClr val="FF0000"/>
                          </a:solidFill>
                          <a:latin typeface="Century Gothic" pitchFamily="34"/>
                          <a:ea typeface="Calibri" pitchFamily="34"/>
                          <a:cs typeface="Times New Roman" pitchFamily="18"/>
                        </a:rPr>
                        <a:t>Pupils should be taught to use </a:t>
                      </a:r>
                      <a:r>
                        <a:rPr lang="en-GB" sz="1200">
                          <a:solidFill>
                            <a:srgbClr val="000000"/>
                          </a:solidFill>
                          <a:latin typeface="Century Gothic" pitchFamily="34"/>
                          <a:ea typeface="Calibri" pitchFamily="34"/>
                          <a:cs typeface="Times New Roman" pitchFamily="18"/>
                        </a:rPr>
                        <a:t>the eight points of a compass, </a:t>
                      </a:r>
                      <a:r>
                        <a:rPr lang="en-GB" sz="1200">
                          <a:solidFill>
                            <a:srgbClr val="FF0000"/>
                          </a:solidFill>
                          <a:latin typeface="Century Gothic" pitchFamily="34"/>
                          <a:ea typeface="Calibri" pitchFamily="34"/>
                          <a:cs typeface="Times New Roman" pitchFamily="18"/>
                        </a:rPr>
                        <a:t>four and six-figure grid references, symbols and key (including the use of Ordnance Survey maps</a:t>
                      </a:r>
                      <a:r>
                        <a:rPr lang="en-GB" sz="1200">
                          <a:solidFill>
                            <a:srgbClr val="000000"/>
                          </a:solidFill>
                          <a:latin typeface="Century Gothic" pitchFamily="34"/>
                          <a:ea typeface="Calibri" pitchFamily="34"/>
                          <a:cs typeface="Times New Roman" pitchFamily="18"/>
                        </a:rPr>
                        <a:t>) </a:t>
                      </a:r>
                      <a:r>
                        <a:rPr lang="en-GB" sz="1200">
                          <a:solidFill>
                            <a:srgbClr val="FF0000"/>
                          </a:solidFill>
                          <a:latin typeface="Century Gothic" pitchFamily="34"/>
                          <a:ea typeface="Calibri" pitchFamily="34"/>
                          <a:cs typeface="Times New Roman" pitchFamily="18"/>
                        </a:rPr>
                        <a:t>to build their knowledge of the United Kingdom and the wider world.</a:t>
                      </a:r>
                    </a:p>
                  </a:txBody>
                  <a:tcPr marL="68589" marR="68589" marT="0" marB="0"/>
                </a:tc>
                <a:tc>
                  <a:txBody>
                    <a:bodyPr/>
                    <a:lstStyle/>
                    <a:p>
                      <a:pPr lvl="0"/>
                      <a:r>
                        <a:rPr lang="en-GB" sz="1400">
                          <a:latin typeface="Century Gothic" pitchFamily="34"/>
                        </a:rPr>
                        <a:t>Know what ordnance survey symbols stand for</a:t>
                      </a:r>
                    </a:p>
                    <a:p>
                      <a:pPr lvl="0"/>
                      <a:r>
                        <a:rPr lang="en-GB" sz="1400">
                          <a:latin typeface="Century Gothic" pitchFamily="34"/>
                        </a:rPr>
                        <a:t>Use six-figure grid references</a:t>
                      </a:r>
                    </a:p>
                  </a:txBody>
                  <a:tcPr/>
                </a:tc>
                <a:tc>
                  <a:txBody>
                    <a:bodyPr/>
                    <a:lstStyle/>
                    <a:p>
                      <a:pPr lvl="0" algn="ctr"/>
                      <a:r>
                        <a:rPr lang="en-GB" sz="1400">
                          <a:latin typeface="Century Gothic" pitchFamily="34"/>
                        </a:rPr>
                        <a:t>A</a:t>
                      </a:r>
                    </a:p>
                    <a:p>
                      <a:pPr lvl="0" algn="ctr"/>
                      <a:endParaRPr lang="en-GB" sz="1400">
                        <a:latin typeface="Century Gothic" pitchFamily="34"/>
                      </a:endParaRPr>
                    </a:p>
                    <a:p>
                      <a:pPr lvl="0" algn="ctr"/>
                      <a:r>
                        <a:rPr lang="en-GB" sz="1400">
                          <a:latin typeface="Century Gothic" pitchFamily="34"/>
                        </a:rPr>
                        <a:t>B</a:t>
                      </a:r>
                    </a:p>
                  </a:txBody>
                  <a:tcPr/>
                </a:tc>
                <a:extLst>
                  <a:ext uri="{0D108BD9-81ED-4DB2-BD59-A6C34878D82A}">
                    <a16:rowId xmlns:a16="http://schemas.microsoft.com/office/drawing/2014/main" val="10004"/>
                  </a:ext>
                </a:extLst>
              </a:tr>
              <a:tr h="370844">
                <a:tc>
                  <a:txBody>
                    <a:bodyPr/>
                    <a:lstStyle/>
                    <a:p>
                      <a:pPr lvl="0" algn="l">
                        <a:lnSpc>
                          <a:spcPct val="115000"/>
                        </a:lnSpc>
                        <a:spcAft>
                          <a:spcPts val="0"/>
                        </a:spcAft>
                      </a:pPr>
                      <a:r>
                        <a:rPr lang="en-GB" sz="1200" kern="1200">
                          <a:solidFill>
                            <a:srgbClr val="000000"/>
                          </a:solidFill>
                          <a:latin typeface="Century Gothic" pitchFamily="34"/>
                        </a:rPr>
                        <a:t>Pupils should be taught to use fieldwork to observe, measure, record and present the human and physical features in the local area using a range of methods, including sketch maps, plans and graphs, and digital technologies.</a:t>
                      </a:r>
                      <a:endParaRPr lang="en-GB" sz="1200">
                        <a:solidFill>
                          <a:srgbClr val="000000"/>
                        </a:solidFill>
                        <a:latin typeface="Century Gothic" pitchFamily="34"/>
                        <a:ea typeface="Calibri" pitchFamily="34"/>
                        <a:cs typeface="Times New Roman" pitchFamily="18"/>
                      </a:endParaRPr>
                    </a:p>
                  </a:txBody>
                  <a:tcPr marL="68589" marR="68589" marT="0" marB="0"/>
                </a:tc>
                <a:tc>
                  <a:txBody>
                    <a:bodyPr/>
                    <a:lstStyle/>
                    <a:p>
                      <a:pPr lvl="0"/>
                      <a:endParaRPr lang="en-GB" sz="1400">
                        <a:latin typeface="Century Gothic" pitchFamily="34"/>
                      </a:endParaRPr>
                    </a:p>
                  </a:txBody>
                  <a:tcPr/>
                </a:tc>
                <a:tc>
                  <a:txBody>
                    <a:bodyPr/>
                    <a:lstStyle/>
                    <a:p>
                      <a:pPr lvl="0" algn="ctr"/>
                      <a:endParaRPr lang="en-GB" sz="1400">
                        <a:latin typeface="Century Gothic" pitchFamily="34"/>
                      </a:endParaRPr>
                    </a:p>
                  </a:txBody>
                  <a:tcPr/>
                </a:tc>
                <a:extLst>
                  <a:ext uri="{0D108BD9-81ED-4DB2-BD59-A6C34878D82A}">
                    <a16:rowId xmlns:a16="http://schemas.microsoft.com/office/drawing/2014/main" val="10005"/>
                  </a:ext>
                </a:extLst>
              </a:tr>
            </a:tbl>
          </a:graphicData>
        </a:graphic>
      </p:graphicFrame>
      <p:sp>
        <p:nvSpPr>
          <p:cNvPr id="5" name="Slide Number Placeholder 4"/>
          <p:cNvSpPr>
            <a:spLocks noGrp="1"/>
          </p:cNvSpPr>
          <p:nvPr>
            <p:ph type="sldNum" sz="quarter" idx="8"/>
          </p:nvPr>
        </p:nvSpPr>
        <p:spPr/>
        <p:txBody>
          <a:bodyPr/>
          <a:lstStyle/>
          <a:p>
            <a:pPr lvl="0"/>
            <a:fld id="{FDC8F4D4-DEA1-48FA-A959-B844C4CDC30B}" type="slidenum">
              <a:rPr lang="en-GB" smtClean="0"/>
              <a:t>71</a:t>
            </a:fld>
            <a:endParaRPr lang="en-GB"/>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135">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628650" y="303251"/>
          <a:ext cx="8147612" cy="5303520"/>
        </p:xfrm>
        <a:graphic>
          <a:graphicData uri="http://schemas.openxmlformats.org/drawingml/2006/table">
            <a:tbl>
              <a:tblPr firstRow="1" bandRow="1">
                <a:effectLst/>
                <a:tableStyleId>{5C22544A-7EE6-4342-B048-85BDC9FD1C3A}</a:tableStyleId>
              </a:tblPr>
              <a:tblGrid>
                <a:gridCol w="452646">
                  <a:extLst>
                    <a:ext uri="{9D8B030D-6E8A-4147-A177-3AD203B41FA5}">
                      <a16:colId xmlns:a16="http://schemas.microsoft.com/office/drawing/2014/main" val="20000"/>
                    </a:ext>
                  </a:extLst>
                </a:gridCol>
                <a:gridCol w="4073798">
                  <a:extLst>
                    <a:ext uri="{9D8B030D-6E8A-4147-A177-3AD203B41FA5}">
                      <a16:colId xmlns:a16="http://schemas.microsoft.com/office/drawing/2014/main" val="20001"/>
                    </a:ext>
                  </a:extLst>
                </a:gridCol>
                <a:gridCol w="452646">
                  <a:extLst>
                    <a:ext uri="{9D8B030D-6E8A-4147-A177-3AD203B41FA5}">
                      <a16:colId xmlns:a16="http://schemas.microsoft.com/office/drawing/2014/main" val="20002"/>
                    </a:ext>
                  </a:extLst>
                </a:gridCol>
                <a:gridCol w="452646">
                  <a:extLst>
                    <a:ext uri="{9D8B030D-6E8A-4147-A177-3AD203B41FA5}">
                      <a16:colId xmlns:a16="http://schemas.microsoft.com/office/drawing/2014/main" val="20003"/>
                    </a:ext>
                  </a:extLst>
                </a:gridCol>
                <a:gridCol w="452646">
                  <a:extLst>
                    <a:ext uri="{9D8B030D-6E8A-4147-A177-3AD203B41FA5}">
                      <a16:colId xmlns:a16="http://schemas.microsoft.com/office/drawing/2014/main" val="20004"/>
                    </a:ext>
                  </a:extLst>
                </a:gridCol>
                <a:gridCol w="452646">
                  <a:extLst>
                    <a:ext uri="{9D8B030D-6E8A-4147-A177-3AD203B41FA5}">
                      <a16:colId xmlns:a16="http://schemas.microsoft.com/office/drawing/2014/main" val="20005"/>
                    </a:ext>
                  </a:extLst>
                </a:gridCol>
                <a:gridCol w="452646">
                  <a:extLst>
                    <a:ext uri="{9D8B030D-6E8A-4147-A177-3AD203B41FA5}">
                      <a16:colId xmlns:a16="http://schemas.microsoft.com/office/drawing/2014/main" val="20006"/>
                    </a:ext>
                  </a:extLst>
                </a:gridCol>
                <a:gridCol w="452646">
                  <a:extLst>
                    <a:ext uri="{9D8B030D-6E8A-4147-A177-3AD203B41FA5}">
                      <a16:colId xmlns:a16="http://schemas.microsoft.com/office/drawing/2014/main" val="20007"/>
                    </a:ext>
                  </a:extLst>
                </a:gridCol>
                <a:gridCol w="452646">
                  <a:extLst>
                    <a:ext uri="{9D8B030D-6E8A-4147-A177-3AD203B41FA5}">
                      <a16:colId xmlns:a16="http://schemas.microsoft.com/office/drawing/2014/main" val="20008"/>
                    </a:ext>
                  </a:extLst>
                </a:gridCol>
                <a:gridCol w="452646">
                  <a:extLst>
                    <a:ext uri="{9D8B030D-6E8A-4147-A177-3AD203B41FA5}">
                      <a16:colId xmlns:a16="http://schemas.microsoft.com/office/drawing/2014/main" val="20009"/>
                    </a:ext>
                  </a:extLst>
                </a:gridCol>
              </a:tblGrid>
              <a:tr h="370844">
                <a:tc gridSpan="2">
                  <a:txBody>
                    <a:bodyPr/>
                    <a:lstStyle/>
                    <a:p>
                      <a:pPr lvl="0"/>
                      <a:endParaRPr lang="en-GB" sz="1400">
                        <a:latin typeface="Century Gothic" pitchFamily="34"/>
                      </a:endParaRPr>
                    </a:p>
                    <a:p>
                      <a:pPr lvl="0"/>
                      <a:r>
                        <a:rPr lang="en-GB" sz="1800">
                          <a:latin typeface="Century Gothic" pitchFamily="34"/>
                        </a:rPr>
                        <a:t>Year 6</a:t>
                      </a:r>
                    </a:p>
                    <a:p>
                      <a:pPr lvl="0"/>
                      <a:r>
                        <a:rPr lang="en-GB" sz="1800">
                          <a:latin typeface="Century Gothic" pitchFamily="34"/>
                        </a:rPr>
                        <a:t>Geography Cumulative </a:t>
                      </a:r>
                    </a:p>
                    <a:p>
                      <a:pPr lvl="0"/>
                      <a:r>
                        <a:rPr lang="en-GB" sz="1800">
                          <a:latin typeface="Century Gothic" pitchFamily="34"/>
                        </a:rPr>
                        <a:t>Assessment Sheet</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hMerge="1">
                  <a:txBody>
                    <a:bodyPr/>
                    <a:lstStyle/>
                    <a:p>
                      <a:endParaRPr lang="en-GB"/>
                    </a:p>
                  </a:txBody>
                  <a:tcPr/>
                </a:tc>
                <a:tc>
                  <a:txBody>
                    <a:bodyPr/>
                    <a:lstStyle/>
                    <a:p>
                      <a:pPr lvl="0"/>
                      <a:r>
                        <a:rPr lang="en-GB" sz="1400">
                          <a:latin typeface="Century Gothic" pitchFamily="34"/>
                        </a:rPr>
                        <a:t>Name 1</a:t>
                      </a:r>
                    </a:p>
                    <a:p>
                      <a:pPr lvl="0"/>
                      <a:endParaRPr lang="en-GB" sz="1400">
                        <a:latin typeface="Century Gothic" pitchFamily="34"/>
                      </a:endParaRPr>
                    </a:p>
                    <a:p>
                      <a:pPr lvl="0"/>
                      <a:endParaRPr lang="en-GB" sz="1400">
                        <a:latin typeface="Century Gothic" pitchFamily="34"/>
                      </a:endParaRPr>
                    </a:p>
                    <a:p>
                      <a:pPr lvl="0"/>
                      <a:endParaRPr lang="en-GB" sz="1400">
                        <a:latin typeface="Century Gothic" pitchFamily="34"/>
                      </a:endParaRPr>
                    </a:p>
                  </a:txBody>
                  <a:tcPr/>
                </a:tc>
                <a:tc>
                  <a:txBody>
                    <a:bodyPr/>
                    <a:lstStyle/>
                    <a:p>
                      <a:pPr lvl="0"/>
                      <a:r>
                        <a:rPr lang="en-GB" sz="1400">
                          <a:latin typeface="Century Gothic" pitchFamily="34"/>
                        </a:rPr>
                        <a:t>Name 2</a:t>
                      </a:r>
                    </a:p>
                  </a:txBody>
                  <a:tcPr/>
                </a:tc>
                <a:tc>
                  <a:txBody>
                    <a:bodyPr/>
                    <a:lstStyle/>
                    <a:p>
                      <a:pPr lvl="0"/>
                      <a:r>
                        <a:rPr lang="en-GB" sz="1400">
                          <a:latin typeface="Century Gothic" pitchFamily="34"/>
                        </a:rPr>
                        <a:t>Name 3</a:t>
                      </a:r>
                    </a:p>
                  </a:txBody>
                  <a:tcPr/>
                </a:tc>
                <a:tc>
                  <a:txBody>
                    <a:bodyPr/>
                    <a:lstStyle/>
                    <a:p>
                      <a:pPr lvl="0"/>
                      <a:r>
                        <a:rPr lang="en-GB" sz="1400">
                          <a:latin typeface="Century Gothic" pitchFamily="34"/>
                        </a:rPr>
                        <a:t>Name 4</a:t>
                      </a:r>
                    </a:p>
                  </a:txBody>
                  <a:tcPr/>
                </a:tc>
                <a:tc>
                  <a:txBody>
                    <a:bodyPr/>
                    <a:lstStyle/>
                    <a:p>
                      <a:pPr lvl="0"/>
                      <a:r>
                        <a:rPr lang="en-GB" sz="1400">
                          <a:latin typeface="Century Gothic" pitchFamily="34"/>
                        </a:rPr>
                        <a:t>Name 5</a:t>
                      </a:r>
                    </a:p>
                  </a:txBody>
                  <a:tcPr/>
                </a:tc>
                <a:tc>
                  <a:txBody>
                    <a:bodyPr/>
                    <a:lstStyle/>
                    <a:p>
                      <a:pPr lvl="0"/>
                      <a:r>
                        <a:rPr lang="en-GB" sz="1400">
                          <a:latin typeface="Century Gothic" pitchFamily="34"/>
                        </a:rPr>
                        <a:t>Name 6</a:t>
                      </a:r>
                    </a:p>
                  </a:txBody>
                  <a:tcPr/>
                </a:tc>
                <a:tc>
                  <a:txBody>
                    <a:bodyPr/>
                    <a:lstStyle/>
                    <a:p>
                      <a:pPr lvl="0"/>
                      <a:r>
                        <a:rPr lang="en-GB" sz="1400">
                          <a:latin typeface="Century Gothic" pitchFamily="34"/>
                        </a:rPr>
                        <a:t>Name 7</a:t>
                      </a:r>
                    </a:p>
                  </a:txBody>
                  <a:tcPr/>
                </a:tc>
                <a:tc>
                  <a:txBody>
                    <a:bodyPr/>
                    <a:lstStyle/>
                    <a:p>
                      <a:pPr lvl="0"/>
                      <a:r>
                        <a:rPr lang="en-GB" sz="1400">
                          <a:latin typeface="Century Gothic" pitchFamily="34"/>
                        </a:rPr>
                        <a:t>Name 8</a:t>
                      </a:r>
                    </a:p>
                  </a:txBody>
                  <a:tcPr/>
                </a:tc>
                <a:extLst>
                  <a:ext uri="{0D108BD9-81ED-4DB2-BD59-A6C34878D82A}">
                    <a16:rowId xmlns:a16="http://schemas.microsoft.com/office/drawing/2014/main" val="10000"/>
                  </a:ext>
                </a:extLst>
              </a:tr>
              <a:tr h="370844">
                <a:tc>
                  <a:txBody>
                    <a:bodyPr/>
                    <a:lstStyle/>
                    <a:p>
                      <a:pPr lvl="0"/>
                      <a:r>
                        <a:rPr lang="en-GB" sz="1400" b="1">
                          <a:latin typeface="Century Gothic" pitchFamily="34"/>
                        </a:rPr>
                        <a:t>1</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what ordnance survey symbols stand for</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1"/>
                  </a:ext>
                </a:extLst>
              </a:tr>
              <a:tr h="370844">
                <a:tc>
                  <a:txBody>
                    <a:bodyPr/>
                    <a:lstStyle/>
                    <a:p>
                      <a:pPr lvl="0"/>
                      <a:r>
                        <a:rPr lang="en-GB" sz="1400" b="1">
                          <a:latin typeface="Century Gothic" pitchFamily="34"/>
                        </a:rPr>
                        <a:t>2</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Use six-figure grid references</a:t>
                      </a:r>
                    </a:p>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2"/>
                  </a:ext>
                </a:extLst>
              </a:tr>
              <a:tr h="370844">
                <a:tc>
                  <a:txBody>
                    <a:bodyPr/>
                    <a:lstStyle/>
                    <a:p>
                      <a:pPr lvl="0"/>
                      <a:r>
                        <a:rPr lang="en-GB" sz="1400" b="1">
                          <a:latin typeface="Century Gothic" pitchFamily="34"/>
                        </a:rPr>
                        <a:t>3</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why are industrial areas and ports are important</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3"/>
                  </a:ext>
                </a:extLst>
              </a:tr>
              <a:tr h="370844">
                <a:tc>
                  <a:txBody>
                    <a:bodyPr/>
                    <a:lstStyle/>
                    <a:p>
                      <a:pPr lvl="0"/>
                      <a:r>
                        <a:rPr lang="en-GB" sz="1400" b="1">
                          <a:latin typeface="Century Gothic" pitchFamily="34"/>
                        </a:rPr>
                        <a:t>4</a:t>
                      </a:r>
                    </a:p>
                  </a:txBody>
                  <a:tcPr/>
                </a:tc>
                <a:tc>
                  <a:txBody>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0" cap="none" spc="0" baseline="0">
                          <a:solidFill>
                            <a:srgbClr val="000000"/>
                          </a:solidFill>
                          <a:uFillTx/>
                          <a:latin typeface="Century Gothic" pitchFamily="34"/>
                        </a:rPr>
                        <a:t>Know main human and physical differences between developed and third world countries </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4"/>
                  </a:ext>
                </a:extLst>
              </a:tr>
              <a:tr h="370844">
                <a:tc>
                  <a:txBody>
                    <a:bodyPr/>
                    <a:lstStyle/>
                    <a:p>
                      <a:pPr lvl="0"/>
                      <a:r>
                        <a:rPr lang="en-GB" sz="1400" b="1">
                          <a:latin typeface="Century Gothic" pitchFamily="34"/>
                        </a:rPr>
                        <a:t>5</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Know about time zones and work out differences</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5"/>
                  </a:ext>
                </a:extLst>
              </a:tr>
              <a:tr h="370844">
                <a:tc>
                  <a:txBody>
                    <a:bodyPr/>
                    <a:lstStyle/>
                    <a:p>
                      <a:pPr lvl="0"/>
                      <a:r>
                        <a:rPr lang="en-GB" sz="1400" b="1">
                          <a:latin typeface="Century Gothic" pitchFamily="34"/>
                        </a:rPr>
                        <a:t>6</a:t>
                      </a:r>
                    </a:p>
                  </a:txBody>
                  <a:tcPr/>
                </a:tc>
                <a:tc>
                  <a:txBody>
                    <a:bodyPr/>
                    <a:lstStyle/>
                    <a:p>
                      <a:pPr marL="0" marR="0" lvl="0" indent="0" algn="l" defTabSz="914400" rtl="0" fontAlgn="auto" hangingPunct="1">
                        <a:lnSpc>
                          <a:spcPct val="100000"/>
                        </a:lnSpc>
                        <a:spcBef>
                          <a:spcPts val="0"/>
                        </a:spcBef>
                        <a:spcAft>
                          <a:spcPts val="0"/>
                        </a:spcAft>
                        <a:buNone/>
                        <a:tabLst/>
                      </a:pPr>
                      <a:r>
                        <a:rPr lang="en-GB" sz="1400">
                          <a:latin typeface="Century Gothic" pitchFamily="34"/>
                        </a:rPr>
                        <a:t>Locate and name some of the world’s deserts</a:t>
                      </a: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tc>
                  <a:txBody>
                    <a:bodyPr/>
                    <a:lstStyle/>
                    <a:p>
                      <a:pPr lvl="0"/>
                      <a:endParaRPr lang="en-GB" sz="1400">
                        <a:latin typeface="Century Gothic" pitchFamily="34"/>
                      </a:endParaRPr>
                    </a:p>
                  </a:txBody>
                  <a:tcPr/>
                </a:tc>
                <a:extLst>
                  <a:ext uri="{0D108BD9-81ED-4DB2-BD59-A6C34878D82A}">
                    <a16:rowId xmlns:a16="http://schemas.microsoft.com/office/drawing/2014/main" val="10006"/>
                  </a:ext>
                </a:extLst>
              </a:tr>
            </a:tbl>
          </a:graphicData>
        </a:graphic>
      </p:graphicFrame>
      <p:sp>
        <p:nvSpPr>
          <p:cNvPr id="4" name="Slide Number Placeholder 3"/>
          <p:cNvSpPr>
            <a:spLocks noGrp="1"/>
          </p:cNvSpPr>
          <p:nvPr>
            <p:ph type="sldNum" sz="quarter" idx="8"/>
          </p:nvPr>
        </p:nvSpPr>
        <p:spPr/>
        <p:txBody>
          <a:bodyPr/>
          <a:lstStyle/>
          <a:p>
            <a:pPr lvl="0"/>
            <a:fld id="{FDC8F4D4-DEA1-48FA-A959-B844C4CDC30B}" type="slidenum">
              <a:rPr lang="en-GB" smtClean="0"/>
              <a:t>72</a:t>
            </a:fld>
            <a:endParaRPr lang="en-GB"/>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90">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354009" y="330198"/>
          <a:ext cx="8643930" cy="5954708"/>
        </p:xfrm>
        <a:graphic>
          <a:graphicData uri="http://schemas.openxmlformats.org/drawingml/2006/table">
            <a:tbl>
              <a:tblPr firstRow="1" bandRow="1">
                <a:effectLst/>
                <a:tableStyleId>{5C22544A-7EE6-4342-B048-85BDC9FD1C3A}</a:tableStyleId>
              </a:tblPr>
              <a:tblGrid>
                <a:gridCol w="2881310">
                  <a:extLst>
                    <a:ext uri="{9D8B030D-6E8A-4147-A177-3AD203B41FA5}">
                      <a16:colId xmlns:a16="http://schemas.microsoft.com/office/drawing/2014/main" val="20000"/>
                    </a:ext>
                  </a:extLst>
                </a:gridCol>
                <a:gridCol w="2881310">
                  <a:extLst>
                    <a:ext uri="{9D8B030D-6E8A-4147-A177-3AD203B41FA5}">
                      <a16:colId xmlns:a16="http://schemas.microsoft.com/office/drawing/2014/main" val="20001"/>
                    </a:ext>
                  </a:extLst>
                </a:gridCol>
                <a:gridCol w="2881310">
                  <a:extLst>
                    <a:ext uri="{9D8B030D-6E8A-4147-A177-3AD203B41FA5}">
                      <a16:colId xmlns:a16="http://schemas.microsoft.com/office/drawing/2014/main" val="20002"/>
                    </a:ext>
                  </a:extLst>
                </a:gridCol>
              </a:tblGrid>
              <a:tr h="370871">
                <a:tc gridSpan="3">
                  <a:txBody>
                    <a:bodyPr/>
                    <a:lstStyle/>
                    <a:p>
                      <a:pPr lvl="0"/>
                      <a:r>
                        <a:rPr lang="en-GB" sz="1400">
                          <a:solidFill>
                            <a:srgbClr val="000000"/>
                          </a:solidFill>
                          <a:latin typeface="Century Gothic" pitchFamily="34"/>
                        </a:rPr>
                        <a:t>These statements can be set out as a tick sheet if you require.</a:t>
                      </a:r>
                    </a:p>
                  </a:txBody>
                  <a:tcPr marL="68580" marR="68580" marT="34290" marB="34290" anchor="ctr">
                    <a:solidFill>
                      <a:srgbClr val="EDEDED"/>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00"/>
                  </a:ext>
                </a:extLst>
              </a:tr>
              <a:tr h="370871">
                <a:tc>
                  <a:txBody>
                    <a:bodyPr/>
                    <a:lstStyle/>
                    <a:p>
                      <a:pPr lvl="0"/>
                      <a:r>
                        <a:rPr lang="en-GB" sz="1400" b="1">
                          <a:solidFill>
                            <a:srgbClr val="000000"/>
                          </a:solidFill>
                          <a:latin typeface="Century Gothic" pitchFamily="34"/>
                        </a:rPr>
                        <a:t>A Year 1 geographer</a:t>
                      </a:r>
                    </a:p>
                  </a:txBody>
                  <a:tcPr marL="68580" marR="68580" marT="34290" marB="34290" anchor="ctr">
                    <a:solidFill>
                      <a:srgbClr val="C9C9C9"/>
                    </a:solidFill>
                  </a:tcPr>
                </a:tc>
                <a:tc>
                  <a:txBody>
                    <a:bodyPr/>
                    <a:lstStyle/>
                    <a:p>
                      <a:pPr lvl="0"/>
                      <a:r>
                        <a:rPr lang="en-GB" sz="1400" b="1">
                          <a:solidFill>
                            <a:srgbClr val="000000"/>
                          </a:solidFill>
                          <a:latin typeface="Century Gothic" pitchFamily="34"/>
                        </a:rPr>
                        <a:t>A Year 2 geographer</a:t>
                      </a:r>
                    </a:p>
                  </a:txBody>
                  <a:tcPr marL="68580" marR="68580" marT="34290" marB="34290" anchor="ctr">
                    <a:solidFill>
                      <a:srgbClr val="C9C9C9"/>
                    </a:solidFill>
                  </a:tcPr>
                </a:tc>
                <a:tc>
                  <a:txBody>
                    <a:bodyPr/>
                    <a:lstStyle/>
                    <a:p>
                      <a:pPr lvl="0"/>
                      <a:r>
                        <a:rPr lang="en-GB" sz="1400" b="1">
                          <a:solidFill>
                            <a:srgbClr val="000000"/>
                          </a:solidFill>
                          <a:latin typeface="Century Gothic" pitchFamily="34"/>
                        </a:rPr>
                        <a:t>A Year 3 geographer</a:t>
                      </a:r>
                    </a:p>
                  </a:txBody>
                  <a:tcPr marL="68580" marR="68580" marT="34290" marB="34290" anchor="ctr">
                    <a:solidFill>
                      <a:srgbClr val="C9C9C9"/>
                    </a:solidFill>
                  </a:tcPr>
                </a:tc>
                <a:extLst>
                  <a:ext uri="{0D108BD9-81ED-4DB2-BD59-A6C34878D82A}">
                    <a16:rowId xmlns:a16="http://schemas.microsoft.com/office/drawing/2014/main" val="10001"/>
                  </a:ext>
                </a:extLst>
              </a:tr>
              <a:tr h="5212966">
                <a:tc>
                  <a:txBody>
                    <a:bodyPr/>
                    <a:lstStyle/>
                    <a:p>
                      <a:pPr marL="171450" lvl="0" indent="-171450">
                        <a:lnSpc>
                          <a:spcPct val="115000"/>
                        </a:lnSpc>
                        <a:spcAft>
                          <a:spcPts val="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can name the four countries in the United Kingdom and locate them on a map.</a:t>
                      </a:r>
                    </a:p>
                    <a:p>
                      <a:pPr marL="171450" marR="0" lvl="0" indent="-171450" algn="l" defTabSz="914400" rtl="0" fontAlgn="auto" hangingPunct="1">
                        <a:lnSpc>
                          <a:spcPct val="115000"/>
                        </a:lnSpc>
                        <a:spcBef>
                          <a:spcPts val="0"/>
                        </a:spcBef>
                        <a:spcAft>
                          <a:spcPts val="0"/>
                        </a:spcAft>
                        <a:buSzPct val="100000"/>
                        <a:buFont typeface="Arial" pitchFamily="34"/>
                        <a:buChar char="•"/>
                        <a:tabLst>
                          <a:tab pos="457200" algn="l"/>
                        </a:tabLst>
                      </a:pPr>
                      <a:r>
                        <a:rPr lang="en-GB" sz="1200" i="0" kern="1200">
                          <a:solidFill>
                            <a:srgbClr val="000000"/>
                          </a:solidFill>
                          <a:latin typeface="Century Gothic" pitchFamily="34"/>
                        </a:rPr>
                        <a:t>I keep a weather chart and answer questions about the weather.</a:t>
                      </a:r>
                    </a:p>
                    <a:p>
                      <a:pPr marL="171450" lvl="0" indent="-171450">
                        <a:buSzPct val="100000"/>
                        <a:buFont typeface="Arial" pitchFamily="34"/>
                        <a:buChar char="•"/>
                      </a:pPr>
                      <a:r>
                        <a:rPr lang="en-GB" sz="1200" i="0" kern="1200">
                          <a:solidFill>
                            <a:srgbClr val="000000"/>
                          </a:solidFill>
                          <a:latin typeface="Century Gothic" pitchFamily="34"/>
                        </a:rPr>
                        <a:t>I explain some of the main things that are in hot and cold places.</a:t>
                      </a:r>
                    </a:p>
                    <a:p>
                      <a:pPr marL="171450" lvl="0" indent="-171450">
                        <a:buSzPct val="100000"/>
                        <a:buFont typeface="Arial" pitchFamily="34"/>
                        <a:buChar char="•"/>
                      </a:pPr>
                      <a:r>
                        <a:rPr lang="en-GB" sz="1200" i="0" kern="1200">
                          <a:solidFill>
                            <a:srgbClr val="000000"/>
                          </a:solidFill>
                          <a:latin typeface="Century Gothic" pitchFamily="34"/>
                        </a:rPr>
                        <a:t>I explain the clothes that I would wear in hot and cold places.</a:t>
                      </a:r>
                    </a:p>
                    <a:p>
                      <a:pPr marL="171450" lvl="0" indent="-171450">
                        <a:buSzPct val="100000"/>
                        <a:buFont typeface="Arial" pitchFamily="34"/>
                        <a:buChar char="•"/>
                      </a:pPr>
                      <a:r>
                        <a:rPr lang="en-GB" sz="1200" i="0" kern="1200">
                          <a:solidFill>
                            <a:srgbClr val="000000"/>
                          </a:solidFill>
                          <a:latin typeface="Century Gothic" pitchFamily="34"/>
                        </a:rPr>
                        <a:t>I explain how the weather changes throughout the year and name the seasons.</a:t>
                      </a:r>
                    </a:p>
                    <a:p>
                      <a:pPr marL="171450" lvl="0" indent="-171450">
                        <a:buSzPct val="100000"/>
                        <a:buFont typeface="Arial" pitchFamily="34"/>
                        <a:buChar char="•"/>
                      </a:pPr>
                      <a:r>
                        <a:rPr lang="en-GB" sz="1200" i="0" kern="1200">
                          <a:solidFill>
                            <a:srgbClr val="000000"/>
                          </a:solidFill>
                          <a:latin typeface="Century Gothic" pitchFamily="34"/>
                        </a:rPr>
                        <a:t>I point to the Equator, North and South Pole on an atlas and globe.</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200" i="0">
                          <a:solidFill>
                            <a:srgbClr val="000000"/>
                          </a:solidFill>
                          <a:latin typeface="Century Gothic" pitchFamily="34"/>
                          <a:ea typeface="Calibri" pitchFamily="34"/>
                          <a:cs typeface="Times New Roman" pitchFamily="18"/>
                        </a:rPr>
                        <a:t>I describe some of the features of an island. </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200" i="0">
                          <a:solidFill>
                            <a:srgbClr val="000000"/>
                          </a:solidFill>
                          <a:latin typeface="Century Gothic" pitchFamily="34"/>
                          <a:ea typeface="Calibri" pitchFamily="34"/>
                          <a:cs typeface="Times New Roman" pitchFamily="18"/>
                        </a:rPr>
                        <a:t>I explain where I live and can tell someone my address.</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200" i="0" kern="1200">
                          <a:solidFill>
                            <a:srgbClr val="000000"/>
                          </a:solidFill>
                          <a:latin typeface="Century Gothic" pitchFamily="34"/>
                        </a:rPr>
                        <a:t>I know the four main directions on a compass are North; East, South and West.</a:t>
                      </a:r>
                    </a:p>
                    <a:p>
                      <a:pPr marL="171450" marR="0" lvl="0" indent="-171450" algn="l" defTabSz="914400" rtl="0" fontAlgn="auto" hangingPunct="1">
                        <a:lnSpc>
                          <a:spcPct val="100000"/>
                        </a:lnSpc>
                        <a:spcBef>
                          <a:spcPts val="0"/>
                        </a:spcBef>
                        <a:spcAft>
                          <a:spcPts val="0"/>
                        </a:spcAft>
                        <a:buSzPct val="100000"/>
                        <a:buFont typeface="Arial" pitchFamily="34"/>
                        <a:buChar char="•"/>
                        <a:tabLst/>
                      </a:pPr>
                      <a:r>
                        <a:rPr lang="en-GB" sz="1200" i="0">
                          <a:solidFill>
                            <a:srgbClr val="000000"/>
                          </a:solidFill>
                          <a:latin typeface="Century Gothic" pitchFamily="34"/>
                          <a:ea typeface="Calibri" pitchFamily="34"/>
                          <a:cs typeface="Times New Roman" pitchFamily="18"/>
                        </a:rPr>
                        <a:t>I say what I like and do not like about the place I live.</a:t>
                      </a:r>
                    </a:p>
                  </a:txBody>
                  <a:tcPr marL="68580" marR="68580" marT="34290" marB="34290"/>
                </a:tc>
                <a:tc>
                  <a:txBody>
                    <a:bodyPr/>
                    <a:lstStyle/>
                    <a:p>
                      <a:pPr marL="171450" lvl="0" indent="-171450">
                        <a:lnSpc>
                          <a:spcPct val="115000"/>
                        </a:lnSpc>
                        <a:spcAft>
                          <a:spcPts val="0"/>
                        </a:spcAft>
                        <a:buSzPct val="100000"/>
                        <a:buFont typeface="Arial" pitchFamily="34"/>
                        <a:buChar char="•"/>
                      </a:pPr>
                      <a:r>
                        <a:rPr lang="en-GB" sz="1100" i="0">
                          <a:solidFill>
                            <a:srgbClr val="000000"/>
                          </a:solidFill>
                          <a:latin typeface="Century Gothic" pitchFamily="34"/>
                          <a:ea typeface="Calibri" pitchFamily="34"/>
                          <a:cs typeface="Times New Roman" pitchFamily="18"/>
                        </a:rPr>
                        <a:t>I name the continents of the world and locate them on a map. </a:t>
                      </a:r>
                    </a:p>
                    <a:p>
                      <a:pPr marL="171450" lvl="0" indent="-171450">
                        <a:lnSpc>
                          <a:spcPct val="115000"/>
                        </a:lnSpc>
                        <a:spcAft>
                          <a:spcPts val="1000"/>
                        </a:spcAft>
                        <a:buSzPct val="100000"/>
                        <a:buFont typeface="Arial" pitchFamily="34"/>
                        <a:buChar char="•"/>
                      </a:pPr>
                      <a:r>
                        <a:rPr lang="en-GB" sz="1100" i="0">
                          <a:solidFill>
                            <a:srgbClr val="000000"/>
                          </a:solidFill>
                          <a:latin typeface="Century Gothic" pitchFamily="34"/>
                          <a:ea typeface="Calibri" pitchFamily="34"/>
                          <a:cs typeface="Times New Roman" pitchFamily="18"/>
                        </a:rPr>
                        <a:t>I name the world’s oceans and locate them on a map.</a:t>
                      </a:r>
                    </a:p>
                    <a:p>
                      <a:pPr marL="171450" lvl="0" indent="-171450">
                        <a:lnSpc>
                          <a:spcPct val="115000"/>
                        </a:lnSpc>
                        <a:spcAft>
                          <a:spcPts val="1000"/>
                        </a:spcAft>
                        <a:buSzPct val="100000"/>
                        <a:buFont typeface="Arial" pitchFamily="34"/>
                        <a:buChar char="•"/>
                      </a:pPr>
                      <a:r>
                        <a:rPr lang="en-GB" sz="1100" i="0">
                          <a:solidFill>
                            <a:srgbClr val="000000"/>
                          </a:solidFill>
                          <a:latin typeface="Century Gothic" pitchFamily="34"/>
                          <a:ea typeface="Calibri" pitchFamily="34"/>
                          <a:cs typeface="Times New Roman" pitchFamily="18"/>
                        </a:rPr>
                        <a:t>I name the capital cities of England, Wales, Scotland and Northern Ireland.</a:t>
                      </a:r>
                    </a:p>
                    <a:p>
                      <a:pPr marL="171450" lvl="0" indent="-171450">
                        <a:lnSpc>
                          <a:spcPct val="115000"/>
                        </a:lnSpc>
                        <a:spcAft>
                          <a:spcPts val="0"/>
                        </a:spcAft>
                        <a:buSzPct val="100000"/>
                        <a:buFont typeface="Arial" pitchFamily="34"/>
                        <a:buChar char="•"/>
                      </a:pPr>
                      <a:r>
                        <a:rPr lang="en-GB" sz="1100" i="0">
                          <a:solidFill>
                            <a:srgbClr val="000000"/>
                          </a:solidFill>
                          <a:latin typeface="Century Gothic" pitchFamily="34"/>
                          <a:ea typeface="Calibri" pitchFamily="34"/>
                          <a:cs typeface="Times New Roman" pitchFamily="18"/>
                        </a:rPr>
                        <a:t>I say what I like and do not like about a place that is different to the one I live in. </a:t>
                      </a:r>
                    </a:p>
                    <a:p>
                      <a:pPr marL="171450" lvl="0" indent="-171450">
                        <a:lnSpc>
                          <a:spcPct val="115000"/>
                        </a:lnSpc>
                        <a:spcAft>
                          <a:spcPts val="0"/>
                        </a:spcAft>
                        <a:buSzPct val="100000"/>
                        <a:buFont typeface="Arial" pitchFamily="34"/>
                        <a:buChar char="•"/>
                      </a:pPr>
                      <a:r>
                        <a:rPr lang="en-GB" sz="1100" i="0">
                          <a:solidFill>
                            <a:srgbClr val="000000"/>
                          </a:solidFill>
                          <a:latin typeface="Century Gothic" pitchFamily="34"/>
                          <a:ea typeface="Calibri" pitchFamily="34"/>
                          <a:cs typeface="Times New Roman" pitchFamily="18"/>
                        </a:rPr>
                        <a:t>I describe a place outside Europe using geographical words.</a:t>
                      </a:r>
                    </a:p>
                    <a:p>
                      <a:pPr marL="171450" lvl="0" indent="-171450">
                        <a:lnSpc>
                          <a:spcPct val="115000"/>
                        </a:lnSpc>
                        <a:spcAft>
                          <a:spcPts val="1000"/>
                        </a:spcAft>
                        <a:buSzPct val="100000"/>
                        <a:buFont typeface="Arial" pitchFamily="34"/>
                        <a:buChar char="•"/>
                      </a:pPr>
                      <a:r>
                        <a:rPr lang="en-GB" sz="1100" i="0">
                          <a:solidFill>
                            <a:srgbClr val="000000"/>
                          </a:solidFill>
                          <a:latin typeface="Century Gothic" pitchFamily="34"/>
                          <a:ea typeface="Calibri" pitchFamily="34"/>
                          <a:cs typeface="Times New Roman" pitchFamily="18"/>
                        </a:rPr>
                        <a:t>I explain how jobs may be different in other locations.</a:t>
                      </a:r>
                    </a:p>
                    <a:p>
                      <a:pPr marL="171450" marR="0" lvl="0" indent="-171450" algn="l" defTabSz="914400" rtl="0" fontAlgn="auto" hangingPunct="1">
                        <a:lnSpc>
                          <a:spcPct val="115000"/>
                        </a:lnSpc>
                        <a:spcBef>
                          <a:spcPts val="0"/>
                        </a:spcBef>
                        <a:spcAft>
                          <a:spcPts val="1000"/>
                        </a:spcAft>
                        <a:buSzPct val="100000"/>
                        <a:buFont typeface="Arial" pitchFamily="34"/>
                        <a:buChar char="•"/>
                        <a:tabLst/>
                      </a:pPr>
                      <a:r>
                        <a:rPr lang="en-GB" sz="1100" i="0">
                          <a:solidFill>
                            <a:srgbClr val="000000"/>
                          </a:solidFill>
                          <a:latin typeface="Century Gothic" pitchFamily="34"/>
                          <a:ea typeface="Calibri" pitchFamily="34"/>
                          <a:cs typeface="Times New Roman" pitchFamily="18"/>
                        </a:rPr>
                        <a:t>I describe the key features of a place from a picture using words like beach, coast, forest, hill, mountain, ocean, valley.</a:t>
                      </a:r>
                    </a:p>
                    <a:p>
                      <a:pPr marL="171450" lvl="0" indent="-171450">
                        <a:lnSpc>
                          <a:spcPct val="115000"/>
                        </a:lnSpc>
                        <a:spcAft>
                          <a:spcPts val="0"/>
                        </a:spcAft>
                        <a:buSzPct val="100000"/>
                        <a:buFont typeface="Arial" pitchFamily="34"/>
                        <a:buChar char="•"/>
                      </a:pPr>
                      <a:r>
                        <a:rPr lang="en-GB" sz="1100" i="0">
                          <a:solidFill>
                            <a:srgbClr val="000000"/>
                          </a:solidFill>
                          <a:latin typeface="Century Gothic" pitchFamily="34"/>
                          <a:ea typeface="Calibri" pitchFamily="34"/>
                          <a:cs typeface="Times New Roman" pitchFamily="18"/>
                        </a:rPr>
                        <a:t>I explain the facilities that a village, town and city may need and give reasons.</a:t>
                      </a:r>
                    </a:p>
                    <a:p>
                      <a:pPr marL="171450" marR="0" lvl="0" indent="-171450" algn="l" defTabSz="914400" rtl="0" fontAlgn="auto" hangingPunct="1">
                        <a:lnSpc>
                          <a:spcPct val="115000"/>
                        </a:lnSpc>
                        <a:spcBef>
                          <a:spcPts val="0"/>
                        </a:spcBef>
                        <a:spcAft>
                          <a:spcPts val="1000"/>
                        </a:spcAft>
                        <a:buSzPct val="100000"/>
                        <a:buFont typeface="Arial" pitchFamily="34"/>
                        <a:buChar char="•"/>
                        <a:tabLst/>
                      </a:pPr>
                      <a:r>
                        <a:rPr lang="en-GB" sz="1100" i="0" kern="1200">
                          <a:solidFill>
                            <a:srgbClr val="000000"/>
                          </a:solidFill>
                          <a:latin typeface="Century Gothic" pitchFamily="34"/>
                        </a:rPr>
                        <a:t>I use the directional vocabulary: near; far; left; right to explain where a location is.</a:t>
                      </a:r>
                      <a:endParaRPr lang="en-GB" sz="1100" i="0">
                        <a:solidFill>
                          <a:srgbClr val="000000"/>
                        </a:solidFill>
                        <a:latin typeface="Century Gothic" pitchFamily="34"/>
                      </a:endParaRPr>
                    </a:p>
                  </a:txBody>
                  <a:tcPr marL="68580" marR="68580" marT="34290" marB="34290"/>
                </a:tc>
                <a:tc>
                  <a:txBody>
                    <a:bodyPr/>
                    <a:lstStyle/>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name a number of countries in the Northern Hemisphere.</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name the capital city of at least six European countries.</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locate the Tropic of Cancer and Tropic of Capricorn.</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know whether a country is located in the Southern or Northern Hemisphere</a:t>
                      </a:r>
                    </a:p>
                    <a:p>
                      <a:pPr marL="171450" lvl="0" indent="-171450" algn="l">
                        <a:spcAft>
                          <a:spcPts val="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explain why people may be attracted to live in cities.</a:t>
                      </a:r>
                    </a:p>
                    <a:p>
                      <a:pPr marL="0" lvl="0" indent="0" algn="l">
                        <a:spcAft>
                          <a:spcPts val="0"/>
                        </a:spcAft>
                        <a:buNone/>
                        <a:tabLst>
                          <a:tab pos="457200" algn="l"/>
                        </a:tabLst>
                      </a:pPr>
                      <a:endParaRPr lang="en-GB" sz="1200" i="0">
                        <a:solidFill>
                          <a:srgbClr val="000000"/>
                        </a:solidFill>
                        <a:latin typeface="Century Gothic" pitchFamily="34"/>
                        <a:ea typeface="Calibri" pitchFamily="34"/>
                        <a:cs typeface="Times New Roman" pitchFamily="18"/>
                      </a:endParaRPr>
                    </a:p>
                    <a:p>
                      <a:pPr marL="171450" lvl="0" indent="-171450" algn="l">
                        <a:spcAft>
                          <a:spcPts val="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explain why people may choose to live in one place rather than another.</a:t>
                      </a:r>
                    </a:p>
                    <a:p>
                      <a:pPr marL="0" lvl="0" indent="0" algn="l">
                        <a:spcAft>
                          <a:spcPts val="0"/>
                        </a:spcAft>
                        <a:buNone/>
                        <a:tabLst>
                          <a:tab pos="457200" algn="l"/>
                        </a:tabLst>
                      </a:pPr>
                      <a:endParaRPr lang="en-GB" sz="1200" i="0">
                        <a:solidFill>
                          <a:srgbClr val="000000"/>
                        </a:solidFill>
                        <a:latin typeface="Century Gothic" pitchFamily="34"/>
                        <a:ea typeface="Calibri" pitchFamily="34"/>
                        <a:cs typeface="Times New Roman" pitchFamily="18"/>
                      </a:endParaRPr>
                    </a:p>
                    <a:p>
                      <a:pPr marL="171450" lvl="0" indent="-171450" algn="l">
                        <a:spcAft>
                          <a:spcPts val="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locate and name some of the world’s most famous volcanoes.</a:t>
                      </a:r>
                    </a:p>
                    <a:p>
                      <a:pPr marL="0" lvl="0" indent="0" algn="l">
                        <a:spcAft>
                          <a:spcPts val="0"/>
                        </a:spcAft>
                        <a:buNone/>
                        <a:tabLst>
                          <a:tab pos="457200" algn="l"/>
                        </a:tabLst>
                      </a:pPr>
                      <a:endParaRPr lang="en-GB" sz="1200" i="0">
                        <a:solidFill>
                          <a:srgbClr val="000000"/>
                        </a:solidFill>
                        <a:latin typeface="Century Gothic" pitchFamily="34"/>
                        <a:ea typeface="Calibri" pitchFamily="34"/>
                        <a:cs typeface="Times New Roman" pitchFamily="18"/>
                      </a:endParaRPr>
                    </a:p>
                    <a:p>
                      <a:pPr marL="171450" lvl="0" indent="-171450" algn="l">
                        <a:spcAft>
                          <a:spcPts val="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describe and understand the key aspects of earthquakes. </a:t>
                      </a:r>
                    </a:p>
                    <a:p>
                      <a:pPr marL="0" lvl="0" indent="0" algn="l">
                        <a:spcAft>
                          <a:spcPts val="0"/>
                        </a:spcAft>
                        <a:buNone/>
                        <a:tabLst>
                          <a:tab pos="457200" algn="l"/>
                        </a:tabLst>
                      </a:pPr>
                      <a:endParaRPr lang="en-GB" sz="1200" i="0">
                        <a:solidFill>
                          <a:srgbClr val="000000"/>
                        </a:solidFill>
                        <a:latin typeface="Century Gothic" pitchFamily="34"/>
                        <a:ea typeface="Calibri" pitchFamily="34"/>
                        <a:cs typeface="Times New Roman" pitchFamily="18"/>
                      </a:endParaRPr>
                    </a:p>
                    <a:p>
                      <a:pPr marL="171450" lvl="0" indent="-171450" algn="l">
                        <a:spcAft>
                          <a:spcPts val="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describe and understand the key aspects of volcanoes. </a:t>
                      </a:r>
                    </a:p>
                  </a:txBody>
                  <a:tcPr marL="68580" marR="68580" marT="34290" marB="34290"/>
                </a:tc>
                <a:extLst>
                  <a:ext uri="{0D108BD9-81ED-4DB2-BD59-A6C34878D82A}">
                    <a16:rowId xmlns:a16="http://schemas.microsoft.com/office/drawing/2014/main" val="10002"/>
                  </a:ext>
                </a:extLst>
              </a:tr>
            </a:tbl>
          </a:graphicData>
        </a:graphic>
      </p:graphicFrame>
      <p:sp>
        <p:nvSpPr>
          <p:cNvPr id="3" name="Footer Placeholder 6"/>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Slide Number Placeholder 5"/>
          <p:cNvSpPr>
            <a:spLocks noGrp="1"/>
          </p:cNvSpPr>
          <p:nvPr>
            <p:ph type="sldNum" sz="quarter" idx="8"/>
          </p:nvPr>
        </p:nvSpPr>
        <p:spPr/>
        <p:txBody>
          <a:bodyPr/>
          <a:lstStyle/>
          <a:p>
            <a:pPr lvl="0"/>
            <a:fld id="{FDC8F4D4-DEA1-48FA-A959-B844C4CDC30B}" type="slidenum">
              <a:rPr lang="en-GB" smtClean="0"/>
              <a:t>73</a:t>
            </a:fld>
            <a:endParaRPr lang="en-GB"/>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91">
    <p:spTree>
      <p:nvGrpSpPr>
        <p:cNvPr id="1" name=""/>
        <p:cNvGrpSpPr/>
        <p:nvPr/>
      </p:nvGrpSpPr>
      <p:grpSpPr>
        <a:xfrm>
          <a:off x="0" y="0"/>
          <a:ext cx="0" cy="0"/>
          <a:chOff x="0" y="0"/>
          <a:chExt cx="0" cy="0"/>
        </a:xfrm>
      </p:grpSpPr>
      <p:graphicFrame>
        <p:nvGraphicFramePr>
          <p:cNvPr id="2" name="Content Placeholder 3"/>
          <p:cNvGraphicFramePr>
            <a:graphicFrameLocks noGrp="1"/>
          </p:cNvGraphicFramePr>
          <p:nvPr>
            <p:ph idx="1"/>
          </p:nvPr>
        </p:nvGraphicFramePr>
        <p:xfrm>
          <a:off x="282577" y="995360"/>
          <a:ext cx="8643930" cy="5259390"/>
        </p:xfrm>
        <a:graphic>
          <a:graphicData uri="http://schemas.openxmlformats.org/drawingml/2006/table">
            <a:tbl>
              <a:tblPr firstRow="1" bandRow="1">
                <a:effectLst/>
                <a:tableStyleId>{5C22544A-7EE6-4342-B048-85BDC9FD1C3A}</a:tableStyleId>
              </a:tblPr>
              <a:tblGrid>
                <a:gridCol w="2881310">
                  <a:extLst>
                    <a:ext uri="{9D8B030D-6E8A-4147-A177-3AD203B41FA5}">
                      <a16:colId xmlns:a16="http://schemas.microsoft.com/office/drawing/2014/main" val="20000"/>
                    </a:ext>
                  </a:extLst>
                </a:gridCol>
                <a:gridCol w="2881310">
                  <a:extLst>
                    <a:ext uri="{9D8B030D-6E8A-4147-A177-3AD203B41FA5}">
                      <a16:colId xmlns:a16="http://schemas.microsoft.com/office/drawing/2014/main" val="20001"/>
                    </a:ext>
                  </a:extLst>
                </a:gridCol>
                <a:gridCol w="2881310">
                  <a:extLst>
                    <a:ext uri="{9D8B030D-6E8A-4147-A177-3AD203B41FA5}">
                      <a16:colId xmlns:a16="http://schemas.microsoft.com/office/drawing/2014/main" val="20002"/>
                    </a:ext>
                  </a:extLst>
                </a:gridCol>
              </a:tblGrid>
              <a:tr h="370889">
                <a:tc>
                  <a:txBody>
                    <a:bodyPr/>
                    <a:lstStyle/>
                    <a:p>
                      <a:pPr lvl="0"/>
                      <a:r>
                        <a:rPr lang="en-GB" sz="1400">
                          <a:solidFill>
                            <a:srgbClr val="000000"/>
                          </a:solidFill>
                          <a:latin typeface="Century Gothic" pitchFamily="34"/>
                        </a:rPr>
                        <a:t>A Year 4 geographer</a:t>
                      </a:r>
                    </a:p>
                  </a:txBody>
                  <a:tcPr marL="68580" marR="68580" marT="34290" marB="34290" anchor="ctr">
                    <a:solidFill>
                      <a:srgbClr val="C9C9C9"/>
                    </a:solidFill>
                  </a:tcPr>
                </a:tc>
                <a:tc>
                  <a:txBody>
                    <a:bodyPr/>
                    <a:lstStyle/>
                    <a:p>
                      <a:pPr lvl="0"/>
                      <a:r>
                        <a:rPr lang="en-GB" sz="1400">
                          <a:solidFill>
                            <a:srgbClr val="000000"/>
                          </a:solidFill>
                          <a:latin typeface="Century Gothic" pitchFamily="34"/>
                        </a:rPr>
                        <a:t>A Year 5 geographer</a:t>
                      </a:r>
                    </a:p>
                  </a:txBody>
                  <a:tcPr marL="68580" marR="68580" marT="34290" marB="34290" anchor="ctr">
                    <a:solidFill>
                      <a:srgbClr val="C9C9C9"/>
                    </a:solidFill>
                  </a:tcPr>
                </a:tc>
                <a:tc>
                  <a:txBody>
                    <a:bodyPr/>
                    <a:lstStyle/>
                    <a:p>
                      <a:pPr lvl="0"/>
                      <a:r>
                        <a:rPr lang="en-GB" sz="1400">
                          <a:solidFill>
                            <a:srgbClr val="000000"/>
                          </a:solidFill>
                          <a:latin typeface="Century Gothic" pitchFamily="34"/>
                        </a:rPr>
                        <a:t>A Year 6 geographer</a:t>
                      </a:r>
                    </a:p>
                  </a:txBody>
                  <a:tcPr marL="68580" marR="68580" marT="34290" marB="34290" anchor="ctr">
                    <a:solidFill>
                      <a:srgbClr val="C9C9C9"/>
                    </a:solidFill>
                  </a:tcPr>
                </a:tc>
                <a:extLst>
                  <a:ext uri="{0D108BD9-81ED-4DB2-BD59-A6C34878D82A}">
                    <a16:rowId xmlns:a16="http://schemas.microsoft.com/office/drawing/2014/main" val="10000"/>
                  </a:ext>
                </a:extLst>
              </a:tr>
              <a:tr h="4888501">
                <a:tc>
                  <a:txBody>
                    <a:bodyPr/>
                    <a:lstStyle/>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plan a journey from my town/ city to another place in England.</a:t>
                      </a:r>
                    </a:p>
                    <a:p>
                      <a:pPr marL="171450" marR="0" lvl="0" indent="-171450" algn="l" defTabSz="914400" rtl="0" fontAlgn="auto" hangingPunct="1">
                        <a:lnSpc>
                          <a:spcPct val="115000"/>
                        </a:lnSpc>
                        <a:spcBef>
                          <a:spcPts val="0"/>
                        </a:spcBef>
                        <a:spcAft>
                          <a:spcPts val="1000"/>
                        </a:spcAft>
                        <a:buSzPct val="100000"/>
                        <a:buFont typeface="Arial" pitchFamily="34"/>
                        <a:buChar char="•"/>
                        <a:tabLst>
                          <a:tab pos="457200" algn="l"/>
                        </a:tabLst>
                      </a:pPr>
                      <a:r>
                        <a:rPr lang="en-GB" sz="1200" i="0" baseline="0">
                          <a:solidFill>
                            <a:srgbClr val="000000"/>
                          </a:solidFill>
                          <a:latin typeface="Century Gothic" pitchFamily="34"/>
                        </a:rPr>
                        <a:t>I find at least six cities in the UK on a map.</a:t>
                      </a:r>
                      <a:endParaRPr lang="en-GB" sz="1200" i="0">
                        <a:solidFill>
                          <a:srgbClr val="000000"/>
                        </a:solidFill>
                        <a:latin typeface="Century Gothic" pitchFamily="34"/>
                        <a:ea typeface="Calibri" pitchFamily="34"/>
                        <a:cs typeface="Times New Roman" pitchFamily="18"/>
                      </a:endParaRP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carry out research to discover features of villages, towns and cities.</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name and locate some of the main islands that surround the United Kingdom.</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name the areas of origin of the main ethnic groups in the United Kingdom and in our school.</a:t>
                      </a:r>
                    </a:p>
                    <a:p>
                      <a:pPr marL="171450" marR="0" lvl="0" indent="-171450" algn="l" defTabSz="914400" rtl="0" fontAlgn="auto" hangingPunct="1">
                        <a:lnSpc>
                          <a:spcPct val="115000"/>
                        </a:lnSpc>
                        <a:spcBef>
                          <a:spcPts val="0"/>
                        </a:spcBef>
                        <a:spcAft>
                          <a:spcPts val="1000"/>
                        </a:spcAft>
                        <a:buSzPct val="100000"/>
                        <a:buFont typeface="Arial" pitchFamily="34"/>
                        <a:buChar char="•"/>
                        <a:tabLst>
                          <a:tab pos="457200" algn="l"/>
                        </a:tabLst>
                      </a:pPr>
                      <a:r>
                        <a:rPr lang="en-GB" sz="1200" i="0" baseline="0">
                          <a:solidFill>
                            <a:srgbClr val="000000"/>
                          </a:solidFill>
                          <a:latin typeface="Century Gothic" pitchFamily="34"/>
                        </a:rPr>
                        <a:t>I explain the difference between the British Isles, Great Britain and the United Kingdom. </a:t>
                      </a:r>
                    </a:p>
                  </a:txBody>
                  <a:tcPr marL="68580" marR="68580" marT="34290" marB="34290">
                    <a:solidFill>
                      <a:srgbClr val="EDEDED"/>
                    </a:solidFill>
                  </a:tcPr>
                </a:tc>
                <a:tc>
                  <a:txBody>
                    <a:bodyPr/>
                    <a:lstStyle/>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name and locate the capital cities of neighbouring European countries.</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know the countries that make up the European Union.</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name and locate many of the world’s most famous mountainous regions.</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explain why most cities are situated by rivers.</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explain the course of a river.</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name and locate many of the world’s most famous rivers.</a:t>
                      </a:r>
                    </a:p>
                    <a:p>
                      <a:pPr marL="171450" lvl="0" indent="-171450" algn="l">
                        <a:lnSpc>
                          <a:spcPct val="115000"/>
                        </a:lnSpc>
                        <a:spcAft>
                          <a:spcPts val="1000"/>
                        </a:spcAft>
                        <a:buSzPct val="100000"/>
                        <a:buFont typeface="Arial" pitchFamily="34"/>
                        <a:buChar char="•"/>
                        <a:tabLst>
                          <a:tab pos="457200" algn="l"/>
                        </a:tabLst>
                      </a:pPr>
                      <a:r>
                        <a:rPr lang="en-GB" sz="1200" i="0">
                          <a:solidFill>
                            <a:srgbClr val="000000"/>
                          </a:solidFill>
                          <a:latin typeface="Century Gothic" pitchFamily="34"/>
                          <a:ea typeface="Calibri" pitchFamily="34"/>
                          <a:cs typeface="Times New Roman" pitchFamily="18"/>
                        </a:rPr>
                        <a:t>I recognise the importance of ports and the role they play in distributing goods around the world.</a:t>
                      </a:r>
                    </a:p>
                  </a:txBody>
                  <a:tcPr marL="68580" marR="68580" marT="34290" marB="34290">
                    <a:solidFill>
                      <a:srgbClr val="EDEDED"/>
                    </a:solidFill>
                  </a:tcPr>
                </a:tc>
                <a:tc>
                  <a:txBody>
                    <a:bodyPr/>
                    <a:lstStyle/>
                    <a:p>
                      <a:pPr marL="342900" lvl="0" indent="-342900" algn="l">
                        <a:lnSpc>
                          <a:spcPct val="115000"/>
                        </a:lnSpc>
                        <a:spcAft>
                          <a:spcPts val="0"/>
                        </a:spcAft>
                        <a:buSzPct val="100000"/>
                        <a:buFont typeface="Arial" pitchFamily="34"/>
                        <a:buChar char="•"/>
                        <a:tabLst>
                          <a:tab pos="457200" algn="l"/>
                        </a:tabLst>
                      </a:pPr>
                      <a:r>
                        <a:rPr lang="en-GB" sz="1100" i="0">
                          <a:solidFill>
                            <a:srgbClr val="000000"/>
                          </a:solidFill>
                          <a:latin typeface="Century Gothic" pitchFamily="34"/>
                          <a:ea typeface="Calibri" pitchFamily="34"/>
                          <a:cs typeface="Times New Roman" pitchFamily="18"/>
                        </a:rPr>
                        <a:t>I use an atlas by using the index to find places.</a:t>
                      </a:r>
                    </a:p>
                    <a:p>
                      <a:pPr marL="0" lvl="0" indent="0" algn="l">
                        <a:lnSpc>
                          <a:spcPct val="115000"/>
                        </a:lnSpc>
                        <a:spcAft>
                          <a:spcPts val="0"/>
                        </a:spcAft>
                        <a:buNone/>
                        <a:tabLst>
                          <a:tab pos="457200" algn="l"/>
                        </a:tabLst>
                      </a:pPr>
                      <a:endParaRPr lang="en-GB" sz="1100" i="0">
                        <a:solidFill>
                          <a:srgbClr val="000000"/>
                        </a:solidFill>
                        <a:latin typeface="Century Gothic" pitchFamily="34"/>
                        <a:ea typeface="Calibri" pitchFamily="34"/>
                        <a:cs typeface="Times New Roman" pitchFamily="18"/>
                      </a:endParaRPr>
                    </a:p>
                    <a:p>
                      <a:pPr marL="342900" lvl="0" indent="-342900" algn="l">
                        <a:lnSpc>
                          <a:spcPct val="115000"/>
                        </a:lnSpc>
                        <a:spcAft>
                          <a:spcPts val="0"/>
                        </a:spcAft>
                        <a:buSzPct val="100000"/>
                        <a:buFont typeface="Arial" pitchFamily="34"/>
                        <a:buChar char="•"/>
                        <a:tabLst>
                          <a:tab pos="457200" algn="l"/>
                        </a:tabLst>
                      </a:pPr>
                      <a:r>
                        <a:rPr lang="en-GB" sz="1100" i="0">
                          <a:solidFill>
                            <a:srgbClr val="000000"/>
                          </a:solidFill>
                          <a:latin typeface="Century Gothic" pitchFamily="34"/>
                          <a:ea typeface="Calibri" pitchFamily="34"/>
                          <a:cs typeface="Times New Roman" pitchFamily="18"/>
                        </a:rPr>
                        <a:t>I use some basic Ordnance Survey map symbols.</a:t>
                      </a:r>
                    </a:p>
                    <a:p>
                      <a:pPr marL="0" lvl="0" indent="0" algn="l">
                        <a:lnSpc>
                          <a:spcPct val="115000"/>
                        </a:lnSpc>
                        <a:spcAft>
                          <a:spcPts val="0"/>
                        </a:spcAft>
                        <a:buNone/>
                        <a:tabLst>
                          <a:tab pos="457200" algn="l"/>
                        </a:tabLst>
                      </a:pPr>
                      <a:endParaRPr lang="en-GB" sz="1100" i="0">
                        <a:solidFill>
                          <a:srgbClr val="000000"/>
                        </a:solidFill>
                        <a:latin typeface="Century Gothic" pitchFamily="34"/>
                        <a:ea typeface="Calibri" pitchFamily="34"/>
                        <a:cs typeface="Times New Roman" pitchFamily="18"/>
                      </a:endParaRPr>
                    </a:p>
                    <a:p>
                      <a:pPr marL="342900" marR="0" lvl="0" indent="-342900" algn="l" defTabSz="914400" rtl="0" fontAlgn="auto" hangingPunct="1">
                        <a:lnSpc>
                          <a:spcPct val="115000"/>
                        </a:lnSpc>
                        <a:spcBef>
                          <a:spcPts val="0"/>
                        </a:spcBef>
                        <a:spcAft>
                          <a:spcPts val="0"/>
                        </a:spcAft>
                        <a:buSzPct val="100000"/>
                        <a:buFont typeface="Arial" pitchFamily="34"/>
                        <a:buChar char="•"/>
                        <a:tabLst>
                          <a:tab pos="457200" algn="l"/>
                        </a:tabLst>
                      </a:pPr>
                      <a:r>
                        <a:rPr lang="en-GB" sz="1100" i="0">
                          <a:solidFill>
                            <a:srgbClr val="000000"/>
                          </a:solidFill>
                          <a:latin typeface="Century Gothic" pitchFamily="34"/>
                          <a:ea typeface="Calibri" pitchFamily="34"/>
                          <a:cs typeface="Times New Roman" pitchFamily="18"/>
                        </a:rPr>
                        <a:t>I use Ordnance Survey symbols and 6 figure grid references.</a:t>
                      </a:r>
                    </a:p>
                    <a:p>
                      <a:pPr marL="0" marR="0" lvl="0" indent="0" algn="l" defTabSz="914400" rtl="0" fontAlgn="auto" hangingPunct="1">
                        <a:lnSpc>
                          <a:spcPct val="115000"/>
                        </a:lnSpc>
                        <a:spcBef>
                          <a:spcPts val="0"/>
                        </a:spcBef>
                        <a:spcAft>
                          <a:spcPts val="0"/>
                        </a:spcAft>
                        <a:buNone/>
                        <a:tabLst>
                          <a:tab pos="457200" algn="l"/>
                        </a:tabLst>
                      </a:pPr>
                      <a:endParaRPr lang="en-GB" sz="1100" i="0">
                        <a:solidFill>
                          <a:srgbClr val="000000"/>
                        </a:solidFill>
                        <a:latin typeface="Century Gothic" pitchFamily="34"/>
                        <a:ea typeface="Calibri" pitchFamily="34"/>
                        <a:cs typeface="Times New Roman" pitchFamily="18"/>
                      </a:endParaRPr>
                    </a:p>
                    <a:p>
                      <a:pPr marL="342900" marR="0" lvl="0" indent="-342900" algn="l" defTabSz="914400" rtl="0" fontAlgn="auto" hangingPunct="1">
                        <a:lnSpc>
                          <a:spcPct val="115000"/>
                        </a:lnSpc>
                        <a:spcBef>
                          <a:spcPts val="0"/>
                        </a:spcBef>
                        <a:spcAft>
                          <a:spcPts val="0"/>
                        </a:spcAft>
                        <a:buSzPct val="100000"/>
                        <a:buFont typeface="Arial" pitchFamily="34"/>
                        <a:buChar char="•"/>
                        <a:tabLst>
                          <a:tab pos="457200" algn="l"/>
                        </a:tabLst>
                      </a:pPr>
                      <a:r>
                        <a:rPr lang="en-GB" sz="1100" i="0">
                          <a:solidFill>
                            <a:srgbClr val="000000"/>
                          </a:solidFill>
                          <a:latin typeface="Century Gothic" pitchFamily="34"/>
                          <a:ea typeface="Calibri" pitchFamily="34"/>
                          <a:cs typeface="Times New Roman" pitchFamily="18"/>
                        </a:rPr>
                        <a:t>I collect and accurately measure information (e.g. rainfall, temperature, wind speed, noise levels etc.).</a:t>
                      </a:r>
                    </a:p>
                    <a:p>
                      <a:pPr marL="0" marR="0" lvl="0" indent="0" algn="l" defTabSz="914400" rtl="0" fontAlgn="auto" hangingPunct="1">
                        <a:lnSpc>
                          <a:spcPct val="115000"/>
                        </a:lnSpc>
                        <a:spcBef>
                          <a:spcPts val="0"/>
                        </a:spcBef>
                        <a:spcAft>
                          <a:spcPts val="0"/>
                        </a:spcAft>
                        <a:buNone/>
                        <a:tabLst>
                          <a:tab pos="457200" algn="l"/>
                        </a:tabLst>
                      </a:pPr>
                      <a:endParaRPr lang="en-GB" sz="1100" i="0">
                        <a:solidFill>
                          <a:srgbClr val="000000"/>
                        </a:solidFill>
                        <a:latin typeface="Century Gothic" pitchFamily="34"/>
                        <a:ea typeface="Calibri" pitchFamily="34"/>
                        <a:cs typeface="Times New Roman" pitchFamily="18"/>
                      </a:endParaRPr>
                    </a:p>
                    <a:p>
                      <a:pPr marL="342900" marR="0" lvl="0" indent="-342900" algn="l" defTabSz="914400" rtl="0" fontAlgn="auto" hangingPunct="1">
                        <a:lnSpc>
                          <a:spcPct val="115000"/>
                        </a:lnSpc>
                        <a:spcBef>
                          <a:spcPts val="0"/>
                        </a:spcBef>
                        <a:spcAft>
                          <a:spcPts val="0"/>
                        </a:spcAft>
                        <a:buSzPct val="100000"/>
                        <a:buFont typeface="Arial" pitchFamily="34"/>
                        <a:buChar char="•"/>
                        <a:tabLst>
                          <a:tab pos="457200" algn="l"/>
                        </a:tabLst>
                      </a:pPr>
                      <a:r>
                        <a:rPr lang="en-GB" sz="1100" i="0" baseline="0">
                          <a:solidFill>
                            <a:srgbClr val="000000"/>
                          </a:solidFill>
                          <a:latin typeface="Century Gothic" pitchFamily="34"/>
                        </a:rPr>
                        <a:t>I describe how some places are similar and dissimilar in relation to their human and physical features.</a:t>
                      </a:r>
                    </a:p>
                    <a:p>
                      <a:pPr marL="342900" marR="0" lvl="0" indent="-342900" algn="l" defTabSz="914400" rtl="0" fontAlgn="auto" hangingPunct="1">
                        <a:lnSpc>
                          <a:spcPct val="115000"/>
                        </a:lnSpc>
                        <a:spcBef>
                          <a:spcPts val="0"/>
                        </a:spcBef>
                        <a:spcAft>
                          <a:spcPts val="0"/>
                        </a:spcAft>
                        <a:buSzPct val="100000"/>
                        <a:buFont typeface="Arial" pitchFamily="34"/>
                        <a:buChar char="•"/>
                        <a:tabLst>
                          <a:tab pos="457200" algn="l"/>
                        </a:tabLst>
                      </a:pPr>
                      <a:endParaRPr lang="en-GB" sz="1100" i="0" baseline="0">
                        <a:solidFill>
                          <a:srgbClr val="000000"/>
                        </a:solidFill>
                        <a:latin typeface="Century Gothic" pitchFamily="34"/>
                      </a:endParaRPr>
                    </a:p>
                    <a:p>
                      <a:pPr marL="342900" marR="0" lvl="0" indent="-342900" algn="l" defTabSz="914400" rtl="0" fontAlgn="auto" hangingPunct="1">
                        <a:lnSpc>
                          <a:spcPct val="115000"/>
                        </a:lnSpc>
                        <a:spcBef>
                          <a:spcPts val="0"/>
                        </a:spcBef>
                        <a:spcAft>
                          <a:spcPts val="0"/>
                        </a:spcAft>
                        <a:buSzPct val="100000"/>
                        <a:buFont typeface="Arial" pitchFamily="34"/>
                        <a:buChar char="•"/>
                        <a:tabLst>
                          <a:tab pos="457200" algn="l"/>
                        </a:tabLst>
                      </a:pPr>
                      <a:r>
                        <a:rPr lang="en-GB" sz="1100" i="0" baseline="0">
                          <a:solidFill>
                            <a:srgbClr val="000000"/>
                          </a:solidFill>
                          <a:latin typeface="Century Gothic" pitchFamily="34"/>
                        </a:rPr>
                        <a:t>I explain how time zones work and calculate time differences around the world. </a:t>
                      </a:r>
                    </a:p>
                    <a:p>
                      <a:pPr marL="342900" marR="0" lvl="0" indent="-342900" algn="l" defTabSz="914400" rtl="0" fontAlgn="auto" hangingPunct="1">
                        <a:lnSpc>
                          <a:spcPct val="115000"/>
                        </a:lnSpc>
                        <a:spcBef>
                          <a:spcPts val="0"/>
                        </a:spcBef>
                        <a:spcAft>
                          <a:spcPts val="0"/>
                        </a:spcAft>
                        <a:buSzPct val="100000"/>
                        <a:buFont typeface="Arial" pitchFamily="34"/>
                        <a:buChar char="•"/>
                        <a:tabLst>
                          <a:tab pos="457200" algn="l"/>
                        </a:tabLst>
                      </a:pPr>
                      <a:endParaRPr lang="en-GB" sz="1100" i="0" baseline="0">
                        <a:solidFill>
                          <a:srgbClr val="000000"/>
                        </a:solidFill>
                        <a:latin typeface="Century Gothic" pitchFamily="34"/>
                      </a:endParaRPr>
                    </a:p>
                    <a:p>
                      <a:pPr marL="342900" marR="0" lvl="0" indent="-342900" algn="l" defTabSz="914400" rtl="0" fontAlgn="auto" hangingPunct="1">
                        <a:lnSpc>
                          <a:spcPct val="115000"/>
                        </a:lnSpc>
                        <a:spcBef>
                          <a:spcPts val="0"/>
                        </a:spcBef>
                        <a:spcAft>
                          <a:spcPts val="0"/>
                        </a:spcAft>
                        <a:buSzPct val="100000"/>
                        <a:buFont typeface="Arial" pitchFamily="34"/>
                        <a:buChar char="•"/>
                        <a:tabLst>
                          <a:tab pos="457200" algn="l"/>
                        </a:tabLst>
                      </a:pPr>
                      <a:r>
                        <a:rPr lang="en-GB" sz="1100" i="0" baseline="0">
                          <a:solidFill>
                            <a:srgbClr val="000000"/>
                          </a:solidFill>
                          <a:latin typeface="Century Gothic" pitchFamily="34"/>
                        </a:rPr>
                        <a:t>I name the largest non-polar desert in the world and locate desert regions in an atlas.</a:t>
                      </a:r>
                    </a:p>
                  </a:txBody>
                  <a:tcPr marL="68580" marR="68580" marT="34290" marB="34290">
                    <a:solidFill>
                      <a:srgbClr val="EDEDED"/>
                    </a:solidFill>
                  </a:tcPr>
                </a:tc>
                <a:extLst>
                  <a:ext uri="{0D108BD9-81ED-4DB2-BD59-A6C34878D82A}">
                    <a16:rowId xmlns:a16="http://schemas.microsoft.com/office/drawing/2014/main" val="10001"/>
                  </a:ext>
                </a:extLst>
              </a:tr>
            </a:tbl>
          </a:graphicData>
        </a:graphic>
      </p:graphicFrame>
      <p:sp>
        <p:nvSpPr>
          <p:cNvPr id="3" name="Footer Placeholder 6"/>
          <p:cNvSpPr txBox="1"/>
          <p:nvPr/>
        </p:nvSpPr>
        <p:spPr>
          <a:xfrm>
            <a:off x="3028949" y="6356351"/>
            <a:ext cx="3086099" cy="365129"/>
          </a:xfrm>
          <a:prstGeom prst="rect">
            <a:avLst/>
          </a:prstGeom>
          <a:noFill/>
          <a:ln cap="flat">
            <a:noFill/>
          </a:ln>
        </p:spPr>
        <p:txBody>
          <a:bodyPr vert="horz" wrap="square" lIns="91440" tIns="45720" rIns="91440" bIns="45720" anchor="ctr" anchorCtr="1" compatLnSpc="1">
            <a:noAutofit/>
          </a:bodyPr>
          <a:lstStyle/>
          <a:p>
            <a:pPr marL="0" marR="0" lvl="0" indent="0" algn="ctr"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800" b="0" i="0" u="none" strike="noStrike" kern="1200" cap="none" spc="0" baseline="0">
                <a:solidFill>
                  <a:srgbClr val="898989"/>
                </a:solidFill>
                <a:uFillTx/>
                <a:latin typeface="Century Gothic" pitchFamily="34"/>
              </a:rPr>
              <a:t>© Focus Education (UK) Ltd</a:t>
            </a:r>
          </a:p>
        </p:txBody>
      </p:sp>
      <p:sp>
        <p:nvSpPr>
          <p:cNvPr id="6" name="Slide Number Placeholder 5"/>
          <p:cNvSpPr>
            <a:spLocks noGrp="1"/>
          </p:cNvSpPr>
          <p:nvPr>
            <p:ph type="sldNum" sz="quarter" idx="8"/>
          </p:nvPr>
        </p:nvSpPr>
        <p:spPr/>
        <p:txBody>
          <a:bodyPr/>
          <a:lstStyle/>
          <a:p>
            <a:pPr lvl="0"/>
            <a:fld id="{FDC8F4D4-DEA1-48FA-A959-B844C4CDC30B}" type="slidenum">
              <a:rPr lang="en-GB" smtClean="0"/>
              <a:t>74</a:t>
            </a:fld>
            <a:endParaRPr lang="en-GB"/>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Office%20Theme</Template>
  <TotalTime>0</TotalTime>
  <Words>9185</Words>
  <Application>Microsoft Office PowerPoint</Application>
  <PresentationFormat>On-screen Show (4:3)</PresentationFormat>
  <Paragraphs>1249</Paragraphs>
  <Slides>74</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74</vt:i4>
      </vt:variant>
    </vt:vector>
  </HeadingPairs>
  <TitlesOfParts>
    <vt:vector size="80" baseType="lpstr">
      <vt:lpstr>Arial</vt:lpstr>
      <vt:lpstr>Calibri</vt:lpstr>
      <vt:lpstr>Calibri Light</vt:lpstr>
      <vt:lpstr>Century Gothic</vt:lpstr>
      <vt:lpstr>Wingdings</vt:lpstr>
      <vt:lpstr>Office Theme</vt:lpstr>
      <vt:lpstr>PowerPoint Presentation</vt:lpstr>
      <vt:lpstr>PowerPoint Presentation</vt:lpstr>
      <vt:lpstr>PowerPoint Presentation</vt:lpstr>
      <vt:lpstr>Assessing Geography</vt:lpstr>
      <vt:lpstr>Assessing Geography</vt:lpstr>
      <vt:lpstr>Geography: Key Stage 1</vt:lpstr>
      <vt:lpstr>Geography: Key Stage 1 (continued)</vt:lpstr>
      <vt:lpstr>Geography Assessments</vt:lpstr>
      <vt:lpstr>PowerPoint Presentation</vt:lpstr>
      <vt:lpstr>PowerPoint Presentation</vt:lpstr>
      <vt:lpstr>Put a circle around the things you will find in hot places.</vt:lpstr>
      <vt:lpstr>PowerPoint Presentation</vt:lpstr>
      <vt:lpstr>PowerPoint Presentation</vt:lpstr>
      <vt:lpstr>PowerPoint Presentation</vt:lpstr>
      <vt:lpstr>Year 1: Geography assessments</vt:lpstr>
      <vt:lpstr>Year 1: Geography assessments (continued)</vt:lpstr>
      <vt:lpstr>PowerPoint Presentation</vt:lpstr>
      <vt:lpstr>Geography Assessments</vt:lpstr>
      <vt:lpstr>PowerPoint Presentation</vt:lpstr>
      <vt:lpstr>PowerPoint Presentation</vt:lpstr>
      <vt:lpstr>PowerPoint Presentation</vt:lpstr>
      <vt:lpstr>PowerPoint Presentation</vt:lpstr>
      <vt:lpstr>A place outside Europe</vt:lpstr>
      <vt:lpstr>Knowing directions</vt:lpstr>
      <vt:lpstr>Year 2: Geography assessments</vt:lpstr>
      <vt:lpstr>Year 2: Geography assessments (continued)</vt:lpstr>
      <vt:lpstr>PowerPoint Presentation</vt:lpstr>
      <vt:lpstr>Geography: Key Stage 2</vt:lpstr>
      <vt:lpstr>Geography: Key Stage 2 (continued)</vt:lpstr>
      <vt:lpstr>Geography Assessments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Year 3: Geography assessments</vt:lpstr>
      <vt:lpstr>Year 3: Geography assessments</vt:lpstr>
      <vt:lpstr>PowerPoint Presentation</vt:lpstr>
      <vt:lpstr>Geography Assessments</vt:lpstr>
      <vt:lpstr>PowerPoint Presentation</vt:lpstr>
      <vt:lpstr>PowerPoint Presentation</vt:lpstr>
      <vt:lpstr>PowerPoint Presentation</vt:lpstr>
      <vt:lpstr>PowerPoint Presentation</vt:lpstr>
      <vt:lpstr>PowerPoint Presentation</vt:lpstr>
      <vt:lpstr>PowerPoint Presentation</vt:lpstr>
      <vt:lpstr>Year 4: Geography assessments</vt:lpstr>
      <vt:lpstr>Year 4: Geography assessments</vt:lpstr>
      <vt:lpstr>PowerPoint Presentation</vt:lpstr>
      <vt:lpstr>Geography Assessments</vt:lpstr>
      <vt:lpstr>PowerPoint Presentation</vt:lpstr>
      <vt:lpstr>Name South American countries</vt:lpstr>
      <vt:lpstr>Name North American countries</vt:lpstr>
      <vt:lpstr>PowerPoint Presentation</vt:lpstr>
      <vt:lpstr>PowerPoint Presentation</vt:lpstr>
      <vt:lpstr>PowerPoint Presentation</vt:lpstr>
      <vt:lpstr>PowerPoint Presentation</vt:lpstr>
      <vt:lpstr>Deforestation</vt:lpstr>
      <vt:lpstr>Year 5: Geography assessments</vt:lpstr>
      <vt:lpstr>Year 5: Geography assessments</vt:lpstr>
      <vt:lpstr>PowerPoint Presentation</vt:lpstr>
      <vt:lpstr>Geography Assessments</vt:lpstr>
      <vt:lpstr>Ordnance Survey Symbols</vt:lpstr>
      <vt:lpstr>PowerPoint Presentation</vt:lpstr>
      <vt:lpstr>Industry and Ports</vt:lpstr>
      <vt:lpstr>PowerPoint Presentation</vt:lpstr>
      <vt:lpstr>PowerPoint Presentation</vt:lpstr>
      <vt:lpstr>PowerPoint Presentation</vt:lpstr>
      <vt:lpstr>Year 6: Geography assessments</vt:lpstr>
      <vt:lpstr>Year 6: Geography assessments</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Clive Davies OBE, Director</dc:creator>
  <cp:lastModifiedBy>katie sheffield</cp:lastModifiedBy>
  <cp:revision>37</cp:revision>
  <dcterms:created xsi:type="dcterms:W3CDTF">2018-07-03T12:54:49Z</dcterms:created>
  <dcterms:modified xsi:type="dcterms:W3CDTF">2020-04-01T16:12:07Z</dcterms:modified>
</cp:coreProperties>
</file>