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5" r:id="rId1"/>
  </p:sldMasterIdLst>
  <p:notesMasterIdLst>
    <p:notesMasterId r:id="rId136"/>
  </p:notesMasterIdLst>
  <p:sldIdLst>
    <p:sldId id="397" r:id="rId2"/>
    <p:sldId id="398" r:id="rId3"/>
    <p:sldId id="394" r:id="rId4"/>
    <p:sldId id="369" r:id="rId5"/>
    <p:sldId id="318" r:id="rId6"/>
    <p:sldId id="395" r:id="rId7"/>
    <p:sldId id="396" r:id="rId8"/>
    <p:sldId id="309" r:id="rId9"/>
    <p:sldId id="257" r:id="rId10"/>
    <p:sldId id="258" r:id="rId11"/>
    <p:sldId id="259" r:id="rId12"/>
    <p:sldId id="260" r:id="rId13"/>
    <p:sldId id="261" r:id="rId14"/>
    <p:sldId id="262" r:id="rId15"/>
    <p:sldId id="263" r:id="rId16"/>
    <p:sldId id="264" r:id="rId17"/>
    <p:sldId id="265" r:id="rId18"/>
    <p:sldId id="266" r:id="rId19"/>
    <p:sldId id="267" r:id="rId20"/>
    <p:sldId id="268" r:id="rId21"/>
    <p:sldId id="269" r:id="rId22"/>
    <p:sldId id="270" r:id="rId23"/>
    <p:sldId id="271" r:id="rId24"/>
    <p:sldId id="272" r:id="rId25"/>
    <p:sldId id="273" r:id="rId26"/>
    <p:sldId id="274" r:id="rId27"/>
    <p:sldId id="275" r:id="rId28"/>
    <p:sldId id="378" r:id="rId29"/>
    <p:sldId id="379" r:id="rId30"/>
    <p:sldId id="380" r:id="rId31"/>
    <p:sldId id="381" r:id="rId32"/>
    <p:sldId id="382" r:id="rId33"/>
    <p:sldId id="383" r:id="rId34"/>
    <p:sldId id="384" r:id="rId35"/>
    <p:sldId id="385" r:id="rId36"/>
    <p:sldId id="276" r:id="rId37"/>
    <p:sldId id="277" r:id="rId38"/>
    <p:sldId id="278" r:id="rId39"/>
    <p:sldId id="279" r:id="rId40"/>
    <p:sldId id="280" r:id="rId41"/>
    <p:sldId id="281" r:id="rId42"/>
    <p:sldId id="282" r:id="rId43"/>
    <p:sldId id="283" r:id="rId44"/>
    <p:sldId id="284" r:id="rId45"/>
    <p:sldId id="285" r:id="rId46"/>
    <p:sldId id="286" r:id="rId47"/>
    <p:sldId id="287" r:id="rId48"/>
    <p:sldId id="288" r:id="rId49"/>
    <p:sldId id="289" r:id="rId50"/>
    <p:sldId id="290" r:id="rId51"/>
    <p:sldId id="291" r:id="rId52"/>
    <p:sldId id="292" r:id="rId53"/>
    <p:sldId id="293" r:id="rId54"/>
    <p:sldId id="294" r:id="rId55"/>
    <p:sldId id="296" r:id="rId56"/>
    <p:sldId id="297" r:id="rId57"/>
    <p:sldId id="298" r:id="rId58"/>
    <p:sldId id="299" r:id="rId59"/>
    <p:sldId id="310" r:id="rId60"/>
    <p:sldId id="300" r:id="rId61"/>
    <p:sldId id="301" r:id="rId62"/>
    <p:sldId id="302" r:id="rId63"/>
    <p:sldId id="303" r:id="rId64"/>
    <p:sldId id="304" r:id="rId65"/>
    <p:sldId id="305" r:id="rId66"/>
    <p:sldId id="306" r:id="rId67"/>
    <p:sldId id="307" r:id="rId68"/>
    <p:sldId id="364" r:id="rId69"/>
    <p:sldId id="312" r:id="rId70"/>
    <p:sldId id="313" r:id="rId71"/>
    <p:sldId id="314" r:id="rId72"/>
    <p:sldId id="315" r:id="rId73"/>
    <p:sldId id="316" r:id="rId74"/>
    <p:sldId id="317" r:id="rId75"/>
    <p:sldId id="325" r:id="rId76"/>
    <p:sldId id="365" r:id="rId77"/>
    <p:sldId id="370" r:id="rId78"/>
    <p:sldId id="371" r:id="rId79"/>
    <p:sldId id="372" r:id="rId80"/>
    <p:sldId id="373" r:id="rId81"/>
    <p:sldId id="374" r:id="rId82"/>
    <p:sldId id="375" r:id="rId83"/>
    <p:sldId id="376" r:id="rId84"/>
    <p:sldId id="377" r:id="rId85"/>
    <p:sldId id="386" r:id="rId86"/>
    <p:sldId id="387" r:id="rId87"/>
    <p:sldId id="388" r:id="rId88"/>
    <p:sldId id="389" r:id="rId89"/>
    <p:sldId id="390" r:id="rId90"/>
    <p:sldId id="391" r:id="rId91"/>
    <p:sldId id="392" r:id="rId92"/>
    <p:sldId id="319" r:id="rId93"/>
    <p:sldId id="320" r:id="rId94"/>
    <p:sldId id="321" r:id="rId95"/>
    <p:sldId id="323" r:id="rId96"/>
    <p:sldId id="324" r:id="rId97"/>
    <p:sldId id="326" r:id="rId98"/>
    <p:sldId id="327" r:id="rId99"/>
    <p:sldId id="366" r:id="rId100"/>
    <p:sldId id="328" r:id="rId101"/>
    <p:sldId id="329" r:id="rId102"/>
    <p:sldId id="330" r:id="rId103"/>
    <p:sldId id="331" r:id="rId104"/>
    <p:sldId id="336" r:id="rId105"/>
    <p:sldId id="334" r:id="rId106"/>
    <p:sldId id="337" r:id="rId107"/>
    <p:sldId id="335" r:id="rId108"/>
    <p:sldId id="367" r:id="rId109"/>
    <p:sldId id="338" r:id="rId110"/>
    <p:sldId id="339" r:id="rId111"/>
    <p:sldId id="340" r:id="rId112"/>
    <p:sldId id="341" r:id="rId113"/>
    <p:sldId id="342" r:id="rId114"/>
    <p:sldId id="343" r:id="rId115"/>
    <p:sldId id="344" r:id="rId116"/>
    <p:sldId id="345" r:id="rId117"/>
    <p:sldId id="346" r:id="rId118"/>
    <p:sldId id="347" r:id="rId119"/>
    <p:sldId id="348" r:id="rId120"/>
    <p:sldId id="349" r:id="rId121"/>
    <p:sldId id="350" r:id="rId122"/>
    <p:sldId id="351" r:id="rId123"/>
    <p:sldId id="352" r:id="rId124"/>
    <p:sldId id="353" r:id="rId125"/>
    <p:sldId id="354" r:id="rId126"/>
    <p:sldId id="355" r:id="rId127"/>
    <p:sldId id="356" r:id="rId128"/>
    <p:sldId id="357" r:id="rId129"/>
    <p:sldId id="358" r:id="rId130"/>
    <p:sldId id="359" r:id="rId131"/>
    <p:sldId id="360" r:id="rId132"/>
    <p:sldId id="361" r:id="rId133"/>
    <p:sldId id="362" r:id="rId134"/>
    <p:sldId id="363" r:id="rId13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574" autoAdjust="0"/>
    <p:restoredTop sz="94660"/>
  </p:normalViewPr>
  <p:slideViewPr>
    <p:cSldViewPr snapToGrid="0">
      <p:cViewPr varScale="1">
        <p:scale>
          <a:sx n="72" d="100"/>
          <a:sy n="72" d="100"/>
        </p:scale>
        <p:origin x="124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viewProps" Target="viewProps.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theme" Target="theme/theme1.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notesMaster" Target="notesMasters/notesMaster1.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D0DDB52-6BA7-48BE-9AB0-3F1F0E6C2040}" type="datetimeFigureOut">
              <a:rPr lang="en-GB" smtClean="0"/>
              <a:t>01/04/20</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E1C0683-26AD-41A0-A57D-9FCE562FF87A}" type="slidenum">
              <a:rPr lang="en-GB" smtClean="0"/>
              <a:t>‹#›</a:t>
            </a:fld>
            <a:endParaRPr lang="en-GB" dirty="0"/>
          </a:p>
        </p:txBody>
      </p:sp>
    </p:spTree>
    <p:extLst>
      <p:ext uri="{BB962C8B-B14F-4D97-AF65-F5344CB8AC3E}">
        <p14:creationId xmlns:p14="http://schemas.microsoft.com/office/powerpoint/2010/main" val="9083638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37425D1-1BD8-4D3A-A9E0-6993A2955E28}" type="slidenum">
              <a:rPr lang="en-GB" smtClean="0"/>
              <a:pPr/>
              <a:t>1</a:t>
            </a:fld>
            <a:endParaRPr lang="en-GB" dirty="0"/>
          </a:p>
        </p:txBody>
      </p:sp>
    </p:spTree>
    <p:extLst>
      <p:ext uri="{BB962C8B-B14F-4D97-AF65-F5344CB8AC3E}">
        <p14:creationId xmlns:p14="http://schemas.microsoft.com/office/powerpoint/2010/main" val="12801803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dirty="0">
              <a:ea typeface="ＭＳ Ｐゴシック" panose="020B0600070205080204" pitchFamily="34" charset="-128"/>
            </a:endParaRPr>
          </a:p>
        </p:txBody>
      </p:sp>
      <p:sp>
        <p:nvSpPr>
          <p:cNvPr id="1331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E91FFBD2-BF3D-46B7-861C-EC2F1885047B}" type="slidenum">
              <a:rPr lang="en-GB" altLang="en-US">
                <a:latin typeface="Calibri" panose="020F0502020204030204" pitchFamily="34" charset="0"/>
              </a:rPr>
              <a:pPr eaLnBrk="1" hangingPunct="1"/>
              <a:t>2</a:t>
            </a:fld>
            <a:endParaRPr lang="en-GB" altLang="en-US" dirty="0">
              <a:latin typeface="Calibri" panose="020F0502020204030204" pitchFamily="34" charset="0"/>
            </a:endParaRPr>
          </a:p>
        </p:txBody>
      </p:sp>
    </p:spTree>
    <p:extLst>
      <p:ext uri="{BB962C8B-B14F-4D97-AF65-F5344CB8AC3E}">
        <p14:creationId xmlns:p14="http://schemas.microsoft.com/office/powerpoint/2010/main" val="25954881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E1C0683-26AD-41A0-A57D-9FCE562FF87A}" type="slidenum">
              <a:rPr lang="en-GB" smtClean="0"/>
              <a:t>5</a:t>
            </a:fld>
            <a:endParaRPr lang="en-GB" dirty="0"/>
          </a:p>
        </p:txBody>
      </p:sp>
    </p:spTree>
    <p:extLst>
      <p:ext uri="{BB962C8B-B14F-4D97-AF65-F5344CB8AC3E}">
        <p14:creationId xmlns:p14="http://schemas.microsoft.com/office/powerpoint/2010/main" val="40416312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E1C0683-26AD-41A0-A57D-9FCE562FF87A}" type="slidenum">
              <a:rPr lang="en-GB" smtClean="0"/>
              <a:t>23</a:t>
            </a:fld>
            <a:endParaRPr lang="en-GB" dirty="0"/>
          </a:p>
        </p:txBody>
      </p:sp>
    </p:spTree>
    <p:extLst>
      <p:ext uri="{BB962C8B-B14F-4D97-AF65-F5344CB8AC3E}">
        <p14:creationId xmlns:p14="http://schemas.microsoft.com/office/powerpoint/2010/main" val="30723971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E1C0683-26AD-41A0-A57D-9FCE562FF87A}" type="slidenum">
              <a:rPr lang="en-GB" smtClean="0"/>
              <a:t>27</a:t>
            </a:fld>
            <a:endParaRPr lang="en-GB" dirty="0"/>
          </a:p>
        </p:txBody>
      </p:sp>
    </p:spTree>
    <p:extLst>
      <p:ext uri="{BB962C8B-B14F-4D97-AF65-F5344CB8AC3E}">
        <p14:creationId xmlns:p14="http://schemas.microsoft.com/office/powerpoint/2010/main" val="41704638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E36ECC1-3738-4BEA-AF77-DD02A33E9179}" type="datetime1">
              <a:rPr lang="en-GB" smtClean="0"/>
              <a:t>01/04/20</a:t>
            </a:fld>
            <a:endParaRPr lang="en-GB" dirty="0"/>
          </a:p>
        </p:txBody>
      </p:sp>
      <p:sp>
        <p:nvSpPr>
          <p:cNvPr id="5" name="Footer Placeholder 4"/>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a:t>
            </a:fld>
            <a:endParaRPr lang="en-GB" dirty="0"/>
          </a:p>
        </p:txBody>
      </p:sp>
    </p:spTree>
    <p:extLst>
      <p:ext uri="{BB962C8B-B14F-4D97-AF65-F5344CB8AC3E}">
        <p14:creationId xmlns:p14="http://schemas.microsoft.com/office/powerpoint/2010/main" val="35316923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0083A9E-F49D-4EDF-856D-7EF216F323D0}" type="datetime1">
              <a:rPr lang="en-GB" smtClean="0"/>
              <a:t>01/04/20</a:t>
            </a:fld>
            <a:endParaRPr lang="en-GB" dirty="0"/>
          </a:p>
        </p:txBody>
      </p:sp>
      <p:sp>
        <p:nvSpPr>
          <p:cNvPr id="5" name="Footer Placeholder 4"/>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a:t>
            </a:fld>
            <a:endParaRPr lang="en-GB" dirty="0"/>
          </a:p>
        </p:txBody>
      </p:sp>
    </p:spTree>
    <p:extLst>
      <p:ext uri="{BB962C8B-B14F-4D97-AF65-F5344CB8AC3E}">
        <p14:creationId xmlns:p14="http://schemas.microsoft.com/office/powerpoint/2010/main" val="37178169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63B0A8-CBB6-4932-ACEF-47394B748846}" type="datetime1">
              <a:rPr lang="en-GB" smtClean="0"/>
              <a:t>01/04/20</a:t>
            </a:fld>
            <a:endParaRPr lang="en-GB" dirty="0"/>
          </a:p>
        </p:txBody>
      </p:sp>
      <p:sp>
        <p:nvSpPr>
          <p:cNvPr id="5" name="Footer Placeholder 4"/>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a:t>
            </a:fld>
            <a:endParaRPr lang="en-GB" dirty="0"/>
          </a:p>
        </p:txBody>
      </p:sp>
    </p:spTree>
    <p:extLst>
      <p:ext uri="{BB962C8B-B14F-4D97-AF65-F5344CB8AC3E}">
        <p14:creationId xmlns:p14="http://schemas.microsoft.com/office/powerpoint/2010/main" val="30611106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DC4FD54-8512-4A2F-B992-54AA1E4B96B8}" type="datetime1">
              <a:rPr lang="en-GB" smtClean="0"/>
              <a:t>01/04/20</a:t>
            </a:fld>
            <a:endParaRPr lang="en-GB" dirty="0"/>
          </a:p>
        </p:txBody>
      </p:sp>
      <p:sp>
        <p:nvSpPr>
          <p:cNvPr id="6" name="Footer Placeholder 5"/>
          <p:cNvSpPr>
            <a:spLocks noGrp="1"/>
          </p:cNvSpPr>
          <p:nvPr>
            <p:ph type="ftr" sz="quarter" idx="11"/>
          </p:nvPr>
        </p:nvSpPr>
        <p:spPr/>
        <p:txBody>
          <a:bodyPr/>
          <a:lstStyle/>
          <a:p>
            <a:r>
              <a:rPr lang="en-GB"/>
              <a:t>© Focus Education UK Ltd</a:t>
            </a:r>
            <a:endParaRPr lang="en-GB" dirty="0"/>
          </a:p>
        </p:txBody>
      </p:sp>
      <p:sp>
        <p:nvSpPr>
          <p:cNvPr id="7" name="Slide Number Placeholder 6"/>
          <p:cNvSpPr>
            <a:spLocks noGrp="1"/>
          </p:cNvSpPr>
          <p:nvPr>
            <p:ph type="sldNum" sz="quarter" idx="12"/>
          </p:nvPr>
        </p:nvSpPr>
        <p:spPr/>
        <p:txBody>
          <a:bodyPr/>
          <a:lstStyle/>
          <a:p>
            <a:fld id="{783CD38E-C31D-4515-A670-E50640EE9A8F}" type="slidenum">
              <a:rPr lang="en-GB" smtClean="0"/>
              <a:t>‹#›</a:t>
            </a:fld>
            <a:endParaRPr lang="en-GB" dirty="0"/>
          </a:p>
        </p:txBody>
      </p:sp>
    </p:spTree>
    <p:extLst>
      <p:ext uri="{BB962C8B-B14F-4D97-AF65-F5344CB8AC3E}">
        <p14:creationId xmlns:p14="http://schemas.microsoft.com/office/powerpoint/2010/main" val="5313768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629A9F4-A9E0-433C-9809-8BEBE0424963}" type="datetime1">
              <a:rPr lang="en-GB" smtClean="0"/>
              <a:t>01/04/20</a:t>
            </a:fld>
            <a:endParaRPr lang="en-GB" dirty="0"/>
          </a:p>
        </p:txBody>
      </p:sp>
      <p:sp>
        <p:nvSpPr>
          <p:cNvPr id="8" name="Footer Placeholder 7"/>
          <p:cNvSpPr>
            <a:spLocks noGrp="1"/>
          </p:cNvSpPr>
          <p:nvPr>
            <p:ph type="ftr" sz="quarter" idx="11"/>
          </p:nvPr>
        </p:nvSpPr>
        <p:spPr/>
        <p:txBody>
          <a:bodyPr/>
          <a:lstStyle/>
          <a:p>
            <a:r>
              <a:rPr lang="en-GB"/>
              <a:t>© Focus Education UK Ltd</a:t>
            </a:r>
            <a:endParaRPr lang="en-GB" dirty="0"/>
          </a:p>
        </p:txBody>
      </p:sp>
      <p:sp>
        <p:nvSpPr>
          <p:cNvPr id="9" name="Slide Number Placeholder 8"/>
          <p:cNvSpPr>
            <a:spLocks noGrp="1"/>
          </p:cNvSpPr>
          <p:nvPr>
            <p:ph type="sldNum" sz="quarter" idx="12"/>
          </p:nvPr>
        </p:nvSpPr>
        <p:spPr/>
        <p:txBody>
          <a:bodyPr/>
          <a:lstStyle/>
          <a:p>
            <a:fld id="{783CD38E-C31D-4515-A670-E50640EE9A8F}" type="slidenum">
              <a:rPr lang="en-GB" smtClean="0"/>
              <a:t>‹#›</a:t>
            </a:fld>
            <a:endParaRPr lang="en-GB" dirty="0"/>
          </a:p>
        </p:txBody>
      </p:sp>
    </p:spTree>
    <p:extLst>
      <p:ext uri="{BB962C8B-B14F-4D97-AF65-F5344CB8AC3E}">
        <p14:creationId xmlns:p14="http://schemas.microsoft.com/office/powerpoint/2010/main" val="7955907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91EF21D-619D-4D91-9111-72F94C3DB79F}" type="datetime1">
              <a:rPr lang="en-GB" smtClean="0"/>
              <a:t>01/04/20</a:t>
            </a:fld>
            <a:endParaRPr lang="en-GB" dirty="0"/>
          </a:p>
        </p:txBody>
      </p:sp>
      <p:sp>
        <p:nvSpPr>
          <p:cNvPr id="4" name="Footer Placeholder 3"/>
          <p:cNvSpPr>
            <a:spLocks noGrp="1"/>
          </p:cNvSpPr>
          <p:nvPr>
            <p:ph type="ftr" sz="quarter" idx="11"/>
          </p:nvPr>
        </p:nvSpPr>
        <p:spPr/>
        <p:txBody>
          <a:bodyPr/>
          <a:lstStyle/>
          <a:p>
            <a:r>
              <a:rPr lang="en-GB"/>
              <a:t>© Focus Education UK Ltd</a:t>
            </a:r>
            <a:endParaRPr lang="en-GB" dirty="0"/>
          </a:p>
        </p:txBody>
      </p:sp>
      <p:sp>
        <p:nvSpPr>
          <p:cNvPr id="5" name="Slide Number Placeholder 4"/>
          <p:cNvSpPr>
            <a:spLocks noGrp="1"/>
          </p:cNvSpPr>
          <p:nvPr>
            <p:ph type="sldNum" sz="quarter" idx="12"/>
          </p:nvPr>
        </p:nvSpPr>
        <p:spPr/>
        <p:txBody>
          <a:bodyPr/>
          <a:lstStyle/>
          <a:p>
            <a:fld id="{783CD38E-C31D-4515-A670-E50640EE9A8F}" type="slidenum">
              <a:rPr lang="en-GB" smtClean="0"/>
              <a:t>‹#›</a:t>
            </a:fld>
            <a:endParaRPr lang="en-GB" dirty="0"/>
          </a:p>
        </p:txBody>
      </p:sp>
    </p:spTree>
    <p:extLst>
      <p:ext uri="{BB962C8B-B14F-4D97-AF65-F5344CB8AC3E}">
        <p14:creationId xmlns:p14="http://schemas.microsoft.com/office/powerpoint/2010/main" val="26950079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789D39F-F9D7-4653-8D1E-05EBDCE903DA}" type="datetime1">
              <a:rPr lang="en-GB" smtClean="0"/>
              <a:t>01/04/20</a:t>
            </a:fld>
            <a:endParaRPr lang="en-GB" dirty="0"/>
          </a:p>
        </p:txBody>
      </p:sp>
      <p:sp>
        <p:nvSpPr>
          <p:cNvPr id="3" name="Footer Placeholder 2"/>
          <p:cNvSpPr>
            <a:spLocks noGrp="1"/>
          </p:cNvSpPr>
          <p:nvPr>
            <p:ph type="ftr" sz="quarter" idx="11"/>
          </p:nvPr>
        </p:nvSpPr>
        <p:spPr/>
        <p:txBody>
          <a:bodyPr/>
          <a:lstStyle/>
          <a:p>
            <a:r>
              <a:rPr lang="en-GB"/>
              <a:t>© Focus Education UK Ltd</a:t>
            </a:r>
            <a:endParaRPr lang="en-GB" dirty="0"/>
          </a:p>
        </p:txBody>
      </p:sp>
      <p:sp>
        <p:nvSpPr>
          <p:cNvPr id="4" name="Slide Number Placeholder 3"/>
          <p:cNvSpPr>
            <a:spLocks noGrp="1"/>
          </p:cNvSpPr>
          <p:nvPr>
            <p:ph type="sldNum" sz="quarter" idx="12"/>
          </p:nvPr>
        </p:nvSpPr>
        <p:spPr/>
        <p:txBody>
          <a:bodyPr/>
          <a:lstStyle/>
          <a:p>
            <a:fld id="{783CD38E-C31D-4515-A670-E50640EE9A8F}" type="slidenum">
              <a:rPr lang="en-GB" smtClean="0"/>
              <a:t>‹#›</a:t>
            </a:fld>
            <a:endParaRPr lang="en-GB" dirty="0"/>
          </a:p>
        </p:txBody>
      </p:sp>
    </p:spTree>
    <p:extLst>
      <p:ext uri="{BB962C8B-B14F-4D97-AF65-F5344CB8AC3E}">
        <p14:creationId xmlns:p14="http://schemas.microsoft.com/office/powerpoint/2010/main" val="22731643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29D470F6-CC1F-4F24-BF1B-5BDC5362FF5E}" type="datetime1">
              <a:rPr lang="en-GB" smtClean="0"/>
              <a:t>01/04/20</a:t>
            </a:fld>
            <a:endParaRPr lang="en-GB" dirty="0"/>
          </a:p>
        </p:txBody>
      </p:sp>
      <p:sp>
        <p:nvSpPr>
          <p:cNvPr id="6" name="Footer Placeholder 5"/>
          <p:cNvSpPr>
            <a:spLocks noGrp="1"/>
          </p:cNvSpPr>
          <p:nvPr>
            <p:ph type="ftr" sz="quarter" idx="11"/>
          </p:nvPr>
        </p:nvSpPr>
        <p:spPr/>
        <p:txBody>
          <a:bodyPr/>
          <a:lstStyle/>
          <a:p>
            <a:r>
              <a:rPr lang="en-GB"/>
              <a:t>© Focus Education UK Ltd</a:t>
            </a:r>
            <a:endParaRPr lang="en-GB" dirty="0"/>
          </a:p>
        </p:txBody>
      </p:sp>
      <p:sp>
        <p:nvSpPr>
          <p:cNvPr id="7" name="Slide Number Placeholder 6"/>
          <p:cNvSpPr>
            <a:spLocks noGrp="1"/>
          </p:cNvSpPr>
          <p:nvPr>
            <p:ph type="sldNum" sz="quarter" idx="12"/>
          </p:nvPr>
        </p:nvSpPr>
        <p:spPr/>
        <p:txBody>
          <a:bodyPr/>
          <a:lstStyle/>
          <a:p>
            <a:fld id="{783CD38E-C31D-4515-A670-E50640EE9A8F}" type="slidenum">
              <a:rPr lang="en-GB" smtClean="0"/>
              <a:t>‹#›</a:t>
            </a:fld>
            <a:endParaRPr lang="en-GB" dirty="0"/>
          </a:p>
        </p:txBody>
      </p:sp>
    </p:spTree>
    <p:extLst>
      <p:ext uri="{BB962C8B-B14F-4D97-AF65-F5344CB8AC3E}">
        <p14:creationId xmlns:p14="http://schemas.microsoft.com/office/powerpoint/2010/main" val="39226381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B3323CCB-9431-4023-9192-A80184FC754F}" type="datetime1">
              <a:rPr lang="en-GB" smtClean="0"/>
              <a:t>01/04/20</a:t>
            </a:fld>
            <a:endParaRPr lang="en-GB" dirty="0"/>
          </a:p>
        </p:txBody>
      </p:sp>
      <p:sp>
        <p:nvSpPr>
          <p:cNvPr id="6" name="Footer Placeholder 5"/>
          <p:cNvSpPr>
            <a:spLocks noGrp="1"/>
          </p:cNvSpPr>
          <p:nvPr>
            <p:ph type="ftr" sz="quarter" idx="11"/>
          </p:nvPr>
        </p:nvSpPr>
        <p:spPr/>
        <p:txBody>
          <a:bodyPr/>
          <a:lstStyle/>
          <a:p>
            <a:r>
              <a:rPr lang="en-GB"/>
              <a:t>© Focus Education UK Ltd</a:t>
            </a:r>
            <a:endParaRPr lang="en-GB" dirty="0"/>
          </a:p>
        </p:txBody>
      </p:sp>
      <p:sp>
        <p:nvSpPr>
          <p:cNvPr id="7" name="Slide Number Placeholder 6"/>
          <p:cNvSpPr>
            <a:spLocks noGrp="1"/>
          </p:cNvSpPr>
          <p:nvPr>
            <p:ph type="sldNum" sz="quarter" idx="12"/>
          </p:nvPr>
        </p:nvSpPr>
        <p:spPr/>
        <p:txBody>
          <a:bodyPr/>
          <a:lstStyle/>
          <a:p>
            <a:fld id="{783CD38E-C31D-4515-A670-E50640EE9A8F}" type="slidenum">
              <a:rPr lang="en-GB" smtClean="0"/>
              <a:t>‹#›</a:t>
            </a:fld>
            <a:endParaRPr lang="en-GB" dirty="0"/>
          </a:p>
        </p:txBody>
      </p:sp>
    </p:spTree>
    <p:extLst>
      <p:ext uri="{BB962C8B-B14F-4D97-AF65-F5344CB8AC3E}">
        <p14:creationId xmlns:p14="http://schemas.microsoft.com/office/powerpoint/2010/main" val="8528491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B6356BF-FDDF-4279-ADFA-A3D8537B7CFA}" type="datetime1">
              <a:rPr lang="en-GB" smtClean="0"/>
              <a:t>01/04/20</a:t>
            </a:fld>
            <a:endParaRPr lang="en-GB" dirty="0"/>
          </a:p>
        </p:txBody>
      </p:sp>
      <p:sp>
        <p:nvSpPr>
          <p:cNvPr id="5" name="Footer Placeholder 4"/>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a:t>
            </a:fld>
            <a:endParaRPr lang="en-GB" dirty="0"/>
          </a:p>
        </p:txBody>
      </p:sp>
    </p:spTree>
    <p:extLst>
      <p:ext uri="{BB962C8B-B14F-4D97-AF65-F5344CB8AC3E}">
        <p14:creationId xmlns:p14="http://schemas.microsoft.com/office/powerpoint/2010/main" val="39447756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435D8BC-5FF0-4F7D-BED9-B8FF7C99005C}" type="datetime1">
              <a:rPr lang="en-GB" smtClean="0"/>
              <a:t>01/04/20</a:t>
            </a:fld>
            <a:endParaRPr lang="en-GB" dirty="0"/>
          </a:p>
        </p:txBody>
      </p:sp>
      <p:sp>
        <p:nvSpPr>
          <p:cNvPr id="5" name="Footer Placeholder 4"/>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a:t>
            </a:fld>
            <a:endParaRPr lang="en-GB" dirty="0"/>
          </a:p>
        </p:txBody>
      </p:sp>
    </p:spTree>
    <p:extLst>
      <p:ext uri="{BB962C8B-B14F-4D97-AF65-F5344CB8AC3E}">
        <p14:creationId xmlns:p14="http://schemas.microsoft.com/office/powerpoint/2010/main" val="8477532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97D7AF76-5255-4A17-AA65-A90DAF1BEDA2}" type="datetime1">
              <a:rPr lang="en-GB" smtClean="0"/>
              <a:t>01/04/20</a:t>
            </a:fld>
            <a:endParaRPr lang="en-GB"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r>
              <a:rPr lang="en-GB"/>
              <a:t>© Focus Education UK Ltd</a:t>
            </a:r>
            <a:endParaRPr lang="en-GB"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83CD38E-C31D-4515-A670-E50640EE9A8F}" type="slidenum">
              <a:rPr lang="en-GB" smtClean="0"/>
              <a:t>‹#›</a:t>
            </a:fld>
            <a:endParaRPr lang="en-GB" dirty="0"/>
          </a:p>
        </p:txBody>
      </p:sp>
    </p:spTree>
    <p:extLst>
      <p:ext uri="{BB962C8B-B14F-4D97-AF65-F5344CB8AC3E}">
        <p14:creationId xmlns:p14="http://schemas.microsoft.com/office/powerpoint/2010/main" val="3301257063"/>
      </p:ext>
    </p:extLst>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30" r:id="rId5"/>
    <p:sldLayoutId id="2147483731" r:id="rId6"/>
    <p:sldLayoutId id="2147483732" r:id="rId7"/>
    <p:sldLayoutId id="2147483733" r:id="rId8"/>
    <p:sldLayoutId id="2147483734" r:id="rId9"/>
    <p:sldLayoutId id="2147483735" r:id="rId10"/>
    <p:sldLayoutId id="2147483736" r:id="rId11"/>
  </p:sldLayoutIdLst>
  <p:hf hd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4.xml"/><Relationship Id="rId5" Type="http://schemas.openxmlformats.org/officeDocument/2006/relationships/image" Target="../media/image10.jpeg"/><Relationship Id="rId4" Type="http://schemas.openxmlformats.org/officeDocument/2006/relationships/image" Target="../media/image9.jpeg"/></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7.jpeg"/><Relationship Id="rId1" Type="http://schemas.openxmlformats.org/officeDocument/2006/relationships/slideLayout" Target="../slideLayouts/slideLayout4.xml"/><Relationship Id="rId5" Type="http://schemas.openxmlformats.org/officeDocument/2006/relationships/image" Target="../media/image10.jpeg"/><Relationship Id="rId4" Type="http://schemas.openxmlformats.org/officeDocument/2006/relationships/image" Target="../media/image9.jpeg"/></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7.jpeg"/><Relationship Id="rId1" Type="http://schemas.openxmlformats.org/officeDocument/2006/relationships/slideLayout" Target="../slideLayouts/slideLayout4.xml"/><Relationship Id="rId5" Type="http://schemas.openxmlformats.org/officeDocument/2006/relationships/image" Target="../media/image9.jpeg"/><Relationship Id="rId4" Type="http://schemas.openxmlformats.org/officeDocument/2006/relationships/image" Target="../media/image10.jpeg"/></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7.jpeg"/><Relationship Id="rId1" Type="http://schemas.openxmlformats.org/officeDocument/2006/relationships/slideLayout" Target="../slideLayouts/slideLayout4.xml"/><Relationship Id="rId5" Type="http://schemas.openxmlformats.org/officeDocument/2006/relationships/image" Target="../media/image9.jpeg"/><Relationship Id="rId4" Type="http://schemas.openxmlformats.org/officeDocument/2006/relationships/image" Target="../media/image10.jpeg"/></Relationships>
</file>

<file path=ppt/slides/_rels/slide1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4.png"/><Relationship Id="rId1" Type="http://schemas.openxmlformats.org/officeDocument/2006/relationships/slideLayout" Target="../slideLayouts/slideLayout4.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4.png"/><Relationship Id="rId1" Type="http://schemas.openxmlformats.org/officeDocument/2006/relationships/slideLayout" Target="../slideLayouts/slideLayout4.xml"/><Relationship Id="rId5" Type="http://schemas.openxmlformats.org/officeDocument/2006/relationships/image" Target="../media/image17.emf"/><Relationship Id="rId4" Type="http://schemas.openxmlformats.org/officeDocument/2006/relationships/image" Target="../media/image10.jpeg"/></Relationships>
</file>

<file path=ppt/slides/_rels/slide1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4.xml"/><Relationship Id="rId6" Type="http://schemas.openxmlformats.org/officeDocument/2006/relationships/image" Target="../media/image20.jpg"/><Relationship Id="rId5" Type="http://schemas.openxmlformats.org/officeDocument/2006/relationships/image" Target="../media/image19.emf"/><Relationship Id="rId4" Type="http://schemas.openxmlformats.org/officeDocument/2006/relationships/image" Target="../media/image18.emf"/></Relationships>
</file>

<file path=ppt/slides/_rels/slide2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1.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10.jpeg"/></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1.jpeg"/><Relationship Id="rId1" Type="http://schemas.openxmlformats.org/officeDocument/2006/relationships/slideLayout" Target="../slideLayouts/slideLayout4.xml"/><Relationship Id="rId4" Type="http://schemas.openxmlformats.org/officeDocument/2006/relationships/image" Target="../media/image23.jpeg"/></Relationships>
</file>

<file path=ppt/slides/_rels/slide2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9.jpeg"/><Relationship Id="rId1" Type="http://schemas.openxmlformats.org/officeDocument/2006/relationships/slideLayout" Target="../slideLayouts/slideLayout4.xml"/><Relationship Id="rId5" Type="http://schemas.openxmlformats.org/officeDocument/2006/relationships/image" Target="../media/image25.jpg"/><Relationship Id="rId4" Type="http://schemas.openxmlformats.org/officeDocument/2006/relationships/image" Target="../media/image24.jpeg"/></Relationships>
</file>

<file path=ppt/slides/_rels/slide2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4.xml"/><Relationship Id="rId6" Type="http://schemas.openxmlformats.org/officeDocument/2006/relationships/image" Target="../media/image27.jpg"/><Relationship Id="rId5" Type="http://schemas.openxmlformats.org/officeDocument/2006/relationships/image" Target="../media/image26.jpg"/><Relationship Id="rId4" Type="http://schemas.openxmlformats.org/officeDocument/2006/relationships/image" Target="../media/image21.jpeg"/></Relationships>
</file>

<file path=ppt/slides/_rels/slide2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4.xml"/><Relationship Id="rId5" Type="http://schemas.openxmlformats.org/officeDocument/2006/relationships/image" Target="../media/image23.jpeg"/><Relationship Id="rId4" Type="http://schemas.openxmlformats.org/officeDocument/2006/relationships/image" Target="../media/image21.jpeg"/></Relationships>
</file>

<file path=ppt/slides/_rels/slide2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6.jpeg"/><Relationship Id="rId1" Type="http://schemas.openxmlformats.org/officeDocument/2006/relationships/slideLayout" Target="../slideLayouts/slideLayout4.xml"/><Relationship Id="rId4" Type="http://schemas.openxmlformats.org/officeDocument/2006/relationships/image" Target="../media/image29.jpeg"/></Relationships>
</file>

<file path=ppt/slides/_rels/slide3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6.jpeg"/><Relationship Id="rId1" Type="http://schemas.openxmlformats.org/officeDocument/2006/relationships/slideLayout" Target="../slideLayouts/slideLayout4.xml"/><Relationship Id="rId4" Type="http://schemas.openxmlformats.org/officeDocument/2006/relationships/image" Target="../media/image29.jpeg"/></Relationships>
</file>

<file path=ppt/slides/_rels/slide3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6.jpeg"/><Relationship Id="rId1" Type="http://schemas.openxmlformats.org/officeDocument/2006/relationships/slideLayout" Target="../slideLayouts/slideLayout4.xml"/><Relationship Id="rId4" Type="http://schemas.openxmlformats.org/officeDocument/2006/relationships/image" Target="../media/image23.jpeg"/></Relationships>
</file>

<file path=ppt/slides/_rels/slide3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16.jpeg"/><Relationship Id="rId1" Type="http://schemas.openxmlformats.org/officeDocument/2006/relationships/slideLayout" Target="../slideLayouts/slideLayout4.xml"/><Relationship Id="rId4" Type="http://schemas.openxmlformats.org/officeDocument/2006/relationships/image" Target="../media/image31.jpg"/></Relationships>
</file>

<file path=ppt/slides/_rels/slide3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16.jpeg"/><Relationship Id="rId1" Type="http://schemas.openxmlformats.org/officeDocument/2006/relationships/slideLayout" Target="../slideLayouts/slideLayout4.xml"/><Relationship Id="rId4" Type="http://schemas.openxmlformats.org/officeDocument/2006/relationships/image" Target="../media/image33.jpeg"/></Relationships>
</file>

<file path=ppt/slides/_rels/slide35.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16.jpeg"/><Relationship Id="rId1" Type="http://schemas.openxmlformats.org/officeDocument/2006/relationships/slideLayout" Target="../slideLayouts/slideLayout4.xml"/><Relationship Id="rId4" Type="http://schemas.openxmlformats.org/officeDocument/2006/relationships/image" Target="../media/image32.jpeg"/></Relationships>
</file>

<file path=ppt/slides/_rels/slide3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35.pn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9.jpeg"/><Relationship Id="rId1" Type="http://schemas.openxmlformats.org/officeDocument/2006/relationships/slideLayout" Target="../slideLayouts/slideLayout4.xml"/><Relationship Id="rId4" Type="http://schemas.openxmlformats.org/officeDocument/2006/relationships/image" Target="../media/image36.jpeg"/></Relationships>
</file>

<file path=ppt/slides/_rels/slide4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5.png"/><Relationship Id="rId1" Type="http://schemas.openxmlformats.org/officeDocument/2006/relationships/slideLayout" Target="../slideLayouts/slideLayout4.xml"/><Relationship Id="rId4" Type="http://schemas.openxmlformats.org/officeDocument/2006/relationships/image" Target="../media/image37.jpeg"/></Relationships>
</file>

<file path=ppt/slides/_rels/slide4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5.png"/><Relationship Id="rId1" Type="http://schemas.openxmlformats.org/officeDocument/2006/relationships/slideLayout" Target="../slideLayouts/slideLayout4.xml"/><Relationship Id="rId4" Type="http://schemas.openxmlformats.org/officeDocument/2006/relationships/image" Target="../media/image38.jpeg"/></Relationships>
</file>

<file path=ppt/slides/_rels/slide4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5.png"/><Relationship Id="rId1" Type="http://schemas.openxmlformats.org/officeDocument/2006/relationships/slideLayout" Target="../slideLayouts/slideLayout4.xml"/><Relationship Id="rId4" Type="http://schemas.openxmlformats.org/officeDocument/2006/relationships/image" Target="../media/image39.jpeg"/></Relationships>
</file>

<file path=ppt/slides/_rels/slide4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0.png"/><Relationship Id="rId1" Type="http://schemas.openxmlformats.org/officeDocument/2006/relationships/slideLayout" Target="../slideLayouts/slideLayout4.xml"/><Relationship Id="rId4" Type="http://schemas.openxmlformats.org/officeDocument/2006/relationships/image" Target="../media/image41.jpeg"/></Relationships>
</file>

<file path=ppt/slides/_rels/slide4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0.png"/><Relationship Id="rId1" Type="http://schemas.openxmlformats.org/officeDocument/2006/relationships/slideLayout" Target="../slideLayouts/slideLayout4.xml"/><Relationship Id="rId6" Type="http://schemas.openxmlformats.org/officeDocument/2006/relationships/image" Target="../media/image44.jpg"/><Relationship Id="rId5" Type="http://schemas.openxmlformats.org/officeDocument/2006/relationships/image" Target="../media/image43.jpg"/><Relationship Id="rId4" Type="http://schemas.openxmlformats.org/officeDocument/2006/relationships/image" Target="../media/image42.jpeg"/></Relationships>
</file>

<file path=ppt/slides/_rels/slide4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0.png"/><Relationship Id="rId1" Type="http://schemas.openxmlformats.org/officeDocument/2006/relationships/slideLayout" Target="../slideLayouts/slideLayout4.xml"/><Relationship Id="rId5" Type="http://schemas.openxmlformats.org/officeDocument/2006/relationships/image" Target="../media/image45.emf"/><Relationship Id="rId4" Type="http://schemas.openxmlformats.org/officeDocument/2006/relationships/image" Target="../media/image42.jpeg"/></Relationships>
</file>

<file path=ppt/slides/_rels/slide4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16.jpeg"/><Relationship Id="rId1" Type="http://schemas.openxmlformats.org/officeDocument/2006/relationships/slideLayout" Target="../slideLayouts/slideLayout4.xml"/><Relationship Id="rId4" Type="http://schemas.openxmlformats.org/officeDocument/2006/relationships/image" Target="../media/image48.jpeg"/></Relationships>
</file>

<file path=ppt/slides/_rels/slide53.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16.jpeg"/><Relationship Id="rId1" Type="http://schemas.openxmlformats.org/officeDocument/2006/relationships/slideLayout" Target="../slideLayouts/slideLayout4.xml"/><Relationship Id="rId4" Type="http://schemas.openxmlformats.org/officeDocument/2006/relationships/image" Target="../media/image50.jpeg"/></Relationships>
</file>

<file path=ppt/slides/_rels/slide54.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16.jpeg"/><Relationship Id="rId1" Type="http://schemas.openxmlformats.org/officeDocument/2006/relationships/slideLayout" Target="../slideLayouts/slideLayout4.xml"/><Relationship Id="rId4" Type="http://schemas.openxmlformats.org/officeDocument/2006/relationships/image" Target="../media/image52.jpeg"/></Relationships>
</file>

<file path=ppt/slides/_rels/slide55.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16.jpeg"/><Relationship Id="rId1" Type="http://schemas.openxmlformats.org/officeDocument/2006/relationships/slideLayout" Target="../slideLayouts/slideLayout4.xml"/><Relationship Id="rId4" Type="http://schemas.openxmlformats.org/officeDocument/2006/relationships/image" Target="../media/image54.jpeg"/></Relationships>
</file>

<file path=ppt/slides/_rels/slide56.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16.jpeg"/><Relationship Id="rId1" Type="http://schemas.openxmlformats.org/officeDocument/2006/relationships/slideLayout" Target="../slideLayouts/slideLayout4.xml"/><Relationship Id="rId4" Type="http://schemas.openxmlformats.org/officeDocument/2006/relationships/image" Target="../media/image55.emf"/></Relationships>
</file>

<file path=ppt/slides/_rels/slide57.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16.jpeg"/><Relationship Id="rId1" Type="http://schemas.openxmlformats.org/officeDocument/2006/relationships/slideLayout" Target="../slideLayouts/slideLayout4.xml"/><Relationship Id="rId4" Type="http://schemas.openxmlformats.org/officeDocument/2006/relationships/image" Target="../media/image57.jpeg"/></Relationships>
</file>

<file path=ppt/slides/_rels/slide58.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16.jpeg"/><Relationship Id="rId1" Type="http://schemas.openxmlformats.org/officeDocument/2006/relationships/slideLayout" Target="../slideLayouts/slideLayout4.xml"/><Relationship Id="rId4" Type="http://schemas.openxmlformats.org/officeDocument/2006/relationships/image" Target="../media/image59.jpeg"/></Relationships>
</file>

<file path=ppt/slides/_rels/slide59.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16.jpeg"/><Relationship Id="rId1" Type="http://schemas.openxmlformats.org/officeDocument/2006/relationships/slideLayout" Target="../slideLayouts/slideLayout4.xml"/><Relationship Id="rId4" Type="http://schemas.openxmlformats.org/officeDocument/2006/relationships/image" Target="../media/image61.jpg"/></Relationships>
</file>

<file path=ppt/slides/_rels/slide6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jpeg"/><Relationship Id="rId1" Type="http://schemas.openxmlformats.org/officeDocument/2006/relationships/slideLayout" Target="../slideLayouts/slideLayout4.xml"/></Relationships>
</file>

<file path=ppt/slides/_rels/slide6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3.png"/><Relationship Id="rId1" Type="http://schemas.openxmlformats.org/officeDocument/2006/relationships/slideLayout" Target="../slideLayouts/slideLayout4.xml"/></Relationships>
</file>

<file path=ppt/slides/_rels/slide6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3.png"/><Relationship Id="rId1" Type="http://schemas.openxmlformats.org/officeDocument/2006/relationships/slideLayout" Target="../slideLayouts/slideLayout4.xml"/><Relationship Id="rId4" Type="http://schemas.openxmlformats.org/officeDocument/2006/relationships/image" Target="../media/image64.jpeg"/></Relationships>
</file>

<file path=ppt/slides/_rels/slide6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3.png"/><Relationship Id="rId1" Type="http://schemas.openxmlformats.org/officeDocument/2006/relationships/slideLayout" Target="../slideLayouts/slideLayout4.xml"/><Relationship Id="rId4" Type="http://schemas.openxmlformats.org/officeDocument/2006/relationships/image" Target="../media/image65.jpeg"/></Relationships>
</file>

<file path=ppt/slides/_rels/slide6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3.png"/><Relationship Id="rId1" Type="http://schemas.openxmlformats.org/officeDocument/2006/relationships/slideLayout" Target="../slideLayouts/slideLayout4.xml"/><Relationship Id="rId4" Type="http://schemas.openxmlformats.org/officeDocument/2006/relationships/image" Target="../media/image66.jpeg"/></Relationships>
</file>

<file path=ppt/slides/_rels/slide6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3.png"/><Relationship Id="rId1" Type="http://schemas.openxmlformats.org/officeDocument/2006/relationships/slideLayout" Target="../slideLayouts/slideLayout4.xml"/><Relationship Id="rId4" Type="http://schemas.openxmlformats.org/officeDocument/2006/relationships/image" Target="../media/image64.jpeg"/></Relationships>
</file>

<file path=ppt/slides/_rels/slide6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3.png"/><Relationship Id="rId1" Type="http://schemas.openxmlformats.org/officeDocument/2006/relationships/slideLayout" Target="../slideLayouts/slideLayout4.xml"/><Relationship Id="rId4" Type="http://schemas.openxmlformats.org/officeDocument/2006/relationships/image" Target="../media/image67.jpeg"/></Relationships>
</file>

<file path=ppt/slides/_rels/slide68.xml.rels><?xml version="1.0" encoding="UTF-8" standalone="yes"?>
<Relationships xmlns="http://schemas.openxmlformats.org/package/2006/relationships"><Relationship Id="rId3" Type="http://schemas.openxmlformats.org/officeDocument/2006/relationships/image" Target="../media/image68.jpg"/><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6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71.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72.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73.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16.jpeg"/><Relationship Id="rId1" Type="http://schemas.openxmlformats.org/officeDocument/2006/relationships/slideLayout" Target="../slideLayouts/slideLayout4.xml"/><Relationship Id="rId4" Type="http://schemas.openxmlformats.org/officeDocument/2006/relationships/image" Target="../media/image52.jpeg"/></Relationships>
</file>

<file path=ppt/slides/_rels/slide74.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75.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16.jpeg"/><Relationship Id="rId1" Type="http://schemas.openxmlformats.org/officeDocument/2006/relationships/slideLayout" Target="../slideLayouts/slideLayout4.xml"/><Relationship Id="rId4" Type="http://schemas.openxmlformats.org/officeDocument/2006/relationships/image" Target="../media/image53.jpeg"/></Relationships>
</file>

<file path=ppt/slides/_rels/slide76.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7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3" Type="http://schemas.openxmlformats.org/officeDocument/2006/relationships/image" Target="../media/image74.jpg"/><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79.xml.rels><?xml version="1.0" encoding="UTF-8" standalone="yes"?>
<Relationships xmlns="http://schemas.openxmlformats.org/package/2006/relationships"><Relationship Id="rId3" Type="http://schemas.openxmlformats.org/officeDocument/2006/relationships/image" Target="../media/image75.jpg"/><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80.xml.rels><?xml version="1.0" encoding="UTF-8" standalone="yes"?>
<Relationships xmlns="http://schemas.openxmlformats.org/package/2006/relationships"><Relationship Id="rId3" Type="http://schemas.openxmlformats.org/officeDocument/2006/relationships/image" Target="../media/image75.jpg"/><Relationship Id="rId2" Type="http://schemas.openxmlformats.org/officeDocument/2006/relationships/image" Target="../media/image16.jpeg"/><Relationship Id="rId1" Type="http://schemas.openxmlformats.org/officeDocument/2006/relationships/slideLayout" Target="../slideLayouts/slideLayout4.xml"/><Relationship Id="rId5" Type="http://schemas.openxmlformats.org/officeDocument/2006/relationships/image" Target="../media/image74.jpg"/><Relationship Id="rId4" Type="http://schemas.openxmlformats.org/officeDocument/2006/relationships/image" Target="../media/image76.png"/></Relationships>
</file>

<file path=ppt/slides/_rels/slide81.xml.rels><?xml version="1.0" encoding="UTF-8" standalone="yes"?>
<Relationships xmlns="http://schemas.openxmlformats.org/package/2006/relationships"><Relationship Id="rId3" Type="http://schemas.openxmlformats.org/officeDocument/2006/relationships/image" Target="../media/image77.jpg"/><Relationship Id="rId2" Type="http://schemas.openxmlformats.org/officeDocument/2006/relationships/image" Target="../media/image16.jpeg"/><Relationship Id="rId1" Type="http://schemas.openxmlformats.org/officeDocument/2006/relationships/slideLayout" Target="../slideLayouts/slideLayout4.xml"/><Relationship Id="rId4" Type="http://schemas.openxmlformats.org/officeDocument/2006/relationships/image" Target="../media/image28.jpeg"/></Relationships>
</file>

<file path=ppt/slides/_rels/slide8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6.jpeg"/><Relationship Id="rId1" Type="http://schemas.openxmlformats.org/officeDocument/2006/relationships/slideLayout" Target="../slideLayouts/slideLayout4.xml"/><Relationship Id="rId4" Type="http://schemas.openxmlformats.org/officeDocument/2006/relationships/image" Target="../media/image78.png"/></Relationships>
</file>

<file path=ppt/slides/_rels/slide83.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16.jpeg"/><Relationship Id="rId1" Type="http://schemas.openxmlformats.org/officeDocument/2006/relationships/slideLayout" Target="../slideLayouts/slideLayout4.xml"/><Relationship Id="rId4" Type="http://schemas.openxmlformats.org/officeDocument/2006/relationships/image" Target="../media/image74.jpg"/></Relationships>
</file>

<file path=ppt/slides/_rels/slide84.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16.jpeg"/><Relationship Id="rId1" Type="http://schemas.openxmlformats.org/officeDocument/2006/relationships/slideLayout" Target="../slideLayouts/slideLayout4.xml"/><Relationship Id="rId4" Type="http://schemas.openxmlformats.org/officeDocument/2006/relationships/image" Target="../media/image79.jpg"/></Relationships>
</file>

<file path=ppt/slides/_rels/slide8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3" Type="http://schemas.openxmlformats.org/officeDocument/2006/relationships/image" Target="../media/image80.JPG"/><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87.xml.rels><?xml version="1.0" encoding="UTF-8" standalone="yes"?>
<Relationships xmlns="http://schemas.openxmlformats.org/package/2006/relationships"><Relationship Id="rId3" Type="http://schemas.openxmlformats.org/officeDocument/2006/relationships/image" Target="../media/image81.jpg"/><Relationship Id="rId2" Type="http://schemas.openxmlformats.org/officeDocument/2006/relationships/image" Target="../media/image16.jpeg"/><Relationship Id="rId1" Type="http://schemas.openxmlformats.org/officeDocument/2006/relationships/slideLayout" Target="../slideLayouts/slideLayout4.xml"/><Relationship Id="rId4" Type="http://schemas.openxmlformats.org/officeDocument/2006/relationships/image" Target="../media/image48.jpeg"/></Relationships>
</file>

<file path=ppt/slides/_rels/slide88.xml.rels><?xml version="1.0" encoding="UTF-8" standalone="yes"?>
<Relationships xmlns="http://schemas.openxmlformats.org/package/2006/relationships"><Relationship Id="rId3" Type="http://schemas.openxmlformats.org/officeDocument/2006/relationships/image" Target="../media/image81.jpg"/><Relationship Id="rId2" Type="http://schemas.openxmlformats.org/officeDocument/2006/relationships/image" Target="../media/image16.jpeg"/><Relationship Id="rId1" Type="http://schemas.openxmlformats.org/officeDocument/2006/relationships/slideLayout" Target="../slideLayouts/slideLayout4.xml"/><Relationship Id="rId4" Type="http://schemas.openxmlformats.org/officeDocument/2006/relationships/image" Target="../media/image48.jpeg"/></Relationships>
</file>

<file path=ppt/slides/_rels/slide89.xml.rels><?xml version="1.0" encoding="UTF-8" standalone="yes"?>
<Relationships xmlns="http://schemas.openxmlformats.org/package/2006/relationships"><Relationship Id="rId3" Type="http://schemas.openxmlformats.org/officeDocument/2006/relationships/image" Target="../media/image82.jpg"/><Relationship Id="rId2" Type="http://schemas.openxmlformats.org/officeDocument/2006/relationships/image" Target="../media/image16.jpeg"/><Relationship Id="rId1" Type="http://schemas.openxmlformats.org/officeDocument/2006/relationships/slideLayout" Target="../slideLayouts/slideLayout4.xml"/><Relationship Id="rId4" Type="http://schemas.openxmlformats.org/officeDocument/2006/relationships/image" Target="../media/image83.jpeg"/></Relationships>
</file>

<file path=ppt/slides/_rels/slide90.xml.rels><?xml version="1.0" encoding="UTF-8" standalone="yes"?>
<Relationships xmlns="http://schemas.openxmlformats.org/package/2006/relationships"><Relationship Id="rId3" Type="http://schemas.openxmlformats.org/officeDocument/2006/relationships/image" Target="../media/image81.jpg"/><Relationship Id="rId2" Type="http://schemas.openxmlformats.org/officeDocument/2006/relationships/image" Target="../media/image16.jpeg"/><Relationship Id="rId1" Type="http://schemas.openxmlformats.org/officeDocument/2006/relationships/slideLayout" Target="../slideLayouts/slideLayout4.xml"/><Relationship Id="rId4" Type="http://schemas.openxmlformats.org/officeDocument/2006/relationships/image" Target="../media/image52.jpeg"/></Relationships>
</file>

<file path=ppt/slides/_rels/slide91.xml.rels><?xml version="1.0" encoding="UTF-8" standalone="yes"?>
<Relationships xmlns="http://schemas.openxmlformats.org/package/2006/relationships"><Relationship Id="rId3" Type="http://schemas.openxmlformats.org/officeDocument/2006/relationships/image" Target="../media/image81.jpg"/><Relationship Id="rId2" Type="http://schemas.openxmlformats.org/officeDocument/2006/relationships/image" Target="../media/image16.jpeg"/><Relationship Id="rId1" Type="http://schemas.openxmlformats.org/officeDocument/2006/relationships/slideLayout" Target="../slideLayouts/slideLayout4.xml"/><Relationship Id="rId4" Type="http://schemas.openxmlformats.org/officeDocument/2006/relationships/image" Target="../media/image52.jpeg"/></Relationships>
</file>

<file path=ppt/slides/_rels/slide9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3" Type="http://schemas.openxmlformats.org/officeDocument/2006/relationships/image" Target="../media/image85.jpeg"/><Relationship Id="rId2" Type="http://schemas.openxmlformats.org/officeDocument/2006/relationships/image" Target="../media/image84.jpeg"/><Relationship Id="rId1" Type="http://schemas.openxmlformats.org/officeDocument/2006/relationships/slideLayout" Target="../slideLayouts/slideLayout4.xml"/></Relationships>
</file>

<file path=ppt/slides/_rels/slide94.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95.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16.jpeg"/><Relationship Id="rId1" Type="http://schemas.openxmlformats.org/officeDocument/2006/relationships/slideLayout" Target="../slideLayouts/slideLayout4.xml"/><Relationship Id="rId4" Type="http://schemas.openxmlformats.org/officeDocument/2006/relationships/image" Target="../media/image87.jpeg"/></Relationships>
</file>

<file path=ppt/slides/_rels/slide96.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16.jpeg"/><Relationship Id="rId1" Type="http://schemas.openxmlformats.org/officeDocument/2006/relationships/slideLayout" Target="../slideLayouts/slideLayout4.xml"/><Relationship Id="rId4" Type="http://schemas.openxmlformats.org/officeDocument/2006/relationships/image" Target="../media/image65.jpeg"/></Relationships>
</file>

<file path=ppt/slides/_rels/slide97.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16.jpeg"/><Relationship Id="rId1" Type="http://schemas.openxmlformats.org/officeDocument/2006/relationships/slideLayout" Target="../slideLayouts/slideLayout4.xml"/><Relationship Id="rId4" Type="http://schemas.openxmlformats.org/officeDocument/2006/relationships/image" Target="../media/image52.jpeg"/></Relationships>
</file>

<file path=ppt/slides/_rels/slide98.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16.jpeg"/><Relationship Id="rId1" Type="http://schemas.openxmlformats.org/officeDocument/2006/relationships/slideLayout" Target="../slideLayouts/slideLayout4.xml"/><Relationship Id="rId4" Type="http://schemas.openxmlformats.org/officeDocument/2006/relationships/image" Target="../media/image52.jpeg"/></Relationships>
</file>

<file path=ppt/slides/_rels/slide99.xml.rels><?xml version="1.0" encoding="UTF-8" standalone="yes"?>
<Relationships xmlns="http://schemas.openxmlformats.org/package/2006/relationships"><Relationship Id="rId3" Type="http://schemas.openxmlformats.org/officeDocument/2006/relationships/image" Target="../media/image88.jpg"/><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10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84.jpeg"/><Relationship Id="rId1" Type="http://schemas.openxmlformats.org/officeDocument/2006/relationships/slideLayout" Target="../slideLayouts/slideLayout4.xml"/></Relationships>
</file>

<file path=ppt/slides/_rels/slide102.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103.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16.jpeg"/><Relationship Id="rId1" Type="http://schemas.openxmlformats.org/officeDocument/2006/relationships/slideLayout" Target="../slideLayouts/slideLayout4.xml"/><Relationship Id="rId4" Type="http://schemas.openxmlformats.org/officeDocument/2006/relationships/image" Target="../media/image87.jpeg"/></Relationships>
</file>

<file path=ppt/slides/_rels/slide104.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16.jpeg"/><Relationship Id="rId1" Type="http://schemas.openxmlformats.org/officeDocument/2006/relationships/slideLayout" Target="../slideLayouts/slideLayout4.xml"/><Relationship Id="rId4" Type="http://schemas.openxmlformats.org/officeDocument/2006/relationships/image" Target="../media/image87.jpeg"/></Relationships>
</file>

<file path=ppt/slides/_rels/slide105.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png"/><Relationship Id="rId1" Type="http://schemas.openxmlformats.org/officeDocument/2006/relationships/slideLayout" Target="../slideLayouts/slideLayout4.xml"/></Relationships>
</file>

<file path=ppt/slides/_rels/slide106.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16.jpeg"/><Relationship Id="rId1" Type="http://schemas.openxmlformats.org/officeDocument/2006/relationships/slideLayout" Target="../slideLayouts/slideLayout4.xml"/><Relationship Id="rId4" Type="http://schemas.openxmlformats.org/officeDocument/2006/relationships/image" Target="../media/image87.jpeg"/></Relationships>
</file>

<file path=ppt/slides/_rels/slide107.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16.jpeg"/><Relationship Id="rId1" Type="http://schemas.openxmlformats.org/officeDocument/2006/relationships/slideLayout" Target="../slideLayouts/slideLayout4.xml"/><Relationship Id="rId4" Type="http://schemas.openxmlformats.org/officeDocument/2006/relationships/image" Target="../media/image87.jpeg"/></Relationships>
</file>

<file path=ppt/slides/_rels/slide108.xml.rels><?xml version="1.0" encoding="UTF-8" standalone="yes"?>
<Relationships xmlns="http://schemas.openxmlformats.org/package/2006/relationships"><Relationship Id="rId3" Type="http://schemas.openxmlformats.org/officeDocument/2006/relationships/image" Target="../media/image92.jpeg"/><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10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image" Target="../media/image84.jpeg"/><Relationship Id="rId1" Type="http://schemas.openxmlformats.org/officeDocument/2006/relationships/slideLayout" Target="../slideLayouts/slideLayout4.xml"/></Relationships>
</file>

<file path=ppt/slides/_rels/slide111.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112.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image" Target="../media/image16.jpeg"/><Relationship Id="rId1" Type="http://schemas.openxmlformats.org/officeDocument/2006/relationships/slideLayout" Target="../slideLayouts/slideLayout4.xml"/><Relationship Id="rId5" Type="http://schemas.openxmlformats.org/officeDocument/2006/relationships/image" Target="../media/image95.jpeg"/><Relationship Id="rId4" Type="http://schemas.openxmlformats.org/officeDocument/2006/relationships/image" Target="../media/image94.jpeg"/></Relationships>
</file>

<file path=ppt/slides/_rels/slide113.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image" Target="../media/image16.jpeg"/><Relationship Id="rId1" Type="http://schemas.openxmlformats.org/officeDocument/2006/relationships/slideLayout" Target="../slideLayouts/slideLayout4.xml"/><Relationship Id="rId5" Type="http://schemas.openxmlformats.org/officeDocument/2006/relationships/image" Target="../media/image95.jpeg"/><Relationship Id="rId4" Type="http://schemas.openxmlformats.org/officeDocument/2006/relationships/image" Target="../media/image53.jpeg"/></Relationships>
</file>

<file path=ppt/slides/_rels/slide114.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image" Target="../media/image16.jpeg"/><Relationship Id="rId1" Type="http://schemas.openxmlformats.org/officeDocument/2006/relationships/slideLayout" Target="../slideLayouts/slideLayout4.xml"/><Relationship Id="rId5" Type="http://schemas.openxmlformats.org/officeDocument/2006/relationships/image" Target="../media/image95.jpeg"/><Relationship Id="rId4" Type="http://schemas.openxmlformats.org/officeDocument/2006/relationships/image" Target="../media/image96.jpeg"/></Relationships>
</file>

<file path=ppt/slides/_rels/slide115.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image" Target="../media/image16.jpeg"/><Relationship Id="rId1" Type="http://schemas.openxmlformats.org/officeDocument/2006/relationships/slideLayout" Target="../slideLayouts/slideLayout4.xml"/><Relationship Id="rId4" Type="http://schemas.openxmlformats.org/officeDocument/2006/relationships/image" Target="../media/image97.jpeg"/></Relationships>
</file>

<file path=ppt/slides/_rels/slide116.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image" Target="../media/image16.jpeg"/><Relationship Id="rId1" Type="http://schemas.openxmlformats.org/officeDocument/2006/relationships/slideLayout" Target="../slideLayouts/slideLayout4.xml"/><Relationship Id="rId5" Type="http://schemas.openxmlformats.org/officeDocument/2006/relationships/image" Target="../media/image95.jpeg"/><Relationship Id="rId4" Type="http://schemas.openxmlformats.org/officeDocument/2006/relationships/image" Target="../media/image97.jpeg"/></Relationships>
</file>

<file path=ppt/slides/_rels/slide117.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image" Target="../media/image16.jpeg"/><Relationship Id="rId1" Type="http://schemas.openxmlformats.org/officeDocument/2006/relationships/slideLayout" Target="../slideLayouts/slideLayout4.xml"/><Relationship Id="rId5" Type="http://schemas.openxmlformats.org/officeDocument/2006/relationships/image" Target="../media/image95.jpeg"/><Relationship Id="rId4" Type="http://schemas.openxmlformats.org/officeDocument/2006/relationships/image" Target="../media/image97.jpeg"/></Relationships>
</file>

<file path=ppt/slides/_rels/slide118.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image" Target="../media/image16.jpeg"/><Relationship Id="rId1" Type="http://schemas.openxmlformats.org/officeDocument/2006/relationships/slideLayout" Target="../slideLayouts/slideLayout4.xml"/><Relationship Id="rId5" Type="http://schemas.openxmlformats.org/officeDocument/2006/relationships/image" Target="../media/image95.jpeg"/><Relationship Id="rId4" Type="http://schemas.openxmlformats.org/officeDocument/2006/relationships/image" Target="../media/image97.jpeg"/></Relationships>
</file>

<file path=ppt/slides/_rels/slide11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120.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image" Target="../media/image84.jpeg"/><Relationship Id="rId1" Type="http://schemas.openxmlformats.org/officeDocument/2006/relationships/slideLayout" Target="../slideLayouts/slideLayout4.xml"/></Relationships>
</file>

<file path=ppt/slides/_rels/slide121.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122.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image" Target="../media/image16.jpeg"/><Relationship Id="rId1" Type="http://schemas.openxmlformats.org/officeDocument/2006/relationships/slideLayout" Target="../slideLayouts/slideLayout4.xml"/><Relationship Id="rId4" Type="http://schemas.openxmlformats.org/officeDocument/2006/relationships/image" Target="../media/image65.jpeg"/></Relationships>
</file>

<file path=ppt/slides/_rels/slide123.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image" Target="../media/image16.jpeg"/><Relationship Id="rId1" Type="http://schemas.openxmlformats.org/officeDocument/2006/relationships/slideLayout" Target="../slideLayouts/slideLayout4.xml"/><Relationship Id="rId4" Type="http://schemas.openxmlformats.org/officeDocument/2006/relationships/image" Target="../media/image65.jpeg"/></Relationships>
</file>

<file path=ppt/slides/_rels/slide124.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image" Target="../media/image16.jpeg"/><Relationship Id="rId1" Type="http://schemas.openxmlformats.org/officeDocument/2006/relationships/slideLayout" Target="../slideLayouts/slideLayout4.xml"/><Relationship Id="rId4" Type="http://schemas.openxmlformats.org/officeDocument/2006/relationships/image" Target="../media/image97.jpeg"/></Relationships>
</file>

<file path=ppt/slides/_rels/slide125.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image" Target="../media/image16.jpeg"/><Relationship Id="rId1" Type="http://schemas.openxmlformats.org/officeDocument/2006/relationships/slideLayout" Target="../slideLayouts/slideLayout4.xml"/><Relationship Id="rId4" Type="http://schemas.openxmlformats.org/officeDocument/2006/relationships/image" Target="../media/image97.jpeg"/></Relationships>
</file>

<file path=ppt/slides/_rels/slide126.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image" Target="../media/image16.jpeg"/><Relationship Id="rId1" Type="http://schemas.openxmlformats.org/officeDocument/2006/relationships/slideLayout" Target="../slideLayouts/slideLayout4.xml"/><Relationship Id="rId4" Type="http://schemas.openxmlformats.org/officeDocument/2006/relationships/image" Target="../media/image67.jpeg"/></Relationships>
</file>

<file path=ppt/slides/_rels/slide12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128.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image" Target="../media/image84.jpeg"/><Relationship Id="rId1" Type="http://schemas.openxmlformats.org/officeDocument/2006/relationships/slideLayout" Target="../slideLayouts/slideLayout4.xml"/></Relationships>
</file>

<file path=ppt/slides/_rels/slide129.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130.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image" Target="../media/image16.jpeg"/><Relationship Id="rId1" Type="http://schemas.openxmlformats.org/officeDocument/2006/relationships/slideLayout" Target="../slideLayouts/slideLayout4.xml"/><Relationship Id="rId4" Type="http://schemas.openxmlformats.org/officeDocument/2006/relationships/image" Target="../media/image65.jpeg"/></Relationships>
</file>

<file path=ppt/slides/_rels/slide131.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image" Target="../media/image16.jpeg"/><Relationship Id="rId1" Type="http://schemas.openxmlformats.org/officeDocument/2006/relationships/slideLayout" Target="../slideLayouts/slideLayout4.xml"/><Relationship Id="rId4" Type="http://schemas.openxmlformats.org/officeDocument/2006/relationships/image" Target="../media/image65.jpeg"/></Relationships>
</file>

<file path=ppt/slides/_rels/slide132.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133.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134.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image" Target="../media/image16.jpe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5"/>
          <p:cNvSpPr>
            <a:spLocks noChangeArrowheads="1"/>
          </p:cNvSpPr>
          <p:nvPr/>
        </p:nvSpPr>
        <p:spPr bwMode="auto">
          <a:xfrm>
            <a:off x="468313" y="260648"/>
            <a:ext cx="8229600" cy="6140152"/>
          </a:xfrm>
          <a:prstGeom prst="rect">
            <a:avLst/>
          </a:prstGeom>
          <a:noFill/>
          <a:ln w="9525">
            <a:noFill/>
            <a:miter lim="800000"/>
            <a:headEnd/>
            <a:tailEnd/>
          </a:ln>
        </p:spPr>
        <p:txBody>
          <a:bodyPr/>
          <a:lstStyle/>
          <a:p>
            <a:pPr algn="ctr" eaLnBrk="0" hangingPunct="0">
              <a:lnSpc>
                <a:spcPct val="80000"/>
              </a:lnSpc>
              <a:spcBef>
                <a:spcPct val="20000"/>
              </a:spcBef>
            </a:pPr>
            <a:r>
              <a:rPr lang="en-GB" sz="1000" dirty="0">
                <a:latin typeface="Century Gothic" pitchFamily="34" charset="0"/>
              </a:rPr>
              <a:t>© Clive Davies 2015</a:t>
            </a:r>
          </a:p>
          <a:p>
            <a:pPr algn="ctr" eaLnBrk="0" hangingPunct="0">
              <a:lnSpc>
                <a:spcPct val="80000"/>
              </a:lnSpc>
              <a:spcBef>
                <a:spcPct val="20000"/>
              </a:spcBef>
            </a:pPr>
            <a:r>
              <a:rPr lang="en-GB" sz="1000" dirty="0">
                <a:latin typeface="Century Gothic" pitchFamily="34" charset="0"/>
              </a:rPr>
              <a:t>All rights reserved</a:t>
            </a:r>
          </a:p>
          <a:p>
            <a:pPr algn="ctr" eaLnBrk="0" hangingPunct="0">
              <a:lnSpc>
                <a:spcPct val="80000"/>
              </a:lnSpc>
              <a:spcBef>
                <a:spcPct val="20000"/>
              </a:spcBef>
            </a:pPr>
            <a:endParaRPr lang="en-GB" sz="1000" dirty="0">
              <a:latin typeface="Century Gothic" pitchFamily="34" charset="0"/>
            </a:endParaRPr>
          </a:p>
          <a:p>
            <a:pPr algn="ctr" eaLnBrk="0" hangingPunct="0">
              <a:lnSpc>
                <a:spcPct val="80000"/>
              </a:lnSpc>
              <a:spcBef>
                <a:spcPct val="20000"/>
              </a:spcBef>
            </a:pPr>
            <a:r>
              <a:rPr lang="en-GB" sz="1000" dirty="0">
                <a:latin typeface="Century Gothic" pitchFamily="34" charset="0"/>
              </a:rPr>
              <a:t>Reproduction, storage, adaptation or translation, in any form or by any means, of this publication is prohibited without the prior written permission of the publisher.  Excerpts may be reproduced for the purpose of research, private study, criticism or review, or by educational institutions solely for educational purposes, without permission, providing full acknowledgement is given.</a:t>
            </a:r>
          </a:p>
          <a:p>
            <a:pPr algn="ctr" eaLnBrk="0" hangingPunct="0">
              <a:lnSpc>
                <a:spcPct val="80000"/>
              </a:lnSpc>
              <a:spcBef>
                <a:spcPct val="20000"/>
              </a:spcBef>
            </a:pPr>
            <a:r>
              <a:rPr lang="en-GB" sz="1000" dirty="0">
                <a:latin typeface="Century Gothic" panose="020B0502020202020204" pitchFamily="34" charset="0"/>
              </a:rPr>
              <a:t>This publication should only be used be the purchasing organisation or individual. Focus Education does not grant permission for the purchaser to distribute the content of this publication outside their organisation, this includes placing the whole document or parts on social media or internet sites. </a:t>
            </a:r>
          </a:p>
          <a:p>
            <a:pPr algn="ctr" eaLnBrk="0" hangingPunct="0">
              <a:lnSpc>
                <a:spcPct val="80000"/>
              </a:lnSpc>
              <a:spcBef>
                <a:spcPct val="20000"/>
              </a:spcBef>
            </a:pPr>
            <a:endParaRPr lang="en-GB" sz="1000" dirty="0">
              <a:latin typeface="Century Gothic" panose="020B0502020202020204" pitchFamily="34" charset="0"/>
            </a:endParaRPr>
          </a:p>
          <a:p>
            <a:pPr algn="ctr" eaLnBrk="0" hangingPunct="0">
              <a:lnSpc>
                <a:spcPct val="80000"/>
              </a:lnSpc>
              <a:spcBef>
                <a:spcPct val="20000"/>
              </a:spcBef>
            </a:pPr>
            <a:r>
              <a:rPr lang="en-GB" sz="1000" dirty="0">
                <a:latin typeface="Century Gothic" panose="020B0502020202020204" pitchFamily="34" charset="0"/>
              </a:rPr>
              <a:t>First Published in the UK in 2015 by Focus Education (UK) Ltd</a:t>
            </a:r>
          </a:p>
          <a:p>
            <a:pPr algn="ctr" eaLnBrk="0" hangingPunct="0">
              <a:lnSpc>
                <a:spcPct val="80000"/>
              </a:lnSpc>
              <a:spcBef>
                <a:spcPct val="20000"/>
              </a:spcBef>
            </a:pPr>
            <a:endParaRPr lang="en-GB" sz="1000" dirty="0">
              <a:latin typeface="Century Gothic" pitchFamily="34" charset="0"/>
            </a:endParaRPr>
          </a:p>
          <a:p>
            <a:pPr algn="ctr" eaLnBrk="0" hangingPunct="0">
              <a:lnSpc>
                <a:spcPct val="80000"/>
              </a:lnSpc>
              <a:spcBef>
                <a:spcPct val="20000"/>
              </a:spcBef>
            </a:pPr>
            <a:r>
              <a:rPr lang="en-GB" sz="1000" dirty="0">
                <a:latin typeface="Century Gothic" pitchFamily="34" charset="0"/>
              </a:rPr>
              <a:t>Focus Education (UK) Ltd</a:t>
            </a:r>
          </a:p>
          <a:p>
            <a:pPr algn="ctr" eaLnBrk="0" hangingPunct="0">
              <a:lnSpc>
                <a:spcPct val="80000"/>
              </a:lnSpc>
              <a:spcBef>
                <a:spcPct val="20000"/>
              </a:spcBef>
            </a:pPr>
            <a:r>
              <a:rPr lang="en-GB" sz="1000" dirty="0">
                <a:latin typeface="Century Gothic" pitchFamily="34" charset="0"/>
              </a:rPr>
              <a:t>Publishing</a:t>
            </a:r>
          </a:p>
          <a:p>
            <a:pPr algn="ctr" eaLnBrk="0" hangingPunct="0">
              <a:lnSpc>
                <a:spcPct val="80000"/>
              </a:lnSpc>
              <a:spcBef>
                <a:spcPct val="20000"/>
              </a:spcBef>
            </a:pPr>
            <a:r>
              <a:rPr lang="en-GB" sz="1000" dirty="0">
                <a:latin typeface="Century Gothic" pitchFamily="34" charset="0"/>
              </a:rPr>
              <a:t>Talking Point Conference &amp; Exhibition Centre</a:t>
            </a:r>
          </a:p>
          <a:p>
            <a:pPr algn="ctr" eaLnBrk="0" hangingPunct="0">
              <a:lnSpc>
                <a:spcPct val="80000"/>
              </a:lnSpc>
              <a:spcBef>
                <a:spcPct val="20000"/>
              </a:spcBef>
            </a:pPr>
            <a:r>
              <a:rPr lang="en-GB" sz="1000" dirty="0">
                <a:latin typeface="Century Gothic" pitchFamily="34" charset="0"/>
              </a:rPr>
              <a:t>Huddersfield Road</a:t>
            </a:r>
          </a:p>
          <a:p>
            <a:pPr algn="ctr" eaLnBrk="0" hangingPunct="0">
              <a:lnSpc>
                <a:spcPct val="80000"/>
              </a:lnSpc>
              <a:spcBef>
                <a:spcPct val="20000"/>
              </a:spcBef>
            </a:pPr>
            <a:r>
              <a:rPr lang="en-GB" sz="1000" dirty="0">
                <a:latin typeface="Century Gothic" pitchFamily="34" charset="0"/>
              </a:rPr>
              <a:t>Scouthead</a:t>
            </a:r>
          </a:p>
          <a:p>
            <a:pPr algn="ctr" eaLnBrk="0" hangingPunct="0">
              <a:lnSpc>
                <a:spcPct val="80000"/>
              </a:lnSpc>
              <a:spcBef>
                <a:spcPct val="20000"/>
              </a:spcBef>
            </a:pPr>
            <a:r>
              <a:rPr lang="en-GB" sz="1000" dirty="0">
                <a:latin typeface="Century Gothic" pitchFamily="34" charset="0"/>
              </a:rPr>
              <a:t>Saddleworth</a:t>
            </a:r>
          </a:p>
          <a:p>
            <a:pPr algn="ctr" eaLnBrk="0" hangingPunct="0">
              <a:lnSpc>
                <a:spcPct val="80000"/>
              </a:lnSpc>
              <a:spcBef>
                <a:spcPct val="20000"/>
              </a:spcBef>
            </a:pPr>
            <a:r>
              <a:rPr lang="en-GB" sz="1000" dirty="0">
                <a:latin typeface="Century Gothic" pitchFamily="34" charset="0"/>
              </a:rPr>
              <a:t>OL4 4AG</a:t>
            </a:r>
          </a:p>
          <a:p>
            <a:pPr algn="ctr" eaLnBrk="0" hangingPunct="0">
              <a:lnSpc>
                <a:spcPct val="80000"/>
              </a:lnSpc>
              <a:spcBef>
                <a:spcPct val="20000"/>
              </a:spcBef>
            </a:pPr>
            <a:endParaRPr lang="en-GB" sz="1000" dirty="0">
              <a:latin typeface="Century Gothic" pitchFamily="34" charset="0"/>
            </a:endParaRPr>
          </a:p>
          <a:p>
            <a:pPr algn="ctr" eaLnBrk="0" hangingPunct="0">
              <a:lnSpc>
                <a:spcPct val="80000"/>
              </a:lnSpc>
              <a:spcBef>
                <a:spcPct val="20000"/>
              </a:spcBef>
            </a:pPr>
            <a:r>
              <a:rPr lang="en-GB" sz="1000" dirty="0">
                <a:latin typeface="Century Gothic" pitchFamily="34" charset="0"/>
              </a:rPr>
              <a:t>Focus Education (UK) Ltd  Reg. No 4507968</a:t>
            </a:r>
          </a:p>
          <a:p>
            <a:pPr algn="ctr" eaLnBrk="0" hangingPunct="0">
              <a:lnSpc>
                <a:spcPct val="80000"/>
              </a:lnSpc>
              <a:spcBef>
                <a:spcPct val="20000"/>
              </a:spcBef>
            </a:pPr>
            <a:endParaRPr lang="en-GB" sz="1000" dirty="0">
              <a:latin typeface="Century Gothic" pitchFamily="34" charset="0"/>
            </a:endParaRPr>
          </a:p>
          <a:p>
            <a:pPr algn="ctr" eaLnBrk="0" hangingPunct="0">
              <a:lnSpc>
                <a:spcPct val="80000"/>
              </a:lnSpc>
              <a:spcBef>
                <a:spcPct val="20000"/>
              </a:spcBef>
            </a:pPr>
            <a:r>
              <a:rPr lang="en-GB" sz="1000" dirty="0">
                <a:latin typeface="Century Gothic" pitchFamily="34" charset="0"/>
              </a:rPr>
              <a:t>ISBN 978-1-909038-79-0</a:t>
            </a:r>
          </a:p>
          <a:p>
            <a:pPr algn="ctr" eaLnBrk="0" hangingPunct="0">
              <a:lnSpc>
                <a:spcPct val="80000"/>
              </a:lnSpc>
              <a:spcBef>
                <a:spcPct val="20000"/>
              </a:spcBef>
            </a:pPr>
            <a:endParaRPr lang="en-GB" sz="1000" dirty="0">
              <a:latin typeface="Century Gothic" pitchFamily="34" charset="0"/>
            </a:endParaRPr>
          </a:p>
          <a:p>
            <a:pPr algn="ctr" eaLnBrk="0" hangingPunct="0">
              <a:lnSpc>
                <a:spcPct val="80000"/>
              </a:lnSpc>
              <a:spcBef>
                <a:spcPct val="20000"/>
              </a:spcBef>
            </a:pPr>
            <a:endParaRPr lang="en-GB" sz="1000" dirty="0">
              <a:latin typeface="Century Gothic" pitchFamily="34" charset="0"/>
            </a:endParaRPr>
          </a:p>
          <a:p>
            <a:pPr algn="ctr" eaLnBrk="0" hangingPunct="0">
              <a:lnSpc>
                <a:spcPct val="80000"/>
              </a:lnSpc>
              <a:spcBef>
                <a:spcPct val="20000"/>
              </a:spcBef>
            </a:pPr>
            <a:endParaRPr lang="en-GB" sz="1000" dirty="0">
              <a:latin typeface="Century Gothic" pitchFamily="34" charset="0"/>
            </a:endParaRPr>
          </a:p>
          <a:p>
            <a:pPr algn="ctr" eaLnBrk="0" hangingPunct="0">
              <a:lnSpc>
                <a:spcPct val="80000"/>
              </a:lnSpc>
              <a:spcBef>
                <a:spcPct val="20000"/>
              </a:spcBef>
            </a:pPr>
            <a:endParaRPr lang="en-GB" sz="1000" dirty="0"/>
          </a:p>
        </p:txBody>
      </p:sp>
      <p:sp>
        <p:nvSpPr>
          <p:cNvPr id="5125" name="Text Box 6"/>
          <p:cNvSpPr txBox="1">
            <a:spLocks noChangeArrowheads="1"/>
          </p:cNvSpPr>
          <p:nvPr/>
        </p:nvSpPr>
        <p:spPr bwMode="auto">
          <a:xfrm>
            <a:off x="1331640" y="3816021"/>
            <a:ext cx="6624637" cy="1088817"/>
          </a:xfrm>
          <a:prstGeom prst="rect">
            <a:avLst/>
          </a:prstGeom>
          <a:noFill/>
          <a:ln w="9525">
            <a:solidFill>
              <a:srgbClr val="000000"/>
            </a:solidFill>
            <a:miter lim="800000"/>
            <a:headEnd/>
            <a:tailEnd/>
          </a:ln>
        </p:spPr>
        <p:txBody>
          <a:bodyPr/>
          <a:lstStyle/>
          <a:p>
            <a:pPr algn="ctr"/>
            <a:r>
              <a:rPr lang="en-GB" sz="1000" dirty="0">
                <a:latin typeface="Century Gothic" pitchFamily="34" charset="0"/>
              </a:rPr>
              <a:t>Companies, institutions and other organisations wishing to make bulk purchases of books published by Focus Education should contact their local bookstore or Focus Education direct:</a:t>
            </a:r>
          </a:p>
          <a:p>
            <a:pPr algn="ctr"/>
            <a:endParaRPr lang="en-GB" sz="1000" dirty="0">
              <a:latin typeface="Century Gothic" pitchFamily="34" charset="0"/>
            </a:endParaRPr>
          </a:p>
          <a:p>
            <a:pPr algn="ctr"/>
            <a:r>
              <a:rPr lang="en-GB" sz="1000" dirty="0">
                <a:latin typeface="Century Gothic" pitchFamily="34" charset="0"/>
              </a:rPr>
              <a:t>Customer Services, Focus Education, Talking Point Conference &amp; Exhibition Centre, </a:t>
            </a:r>
          </a:p>
          <a:p>
            <a:pPr algn="ctr"/>
            <a:r>
              <a:rPr lang="en-GB" sz="1000" dirty="0">
                <a:latin typeface="Century Gothic" pitchFamily="34" charset="0"/>
              </a:rPr>
              <a:t>Huddersfield Road, Scouthead, Saddleworth, OL4 4AG</a:t>
            </a:r>
          </a:p>
          <a:p>
            <a:pPr algn="ctr"/>
            <a:r>
              <a:rPr lang="en-GB" sz="1000" dirty="0">
                <a:latin typeface="Century Gothic" pitchFamily="34" charset="0"/>
              </a:rPr>
              <a:t>Tel 01457 821818  Fax 01457 878205</a:t>
            </a:r>
          </a:p>
        </p:txBody>
      </p:sp>
      <p:sp>
        <p:nvSpPr>
          <p:cNvPr id="5126" name="Rectangle 7"/>
          <p:cNvSpPr>
            <a:spLocks noChangeArrowheads="1"/>
          </p:cNvSpPr>
          <p:nvPr/>
        </p:nvSpPr>
        <p:spPr bwMode="auto">
          <a:xfrm>
            <a:off x="2771800" y="5006363"/>
            <a:ext cx="3968750" cy="549275"/>
          </a:xfrm>
          <a:prstGeom prst="rect">
            <a:avLst/>
          </a:prstGeom>
          <a:noFill/>
          <a:ln w="9525">
            <a:noFill/>
            <a:miter lim="800000"/>
            <a:headEnd/>
            <a:tailEnd/>
          </a:ln>
        </p:spPr>
        <p:txBody>
          <a:bodyPr anchor="ctr">
            <a:spAutoFit/>
          </a:bodyPr>
          <a:lstStyle/>
          <a:p>
            <a:pPr algn="ctr"/>
            <a:r>
              <a:rPr lang="en-GB" sz="1000" dirty="0">
                <a:latin typeface="Century Gothic" pitchFamily="34" charset="0"/>
              </a:rPr>
              <a:t>www.focus-education.co.uk</a:t>
            </a:r>
          </a:p>
          <a:p>
            <a:pPr algn="ctr"/>
            <a:r>
              <a:rPr lang="en-GB" sz="1000" dirty="0">
                <a:latin typeface="Century Gothic" pitchFamily="34" charset="0"/>
              </a:rPr>
              <a:t>customerservice@focus-education.co.uk</a:t>
            </a:r>
          </a:p>
          <a:p>
            <a:pPr algn="ctr"/>
            <a:r>
              <a:rPr lang="en-GB" sz="1000" dirty="0">
                <a:latin typeface="Century Gothic" pitchFamily="34" charset="0"/>
              </a:rPr>
              <a:t>Printed in Great Britain by Focus Education UK Ltd, Scouthead</a:t>
            </a:r>
          </a:p>
        </p:txBody>
      </p:sp>
      <p:sp>
        <p:nvSpPr>
          <p:cNvPr id="2" name="Slide Number Placeholder 1"/>
          <p:cNvSpPr>
            <a:spLocks noGrp="1"/>
          </p:cNvSpPr>
          <p:nvPr>
            <p:ph type="sldNum" sz="quarter" idx="12"/>
          </p:nvPr>
        </p:nvSpPr>
        <p:spPr/>
        <p:txBody>
          <a:bodyPr/>
          <a:lstStyle/>
          <a:p>
            <a:fld id="{1846B546-D5AF-48F3-AE7E-6EBE9F16C366}" type="slidenum">
              <a:rPr lang="en-GB" smtClean="0"/>
              <a:pPr/>
              <a:t>1</a:t>
            </a:fld>
            <a:endParaRPr lang="en-GB" dirty="0"/>
          </a:p>
        </p:txBody>
      </p:sp>
      <p:pic>
        <p:nvPicPr>
          <p:cNvPr id="6" name="Picture 5" descr="O:\PUBLISHING\Book Images\COMMS IMAGES\Facebook_Icon.jpg"/>
          <p:cNvPicPr/>
          <p:nvPr/>
        </p:nvPicPr>
        <p:blipFill rotWithShape="1">
          <a:blip r:embed="rId3" cstate="print">
            <a:extLst>
              <a:ext uri="{28A0092B-C50C-407E-A947-70E740481C1C}">
                <a14:useLocalDpi xmlns:a14="http://schemas.microsoft.com/office/drawing/2010/main" val="0"/>
              </a:ext>
            </a:extLst>
          </a:blip>
          <a:srcRect t="24462"/>
          <a:stretch/>
        </p:blipFill>
        <p:spPr bwMode="auto">
          <a:xfrm>
            <a:off x="1724336" y="5698105"/>
            <a:ext cx="1739900" cy="815431"/>
          </a:xfrm>
          <a:prstGeom prst="rect">
            <a:avLst/>
          </a:prstGeom>
          <a:noFill/>
          <a:ln>
            <a:noFill/>
          </a:ln>
        </p:spPr>
      </p:pic>
      <p:pic>
        <p:nvPicPr>
          <p:cNvPr id="7" name="Picture 6" descr="O:\PUBLISHING\Book Images\COMMS IMAGES\Twitter_Icon.jpg"/>
          <p:cNvPicPr/>
          <p:nvPr/>
        </p:nvPicPr>
        <p:blipFill rotWithShape="1">
          <a:blip r:embed="rId4" cstate="print">
            <a:extLst>
              <a:ext uri="{28A0092B-C50C-407E-A947-70E740481C1C}">
                <a14:useLocalDpi xmlns:a14="http://schemas.microsoft.com/office/drawing/2010/main" val="0"/>
              </a:ext>
            </a:extLst>
          </a:blip>
          <a:srcRect t="21934"/>
          <a:stretch/>
        </p:blipFill>
        <p:spPr bwMode="auto">
          <a:xfrm>
            <a:off x="3707904" y="5670810"/>
            <a:ext cx="1739900" cy="842726"/>
          </a:xfrm>
          <a:prstGeom prst="rect">
            <a:avLst/>
          </a:prstGeom>
          <a:noFill/>
          <a:ln>
            <a:noFill/>
          </a:ln>
        </p:spPr>
      </p:pic>
      <p:pic>
        <p:nvPicPr>
          <p:cNvPr id="8" name="Picture 7" descr="O:\PUBLISHING\Book Images\COMMS IMAGES\LinkedIn_Icon.jpg"/>
          <p:cNvPicPr/>
          <p:nvPr/>
        </p:nvPicPr>
        <p:blipFill rotWithShape="1">
          <a:blip r:embed="rId5" cstate="print">
            <a:extLst>
              <a:ext uri="{28A0092B-C50C-407E-A947-70E740481C1C}">
                <a14:useLocalDpi xmlns:a14="http://schemas.microsoft.com/office/drawing/2010/main" val="0"/>
              </a:ext>
            </a:extLst>
          </a:blip>
          <a:srcRect t="20669"/>
          <a:stretch/>
        </p:blipFill>
        <p:spPr bwMode="auto">
          <a:xfrm>
            <a:off x="5438547" y="5657163"/>
            <a:ext cx="1739900" cy="856374"/>
          </a:xfrm>
          <a:prstGeom prst="rect">
            <a:avLst/>
          </a:prstGeom>
          <a:noFill/>
          <a:ln>
            <a:noFill/>
          </a:ln>
        </p:spPr>
      </p:pic>
      <p:sp>
        <p:nvSpPr>
          <p:cNvPr id="9" name="Footer Placeholder 2"/>
          <p:cNvSpPr>
            <a:spLocks noGrp="1"/>
          </p:cNvSpPr>
          <p:nvPr>
            <p:ph type="ftr" sz="quarter" idx="11"/>
          </p:nvPr>
        </p:nvSpPr>
        <p:spPr>
          <a:xfrm>
            <a:off x="3124200" y="6356350"/>
            <a:ext cx="2895600" cy="365125"/>
          </a:xfrm>
        </p:spPr>
        <p:txBody>
          <a:bodyPr/>
          <a:lstStyle/>
          <a:p>
            <a:r>
              <a:rPr lang="en-GB" dirty="0">
                <a:solidFill>
                  <a:prstClr val="black">
                    <a:tint val="75000"/>
                  </a:prstClr>
                </a:solidFill>
              </a:rPr>
              <a:t>© Focus Education UK Ltd</a:t>
            </a:r>
          </a:p>
        </p:txBody>
      </p:sp>
    </p:spTree>
    <p:extLst>
      <p:ext uri="{BB962C8B-B14F-4D97-AF65-F5344CB8AC3E}">
        <p14:creationId xmlns:p14="http://schemas.microsoft.com/office/powerpoint/2010/main" val="25703449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51520" y="500063"/>
            <a:ext cx="8640960" cy="6740307"/>
          </a:xfrm>
          <a:prstGeom prst="rect">
            <a:avLst/>
          </a:prstGeom>
        </p:spPr>
        <p:txBody>
          <a:bodyPr wrap="square">
            <a:spAutoFit/>
          </a:bodyPr>
          <a:lstStyle/>
          <a:p>
            <a:pPr>
              <a:defRPr/>
            </a:pPr>
            <a:r>
              <a:rPr lang="en-GB" sz="1200" b="1" dirty="0">
                <a:latin typeface="Century Gothic" panose="020B0502020202020204" pitchFamily="34" charset="0"/>
              </a:rPr>
              <a:t>ABOUT THE AUTHOR</a:t>
            </a:r>
          </a:p>
          <a:p>
            <a:pPr>
              <a:defRPr/>
            </a:pPr>
            <a:endParaRPr lang="en-GB" sz="1200" b="1" dirty="0">
              <a:solidFill>
                <a:schemeClr val="bg2">
                  <a:lumMod val="50000"/>
                </a:schemeClr>
              </a:solidFill>
              <a:latin typeface="Century Gothic" pitchFamily="34" charset="0"/>
            </a:endParaRPr>
          </a:p>
          <a:p>
            <a:pPr>
              <a:defRPr/>
            </a:pPr>
            <a:r>
              <a:rPr lang="en-GB" sz="1200" b="1" dirty="0">
                <a:latin typeface="Century Gothic" panose="020B0502020202020204" pitchFamily="34" charset="0"/>
              </a:rPr>
              <a:t>Clive Davies, OBE </a:t>
            </a:r>
            <a:r>
              <a:rPr lang="en-GB" sz="1200" dirty="0">
                <a:latin typeface="Century Gothic" panose="020B0502020202020204" pitchFamily="34" charset="0"/>
              </a:rPr>
              <a:t>is one of the founding Directors of Focus working with school both nationally and internationally. He draws on a vast experience, including work as a </a:t>
            </a:r>
            <a:r>
              <a:rPr lang="en-GB" sz="1200" dirty="0" err="1">
                <a:latin typeface="Century Gothic" panose="020B0502020202020204" pitchFamily="34" charset="0"/>
              </a:rPr>
              <a:t>headteacher</a:t>
            </a:r>
            <a:r>
              <a:rPr lang="en-GB" sz="1200" dirty="0">
                <a:latin typeface="Century Gothic" panose="020B0502020202020204" pitchFamily="34" charset="0"/>
              </a:rPr>
              <a:t>, Ofsted inspector, trainer and consultant. </a:t>
            </a:r>
            <a:br>
              <a:rPr lang="en-GB" sz="1200" dirty="0">
                <a:latin typeface="Century Gothic" panose="020B0502020202020204" pitchFamily="34" charset="0"/>
              </a:rPr>
            </a:br>
            <a:br>
              <a:rPr lang="en-GB" sz="1200" dirty="0">
                <a:latin typeface="Century Gothic" panose="020B0502020202020204" pitchFamily="34" charset="0"/>
              </a:rPr>
            </a:br>
            <a:r>
              <a:rPr lang="en-GB" sz="1200" dirty="0">
                <a:latin typeface="Century Gothic" panose="020B0502020202020204" pitchFamily="34" charset="0"/>
              </a:rPr>
              <a:t>Clive has a wealth of experience working with schools to analyse their current position and supporting leaders to construct purposeful and fit-for-purpose self-evaluation systems which impact on pupil outcomes. Over recent years, Clive has been focusing particularly on the development of an approach to leading and delivering the curriculum which ensures a high degree of engagement for children. This approach to the curriculum is being used in schools across England. He is one of the innovators for the learning challenge curriculum which has gained national acclaim for its success. Clive works in all areas of school improvement and works from early years through the secondary phase. </a:t>
            </a:r>
            <a:br>
              <a:rPr lang="en-GB" sz="1200" dirty="0">
                <a:latin typeface="Century Gothic" panose="020B0502020202020204" pitchFamily="34" charset="0"/>
              </a:rPr>
            </a:br>
            <a:br>
              <a:rPr lang="en-GB" sz="1200" dirty="0">
                <a:latin typeface="Century Gothic" panose="020B0502020202020204" pitchFamily="34" charset="0"/>
              </a:rPr>
            </a:br>
            <a:r>
              <a:rPr lang="en-GB" sz="1200" dirty="0">
                <a:latin typeface="Century Gothic" panose="020B0502020202020204" pitchFamily="34" charset="0"/>
              </a:rPr>
              <a:t>As a </a:t>
            </a:r>
            <a:r>
              <a:rPr lang="en-GB" sz="1200" dirty="0" err="1">
                <a:latin typeface="Century Gothic" panose="020B0502020202020204" pitchFamily="34" charset="0"/>
              </a:rPr>
              <a:t>headteacher</a:t>
            </a:r>
            <a:r>
              <a:rPr lang="en-GB" sz="1200" dirty="0">
                <a:latin typeface="Century Gothic" panose="020B0502020202020204" pitchFamily="34" charset="0"/>
              </a:rPr>
              <a:t>, Clive’s school gained a National Curriculum Award and featured in the TES as one of three schools recognised for its quality practice. Clive has a national and international reputation as an authoritative speaker. He has recently worked in the Middle East, Europe and Japan. </a:t>
            </a:r>
            <a:br>
              <a:rPr lang="en-GB" sz="1200" dirty="0">
                <a:latin typeface="Century Gothic" panose="020B0502020202020204" pitchFamily="34" charset="0"/>
              </a:rPr>
            </a:br>
            <a:br>
              <a:rPr lang="en-GB" sz="1200" dirty="0">
                <a:latin typeface="Century Gothic" panose="020B0502020202020204" pitchFamily="34" charset="0"/>
              </a:rPr>
            </a:br>
            <a:r>
              <a:rPr lang="en-GB" sz="1200" b="1" dirty="0">
                <a:latin typeface="Century Gothic" panose="020B0502020202020204" pitchFamily="34" charset="0"/>
              </a:rPr>
              <a:t>Clive has written a wide range of publications which have become known for their straight forward and useful style; helping school leaders focus on what is most important to making a difference, including the best-selling ‘Raising Standards by Setting Targets’. Some of Clive’s most recent and best selling publications are:</a:t>
            </a:r>
            <a:br>
              <a:rPr lang="en-GB" sz="1200" b="1" dirty="0">
                <a:latin typeface="Century Gothic" panose="020B0502020202020204" pitchFamily="34" charset="0"/>
              </a:rPr>
            </a:br>
            <a:endParaRPr lang="en-GB" sz="1200" dirty="0">
              <a:latin typeface="Century Gothic" panose="020B0502020202020204" pitchFamily="34" charset="0"/>
            </a:endParaRPr>
          </a:p>
          <a:p>
            <a:pPr marL="171450" indent="-171450">
              <a:buFont typeface="Wingdings" panose="05000000000000000000" pitchFamily="2" charset="2"/>
              <a:buChar char="§"/>
              <a:defRPr/>
            </a:pPr>
            <a:r>
              <a:rPr lang="en-GB" sz="1200" dirty="0">
                <a:latin typeface="Century Gothic" panose="020B0502020202020204" pitchFamily="34" charset="0"/>
              </a:rPr>
              <a:t>Making Good Lessons Outstanding</a:t>
            </a:r>
          </a:p>
          <a:p>
            <a:pPr marL="171450" indent="-171450">
              <a:buFont typeface="Wingdings" panose="05000000000000000000" pitchFamily="2" charset="2"/>
              <a:buChar char="§"/>
              <a:defRPr/>
            </a:pPr>
            <a:r>
              <a:rPr lang="en-GB" sz="1200" dirty="0">
                <a:latin typeface="Century Gothic" panose="020B0502020202020204" pitchFamily="34" charset="0"/>
              </a:rPr>
              <a:t>Maths Learning Challenge Curriculum: Pre and Post Learning Challenges</a:t>
            </a:r>
          </a:p>
          <a:p>
            <a:pPr marL="171450" indent="-171450">
              <a:buFont typeface="Wingdings" panose="05000000000000000000" pitchFamily="2" charset="2"/>
              <a:buChar char="§"/>
              <a:defRPr/>
            </a:pPr>
            <a:r>
              <a:rPr lang="en-GB" sz="1200" dirty="0">
                <a:latin typeface="Century Gothic" panose="020B0502020202020204" pitchFamily="34" charset="0"/>
              </a:rPr>
              <a:t>Talk for Success</a:t>
            </a:r>
          </a:p>
          <a:p>
            <a:pPr marL="171450" indent="-171450">
              <a:buFont typeface="Wingdings" panose="05000000000000000000" pitchFamily="2" charset="2"/>
              <a:buChar char="§"/>
              <a:defRPr/>
            </a:pPr>
            <a:r>
              <a:rPr lang="en-GB" sz="1200" dirty="0">
                <a:latin typeface="Century Gothic" panose="020B0502020202020204" pitchFamily="34" charset="0"/>
              </a:rPr>
              <a:t>Science Learning Challenge Curriculum</a:t>
            </a:r>
          </a:p>
          <a:p>
            <a:pPr marL="171450" indent="-171450">
              <a:buFont typeface="Wingdings" panose="05000000000000000000" pitchFamily="2" charset="2"/>
              <a:buChar char="§"/>
              <a:defRPr/>
            </a:pPr>
            <a:r>
              <a:rPr lang="en-GB" sz="1200" dirty="0">
                <a:latin typeface="Century Gothic" panose="020B0502020202020204" pitchFamily="34" charset="0"/>
              </a:rPr>
              <a:t>History &amp; Geography Learning Challenge Curriculum</a:t>
            </a:r>
          </a:p>
          <a:p>
            <a:pPr marL="171450" indent="-171450">
              <a:buFont typeface="Wingdings" panose="05000000000000000000" pitchFamily="2" charset="2"/>
              <a:buChar char="§"/>
              <a:defRPr/>
            </a:pPr>
            <a:r>
              <a:rPr lang="en-GB" sz="1200" dirty="0">
                <a:latin typeface="Century Gothic" panose="020B0502020202020204" pitchFamily="34" charset="0"/>
              </a:rPr>
              <a:t>Leading the EYFS (co-authored with Sarah Quinn)</a:t>
            </a:r>
          </a:p>
          <a:p>
            <a:pPr marL="171450" indent="-171450">
              <a:buFont typeface="Wingdings" panose="05000000000000000000" pitchFamily="2" charset="2"/>
              <a:buChar char="§"/>
              <a:defRPr/>
            </a:pPr>
            <a:r>
              <a:rPr lang="en-GB" sz="1200" dirty="0">
                <a:latin typeface="Century Gothic" panose="020B0502020202020204" pitchFamily="34" charset="0"/>
              </a:rPr>
              <a:t>Assessing Science and Non Core Subjects: In the new National Curriculum (Years 1 to 6)</a:t>
            </a:r>
          </a:p>
          <a:p>
            <a:pPr marL="171450" indent="-171450">
              <a:buFont typeface="Wingdings" panose="05000000000000000000" pitchFamily="2" charset="2"/>
              <a:buChar char="§"/>
              <a:defRPr/>
            </a:pPr>
            <a:r>
              <a:rPr lang="en-GB" sz="1200" dirty="0">
                <a:latin typeface="Century Gothic" panose="020B0502020202020204" pitchFamily="34" charset="0"/>
              </a:rPr>
              <a:t>Focus on Maths (co-authored with Helen Rowland)</a:t>
            </a:r>
          </a:p>
          <a:p>
            <a:pPr marL="171450" indent="-171450">
              <a:buFont typeface="Wingdings" panose="05000000000000000000" pitchFamily="2" charset="2"/>
              <a:buChar char="§"/>
              <a:defRPr/>
            </a:pPr>
            <a:r>
              <a:rPr lang="en-GB" sz="1200" dirty="0">
                <a:latin typeface="Century Gothic" panose="020B0502020202020204" pitchFamily="34" charset="0"/>
              </a:rPr>
              <a:t>Assessing without Levels</a:t>
            </a:r>
          </a:p>
          <a:p>
            <a:pPr marL="171450" indent="-171450">
              <a:buFont typeface="Wingdings" panose="05000000000000000000" pitchFamily="2" charset="2"/>
              <a:buChar char="§"/>
              <a:defRPr/>
            </a:pPr>
            <a:r>
              <a:rPr lang="en-GB" sz="1200" dirty="0">
                <a:latin typeface="Century Gothic" panose="020B0502020202020204" pitchFamily="34" charset="0"/>
              </a:rPr>
              <a:t>Empowering Learners: A Focus on Learning Behaviours</a:t>
            </a:r>
          </a:p>
          <a:p>
            <a:pPr marL="171450" indent="-171450">
              <a:buFont typeface="Wingdings" panose="05000000000000000000" pitchFamily="2" charset="2"/>
              <a:buChar char="§"/>
              <a:defRPr/>
            </a:pPr>
            <a:r>
              <a:rPr lang="en-GB" sz="1200" dirty="0">
                <a:latin typeface="Century Gothic" panose="020B0502020202020204" pitchFamily="34" charset="0"/>
              </a:rPr>
              <a:t>Step up to the Challenge Series</a:t>
            </a:r>
          </a:p>
          <a:p>
            <a:pPr marL="171450" indent="-171450">
              <a:buFont typeface="Wingdings" panose="05000000000000000000" pitchFamily="2" charset="2"/>
              <a:buChar char="§"/>
              <a:defRPr/>
            </a:pPr>
            <a:r>
              <a:rPr lang="en-GB" sz="1200" dirty="0">
                <a:latin typeface="Century Gothic" panose="020B0502020202020204" pitchFamily="34" charset="0"/>
              </a:rPr>
              <a:t>Making Book Scrutiny more Meaningful</a:t>
            </a:r>
          </a:p>
          <a:p>
            <a:pPr>
              <a:defRPr/>
            </a:pPr>
            <a:br>
              <a:rPr lang="en-GB" sz="1200" dirty="0">
                <a:latin typeface="Century Gothic" pitchFamily="34" charset="0"/>
              </a:rPr>
            </a:br>
            <a:endParaRPr lang="en-GB" sz="1200" dirty="0">
              <a:latin typeface="Century Gothic" pitchFamily="34" charset="0"/>
            </a:endParaRPr>
          </a:p>
          <a:p>
            <a:pPr>
              <a:defRPr/>
            </a:pPr>
            <a:endParaRPr lang="en-GB" sz="1200" dirty="0">
              <a:latin typeface="Century Gothic" pitchFamily="34" charset="0"/>
            </a:endParaRPr>
          </a:p>
        </p:txBody>
      </p:sp>
      <p:sp>
        <p:nvSpPr>
          <p:cNvPr id="3076" name="Slide Number Placeholder 2"/>
          <p:cNvSpPr>
            <a:spLocks noGrp="1"/>
          </p:cNvSpPr>
          <p:nvPr>
            <p:ph type="sldNum" sz="quarter" idx="12"/>
          </p:nvPr>
        </p:nvSpPr>
        <p:spPr bwMode="auto">
          <a:xfrm>
            <a:off x="6588692" y="6309320"/>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fld id="{E9A2D203-32D9-4E07-866A-D52737F630B9}" type="slidenum">
              <a:rPr lang="en-GB" altLang="en-US">
                <a:solidFill>
                  <a:srgbClr val="898989"/>
                </a:solidFill>
                <a:latin typeface="Calibri" panose="020F0502020204030204" pitchFamily="34" charset="0"/>
              </a:rPr>
              <a:pPr eaLnBrk="1" hangingPunct="1"/>
              <a:t>2</a:t>
            </a:fld>
            <a:endParaRPr lang="en-GB" altLang="en-US" dirty="0">
              <a:solidFill>
                <a:srgbClr val="898989"/>
              </a:solidFill>
              <a:latin typeface="Calibri" panose="020F0502020204030204" pitchFamily="34" charset="0"/>
            </a:endParaRPr>
          </a:p>
        </p:txBody>
      </p:sp>
      <p:sp>
        <p:nvSpPr>
          <p:cNvPr id="2" name="Footer Placeholder 1"/>
          <p:cNvSpPr>
            <a:spLocks noGrp="1"/>
          </p:cNvSpPr>
          <p:nvPr>
            <p:ph type="ftr" sz="quarter" idx="11"/>
          </p:nvPr>
        </p:nvSpPr>
        <p:spPr/>
        <p:txBody>
          <a:bodyPr/>
          <a:lstStyle/>
          <a:p>
            <a:r>
              <a:rPr lang="en-GB"/>
              <a:t>© Focus Education UK Ltd</a:t>
            </a:r>
            <a:endParaRPr lang="en-GB" dirty="0"/>
          </a:p>
        </p:txBody>
      </p:sp>
    </p:spTree>
    <p:extLst>
      <p:ext uri="{BB962C8B-B14F-4D97-AF65-F5344CB8AC3E}">
        <p14:creationId xmlns:p14="http://schemas.microsoft.com/office/powerpoint/2010/main" val="18285607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5"/>
          <p:cNvSpPr>
            <a:spLocks noGrp="1"/>
          </p:cNvSpPr>
          <p:nvPr>
            <p:ph type="title"/>
          </p:nvPr>
        </p:nvSpPr>
        <p:spPr>
          <a:xfrm>
            <a:off x="628650" y="1073426"/>
            <a:ext cx="7886700" cy="617263"/>
          </a:xfrm>
        </p:spPr>
        <p:txBody>
          <a:bodyPr/>
          <a:lstStyle/>
          <a:p>
            <a:pPr algn="l"/>
            <a:r>
              <a:rPr lang="en-GB" altLang="en-US" b="1" dirty="0">
                <a:solidFill>
                  <a:srgbClr val="0070C0"/>
                </a:solidFill>
                <a:latin typeface="Century Gothic" panose="020B0502020202020204" pitchFamily="34" charset="0"/>
              </a:rPr>
              <a:t>Contents</a:t>
            </a:r>
          </a:p>
        </p:txBody>
      </p:sp>
      <p:graphicFrame>
        <p:nvGraphicFramePr>
          <p:cNvPr id="5" name="Table 4"/>
          <p:cNvGraphicFramePr>
            <a:graphicFrameLocks noGrp="1"/>
          </p:cNvGraphicFramePr>
          <p:nvPr>
            <p:extLst>
              <p:ext uri="{D42A27DB-BD31-4B8C-83A1-F6EECF244321}">
                <p14:modId xmlns:p14="http://schemas.microsoft.com/office/powerpoint/2010/main" val="3874139353"/>
              </p:ext>
            </p:extLst>
          </p:nvPr>
        </p:nvGraphicFramePr>
        <p:xfrm>
          <a:off x="628650" y="1796547"/>
          <a:ext cx="8092840" cy="2891363"/>
        </p:xfrm>
        <a:graphic>
          <a:graphicData uri="http://schemas.openxmlformats.org/drawingml/2006/table">
            <a:tbl>
              <a:tblPr firstRow="1" bandRow="1">
                <a:tableStyleId>{5940675A-B579-460E-94D1-54222C63F5DA}</a:tableStyleId>
              </a:tblPr>
              <a:tblGrid>
                <a:gridCol w="1213841">
                  <a:extLst>
                    <a:ext uri="{9D8B030D-6E8A-4147-A177-3AD203B41FA5}">
                      <a16:colId xmlns:a16="http://schemas.microsoft.com/office/drawing/2014/main" val="20000"/>
                    </a:ext>
                  </a:extLst>
                </a:gridCol>
                <a:gridCol w="5379086">
                  <a:extLst>
                    <a:ext uri="{9D8B030D-6E8A-4147-A177-3AD203B41FA5}">
                      <a16:colId xmlns:a16="http://schemas.microsoft.com/office/drawing/2014/main" val="20001"/>
                    </a:ext>
                  </a:extLst>
                </a:gridCol>
                <a:gridCol w="1499913">
                  <a:extLst>
                    <a:ext uri="{9D8B030D-6E8A-4147-A177-3AD203B41FA5}">
                      <a16:colId xmlns:a16="http://schemas.microsoft.com/office/drawing/2014/main" val="20002"/>
                    </a:ext>
                  </a:extLst>
                </a:gridCol>
              </a:tblGrid>
              <a:tr h="317249">
                <a:tc>
                  <a:txBody>
                    <a:bodyPr/>
                    <a:lstStyle/>
                    <a:p>
                      <a:endParaRPr lang="en-GB" sz="1500" dirty="0">
                        <a:latin typeface="Century Gothic" panose="020B0502020202020204" pitchFamily="34" charset="0"/>
                      </a:endParaRPr>
                    </a:p>
                  </a:txBody>
                  <a:tcPr marL="78225" marR="78225" marT="39113" marB="39113">
                    <a:solidFill>
                      <a:schemeClr val="accent1">
                        <a:lumMod val="20000"/>
                        <a:lumOff val="80000"/>
                      </a:schemeClr>
                    </a:solidFill>
                  </a:tcPr>
                </a:tc>
                <a:tc>
                  <a:txBody>
                    <a:bodyPr/>
                    <a:lstStyle/>
                    <a:p>
                      <a:endParaRPr lang="en-GB" sz="1500" dirty="0">
                        <a:latin typeface="Century Gothic" panose="020B0502020202020204" pitchFamily="34" charset="0"/>
                      </a:endParaRPr>
                    </a:p>
                  </a:txBody>
                  <a:tcPr marL="78225" marR="78225" marT="39113" marB="39113">
                    <a:solidFill>
                      <a:schemeClr val="accent1">
                        <a:lumMod val="20000"/>
                        <a:lumOff val="80000"/>
                      </a:schemeClr>
                    </a:solidFill>
                  </a:tcPr>
                </a:tc>
                <a:tc>
                  <a:txBody>
                    <a:bodyPr/>
                    <a:lstStyle/>
                    <a:p>
                      <a:r>
                        <a:rPr lang="en-GB" sz="1500" b="1" dirty="0">
                          <a:latin typeface="Century Gothic" panose="020B0502020202020204" pitchFamily="34" charset="0"/>
                        </a:rPr>
                        <a:t>PAGE</a:t>
                      </a:r>
                    </a:p>
                  </a:txBody>
                  <a:tcPr marL="78225" marR="78225" marT="39113" marB="39113">
                    <a:solidFill>
                      <a:schemeClr val="accent1">
                        <a:lumMod val="20000"/>
                        <a:lumOff val="80000"/>
                      </a:schemeClr>
                    </a:solidFill>
                  </a:tcPr>
                </a:tc>
                <a:extLst>
                  <a:ext uri="{0D108BD9-81ED-4DB2-BD59-A6C34878D82A}">
                    <a16:rowId xmlns:a16="http://schemas.microsoft.com/office/drawing/2014/main" val="10000"/>
                  </a:ext>
                </a:extLst>
              </a:tr>
              <a:tr h="317249">
                <a:tc>
                  <a:txBody>
                    <a:bodyPr/>
                    <a:lstStyle/>
                    <a:p>
                      <a:r>
                        <a:rPr lang="en-GB" sz="1500" b="1" dirty="0">
                          <a:solidFill>
                            <a:schemeClr val="accent1">
                              <a:lumMod val="50000"/>
                            </a:schemeClr>
                          </a:solidFill>
                          <a:latin typeface="Century Gothic" panose="020B0502020202020204" pitchFamily="34" charset="0"/>
                        </a:rPr>
                        <a:t>SECTION 1</a:t>
                      </a:r>
                    </a:p>
                  </a:txBody>
                  <a:tcPr marL="78225" marR="78225" marT="39113" marB="39113"/>
                </a:tc>
                <a:tc>
                  <a:txBody>
                    <a:bodyPr/>
                    <a:lstStyle/>
                    <a:p>
                      <a:r>
                        <a:rPr lang="en-GB" sz="1550" dirty="0">
                          <a:latin typeface="Century Gothic" panose="020B0502020202020204" pitchFamily="34" charset="0"/>
                        </a:rPr>
                        <a:t>Introduction</a:t>
                      </a:r>
                    </a:p>
                  </a:txBody>
                  <a:tcPr marL="78225" marR="78225" marT="39113" marB="39113"/>
                </a:tc>
                <a:tc>
                  <a:txBody>
                    <a:bodyPr/>
                    <a:lstStyle/>
                    <a:p>
                      <a:r>
                        <a:rPr lang="en-GB" sz="1550" dirty="0">
                          <a:latin typeface="Century Gothic" panose="020B0502020202020204" pitchFamily="34" charset="0"/>
                        </a:rPr>
                        <a:t>4 - 7</a:t>
                      </a:r>
                    </a:p>
                  </a:txBody>
                  <a:tcPr marL="78225" marR="78225" marT="39113" marB="39113"/>
                </a:tc>
                <a:extLst>
                  <a:ext uri="{0D108BD9-81ED-4DB2-BD59-A6C34878D82A}">
                    <a16:rowId xmlns:a16="http://schemas.microsoft.com/office/drawing/2014/main" val="10001"/>
                  </a:ext>
                </a:extLst>
              </a:tr>
              <a:tr h="317249">
                <a:tc>
                  <a:txBody>
                    <a:bodyPr/>
                    <a:lstStyle/>
                    <a:p>
                      <a:endParaRPr lang="en-GB" sz="1500" b="1" dirty="0">
                        <a:solidFill>
                          <a:schemeClr val="accent1">
                            <a:lumMod val="50000"/>
                          </a:schemeClr>
                        </a:solidFill>
                        <a:latin typeface="Century Gothic" panose="020B0502020202020204" pitchFamily="34" charset="0"/>
                      </a:endParaRPr>
                    </a:p>
                  </a:txBody>
                  <a:tcPr marL="78225" marR="78225" marT="39113" marB="39113"/>
                </a:tc>
                <a:tc>
                  <a:txBody>
                    <a:bodyPr/>
                    <a:lstStyle/>
                    <a:p>
                      <a:endParaRPr lang="en-GB" sz="1550" dirty="0">
                        <a:latin typeface="Century Gothic" panose="020B0502020202020204" pitchFamily="34" charset="0"/>
                      </a:endParaRPr>
                    </a:p>
                  </a:txBody>
                  <a:tcPr marL="78225" marR="78225" marT="39113" marB="39113"/>
                </a:tc>
                <a:tc>
                  <a:txBody>
                    <a:bodyPr/>
                    <a:lstStyle/>
                    <a:p>
                      <a:endParaRPr lang="en-GB" sz="1550" dirty="0">
                        <a:latin typeface="Century Gothic" panose="020B0502020202020204" pitchFamily="34" charset="0"/>
                      </a:endParaRPr>
                    </a:p>
                  </a:txBody>
                  <a:tcPr marL="78225" marR="78225" marT="39113" marB="39113"/>
                </a:tc>
                <a:extLst>
                  <a:ext uri="{0D108BD9-81ED-4DB2-BD59-A6C34878D82A}">
                    <a16:rowId xmlns:a16="http://schemas.microsoft.com/office/drawing/2014/main" val="10002"/>
                  </a:ext>
                </a:extLst>
              </a:tr>
              <a:tr h="317249">
                <a:tc>
                  <a:txBody>
                    <a:bodyPr/>
                    <a:lstStyle/>
                    <a:p>
                      <a:r>
                        <a:rPr lang="en-GB" sz="1500" b="1" dirty="0">
                          <a:solidFill>
                            <a:schemeClr val="accent1">
                              <a:lumMod val="50000"/>
                            </a:schemeClr>
                          </a:solidFill>
                          <a:latin typeface="Century Gothic" panose="020B0502020202020204" pitchFamily="34" charset="0"/>
                        </a:rPr>
                        <a:t>SECTION 2</a:t>
                      </a:r>
                    </a:p>
                  </a:txBody>
                  <a:tcPr marL="78225" marR="78225" marT="39113" marB="39113"/>
                </a:tc>
                <a:tc>
                  <a:txBody>
                    <a:bodyPr/>
                    <a:lstStyle/>
                    <a:p>
                      <a:r>
                        <a:rPr lang="en-GB" sz="1550" dirty="0">
                          <a:latin typeface="Century Gothic" panose="020B0502020202020204" pitchFamily="34" charset="0"/>
                        </a:rPr>
                        <a:t>Examples to use with Key Stage 1</a:t>
                      </a:r>
                    </a:p>
                  </a:txBody>
                  <a:tcPr marL="78225" marR="78225" marT="39113" marB="39113"/>
                </a:tc>
                <a:tc>
                  <a:txBody>
                    <a:bodyPr/>
                    <a:lstStyle/>
                    <a:p>
                      <a:r>
                        <a:rPr lang="en-GB" sz="1550" dirty="0">
                          <a:latin typeface="Century Gothic" panose="020B0502020202020204" pitchFamily="34" charset="0"/>
                        </a:rPr>
                        <a:t>8 - 48</a:t>
                      </a:r>
                    </a:p>
                  </a:txBody>
                  <a:tcPr marL="78225" marR="78225" marT="39113" marB="39113"/>
                </a:tc>
                <a:extLst>
                  <a:ext uri="{0D108BD9-81ED-4DB2-BD59-A6C34878D82A}">
                    <a16:rowId xmlns:a16="http://schemas.microsoft.com/office/drawing/2014/main" val="10003"/>
                  </a:ext>
                </a:extLst>
              </a:tr>
              <a:tr h="317249">
                <a:tc>
                  <a:txBody>
                    <a:bodyPr/>
                    <a:lstStyle/>
                    <a:p>
                      <a:endParaRPr lang="en-GB" sz="1500" b="1" dirty="0">
                        <a:solidFill>
                          <a:schemeClr val="accent1">
                            <a:lumMod val="50000"/>
                          </a:schemeClr>
                        </a:solidFill>
                        <a:latin typeface="Century Gothic" panose="020B0502020202020204" pitchFamily="34" charset="0"/>
                      </a:endParaRPr>
                    </a:p>
                  </a:txBody>
                  <a:tcPr marL="78225" marR="78225" marT="39113" marB="39113"/>
                </a:tc>
                <a:tc>
                  <a:txBody>
                    <a:bodyPr/>
                    <a:lstStyle/>
                    <a:p>
                      <a:endParaRPr lang="en-GB" sz="1550" dirty="0">
                        <a:latin typeface="Century Gothic" panose="020B0502020202020204" pitchFamily="34" charset="0"/>
                      </a:endParaRPr>
                    </a:p>
                  </a:txBody>
                  <a:tcPr marL="78225" marR="78225" marT="39113" marB="39113"/>
                </a:tc>
                <a:tc>
                  <a:txBody>
                    <a:bodyPr/>
                    <a:lstStyle/>
                    <a:p>
                      <a:endParaRPr lang="en-GB" sz="1550" dirty="0">
                        <a:latin typeface="Century Gothic" panose="020B0502020202020204" pitchFamily="34" charset="0"/>
                      </a:endParaRPr>
                    </a:p>
                  </a:txBody>
                  <a:tcPr marL="78225" marR="78225" marT="39113" marB="39113"/>
                </a:tc>
                <a:extLst>
                  <a:ext uri="{0D108BD9-81ED-4DB2-BD59-A6C34878D82A}">
                    <a16:rowId xmlns:a16="http://schemas.microsoft.com/office/drawing/2014/main" val="10004"/>
                  </a:ext>
                </a:extLst>
              </a:tr>
              <a:tr h="317249">
                <a:tc>
                  <a:txBody>
                    <a:bodyPr/>
                    <a:lstStyle/>
                    <a:p>
                      <a:r>
                        <a:rPr lang="en-GB" sz="1500" b="1" dirty="0">
                          <a:solidFill>
                            <a:schemeClr val="accent1">
                              <a:lumMod val="50000"/>
                            </a:schemeClr>
                          </a:solidFill>
                          <a:latin typeface="Century Gothic" panose="020B0502020202020204" pitchFamily="34" charset="0"/>
                        </a:rPr>
                        <a:t>SECTION 3</a:t>
                      </a:r>
                    </a:p>
                  </a:txBody>
                  <a:tcPr marL="78225" marR="78225" marT="39113" marB="39113"/>
                </a:tc>
                <a:tc>
                  <a:txBody>
                    <a:bodyPr/>
                    <a:lstStyle/>
                    <a:p>
                      <a:r>
                        <a:rPr lang="en-GB" sz="1550" dirty="0">
                          <a:latin typeface="Century Gothic" panose="020B0502020202020204" pitchFamily="34" charset="0"/>
                        </a:rPr>
                        <a:t>Examples to use with Lower Key Stage 2</a:t>
                      </a:r>
                    </a:p>
                  </a:txBody>
                  <a:tcPr marL="78225" marR="78225" marT="39113" marB="39113"/>
                </a:tc>
                <a:tc>
                  <a:txBody>
                    <a:bodyPr/>
                    <a:lstStyle/>
                    <a:p>
                      <a:r>
                        <a:rPr lang="en-GB" sz="1550" dirty="0">
                          <a:latin typeface="Century Gothic" panose="020B0502020202020204" pitchFamily="34" charset="0"/>
                        </a:rPr>
                        <a:t>49 - 91</a:t>
                      </a:r>
                    </a:p>
                  </a:txBody>
                  <a:tcPr marL="78225" marR="78225" marT="39113" marB="39113"/>
                </a:tc>
                <a:extLst>
                  <a:ext uri="{0D108BD9-81ED-4DB2-BD59-A6C34878D82A}">
                    <a16:rowId xmlns:a16="http://schemas.microsoft.com/office/drawing/2014/main" val="10005"/>
                  </a:ext>
                </a:extLst>
              </a:tr>
              <a:tr h="317249">
                <a:tc>
                  <a:txBody>
                    <a:bodyPr/>
                    <a:lstStyle/>
                    <a:p>
                      <a:endParaRPr lang="en-GB" sz="1500" b="1" dirty="0">
                        <a:solidFill>
                          <a:schemeClr val="accent1">
                            <a:lumMod val="50000"/>
                          </a:schemeClr>
                        </a:solidFill>
                        <a:latin typeface="Century Gothic" panose="020B0502020202020204" pitchFamily="34" charset="0"/>
                      </a:endParaRPr>
                    </a:p>
                  </a:txBody>
                  <a:tcPr marL="78225" marR="78225" marT="39113" marB="39113"/>
                </a:tc>
                <a:tc>
                  <a:txBody>
                    <a:bodyPr/>
                    <a:lstStyle/>
                    <a:p>
                      <a:endParaRPr lang="en-GB" sz="1550" dirty="0">
                        <a:latin typeface="Century Gothic" panose="020B0502020202020204" pitchFamily="34" charset="0"/>
                      </a:endParaRPr>
                    </a:p>
                  </a:txBody>
                  <a:tcPr marL="78225" marR="78225" marT="39113" marB="39113"/>
                </a:tc>
                <a:tc>
                  <a:txBody>
                    <a:bodyPr/>
                    <a:lstStyle/>
                    <a:p>
                      <a:endParaRPr lang="en-GB" sz="1550" dirty="0">
                        <a:latin typeface="Century Gothic" panose="020B0502020202020204" pitchFamily="34" charset="0"/>
                      </a:endParaRPr>
                    </a:p>
                  </a:txBody>
                  <a:tcPr marL="78225" marR="78225" marT="39113" marB="39113"/>
                </a:tc>
                <a:extLst>
                  <a:ext uri="{0D108BD9-81ED-4DB2-BD59-A6C34878D82A}">
                    <a16:rowId xmlns:a16="http://schemas.microsoft.com/office/drawing/2014/main" val="10006"/>
                  </a:ext>
                </a:extLst>
              </a:tr>
              <a:tr h="317249">
                <a:tc>
                  <a:txBody>
                    <a:bodyPr/>
                    <a:lstStyle/>
                    <a:p>
                      <a:r>
                        <a:rPr lang="en-GB" sz="1500" b="1" dirty="0">
                          <a:solidFill>
                            <a:schemeClr val="accent1">
                              <a:lumMod val="50000"/>
                            </a:schemeClr>
                          </a:solidFill>
                          <a:latin typeface="Century Gothic" panose="020B0502020202020204" pitchFamily="34" charset="0"/>
                        </a:rPr>
                        <a:t>SECTION 4</a:t>
                      </a:r>
                    </a:p>
                  </a:txBody>
                  <a:tcPr marL="78225" marR="78225" marT="39113" marB="39113"/>
                </a:tc>
                <a:tc>
                  <a:txBody>
                    <a:bodyPr/>
                    <a:lstStyle/>
                    <a:p>
                      <a:r>
                        <a:rPr lang="en-GB" sz="1550" dirty="0">
                          <a:latin typeface="Century Gothic" panose="020B0502020202020204" pitchFamily="34" charset="0"/>
                        </a:rPr>
                        <a:t>Examples to use with Upper Key Stage 2</a:t>
                      </a:r>
                    </a:p>
                  </a:txBody>
                  <a:tcPr marL="78225" marR="78225" marT="39113" marB="39113"/>
                </a:tc>
                <a:tc>
                  <a:txBody>
                    <a:bodyPr/>
                    <a:lstStyle/>
                    <a:p>
                      <a:r>
                        <a:rPr lang="en-GB" sz="1550" dirty="0">
                          <a:latin typeface="Century Gothic" panose="020B0502020202020204" pitchFamily="34" charset="0"/>
                        </a:rPr>
                        <a:t>92 - 134</a:t>
                      </a:r>
                    </a:p>
                  </a:txBody>
                  <a:tcPr marL="78225" marR="78225" marT="39113" marB="39113"/>
                </a:tc>
                <a:extLst>
                  <a:ext uri="{0D108BD9-81ED-4DB2-BD59-A6C34878D82A}">
                    <a16:rowId xmlns:a16="http://schemas.microsoft.com/office/drawing/2014/main" val="10007"/>
                  </a:ext>
                </a:extLst>
              </a:tr>
              <a:tr h="353371">
                <a:tc>
                  <a:txBody>
                    <a:bodyPr/>
                    <a:lstStyle/>
                    <a:p>
                      <a:endParaRPr lang="en-GB" sz="1500" b="1" dirty="0">
                        <a:solidFill>
                          <a:schemeClr val="accent1">
                            <a:lumMod val="50000"/>
                          </a:schemeClr>
                        </a:solidFill>
                        <a:latin typeface="Century Gothic" panose="020B0502020202020204" pitchFamily="34" charset="0"/>
                      </a:endParaRPr>
                    </a:p>
                  </a:txBody>
                  <a:tcPr marL="78225" marR="78225" marT="39113" marB="39113"/>
                </a:tc>
                <a:tc>
                  <a:txBody>
                    <a:bodyPr/>
                    <a:lstStyle/>
                    <a:p>
                      <a:endParaRPr lang="en-GB" sz="1500" dirty="0">
                        <a:latin typeface="Century Gothic" panose="020B0502020202020204" pitchFamily="34" charset="0"/>
                      </a:endParaRPr>
                    </a:p>
                  </a:txBody>
                  <a:tcPr marL="78225" marR="78225" marT="39113" marB="39113"/>
                </a:tc>
                <a:tc>
                  <a:txBody>
                    <a:bodyPr/>
                    <a:lstStyle/>
                    <a:p>
                      <a:endParaRPr lang="en-GB" sz="1500" dirty="0">
                        <a:latin typeface="Century Gothic" panose="020B0502020202020204" pitchFamily="34" charset="0"/>
                      </a:endParaRPr>
                    </a:p>
                  </a:txBody>
                  <a:tcPr marL="78225" marR="78225" marT="39113" marB="39113"/>
                </a:tc>
                <a:extLst>
                  <a:ext uri="{0D108BD9-81ED-4DB2-BD59-A6C34878D82A}">
                    <a16:rowId xmlns:a16="http://schemas.microsoft.com/office/drawing/2014/main" val="10008"/>
                  </a:ext>
                </a:extLst>
              </a:tr>
            </a:tbl>
          </a:graphicData>
        </a:graphic>
      </p:graphicFrame>
      <p:sp>
        <p:nvSpPr>
          <p:cNvPr id="2" name="Footer Placeholder 1"/>
          <p:cNvSpPr>
            <a:spLocks noGrp="1"/>
          </p:cNvSpPr>
          <p:nvPr>
            <p:ph type="ftr" sz="quarter" idx="11"/>
          </p:nvPr>
        </p:nvSpPr>
        <p:spPr/>
        <p:txBody>
          <a:bodyPr/>
          <a:lstStyle/>
          <a:p>
            <a:r>
              <a:rPr lang="en-GB"/>
              <a:t>© Focus Education UK Ltd</a:t>
            </a:r>
            <a:endParaRPr lang="en-GB" dirty="0"/>
          </a:p>
        </p:txBody>
      </p:sp>
      <p:sp>
        <p:nvSpPr>
          <p:cNvPr id="3" name="Slide Number Placeholder 2"/>
          <p:cNvSpPr>
            <a:spLocks noGrp="1"/>
          </p:cNvSpPr>
          <p:nvPr>
            <p:ph type="sldNum" sz="quarter" idx="12"/>
          </p:nvPr>
        </p:nvSpPr>
        <p:spPr/>
        <p:txBody>
          <a:bodyPr/>
          <a:lstStyle/>
          <a:p>
            <a:fld id="{783CD38E-C31D-4515-A670-E50640EE9A8F}" type="slidenum">
              <a:rPr lang="en-GB" smtClean="0"/>
              <a:t>3</a:t>
            </a:fld>
            <a:endParaRPr lang="en-GB" dirty="0"/>
          </a:p>
        </p:txBody>
      </p:sp>
    </p:spTree>
    <p:extLst>
      <p:ext uri="{BB962C8B-B14F-4D97-AF65-F5344CB8AC3E}">
        <p14:creationId xmlns:p14="http://schemas.microsoft.com/office/powerpoint/2010/main" val="2652775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628650" y="131210"/>
            <a:ext cx="7886700" cy="1102167"/>
          </a:xfrm>
        </p:spPr>
        <p:txBody>
          <a:bodyPr>
            <a:normAutofit/>
          </a:bodyPr>
          <a:lstStyle/>
          <a:p>
            <a:pPr algn="ctr"/>
            <a:r>
              <a:rPr lang="en-GB" sz="2400" b="1" dirty="0">
                <a:latin typeface="Century Gothic" panose="020B0502020202020204" pitchFamily="34" charset="0"/>
              </a:rPr>
              <a:t>What this publication attempts to do and what it is not intended to do.</a:t>
            </a:r>
          </a:p>
        </p:txBody>
      </p:sp>
      <p:graphicFrame>
        <p:nvGraphicFramePr>
          <p:cNvPr id="9" name="Content Placeholder 8"/>
          <p:cNvGraphicFramePr>
            <a:graphicFrameLocks noGrp="1"/>
          </p:cNvGraphicFramePr>
          <p:nvPr>
            <p:ph sz="half" idx="1"/>
            <p:extLst>
              <p:ext uri="{D42A27DB-BD31-4B8C-83A1-F6EECF244321}">
                <p14:modId xmlns:p14="http://schemas.microsoft.com/office/powerpoint/2010/main" val="2119336510"/>
              </p:ext>
            </p:extLst>
          </p:nvPr>
        </p:nvGraphicFramePr>
        <p:xfrm>
          <a:off x="347730" y="1233376"/>
          <a:ext cx="4167120" cy="5072482"/>
        </p:xfrm>
        <a:graphic>
          <a:graphicData uri="http://schemas.openxmlformats.org/drawingml/2006/table">
            <a:tbl>
              <a:tblPr firstRow="1" bandRow="1">
                <a:tableStyleId>{5C22544A-7EE6-4342-B048-85BDC9FD1C3A}</a:tableStyleId>
              </a:tblPr>
              <a:tblGrid>
                <a:gridCol w="4167120">
                  <a:extLst>
                    <a:ext uri="{9D8B030D-6E8A-4147-A177-3AD203B41FA5}">
                      <a16:colId xmlns:a16="http://schemas.microsoft.com/office/drawing/2014/main" val="20000"/>
                    </a:ext>
                  </a:extLst>
                </a:gridCol>
              </a:tblGrid>
              <a:tr h="429104">
                <a:tc>
                  <a:txBody>
                    <a:bodyPr/>
                    <a:lstStyle/>
                    <a:p>
                      <a:r>
                        <a:rPr lang="en-GB" sz="1600" dirty="0">
                          <a:solidFill>
                            <a:schemeClr val="tx1"/>
                          </a:solidFill>
                          <a:latin typeface="Century Gothic" panose="020B0502020202020204" pitchFamily="34" charset="0"/>
                        </a:rPr>
                        <a:t>What it attempts to do.</a:t>
                      </a:r>
                    </a:p>
                  </a:txBody>
                  <a:tcPr/>
                </a:tc>
                <a:extLst>
                  <a:ext uri="{0D108BD9-81ED-4DB2-BD59-A6C34878D82A}">
                    <a16:rowId xmlns:a16="http://schemas.microsoft.com/office/drawing/2014/main" val="10000"/>
                  </a:ext>
                </a:extLst>
              </a:tr>
              <a:tr h="599569">
                <a:tc>
                  <a:txBody>
                    <a:bodyPr/>
                    <a:lstStyle/>
                    <a:p>
                      <a:r>
                        <a:rPr lang="en-GB" sz="1400" dirty="0">
                          <a:latin typeface="Century Gothic" panose="020B0502020202020204" pitchFamily="34" charset="0"/>
                        </a:rPr>
                        <a:t>It attempts to improve learners’ ability to read beyond the text.</a:t>
                      </a:r>
                    </a:p>
                  </a:txBody>
                  <a:tcPr/>
                </a:tc>
                <a:extLst>
                  <a:ext uri="{0D108BD9-81ED-4DB2-BD59-A6C34878D82A}">
                    <a16:rowId xmlns:a16="http://schemas.microsoft.com/office/drawing/2014/main" val="10001"/>
                  </a:ext>
                </a:extLst>
              </a:tr>
              <a:tr h="599569">
                <a:tc>
                  <a:txBody>
                    <a:bodyPr/>
                    <a:lstStyle/>
                    <a:p>
                      <a:r>
                        <a:rPr lang="en-GB" sz="1400" dirty="0">
                          <a:latin typeface="Century Gothic" panose="020B0502020202020204" pitchFamily="34" charset="0"/>
                        </a:rPr>
                        <a:t>It attempts to deepen their learning, by provoking learners to think more deeply.</a:t>
                      </a:r>
                    </a:p>
                  </a:txBody>
                  <a:tcPr/>
                </a:tc>
                <a:extLst>
                  <a:ext uri="{0D108BD9-81ED-4DB2-BD59-A6C34878D82A}">
                    <a16:rowId xmlns:a16="http://schemas.microsoft.com/office/drawing/2014/main" val="10002"/>
                  </a:ext>
                </a:extLst>
              </a:tr>
              <a:tr h="429104">
                <a:tc>
                  <a:txBody>
                    <a:bodyPr/>
                    <a:lstStyle/>
                    <a:p>
                      <a:r>
                        <a:rPr lang="en-GB" sz="1400" dirty="0">
                          <a:latin typeface="Century Gothic" panose="020B0502020202020204" pitchFamily="34" charset="0"/>
                        </a:rPr>
                        <a:t>It attempts to provide teachers with a framework to support deep learning through reading without</a:t>
                      </a:r>
                      <a:r>
                        <a:rPr lang="en-GB" sz="1400" baseline="0" dirty="0">
                          <a:latin typeface="Century Gothic" panose="020B0502020202020204" pitchFamily="34" charset="0"/>
                        </a:rPr>
                        <a:t> destroying learners’ love for literature.</a:t>
                      </a:r>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429104">
                <a:tc>
                  <a:txBody>
                    <a:bodyPr/>
                    <a:lstStyle/>
                    <a:p>
                      <a:r>
                        <a:rPr lang="en-GB" sz="1400" dirty="0">
                          <a:latin typeface="Century Gothic" panose="020B0502020202020204" pitchFamily="34" charset="0"/>
                        </a:rPr>
                        <a:t>It attempts</a:t>
                      </a:r>
                      <a:r>
                        <a:rPr lang="en-GB" sz="1400" baseline="0" dirty="0">
                          <a:latin typeface="Century Gothic" panose="020B0502020202020204" pitchFamily="34" charset="0"/>
                        </a:rPr>
                        <a:t> to help link their reading to other curricular areas.</a:t>
                      </a:r>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r h="429104">
                <a:tc>
                  <a:txBody>
                    <a:bodyPr/>
                    <a:lstStyle/>
                    <a:p>
                      <a:r>
                        <a:rPr lang="en-GB" sz="1400" dirty="0">
                          <a:latin typeface="Century Gothic" panose="020B0502020202020204" pitchFamily="34" charset="0"/>
                        </a:rPr>
                        <a:t>It attempts to support an enquiry based learning ethos.</a:t>
                      </a:r>
                    </a:p>
                  </a:txBody>
                  <a:tcPr/>
                </a:tc>
                <a:extLst>
                  <a:ext uri="{0D108BD9-81ED-4DB2-BD59-A6C34878D82A}">
                    <a16:rowId xmlns:a16="http://schemas.microsoft.com/office/drawing/2014/main" val="10005"/>
                  </a:ext>
                </a:extLst>
              </a:tr>
              <a:tr h="429104">
                <a:tc>
                  <a:txBody>
                    <a:bodyPr/>
                    <a:lstStyle/>
                    <a:p>
                      <a:r>
                        <a:rPr lang="en-GB" sz="1400" dirty="0">
                          <a:latin typeface="Century Gothic" panose="020B0502020202020204" pitchFamily="34" charset="0"/>
                        </a:rPr>
                        <a:t>It encourages pupils to consider</a:t>
                      </a:r>
                      <a:r>
                        <a:rPr lang="en-GB" sz="1400" baseline="0" dirty="0">
                          <a:latin typeface="Century Gothic" panose="020B0502020202020204" pitchFamily="34" charset="0"/>
                        </a:rPr>
                        <a:t> questions they may want to ask about books that they read independently.</a:t>
                      </a:r>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r h="429104">
                <a:tc>
                  <a:txBody>
                    <a:bodyPr/>
                    <a:lstStyle/>
                    <a:p>
                      <a:r>
                        <a:rPr lang="en-GB" sz="1400" dirty="0">
                          <a:latin typeface="Century Gothic" panose="020B0502020202020204" pitchFamily="34" charset="0"/>
                        </a:rPr>
                        <a:t>The structure used</a:t>
                      </a:r>
                      <a:r>
                        <a:rPr lang="en-GB" sz="1400" baseline="0" dirty="0">
                          <a:latin typeface="Century Gothic" panose="020B0502020202020204" pitchFamily="34" charset="0"/>
                        </a:rPr>
                        <a:t> with the examples helps teachers to develop this approach with any text, not just the ones exemplified here.</a:t>
                      </a:r>
                      <a:endParaRPr lang="en-GB" sz="1400" dirty="0">
                        <a:latin typeface="Century Gothic" panose="020B0502020202020204" pitchFamily="34" charset="0"/>
                      </a:endParaRPr>
                    </a:p>
                  </a:txBody>
                  <a:tcPr/>
                </a:tc>
                <a:extLst>
                  <a:ext uri="{0D108BD9-81ED-4DB2-BD59-A6C34878D82A}">
                    <a16:rowId xmlns:a16="http://schemas.microsoft.com/office/drawing/2014/main" val="10007"/>
                  </a:ext>
                </a:extLst>
              </a:tr>
            </a:tbl>
          </a:graphicData>
        </a:graphic>
      </p:graphicFrame>
      <p:graphicFrame>
        <p:nvGraphicFramePr>
          <p:cNvPr id="10" name="Content Placeholder 9"/>
          <p:cNvGraphicFramePr>
            <a:graphicFrameLocks noGrp="1"/>
          </p:cNvGraphicFramePr>
          <p:nvPr>
            <p:ph sz="half" idx="2"/>
            <p:extLst>
              <p:ext uri="{D42A27DB-BD31-4B8C-83A1-F6EECF244321}">
                <p14:modId xmlns:p14="http://schemas.microsoft.com/office/powerpoint/2010/main" val="1954730485"/>
              </p:ext>
            </p:extLst>
          </p:nvPr>
        </p:nvGraphicFramePr>
        <p:xfrm>
          <a:off x="4629150" y="1233375"/>
          <a:ext cx="4218636" cy="3536563"/>
        </p:xfrm>
        <a:graphic>
          <a:graphicData uri="http://schemas.openxmlformats.org/drawingml/2006/table">
            <a:tbl>
              <a:tblPr firstRow="1" bandRow="1">
                <a:tableStyleId>{5C22544A-7EE6-4342-B048-85BDC9FD1C3A}</a:tableStyleId>
              </a:tblPr>
              <a:tblGrid>
                <a:gridCol w="4218636">
                  <a:extLst>
                    <a:ext uri="{9D8B030D-6E8A-4147-A177-3AD203B41FA5}">
                      <a16:colId xmlns:a16="http://schemas.microsoft.com/office/drawing/2014/main" val="20000"/>
                    </a:ext>
                  </a:extLst>
                </a:gridCol>
              </a:tblGrid>
              <a:tr h="432662">
                <a:tc>
                  <a:txBody>
                    <a:bodyPr/>
                    <a:lstStyle/>
                    <a:p>
                      <a:r>
                        <a:rPr lang="en-GB" sz="1600" dirty="0">
                          <a:solidFill>
                            <a:schemeClr val="tx1"/>
                          </a:solidFill>
                          <a:latin typeface="Century Gothic" panose="020B0502020202020204" pitchFamily="34" charset="0"/>
                        </a:rPr>
                        <a:t>What does not set out to do.</a:t>
                      </a:r>
                    </a:p>
                  </a:txBody>
                  <a:tcPr/>
                </a:tc>
                <a:extLst>
                  <a:ext uri="{0D108BD9-81ED-4DB2-BD59-A6C34878D82A}">
                    <a16:rowId xmlns:a16="http://schemas.microsoft.com/office/drawing/2014/main" val="10000"/>
                  </a:ext>
                </a:extLst>
              </a:tr>
              <a:tr h="604541">
                <a:tc>
                  <a:txBody>
                    <a:bodyPr/>
                    <a:lstStyle/>
                    <a:p>
                      <a:r>
                        <a:rPr lang="en-GB" sz="1400" dirty="0">
                          <a:latin typeface="Century Gothic" panose="020B0502020202020204" pitchFamily="34" charset="0"/>
                        </a:rPr>
                        <a:t>It does not attempt to test pupils’ mastery skills.</a:t>
                      </a:r>
                    </a:p>
                  </a:txBody>
                  <a:tcPr/>
                </a:tc>
                <a:extLst>
                  <a:ext uri="{0D108BD9-81ED-4DB2-BD59-A6C34878D82A}">
                    <a16:rowId xmlns:a16="http://schemas.microsoft.com/office/drawing/2014/main" val="10001"/>
                  </a:ext>
                </a:extLst>
              </a:tr>
              <a:tr h="432662">
                <a:tc>
                  <a:txBody>
                    <a:bodyPr/>
                    <a:lstStyle/>
                    <a:p>
                      <a:r>
                        <a:rPr lang="en-GB" sz="1400" dirty="0">
                          <a:latin typeface="Century Gothic" panose="020B0502020202020204" pitchFamily="34" charset="0"/>
                        </a:rPr>
                        <a:t>It is not intended to be used exclusively</a:t>
                      </a:r>
                      <a:r>
                        <a:rPr lang="en-GB" sz="1400" baseline="0" dirty="0">
                          <a:latin typeface="Century Gothic" panose="020B0502020202020204" pitchFamily="34" charset="0"/>
                        </a:rPr>
                        <a:t> with very able learners but should be part of the challenge provided for all learners.</a:t>
                      </a:r>
                      <a:endParaRPr lang="en-GB" sz="1400" dirty="0">
                        <a:latin typeface="Century Gothic" panose="020B0502020202020204" pitchFamily="34" charset="0"/>
                      </a:endParaRPr>
                    </a:p>
                  </a:txBody>
                  <a:tcPr/>
                </a:tc>
                <a:extLst>
                  <a:ext uri="{0D108BD9-81ED-4DB2-BD59-A6C34878D82A}">
                    <a16:rowId xmlns:a16="http://schemas.microsoft.com/office/drawing/2014/main" val="10002"/>
                  </a:ext>
                </a:extLst>
              </a:tr>
              <a:tr h="432662">
                <a:tc>
                  <a:txBody>
                    <a:bodyPr/>
                    <a:lstStyle/>
                    <a:p>
                      <a:r>
                        <a:rPr lang="en-GB" sz="1400" dirty="0">
                          <a:latin typeface="Century Gothic" panose="020B0502020202020204" pitchFamily="34" charset="0"/>
                        </a:rPr>
                        <a:t>The sheets are not intended as worksheets but merely to guide teachers as they deepen</a:t>
                      </a:r>
                      <a:r>
                        <a:rPr lang="en-GB" sz="1400" baseline="0" dirty="0">
                          <a:latin typeface="Century Gothic" panose="020B0502020202020204" pitchFamily="34" charset="0"/>
                        </a:rPr>
                        <a:t> learning opportunities with other books.</a:t>
                      </a:r>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432662">
                <a:tc>
                  <a:txBody>
                    <a:bodyPr/>
                    <a:lstStyle/>
                    <a:p>
                      <a:r>
                        <a:rPr lang="en-GB" sz="1400" dirty="0">
                          <a:latin typeface="Century Gothic" panose="020B0502020202020204" pitchFamily="34" charset="0"/>
                        </a:rPr>
                        <a:t>To recommend the texts illustrated. Rather it provides exemplars to be used with all texts.</a:t>
                      </a:r>
                    </a:p>
                  </a:txBody>
                  <a:tcPr/>
                </a:tc>
                <a:extLst>
                  <a:ext uri="{0D108BD9-81ED-4DB2-BD59-A6C34878D82A}">
                    <a16:rowId xmlns:a16="http://schemas.microsoft.com/office/drawing/2014/main" val="10004"/>
                  </a:ext>
                </a:extLst>
              </a:tr>
              <a:tr h="432662">
                <a:tc>
                  <a:txBody>
                    <a:bodyPr/>
                    <a:lstStyle/>
                    <a:p>
                      <a:r>
                        <a:rPr lang="en-GB" sz="1400" dirty="0">
                          <a:latin typeface="Century Gothic" panose="020B0502020202020204" pitchFamily="34" charset="0"/>
                        </a:rPr>
                        <a:t>To create an impression that only teachers should be asking questions.</a:t>
                      </a:r>
                    </a:p>
                  </a:txBody>
                  <a:tcPr/>
                </a:tc>
                <a:extLst>
                  <a:ext uri="{0D108BD9-81ED-4DB2-BD59-A6C34878D82A}">
                    <a16:rowId xmlns:a16="http://schemas.microsoft.com/office/drawing/2014/main" val="10005"/>
                  </a:ext>
                </a:extLst>
              </a:tr>
            </a:tbl>
          </a:graphicData>
        </a:graphic>
      </p:graphicFrame>
      <p:sp>
        <p:nvSpPr>
          <p:cNvPr id="2" name="Footer Placeholder 1"/>
          <p:cNvSpPr>
            <a:spLocks noGrp="1"/>
          </p:cNvSpPr>
          <p:nvPr>
            <p:ph type="ftr" sz="quarter" idx="11"/>
          </p:nvPr>
        </p:nvSpPr>
        <p:spPr/>
        <p:txBody>
          <a:bodyPr/>
          <a:lstStyle/>
          <a:p>
            <a:r>
              <a:rPr lang="en-GB"/>
              <a:t>© Focus Education UK Ltd</a:t>
            </a:r>
            <a:endParaRPr lang="en-GB" dirty="0"/>
          </a:p>
        </p:txBody>
      </p:sp>
      <p:sp>
        <p:nvSpPr>
          <p:cNvPr id="3" name="Slide Number Placeholder 2"/>
          <p:cNvSpPr>
            <a:spLocks noGrp="1"/>
          </p:cNvSpPr>
          <p:nvPr>
            <p:ph type="sldNum" sz="quarter" idx="12"/>
          </p:nvPr>
        </p:nvSpPr>
        <p:spPr/>
        <p:txBody>
          <a:bodyPr/>
          <a:lstStyle/>
          <a:p>
            <a:fld id="{783CD38E-C31D-4515-A670-E50640EE9A8F}" type="slidenum">
              <a:rPr lang="en-GB" smtClean="0"/>
              <a:t>4</a:t>
            </a:fld>
            <a:endParaRPr lang="en-GB" dirty="0"/>
          </a:p>
        </p:txBody>
      </p:sp>
    </p:spTree>
    <p:extLst>
      <p:ext uri="{BB962C8B-B14F-4D97-AF65-F5344CB8AC3E}">
        <p14:creationId xmlns:p14="http://schemas.microsoft.com/office/powerpoint/2010/main" val="36258073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02654" y="210579"/>
            <a:ext cx="8538692" cy="600789"/>
          </a:xfrm>
        </p:spPr>
        <p:txBody>
          <a:bodyPr>
            <a:noAutofit/>
          </a:bodyPr>
          <a:lstStyle/>
          <a:p>
            <a:pPr algn="ctr"/>
            <a:r>
              <a:rPr lang="en-GB" sz="2400" b="1" dirty="0">
                <a:latin typeface="Century Gothic" panose="020B0502020202020204" pitchFamily="34" charset="0"/>
              </a:rPr>
              <a:t>Deepening your reading, leading towards mastery of the text. </a:t>
            </a:r>
          </a:p>
        </p:txBody>
      </p:sp>
      <p:graphicFrame>
        <p:nvGraphicFramePr>
          <p:cNvPr id="9" name="Content Placeholder 8"/>
          <p:cNvGraphicFramePr>
            <a:graphicFrameLocks noGrp="1"/>
          </p:cNvGraphicFramePr>
          <p:nvPr>
            <p:ph idx="1"/>
            <p:extLst>
              <p:ext uri="{D42A27DB-BD31-4B8C-83A1-F6EECF244321}">
                <p14:modId xmlns:p14="http://schemas.microsoft.com/office/powerpoint/2010/main" val="2185958068"/>
              </p:ext>
            </p:extLst>
          </p:nvPr>
        </p:nvGraphicFramePr>
        <p:xfrm>
          <a:off x="412124" y="881477"/>
          <a:ext cx="8590208" cy="5407562"/>
        </p:xfrm>
        <a:graphic>
          <a:graphicData uri="http://schemas.openxmlformats.org/drawingml/2006/table">
            <a:tbl>
              <a:tblPr firstRow="1" bandRow="1">
                <a:tableStyleId>{5C22544A-7EE6-4342-B048-85BDC9FD1C3A}</a:tableStyleId>
              </a:tblPr>
              <a:tblGrid>
                <a:gridCol w="3299138">
                  <a:extLst>
                    <a:ext uri="{9D8B030D-6E8A-4147-A177-3AD203B41FA5}">
                      <a16:colId xmlns:a16="http://schemas.microsoft.com/office/drawing/2014/main" val="20000"/>
                    </a:ext>
                  </a:extLst>
                </a:gridCol>
                <a:gridCol w="5291070">
                  <a:extLst>
                    <a:ext uri="{9D8B030D-6E8A-4147-A177-3AD203B41FA5}">
                      <a16:colId xmlns:a16="http://schemas.microsoft.com/office/drawing/2014/main" val="20001"/>
                    </a:ext>
                  </a:extLst>
                </a:gridCol>
              </a:tblGrid>
              <a:tr h="543267">
                <a:tc gridSpan="2">
                  <a:txBody>
                    <a:bodyPr/>
                    <a:lstStyle/>
                    <a:p>
                      <a:r>
                        <a:rPr lang="en-GB" sz="1600" dirty="0">
                          <a:latin typeface="Century Gothic" panose="020B0502020202020204" pitchFamily="34" charset="0"/>
                        </a:rPr>
                        <a:t>This</a:t>
                      </a:r>
                      <a:r>
                        <a:rPr lang="en-GB" sz="1600" baseline="0" dirty="0">
                          <a:latin typeface="Century Gothic" panose="020B0502020202020204" pitchFamily="34" charset="0"/>
                        </a:rPr>
                        <a:t> table attempts to provide the key characteristics which would ultimately lead to mastery of the text.</a:t>
                      </a:r>
                      <a:endParaRPr lang="en-GB" sz="1600" dirty="0">
                        <a:latin typeface="Century Gothic" panose="020B0502020202020204" pitchFamily="34" charset="0"/>
                      </a:endParaRPr>
                    </a:p>
                  </a:txBody>
                  <a:tcPr/>
                </a:tc>
                <a:tc hMerge="1">
                  <a:txBody>
                    <a:bodyPr/>
                    <a:lstStyle/>
                    <a:p>
                      <a:endParaRPr lang="en-GB" sz="1600" dirty="0">
                        <a:latin typeface="Century Gothic" panose="020B0502020202020204" pitchFamily="34" charset="0"/>
                      </a:endParaRPr>
                    </a:p>
                  </a:txBody>
                  <a:tcPr/>
                </a:tc>
                <a:extLst>
                  <a:ext uri="{0D108BD9-81ED-4DB2-BD59-A6C34878D82A}">
                    <a16:rowId xmlns:a16="http://schemas.microsoft.com/office/drawing/2014/main" val="10000"/>
                  </a:ext>
                </a:extLst>
              </a:tr>
              <a:tr h="347882">
                <a:tc gridSpan="2">
                  <a:txBody>
                    <a:bodyPr/>
                    <a:lstStyle/>
                    <a:p>
                      <a:r>
                        <a:rPr lang="en-GB" sz="1600" b="1" i="1" dirty="0">
                          <a:latin typeface="Century Gothic" panose="020B0502020202020204" pitchFamily="34" charset="0"/>
                        </a:rPr>
                        <a:t>In relation to the text in general…..</a:t>
                      </a:r>
                    </a:p>
                  </a:txBody>
                  <a:tcPr/>
                </a:tc>
                <a:tc hMerge="1">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1"/>
                  </a:ext>
                </a:extLst>
              </a:tr>
              <a:tr h="486081">
                <a:tc>
                  <a:txBody>
                    <a:bodyPr/>
                    <a:lstStyle/>
                    <a:p>
                      <a:r>
                        <a:rPr lang="en-GB" sz="1600" b="1" dirty="0">
                          <a:latin typeface="Century Gothic" panose="020B0502020202020204" pitchFamily="34" charset="0"/>
                        </a:rPr>
                        <a:t>Read it</a:t>
                      </a:r>
                    </a:p>
                  </a:txBody>
                  <a:tcPr/>
                </a:tc>
                <a:tc>
                  <a:txBody>
                    <a:bodyPr/>
                    <a:lstStyle/>
                    <a:p>
                      <a:r>
                        <a:rPr lang="en-GB" sz="1400" dirty="0">
                          <a:latin typeface="Century Gothic" panose="020B0502020202020204" pitchFamily="34" charset="0"/>
                        </a:rPr>
                        <a:t>This aspect includes using phonics and other reading behaviours</a:t>
                      </a:r>
                      <a:r>
                        <a:rPr lang="en-GB" sz="1400" baseline="0" dirty="0">
                          <a:latin typeface="Century Gothic" panose="020B0502020202020204" pitchFamily="34" charset="0"/>
                        </a:rPr>
                        <a:t> to de-code the print.</a:t>
                      </a:r>
                      <a:r>
                        <a:rPr lang="en-GB" sz="1400" dirty="0">
                          <a:latin typeface="Century Gothic" panose="020B0502020202020204" pitchFamily="34" charset="0"/>
                        </a:rPr>
                        <a:t>  </a:t>
                      </a:r>
                    </a:p>
                  </a:txBody>
                  <a:tcPr/>
                </a:tc>
                <a:extLst>
                  <a:ext uri="{0D108BD9-81ED-4DB2-BD59-A6C34878D82A}">
                    <a16:rowId xmlns:a16="http://schemas.microsoft.com/office/drawing/2014/main" val="10002"/>
                  </a:ext>
                </a:extLst>
              </a:tr>
              <a:tr h="686232">
                <a:tc>
                  <a:txBody>
                    <a:bodyPr/>
                    <a:lstStyle/>
                    <a:p>
                      <a:r>
                        <a:rPr lang="en-GB" sz="1600" b="1" dirty="0">
                          <a:latin typeface="Century Gothic" panose="020B0502020202020204" pitchFamily="34" charset="0"/>
                        </a:rPr>
                        <a:t>Understand it</a:t>
                      </a:r>
                    </a:p>
                  </a:txBody>
                  <a:tcPr/>
                </a:tc>
                <a:tc>
                  <a:txBody>
                    <a:bodyPr/>
                    <a:lstStyle/>
                    <a:p>
                      <a:r>
                        <a:rPr lang="en-GB" sz="1400" dirty="0">
                          <a:latin typeface="Century Gothic" panose="020B0502020202020204" pitchFamily="34" charset="0"/>
                        </a:rPr>
                        <a:t>Making sure the text makes</a:t>
                      </a:r>
                      <a:r>
                        <a:rPr lang="en-GB" sz="1400" baseline="0" dirty="0">
                          <a:latin typeface="Century Gothic" panose="020B0502020202020204" pitchFamily="34" charset="0"/>
                        </a:rPr>
                        <a:t> sense and, at an early stage, make use of the illustrations to deepen understanding and to make predictions. </a:t>
                      </a:r>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486081">
                <a:tc>
                  <a:txBody>
                    <a:bodyPr/>
                    <a:lstStyle/>
                    <a:p>
                      <a:r>
                        <a:rPr lang="en-GB" sz="1600" b="1" dirty="0">
                          <a:latin typeface="Century Gothic" panose="020B0502020202020204" pitchFamily="34" charset="0"/>
                        </a:rPr>
                        <a:t>Enjoy it</a:t>
                      </a:r>
                    </a:p>
                  </a:txBody>
                  <a:tcPr/>
                </a:tc>
                <a:tc>
                  <a:txBody>
                    <a:bodyPr/>
                    <a:lstStyle/>
                    <a:p>
                      <a:r>
                        <a:rPr lang="en-GB" sz="1400" dirty="0">
                          <a:latin typeface="Century Gothic" panose="020B0502020202020204" pitchFamily="34" charset="0"/>
                        </a:rPr>
                        <a:t>Very importantly, enjoy the book for its own sake. Read for enjoyment not just for interrogating the text.</a:t>
                      </a:r>
                    </a:p>
                  </a:txBody>
                  <a:tcPr/>
                </a:tc>
                <a:extLst>
                  <a:ext uri="{0D108BD9-81ED-4DB2-BD59-A6C34878D82A}">
                    <a16:rowId xmlns:a16="http://schemas.microsoft.com/office/drawing/2014/main" val="10004"/>
                  </a:ext>
                </a:extLst>
              </a:tr>
              <a:tr h="543267">
                <a:tc>
                  <a:txBody>
                    <a:bodyPr/>
                    <a:lstStyle/>
                    <a:p>
                      <a:r>
                        <a:rPr lang="en-GB" sz="1600" b="1" dirty="0">
                          <a:latin typeface="Century Gothic" panose="020B0502020202020204" pitchFamily="34" charset="0"/>
                        </a:rPr>
                        <a:t>Answer comprehension style questions about it</a:t>
                      </a:r>
                    </a:p>
                  </a:txBody>
                  <a:tcPr/>
                </a:tc>
                <a:tc>
                  <a:txBody>
                    <a:bodyPr/>
                    <a:lstStyle/>
                    <a:p>
                      <a:r>
                        <a:rPr lang="en-GB" sz="1400" dirty="0">
                          <a:latin typeface="Century Gothic" panose="020B0502020202020204" pitchFamily="34" charset="0"/>
                        </a:rPr>
                        <a:t>Feel confident that the understanding is good enough to answer questions related to the text.</a:t>
                      </a:r>
                    </a:p>
                  </a:txBody>
                  <a:tcPr/>
                </a:tc>
                <a:extLst>
                  <a:ext uri="{0D108BD9-81ED-4DB2-BD59-A6C34878D82A}">
                    <a16:rowId xmlns:a16="http://schemas.microsoft.com/office/drawing/2014/main" val="10005"/>
                  </a:ext>
                </a:extLst>
              </a:tr>
              <a:tr h="686232">
                <a:tc>
                  <a:txBody>
                    <a:bodyPr/>
                    <a:lstStyle/>
                    <a:p>
                      <a:r>
                        <a:rPr lang="en-GB" sz="1600" b="1" dirty="0">
                          <a:latin typeface="Century Gothic" panose="020B0502020202020204" pitchFamily="34" charset="0"/>
                        </a:rPr>
                        <a:t>Make inferences beyond the text</a:t>
                      </a:r>
                    </a:p>
                  </a:txBody>
                  <a:tcPr/>
                </a:tc>
                <a:tc>
                  <a:txBody>
                    <a:bodyPr/>
                    <a:lstStyle/>
                    <a:p>
                      <a:r>
                        <a:rPr lang="en-GB" sz="1400" dirty="0">
                          <a:latin typeface="Century Gothic" panose="020B0502020202020204" pitchFamily="34" charset="0"/>
                        </a:rPr>
                        <a:t>Make inferences and deductions beyond the text. Pick on nuances</a:t>
                      </a:r>
                      <a:r>
                        <a:rPr lang="en-GB" sz="1400" baseline="0" dirty="0">
                          <a:latin typeface="Century Gothic" panose="020B0502020202020204" pitchFamily="34" charset="0"/>
                        </a:rPr>
                        <a:t> and anticipate what the author is implying or attempting to draw attention to do?</a:t>
                      </a:r>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r h="772011">
                <a:tc>
                  <a:txBody>
                    <a:bodyPr/>
                    <a:lstStyle/>
                    <a:p>
                      <a:r>
                        <a:rPr lang="en-GB" sz="1600" b="1" dirty="0">
                          <a:latin typeface="Century Gothic" panose="020B0502020202020204" pitchFamily="34" charset="0"/>
                        </a:rPr>
                        <a:t>Apply it, where relevant,</a:t>
                      </a:r>
                      <a:r>
                        <a:rPr lang="en-GB" sz="1600" b="1" baseline="0" dirty="0">
                          <a:latin typeface="Century Gothic" panose="020B0502020202020204" pitchFamily="34" charset="0"/>
                        </a:rPr>
                        <a:t> to other learning and to your writing</a:t>
                      </a:r>
                      <a:endParaRPr lang="en-GB" sz="1600" b="1" dirty="0">
                        <a:latin typeface="Century Gothic" panose="020B0502020202020204" pitchFamily="34" charset="0"/>
                      </a:endParaRPr>
                    </a:p>
                  </a:txBody>
                  <a:tcPr/>
                </a:tc>
                <a:tc>
                  <a:txBody>
                    <a:bodyPr/>
                    <a:lstStyle/>
                    <a:p>
                      <a:r>
                        <a:rPr lang="en-GB" sz="1400" dirty="0">
                          <a:latin typeface="Century Gothic" panose="020B0502020202020204" pitchFamily="34" charset="0"/>
                        </a:rPr>
                        <a:t>Make use of the author’s style in on writing. Link to other areas of the curriculum where it is relevant to do so.</a:t>
                      </a:r>
                    </a:p>
                  </a:txBody>
                  <a:tcPr/>
                </a:tc>
                <a:extLst>
                  <a:ext uri="{0D108BD9-81ED-4DB2-BD59-A6C34878D82A}">
                    <a16:rowId xmlns:a16="http://schemas.microsoft.com/office/drawing/2014/main" val="10007"/>
                  </a:ext>
                </a:extLst>
              </a:tr>
              <a:tr h="54326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b="1" dirty="0">
                          <a:latin typeface="Century Gothic" panose="020B0502020202020204" pitchFamily="34" charset="0"/>
                        </a:rPr>
                        <a:t>Put it in context, in relation to your life and experiences</a:t>
                      </a:r>
                    </a:p>
                  </a:txBody>
                  <a:tcPr/>
                </a:tc>
                <a:tc>
                  <a:txBody>
                    <a:bodyPr/>
                    <a:lstStyle/>
                    <a:p>
                      <a:r>
                        <a:rPr lang="en-GB" sz="1400" dirty="0">
                          <a:latin typeface="Century Gothic" panose="020B0502020202020204" pitchFamily="34" charset="0"/>
                        </a:rPr>
                        <a:t>Use the text to consider own experiences or question own values</a:t>
                      </a:r>
                      <a:r>
                        <a:rPr lang="en-GB" sz="1400" baseline="0" dirty="0">
                          <a:latin typeface="Century Gothic" panose="020B0502020202020204" pitchFamily="34" charset="0"/>
                        </a:rPr>
                        <a:t> and beliefs.</a:t>
                      </a:r>
                      <a:r>
                        <a:rPr lang="en-GB" sz="1400" dirty="0">
                          <a:latin typeface="Century Gothic" panose="020B0502020202020204" pitchFamily="34" charset="0"/>
                        </a:rPr>
                        <a:t> </a:t>
                      </a:r>
                    </a:p>
                  </a:txBody>
                  <a:tcPr/>
                </a:tc>
                <a:extLst>
                  <a:ext uri="{0D108BD9-81ED-4DB2-BD59-A6C34878D82A}">
                    <a16:rowId xmlns:a16="http://schemas.microsoft.com/office/drawing/2014/main" val="10008"/>
                  </a:ext>
                </a:extLst>
              </a:tr>
            </a:tbl>
          </a:graphicData>
        </a:graphic>
      </p:graphicFrame>
      <p:sp>
        <p:nvSpPr>
          <p:cNvPr id="2" name="Footer Placeholder 1"/>
          <p:cNvSpPr>
            <a:spLocks noGrp="1"/>
          </p:cNvSpPr>
          <p:nvPr>
            <p:ph type="ftr" sz="quarter" idx="11"/>
          </p:nvPr>
        </p:nvSpPr>
        <p:spPr/>
        <p:txBody>
          <a:bodyPr/>
          <a:lstStyle/>
          <a:p>
            <a:r>
              <a:rPr lang="en-GB"/>
              <a:t>© Focus Education UK Ltd</a:t>
            </a:r>
            <a:endParaRPr lang="en-GB" dirty="0"/>
          </a:p>
        </p:txBody>
      </p:sp>
      <p:sp>
        <p:nvSpPr>
          <p:cNvPr id="3" name="Slide Number Placeholder 2"/>
          <p:cNvSpPr>
            <a:spLocks noGrp="1"/>
          </p:cNvSpPr>
          <p:nvPr>
            <p:ph type="sldNum" sz="quarter" idx="12"/>
          </p:nvPr>
        </p:nvSpPr>
        <p:spPr/>
        <p:txBody>
          <a:bodyPr/>
          <a:lstStyle/>
          <a:p>
            <a:fld id="{783CD38E-C31D-4515-A670-E50640EE9A8F}" type="slidenum">
              <a:rPr lang="en-GB" smtClean="0"/>
              <a:t>5</a:t>
            </a:fld>
            <a:endParaRPr lang="en-GB" dirty="0"/>
          </a:p>
        </p:txBody>
      </p:sp>
    </p:spTree>
    <p:extLst>
      <p:ext uri="{BB962C8B-B14F-4D97-AF65-F5344CB8AC3E}">
        <p14:creationId xmlns:p14="http://schemas.microsoft.com/office/powerpoint/2010/main" val="20324971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02654" y="210579"/>
            <a:ext cx="8538692" cy="600789"/>
          </a:xfrm>
        </p:spPr>
        <p:txBody>
          <a:bodyPr>
            <a:noAutofit/>
          </a:bodyPr>
          <a:lstStyle/>
          <a:p>
            <a:pPr algn="ctr"/>
            <a:r>
              <a:rPr lang="en-GB" sz="2400" b="1" dirty="0">
                <a:latin typeface="Century Gothic" panose="020B0502020202020204" pitchFamily="34" charset="0"/>
              </a:rPr>
              <a:t>Deepening your reading, leading towards mastery of the text: 2 </a:t>
            </a:r>
          </a:p>
        </p:txBody>
      </p:sp>
      <p:graphicFrame>
        <p:nvGraphicFramePr>
          <p:cNvPr id="9" name="Content Placeholder 8"/>
          <p:cNvGraphicFramePr>
            <a:graphicFrameLocks noGrp="1"/>
          </p:cNvGraphicFramePr>
          <p:nvPr>
            <p:ph idx="1"/>
            <p:extLst>
              <p:ext uri="{D42A27DB-BD31-4B8C-83A1-F6EECF244321}">
                <p14:modId xmlns:p14="http://schemas.microsoft.com/office/powerpoint/2010/main" val="3590819950"/>
              </p:ext>
            </p:extLst>
          </p:nvPr>
        </p:nvGraphicFramePr>
        <p:xfrm>
          <a:off x="412124" y="881477"/>
          <a:ext cx="8590208" cy="5339080"/>
        </p:xfrm>
        <a:graphic>
          <a:graphicData uri="http://schemas.openxmlformats.org/drawingml/2006/table">
            <a:tbl>
              <a:tblPr firstRow="1" bandRow="1">
                <a:tableStyleId>{5C22544A-7EE6-4342-B048-85BDC9FD1C3A}</a:tableStyleId>
              </a:tblPr>
              <a:tblGrid>
                <a:gridCol w="3299138">
                  <a:extLst>
                    <a:ext uri="{9D8B030D-6E8A-4147-A177-3AD203B41FA5}">
                      <a16:colId xmlns:a16="http://schemas.microsoft.com/office/drawing/2014/main" val="20000"/>
                    </a:ext>
                  </a:extLst>
                </a:gridCol>
                <a:gridCol w="5291070">
                  <a:extLst>
                    <a:ext uri="{9D8B030D-6E8A-4147-A177-3AD203B41FA5}">
                      <a16:colId xmlns:a16="http://schemas.microsoft.com/office/drawing/2014/main" val="20001"/>
                    </a:ext>
                  </a:extLst>
                </a:gridCol>
              </a:tblGrid>
              <a:tr h="370840">
                <a:tc gridSpan="2">
                  <a:txBody>
                    <a:bodyPr/>
                    <a:lstStyle/>
                    <a:p>
                      <a:r>
                        <a:rPr lang="en-GB" sz="1600" dirty="0">
                          <a:latin typeface="Century Gothic" panose="020B0502020202020204" pitchFamily="34" charset="0"/>
                        </a:rPr>
                        <a:t>This</a:t>
                      </a:r>
                      <a:r>
                        <a:rPr lang="en-GB" sz="1600" baseline="0" dirty="0">
                          <a:latin typeface="Century Gothic" panose="020B0502020202020204" pitchFamily="34" charset="0"/>
                        </a:rPr>
                        <a:t> table attempts to provide the key characteristics which would ultimately lead to mastery of the text.</a:t>
                      </a:r>
                      <a:endParaRPr lang="en-GB" sz="1600" dirty="0">
                        <a:latin typeface="Century Gothic" panose="020B0502020202020204" pitchFamily="34" charset="0"/>
                      </a:endParaRPr>
                    </a:p>
                  </a:txBody>
                  <a:tcPr/>
                </a:tc>
                <a:tc hMerge="1">
                  <a:txBody>
                    <a:bodyPr/>
                    <a:lstStyle/>
                    <a:p>
                      <a:endParaRPr lang="en-GB" sz="1600" dirty="0">
                        <a:latin typeface="Century Gothic" panose="020B0502020202020204" pitchFamily="34" charset="0"/>
                      </a:endParaRPr>
                    </a:p>
                  </a:txBody>
                  <a:tcPr/>
                </a:tc>
                <a:extLst>
                  <a:ext uri="{0D108BD9-81ED-4DB2-BD59-A6C34878D82A}">
                    <a16:rowId xmlns:a16="http://schemas.microsoft.com/office/drawing/2014/main" val="10000"/>
                  </a:ext>
                </a:extLst>
              </a:tr>
              <a:tr h="370840">
                <a:tc gridSpan="2">
                  <a:txBody>
                    <a:bodyPr/>
                    <a:lstStyle/>
                    <a:p>
                      <a:r>
                        <a:rPr lang="en-GB" sz="1600" b="1" i="1" dirty="0">
                          <a:latin typeface="Century Gothic" panose="020B0502020202020204" pitchFamily="34" charset="0"/>
                        </a:rPr>
                        <a:t>In relation to the organisation of the text…..</a:t>
                      </a:r>
                    </a:p>
                  </a:txBody>
                  <a:tcPr/>
                </a:tc>
                <a:tc hMerge="1">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1"/>
                  </a:ext>
                </a:extLst>
              </a:tr>
              <a:tr h="370840">
                <a:tc>
                  <a:txBody>
                    <a:bodyPr/>
                    <a:lstStyle/>
                    <a:p>
                      <a:r>
                        <a:rPr lang="en-GB" sz="1600" b="1" dirty="0">
                          <a:latin typeface="Century Gothic" panose="020B0502020202020204" pitchFamily="34" charset="0"/>
                        </a:rPr>
                        <a:t>Know Characters</a:t>
                      </a:r>
                    </a:p>
                  </a:txBody>
                  <a:tcPr/>
                </a:tc>
                <a:tc>
                  <a:txBody>
                    <a:bodyPr/>
                    <a:lstStyle/>
                    <a:p>
                      <a:r>
                        <a:rPr lang="en-GB" sz="1400" dirty="0">
                          <a:latin typeface="Century Gothic" panose="020B0502020202020204" pitchFamily="34" charset="0"/>
                        </a:rPr>
                        <a:t>Talk about the main characters in the book</a:t>
                      </a:r>
                      <a:r>
                        <a:rPr lang="en-GB" sz="1400" baseline="0" dirty="0">
                          <a:latin typeface="Century Gothic" panose="020B0502020202020204" pitchFamily="34" charset="0"/>
                        </a:rPr>
                        <a:t>.</a:t>
                      </a:r>
                    </a:p>
                    <a:p>
                      <a:r>
                        <a:rPr lang="en-GB" sz="1400" dirty="0">
                          <a:latin typeface="Century Gothic" panose="020B0502020202020204" pitchFamily="34" charset="0"/>
                        </a:rPr>
                        <a:t>  </a:t>
                      </a:r>
                    </a:p>
                  </a:txBody>
                  <a:tcPr/>
                </a:tc>
                <a:extLst>
                  <a:ext uri="{0D108BD9-81ED-4DB2-BD59-A6C34878D82A}">
                    <a16:rowId xmlns:a16="http://schemas.microsoft.com/office/drawing/2014/main" val="10002"/>
                  </a:ext>
                </a:extLst>
              </a:tr>
              <a:tr h="370840">
                <a:tc>
                  <a:txBody>
                    <a:bodyPr/>
                    <a:lstStyle/>
                    <a:p>
                      <a:r>
                        <a:rPr lang="en-GB" sz="1600" b="1" dirty="0">
                          <a:latin typeface="Century Gothic" panose="020B0502020202020204" pitchFamily="34" charset="0"/>
                        </a:rPr>
                        <a:t>Sequence</a:t>
                      </a:r>
                    </a:p>
                  </a:txBody>
                  <a:tcPr/>
                </a:tc>
                <a:tc>
                  <a:txBody>
                    <a:bodyPr/>
                    <a:lstStyle/>
                    <a:p>
                      <a:r>
                        <a:rPr lang="en-GB" sz="1400" dirty="0">
                          <a:latin typeface="Century Gothic" panose="020B0502020202020204" pitchFamily="34" charset="0"/>
                        </a:rPr>
                        <a:t>Discuss the sequence of events in books and how they relate to each other.</a:t>
                      </a:r>
                    </a:p>
                    <a:p>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370840">
                <a:tc>
                  <a:txBody>
                    <a:bodyPr/>
                    <a:lstStyle/>
                    <a:p>
                      <a:r>
                        <a:rPr lang="en-GB" sz="1600" b="1" dirty="0">
                          <a:latin typeface="Century Gothic" panose="020B0502020202020204" pitchFamily="34" charset="0"/>
                        </a:rPr>
                        <a:t>Structure</a:t>
                      </a:r>
                    </a:p>
                  </a:txBody>
                  <a:tcPr/>
                </a:tc>
                <a:tc>
                  <a:txBody>
                    <a:bodyPr/>
                    <a:lstStyle/>
                    <a:p>
                      <a:r>
                        <a:rPr lang="en-GB" sz="1400" dirty="0">
                          <a:latin typeface="Century Gothic" panose="020B0502020202020204" pitchFamily="34" charset="0"/>
                        </a:rPr>
                        <a:t>Understand that books are structured in different ways, eg, stories with dilemmas, myths, etc.</a:t>
                      </a:r>
                    </a:p>
                    <a:p>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r h="370840">
                <a:tc>
                  <a:txBody>
                    <a:bodyPr/>
                    <a:lstStyle/>
                    <a:p>
                      <a:r>
                        <a:rPr lang="en-GB" sz="1600" b="1" dirty="0">
                          <a:latin typeface="Century Gothic" panose="020B0502020202020204" pitchFamily="34" charset="0"/>
                        </a:rPr>
                        <a:t>Organisation of narrative</a:t>
                      </a:r>
                    </a:p>
                  </a:txBody>
                  <a:tcPr/>
                </a:tc>
                <a:tc>
                  <a:txBody>
                    <a:bodyPr/>
                    <a:lstStyle/>
                    <a:p>
                      <a:r>
                        <a:rPr lang="en-GB" sz="1400" dirty="0">
                          <a:latin typeface="Century Gothic" panose="020B0502020202020204" pitchFamily="34" charset="0"/>
                        </a:rPr>
                        <a:t>Appreciate why different narratives are organised in a certain way, eg, fantasy, historical novels, etc.</a:t>
                      </a:r>
                    </a:p>
                    <a:p>
                      <a:endParaRPr lang="en-GB" sz="1400" dirty="0">
                        <a:latin typeface="Century Gothic" panose="020B0502020202020204" pitchFamily="34" charset="0"/>
                      </a:endParaRPr>
                    </a:p>
                  </a:txBody>
                  <a:tcPr/>
                </a:tc>
                <a:extLst>
                  <a:ext uri="{0D108BD9-81ED-4DB2-BD59-A6C34878D82A}">
                    <a16:rowId xmlns:a16="http://schemas.microsoft.com/office/drawing/2014/main" val="10005"/>
                  </a:ext>
                </a:extLst>
              </a:tr>
              <a:tr h="370840">
                <a:tc>
                  <a:txBody>
                    <a:bodyPr/>
                    <a:lstStyle/>
                    <a:p>
                      <a:r>
                        <a:rPr lang="en-GB" sz="1600" b="1" dirty="0">
                          <a:latin typeface="Century Gothic" panose="020B0502020202020204" pitchFamily="34" charset="0"/>
                        </a:rPr>
                        <a:t>Identify</a:t>
                      </a:r>
                    </a:p>
                  </a:txBody>
                  <a:tcPr/>
                </a:tc>
                <a:tc>
                  <a:txBody>
                    <a:bodyPr/>
                    <a:lstStyle/>
                    <a:p>
                      <a:r>
                        <a:rPr lang="en-GB" sz="1400" dirty="0">
                          <a:latin typeface="Century Gothic" panose="020B0502020202020204" pitchFamily="34" charset="0"/>
                        </a:rPr>
                        <a:t>Recognise how the language structure and perspective</a:t>
                      </a:r>
                      <a:r>
                        <a:rPr lang="en-GB" sz="1400" baseline="0" dirty="0">
                          <a:latin typeface="Century Gothic" panose="020B0502020202020204" pitchFamily="34" charset="0"/>
                        </a:rPr>
                        <a:t> contribute to the meaning of the text.</a:t>
                      </a:r>
                    </a:p>
                    <a:p>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r h="370840">
                <a:tc>
                  <a:txBody>
                    <a:bodyPr/>
                    <a:lstStyle/>
                    <a:p>
                      <a:r>
                        <a:rPr lang="en-GB" sz="1600" b="1" dirty="0">
                          <a:latin typeface="Century Gothic" panose="020B0502020202020204" pitchFamily="34" charset="0"/>
                        </a:rPr>
                        <a:t>Features</a:t>
                      </a:r>
                    </a:p>
                  </a:txBody>
                  <a:tcPr/>
                </a:tc>
                <a:tc>
                  <a:txBody>
                    <a:bodyPr/>
                    <a:lstStyle/>
                    <a:p>
                      <a:r>
                        <a:rPr lang="en-GB" sz="1400" dirty="0">
                          <a:latin typeface="Century Gothic" panose="020B0502020202020204" pitchFamily="34" charset="0"/>
                        </a:rPr>
                        <a:t>Know how the way a text is organised supports the purpose</a:t>
                      </a:r>
                      <a:r>
                        <a:rPr lang="en-GB" sz="1400" baseline="0" dirty="0">
                          <a:latin typeface="Century Gothic" panose="020B0502020202020204" pitchFamily="34" charset="0"/>
                        </a:rPr>
                        <a:t> of the writing. Explain and comment on the structural devices used to organise a text</a:t>
                      </a:r>
                    </a:p>
                    <a:p>
                      <a:endParaRPr lang="en-GB" sz="1400" dirty="0">
                        <a:latin typeface="Century Gothic" panose="020B0502020202020204" pitchFamily="34" charset="0"/>
                      </a:endParaRPr>
                    </a:p>
                  </a:txBody>
                  <a:tcPr/>
                </a:tc>
                <a:extLst>
                  <a:ext uri="{0D108BD9-81ED-4DB2-BD59-A6C34878D82A}">
                    <a16:rowId xmlns:a16="http://schemas.microsoft.com/office/drawing/2014/main" val="10007"/>
                  </a:ext>
                </a:extLst>
              </a:tr>
            </a:tbl>
          </a:graphicData>
        </a:graphic>
      </p:graphicFrame>
      <p:sp>
        <p:nvSpPr>
          <p:cNvPr id="2" name="Footer Placeholder 1"/>
          <p:cNvSpPr>
            <a:spLocks noGrp="1"/>
          </p:cNvSpPr>
          <p:nvPr>
            <p:ph type="ftr" sz="quarter" idx="11"/>
          </p:nvPr>
        </p:nvSpPr>
        <p:spPr/>
        <p:txBody>
          <a:bodyPr/>
          <a:lstStyle/>
          <a:p>
            <a:r>
              <a:rPr lang="en-GB"/>
              <a:t>© Focus Education UK Ltd</a:t>
            </a:r>
            <a:endParaRPr lang="en-GB" dirty="0"/>
          </a:p>
        </p:txBody>
      </p:sp>
      <p:sp>
        <p:nvSpPr>
          <p:cNvPr id="3" name="Slide Number Placeholder 2"/>
          <p:cNvSpPr>
            <a:spLocks noGrp="1"/>
          </p:cNvSpPr>
          <p:nvPr>
            <p:ph type="sldNum" sz="quarter" idx="12"/>
          </p:nvPr>
        </p:nvSpPr>
        <p:spPr/>
        <p:txBody>
          <a:bodyPr/>
          <a:lstStyle/>
          <a:p>
            <a:fld id="{783CD38E-C31D-4515-A670-E50640EE9A8F}" type="slidenum">
              <a:rPr lang="en-GB" smtClean="0"/>
              <a:t>6</a:t>
            </a:fld>
            <a:endParaRPr lang="en-GB" dirty="0"/>
          </a:p>
        </p:txBody>
      </p:sp>
    </p:spTree>
    <p:extLst>
      <p:ext uri="{BB962C8B-B14F-4D97-AF65-F5344CB8AC3E}">
        <p14:creationId xmlns:p14="http://schemas.microsoft.com/office/powerpoint/2010/main" val="15559324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02654" y="210579"/>
            <a:ext cx="8538692" cy="600789"/>
          </a:xfrm>
        </p:spPr>
        <p:txBody>
          <a:bodyPr>
            <a:noAutofit/>
          </a:bodyPr>
          <a:lstStyle/>
          <a:p>
            <a:pPr algn="ctr"/>
            <a:r>
              <a:rPr lang="en-GB" sz="2400" b="1" dirty="0">
                <a:latin typeface="Century Gothic" panose="020B0502020202020204" pitchFamily="34" charset="0"/>
              </a:rPr>
              <a:t>Deepening your reading, leading towards mastery of the text: 3 </a:t>
            </a:r>
          </a:p>
        </p:txBody>
      </p:sp>
      <p:graphicFrame>
        <p:nvGraphicFramePr>
          <p:cNvPr id="9" name="Content Placeholder 8"/>
          <p:cNvGraphicFramePr>
            <a:graphicFrameLocks noGrp="1"/>
          </p:cNvGraphicFramePr>
          <p:nvPr>
            <p:ph idx="1"/>
            <p:extLst>
              <p:ext uri="{D42A27DB-BD31-4B8C-83A1-F6EECF244321}">
                <p14:modId xmlns:p14="http://schemas.microsoft.com/office/powerpoint/2010/main" val="3263522761"/>
              </p:ext>
            </p:extLst>
          </p:nvPr>
        </p:nvGraphicFramePr>
        <p:xfrm>
          <a:off x="412124" y="881477"/>
          <a:ext cx="8429222" cy="4997146"/>
        </p:xfrm>
        <a:graphic>
          <a:graphicData uri="http://schemas.openxmlformats.org/drawingml/2006/table">
            <a:tbl>
              <a:tblPr firstRow="1" bandRow="1">
                <a:tableStyleId>{5C22544A-7EE6-4342-B048-85BDC9FD1C3A}</a:tableStyleId>
              </a:tblPr>
              <a:tblGrid>
                <a:gridCol w="3237310">
                  <a:extLst>
                    <a:ext uri="{9D8B030D-6E8A-4147-A177-3AD203B41FA5}">
                      <a16:colId xmlns:a16="http://schemas.microsoft.com/office/drawing/2014/main" val="20000"/>
                    </a:ext>
                  </a:extLst>
                </a:gridCol>
                <a:gridCol w="5191912">
                  <a:extLst>
                    <a:ext uri="{9D8B030D-6E8A-4147-A177-3AD203B41FA5}">
                      <a16:colId xmlns:a16="http://schemas.microsoft.com/office/drawing/2014/main" val="20001"/>
                    </a:ext>
                  </a:extLst>
                </a:gridCol>
              </a:tblGrid>
              <a:tr h="568729">
                <a:tc gridSpan="2">
                  <a:txBody>
                    <a:bodyPr/>
                    <a:lstStyle/>
                    <a:p>
                      <a:r>
                        <a:rPr lang="en-GB" sz="1600" dirty="0">
                          <a:latin typeface="Century Gothic" panose="020B0502020202020204" pitchFamily="34" charset="0"/>
                        </a:rPr>
                        <a:t>This</a:t>
                      </a:r>
                      <a:r>
                        <a:rPr lang="en-GB" sz="1600" baseline="0" dirty="0">
                          <a:latin typeface="Century Gothic" panose="020B0502020202020204" pitchFamily="34" charset="0"/>
                        </a:rPr>
                        <a:t> table attempts to provide the key characteristics which would ultimately lead to mastery of the text.</a:t>
                      </a:r>
                      <a:endParaRPr lang="en-GB" sz="1600" dirty="0">
                        <a:latin typeface="Century Gothic" panose="020B0502020202020204" pitchFamily="34" charset="0"/>
                      </a:endParaRPr>
                    </a:p>
                  </a:txBody>
                  <a:tcPr/>
                </a:tc>
                <a:tc hMerge="1">
                  <a:txBody>
                    <a:bodyPr/>
                    <a:lstStyle/>
                    <a:p>
                      <a:endParaRPr lang="en-GB" sz="1600" dirty="0">
                        <a:latin typeface="Century Gothic" panose="020B0502020202020204" pitchFamily="34" charset="0"/>
                      </a:endParaRPr>
                    </a:p>
                  </a:txBody>
                  <a:tcPr/>
                </a:tc>
                <a:extLst>
                  <a:ext uri="{0D108BD9-81ED-4DB2-BD59-A6C34878D82A}">
                    <a16:rowId xmlns:a16="http://schemas.microsoft.com/office/drawing/2014/main" val="10000"/>
                  </a:ext>
                </a:extLst>
              </a:tr>
              <a:tr h="364186">
                <a:tc gridSpan="2">
                  <a:txBody>
                    <a:bodyPr/>
                    <a:lstStyle/>
                    <a:p>
                      <a:r>
                        <a:rPr lang="en-GB" sz="1600" b="1" i="1" dirty="0">
                          <a:latin typeface="Century Gothic" panose="020B0502020202020204" pitchFamily="34" charset="0"/>
                        </a:rPr>
                        <a:t>In relation to their viewpoint…..</a:t>
                      </a:r>
                    </a:p>
                  </a:txBody>
                  <a:tcPr/>
                </a:tc>
                <a:tc hMerge="1">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1"/>
                  </a:ext>
                </a:extLst>
              </a:tr>
              <a:tr h="508863">
                <a:tc>
                  <a:txBody>
                    <a:bodyPr/>
                    <a:lstStyle/>
                    <a:p>
                      <a:r>
                        <a:rPr lang="en-GB" sz="1600" b="1" dirty="0">
                          <a:latin typeface="Century Gothic" panose="020B0502020202020204" pitchFamily="34" charset="0"/>
                        </a:rPr>
                        <a:t>Understand</a:t>
                      </a:r>
                    </a:p>
                  </a:txBody>
                  <a:tcPr/>
                </a:tc>
                <a:tc>
                  <a:txBody>
                    <a:bodyPr/>
                    <a:lstStyle/>
                    <a:p>
                      <a:r>
                        <a:rPr lang="en-GB" sz="1400" dirty="0">
                          <a:latin typeface="Century Gothic" panose="020B0502020202020204" pitchFamily="34" charset="0"/>
                        </a:rPr>
                        <a:t>Talk about the characteristics of the main individuals</a:t>
                      </a:r>
                      <a:r>
                        <a:rPr lang="en-GB" sz="1400" baseline="0" dirty="0">
                          <a:latin typeface="Century Gothic" panose="020B0502020202020204" pitchFamily="34" charset="0"/>
                        </a:rPr>
                        <a:t> in the stories</a:t>
                      </a:r>
                      <a:r>
                        <a:rPr lang="en-GB" sz="1400" dirty="0">
                          <a:latin typeface="Century Gothic" panose="020B0502020202020204" pitchFamily="34" charset="0"/>
                        </a:rPr>
                        <a:t>.</a:t>
                      </a:r>
                      <a:endParaRPr lang="en-GB" sz="1400" baseline="0" dirty="0">
                        <a:latin typeface="Century Gothic" panose="020B0502020202020204" pitchFamily="34" charset="0"/>
                      </a:endParaRPr>
                    </a:p>
                  </a:txBody>
                  <a:tcPr/>
                </a:tc>
                <a:extLst>
                  <a:ext uri="{0D108BD9-81ED-4DB2-BD59-A6C34878D82A}">
                    <a16:rowId xmlns:a16="http://schemas.microsoft.com/office/drawing/2014/main" val="10002"/>
                  </a:ext>
                </a:extLst>
              </a:tr>
              <a:tr h="508863">
                <a:tc>
                  <a:txBody>
                    <a:bodyPr/>
                    <a:lstStyle/>
                    <a:p>
                      <a:r>
                        <a:rPr lang="en-GB" sz="1600" b="1" dirty="0">
                          <a:latin typeface="Century Gothic" panose="020B0502020202020204" pitchFamily="34" charset="0"/>
                        </a:rPr>
                        <a:t>Likes/ Dislikes</a:t>
                      </a:r>
                    </a:p>
                  </a:txBody>
                  <a:tcPr/>
                </a:tc>
                <a:tc>
                  <a:txBody>
                    <a:bodyPr/>
                    <a:lstStyle/>
                    <a:p>
                      <a:r>
                        <a:rPr lang="en-GB" sz="1400" dirty="0">
                          <a:latin typeface="Century Gothic" panose="020B0502020202020204" pitchFamily="34" charset="0"/>
                        </a:rPr>
                        <a:t>Tell someone about likes and dislikes related to the story they have read or has been read to them.</a:t>
                      </a:r>
                    </a:p>
                  </a:txBody>
                  <a:tcPr/>
                </a:tc>
                <a:extLst>
                  <a:ext uri="{0D108BD9-81ED-4DB2-BD59-A6C34878D82A}">
                    <a16:rowId xmlns:a16="http://schemas.microsoft.com/office/drawing/2014/main" val="10003"/>
                  </a:ext>
                </a:extLst>
              </a:tr>
              <a:tr h="508863">
                <a:tc>
                  <a:txBody>
                    <a:bodyPr/>
                    <a:lstStyle/>
                    <a:p>
                      <a:r>
                        <a:rPr lang="en-GB" sz="1600" b="1" dirty="0">
                          <a:latin typeface="Century Gothic" panose="020B0502020202020204" pitchFamily="34" charset="0"/>
                        </a:rPr>
                        <a:t>Authors/Genres</a:t>
                      </a:r>
                    </a:p>
                  </a:txBody>
                  <a:tcPr/>
                </a:tc>
                <a:tc>
                  <a:txBody>
                    <a:bodyPr/>
                    <a:lstStyle/>
                    <a:p>
                      <a:r>
                        <a:rPr lang="en-GB" sz="1400" dirty="0">
                          <a:latin typeface="Century Gothic" panose="020B0502020202020204" pitchFamily="34" charset="0"/>
                        </a:rPr>
                        <a:t>Talk about favourite</a:t>
                      </a:r>
                      <a:r>
                        <a:rPr lang="en-GB" sz="1400" baseline="0" dirty="0">
                          <a:latin typeface="Century Gothic" panose="020B0502020202020204" pitchFamily="34" charset="0"/>
                        </a:rPr>
                        <a:t> authors/ genres and explain why they feel as they do about them</a:t>
                      </a:r>
                      <a:r>
                        <a:rPr lang="en-GB" sz="1400" dirty="0">
                          <a:latin typeface="Century Gothic" panose="020B0502020202020204" pitchFamily="34" charset="0"/>
                        </a:rPr>
                        <a:t>.</a:t>
                      </a:r>
                    </a:p>
                  </a:txBody>
                  <a:tcPr/>
                </a:tc>
                <a:extLst>
                  <a:ext uri="{0D108BD9-81ED-4DB2-BD59-A6C34878D82A}">
                    <a16:rowId xmlns:a16="http://schemas.microsoft.com/office/drawing/2014/main" val="10004"/>
                  </a:ext>
                </a:extLst>
              </a:tr>
              <a:tr h="718394">
                <a:tc>
                  <a:txBody>
                    <a:bodyPr/>
                    <a:lstStyle/>
                    <a:p>
                      <a:r>
                        <a:rPr lang="en-GB" sz="1600" b="1" dirty="0">
                          <a:latin typeface="Century Gothic" panose="020B0502020202020204" pitchFamily="34" charset="0"/>
                        </a:rPr>
                        <a:t>Listen</a:t>
                      </a:r>
                    </a:p>
                  </a:txBody>
                  <a:tcPr/>
                </a:tc>
                <a:tc>
                  <a:txBody>
                    <a:bodyPr/>
                    <a:lstStyle/>
                    <a:p>
                      <a:r>
                        <a:rPr lang="en-GB" sz="1400" dirty="0">
                          <a:latin typeface="Century Gothic" panose="020B0502020202020204" pitchFamily="34" charset="0"/>
                        </a:rPr>
                        <a:t>Discuss the books, poems and other works that are</a:t>
                      </a:r>
                      <a:r>
                        <a:rPr lang="en-GB" sz="1400" baseline="0" dirty="0">
                          <a:latin typeface="Century Gothic" panose="020B0502020202020204" pitchFamily="34" charset="0"/>
                        </a:rPr>
                        <a:t> read aloud or independently and listen to the opinions of others with an open mind.</a:t>
                      </a:r>
                      <a:endParaRPr lang="en-GB" sz="1400" dirty="0">
                        <a:latin typeface="Century Gothic" panose="020B0502020202020204" pitchFamily="34" charset="0"/>
                      </a:endParaRPr>
                    </a:p>
                  </a:txBody>
                  <a:tcPr/>
                </a:tc>
                <a:extLst>
                  <a:ext uri="{0D108BD9-81ED-4DB2-BD59-A6C34878D82A}">
                    <a16:rowId xmlns:a16="http://schemas.microsoft.com/office/drawing/2014/main" val="10005"/>
                  </a:ext>
                </a:extLst>
              </a:tr>
              <a:tr h="508863">
                <a:tc>
                  <a:txBody>
                    <a:bodyPr/>
                    <a:lstStyle/>
                    <a:p>
                      <a:r>
                        <a:rPr lang="en-GB" sz="1600" b="1" dirty="0">
                          <a:latin typeface="Century Gothic" panose="020B0502020202020204" pitchFamily="34" charset="0"/>
                        </a:rPr>
                        <a:t>Relate</a:t>
                      </a:r>
                    </a:p>
                  </a:txBody>
                  <a:tcPr/>
                </a:tc>
                <a:tc>
                  <a:txBody>
                    <a:bodyPr/>
                    <a:lstStyle/>
                    <a:p>
                      <a:r>
                        <a:rPr lang="en-GB" sz="1400" dirty="0">
                          <a:latin typeface="Century Gothic" panose="020B0502020202020204" pitchFamily="34" charset="0"/>
                        </a:rPr>
                        <a:t>Link the events and characters’ feelings to their own reading and personal experiences</a:t>
                      </a:r>
                      <a:r>
                        <a:rPr lang="en-GB" sz="1400" baseline="0" dirty="0">
                          <a:latin typeface="Century Gothic" panose="020B0502020202020204" pitchFamily="34" charset="0"/>
                        </a:rPr>
                        <a:t>.</a:t>
                      </a:r>
                    </a:p>
                  </a:txBody>
                  <a:tcPr/>
                </a:tc>
                <a:extLst>
                  <a:ext uri="{0D108BD9-81ED-4DB2-BD59-A6C34878D82A}">
                    <a16:rowId xmlns:a16="http://schemas.microsoft.com/office/drawing/2014/main" val="10006"/>
                  </a:ext>
                </a:extLst>
              </a:tr>
              <a:tr h="508863">
                <a:tc>
                  <a:txBody>
                    <a:bodyPr/>
                    <a:lstStyle/>
                    <a:p>
                      <a:r>
                        <a:rPr lang="en-GB" sz="1600" b="1" dirty="0">
                          <a:latin typeface="Century Gothic" panose="020B0502020202020204" pitchFamily="34" charset="0"/>
                        </a:rPr>
                        <a:t>Opinion</a:t>
                      </a:r>
                    </a:p>
                  </a:txBody>
                  <a:tcPr/>
                </a:tc>
                <a:tc>
                  <a:txBody>
                    <a:bodyPr/>
                    <a:lstStyle/>
                    <a:p>
                      <a:r>
                        <a:rPr lang="en-GB" sz="1400" baseline="0" dirty="0">
                          <a:latin typeface="Century Gothic" panose="020B0502020202020204" pitchFamily="34" charset="0"/>
                        </a:rPr>
                        <a:t>Give an opinion, find the evidence in the text for this opinion and justify it.</a:t>
                      </a:r>
                    </a:p>
                  </a:txBody>
                  <a:tcPr/>
                </a:tc>
                <a:extLst>
                  <a:ext uri="{0D108BD9-81ED-4DB2-BD59-A6C34878D82A}">
                    <a16:rowId xmlns:a16="http://schemas.microsoft.com/office/drawing/2014/main" val="10007"/>
                  </a:ext>
                </a:extLst>
              </a:tr>
              <a:tr h="718394">
                <a:tc>
                  <a:txBody>
                    <a:bodyPr/>
                    <a:lstStyle/>
                    <a:p>
                      <a:r>
                        <a:rPr lang="en-GB" sz="1600" b="1" dirty="0">
                          <a:latin typeface="Century Gothic" panose="020B0502020202020204" pitchFamily="34" charset="0"/>
                        </a:rPr>
                        <a:t>Adapt</a:t>
                      </a:r>
                    </a:p>
                  </a:txBody>
                  <a:tcPr/>
                </a:tc>
                <a:tc>
                  <a:txBody>
                    <a:bodyPr/>
                    <a:lstStyle/>
                    <a:p>
                      <a:r>
                        <a:rPr lang="en-GB" sz="1400" baseline="0" dirty="0">
                          <a:latin typeface="Century Gothic" panose="020B0502020202020204" pitchFamily="34" charset="0"/>
                        </a:rPr>
                        <a:t>Compare texts by the same and different authors and adapt opinion in the light of further reading.</a:t>
                      </a:r>
                    </a:p>
                    <a:p>
                      <a:endParaRPr lang="en-GB" sz="1400" baseline="0" dirty="0">
                        <a:latin typeface="Century Gothic" panose="020B0502020202020204" pitchFamily="34" charset="0"/>
                      </a:endParaRPr>
                    </a:p>
                  </a:txBody>
                  <a:tcPr/>
                </a:tc>
                <a:extLst>
                  <a:ext uri="{0D108BD9-81ED-4DB2-BD59-A6C34878D82A}">
                    <a16:rowId xmlns:a16="http://schemas.microsoft.com/office/drawing/2014/main" val="10008"/>
                  </a:ext>
                </a:extLst>
              </a:tr>
            </a:tbl>
          </a:graphicData>
        </a:graphic>
      </p:graphicFrame>
      <p:sp>
        <p:nvSpPr>
          <p:cNvPr id="2" name="Footer Placeholder 1"/>
          <p:cNvSpPr>
            <a:spLocks noGrp="1"/>
          </p:cNvSpPr>
          <p:nvPr>
            <p:ph type="ftr" sz="quarter" idx="11"/>
          </p:nvPr>
        </p:nvSpPr>
        <p:spPr/>
        <p:txBody>
          <a:bodyPr/>
          <a:lstStyle/>
          <a:p>
            <a:r>
              <a:rPr lang="en-GB"/>
              <a:t>© Focus Education UK Ltd</a:t>
            </a:r>
            <a:endParaRPr lang="en-GB" dirty="0"/>
          </a:p>
        </p:txBody>
      </p:sp>
      <p:sp>
        <p:nvSpPr>
          <p:cNvPr id="3" name="Slide Number Placeholder 2"/>
          <p:cNvSpPr>
            <a:spLocks noGrp="1"/>
          </p:cNvSpPr>
          <p:nvPr>
            <p:ph type="sldNum" sz="quarter" idx="12"/>
          </p:nvPr>
        </p:nvSpPr>
        <p:spPr/>
        <p:txBody>
          <a:bodyPr/>
          <a:lstStyle/>
          <a:p>
            <a:fld id="{783CD38E-C31D-4515-A670-E50640EE9A8F}" type="slidenum">
              <a:rPr lang="en-GB" smtClean="0"/>
              <a:t>7</a:t>
            </a:fld>
            <a:endParaRPr lang="en-GB" dirty="0"/>
          </a:p>
        </p:txBody>
      </p:sp>
    </p:spTree>
    <p:extLst>
      <p:ext uri="{BB962C8B-B14F-4D97-AF65-F5344CB8AC3E}">
        <p14:creationId xmlns:p14="http://schemas.microsoft.com/office/powerpoint/2010/main" val="11287265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678805"/>
            <a:ext cx="7772400" cy="1344113"/>
          </a:xfrm>
        </p:spPr>
        <p:txBody>
          <a:bodyPr>
            <a:normAutofit/>
          </a:bodyPr>
          <a:lstStyle/>
          <a:p>
            <a:r>
              <a:rPr lang="en-GB" sz="4400" b="1" dirty="0">
                <a:solidFill>
                  <a:srgbClr val="0070C0"/>
                </a:solidFill>
                <a:latin typeface="Century Gothic" panose="020B0502020202020204" pitchFamily="34" charset="0"/>
              </a:rPr>
              <a:t>Examples to use with Key Stage One</a:t>
            </a:r>
          </a:p>
        </p:txBody>
      </p:sp>
      <p:sp>
        <p:nvSpPr>
          <p:cNvPr id="3" name="Subtitle 2"/>
          <p:cNvSpPr>
            <a:spLocks noGrp="1"/>
          </p:cNvSpPr>
          <p:nvPr>
            <p:ph type="subTitle" idx="1"/>
          </p:nvPr>
        </p:nvSpPr>
        <p:spPr>
          <a:xfrm>
            <a:off x="1143000" y="4259960"/>
            <a:ext cx="6858000" cy="659770"/>
          </a:xfrm>
        </p:spPr>
        <p:txBody>
          <a:bodyPr>
            <a:normAutofit/>
          </a:bodyPr>
          <a:lstStyle/>
          <a:p>
            <a:r>
              <a:rPr lang="en-GB" sz="2800" dirty="0">
                <a:latin typeface="Century Gothic" panose="020B0502020202020204" pitchFamily="34" charset="0"/>
              </a:rPr>
              <a:t>Dear Zoo by Rod Campbell</a:t>
            </a:r>
          </a:p>
        </p:txBody>
      </p:sp>
      <p:pic>
        <p:nvPicPr>
          <p:cNvPr id="4" name="Picture 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57950" y="319713"/>
            <a:ext cx="2476800" cy="1749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Footer Placeholder 4"/>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8</a:t>
            </a:fld>
            <a:endParaRPr lang="en-GB" dirty="0"/>
          </a:p>
        </p:txBody>
      </p:sp>
    </p:spTree>
    <p:extLst>
      <p:ext uri="{BB962C8B-B14F-4D97-AF65-F5344CB8AC3E}">
        <p14:creationId xmlns:p14="http://schemas.microsoft.com/office/powerpoint/2010/main" val="4416307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1017448"/>
          </a:xfrm>
        </p:spPr>
        <p:txBody>
          <a:bodyPr>
            <a:normAutofit/>
          </a:bodyPr>
          <a:lstStyle/>
          <a:p>
            <a:r>
              <a:rPr lang="en-GB" sz="2400" b="1" dirty="0">
                <a:latin typeface="Century Gothic" panose="020B0502020202020204" pitchFamily="34" charset="0"/>
              </a:rPr>
              <a:t>Dear Zoo by Rod Campbell</a:t>
            </a:r>
          </a:p>
        </p:txBody>
      </p:sp>
      <p:pic>
        <p:nvPicPr>
          <p:cNvPr id="6" name="Content Placeholder 5" descr="C:\Users\Clive Davies\Desktop\NEW DOCUMENTS\Tests\Reading\Year 1\Dear Zoo.jpg"/>
          <p:cNvPicPr>
            <a:picLocks noGrp="1"/>
          </p:cNvPicPr>
          <p:nvPr>
            <p:ph sz="half" idx="1"/>
          </p:nvPr>
        </p:nvPicPr>
        <p:blipFill>
          <a:blip r:embed="rId2" cstate="print">
            <a:extLst>
              <a:ext uri="{28A0092B-C50C-407E-A947-70E740481C1C}">
                <a14:useLocalDpi xmlns:a14="http://schemas.microsoft.com/office/drawing/2010/main" val="0"/>
              </a:ext>
            </a:extLst>
          </a:blip>
          <a:srcRect/>
          <a:stretch>
            <a:fillRect/>
          </a:stretch>
        </p:blipFill>
        <p:spPr bwMode="auto">
          <a:xfrm>
            <a:off x="511785" y="1559192"/>
            <a:ext cx="3886200" cy="2108868"/>
          </a:xfrm>
          <a:prstGeom prst="rect">
            <a:avLst/>
          </a:prstGeom>
          <a:noFill/>
          <a:ln>
            <a:noFill/>
          </a:ln>
        </p:spPr>
      </p:pic>
      <p:sp>
        <p:nvSpPr>
          <p:cNvPr id="5" name="Content Placeholder 4"/>
          <p:cNvSpPr>
            <a:spLocks noGrp="1"/>
          </p:cNvSpPr>
          <p:nvPr>
            <p:ph sz="half" idx="2"/>
          </p:nvPr>
        </p:nvSpPr>
        <p:spPr/>
        <p:txBody>
          <a:bodyPr>
            <a:normAutofit/>
          </a:bodyPr>
          <a:lstStyle/>
          <a:p>
            <a:r>
              <a:rPr lang="en-GB" sz="1600" dirty="0">
                <a:latin typeface="Century Gothic" panose="020B0502020202020204" pitchFamily="34" charset="0"/>
              </a:rPr>
              <a:t>Read the book to the children.</a:t>
            </a:r>
          </a:p>
          <a:p>
            <a:r>
              <a:rPr lang="en-GB" sz="1600" dirty="0">
                <a:latin typeface="Century Gothic" panose="020B0502020202020204" pitchFamily="34" charset="0"/>
              </a:rPr>
              <a:t>Explore the illustrations.</a:t>
            </a:r>
          </a:p>
          <a:p>
            <a:r>
              <a:rPr lang="en-GB" sz="1600" dirty="0">
                <a:latin typeface="Century Gothic" panose="020B0502020202020204" pitchFamily="34" charset="0"/>
              </a:rPr>
              <a:t>Talk about the person who wrote to the zoo.</a:t>
            </a:r>
          </a:p>
          <a:p>
            <a:r>
              <a:rPr lang="en-GB" sz="1600" dirty="0">
                <a:latin typeface="Century Gothic" panose="020B0502020202020204" pitchFamily="34" charset="0"/>
              </a:rPr>
              <a:t>Link to the learning going on in science, ‘Identify and name a variety of common animals, including fish, amphibians, reptiles, birds and mammals’.</a:t>
            </a:r>
          </a:p>
          <a:p>
            <a:r>
              <a:rPr lang="en-GB" sz="1600" dirty="0">
                <a:latin typeface="Century Gothic" panose="020B0502020202020204" pitchFamily="34" charset="0"/>
              </a:rPr>
              <a:t>Children to create their own ‘Dear Zoo’ book using the repeated text ‘I wrote to the zoo to send me a pet; </a:t>
            </a:r>
          </a:p>
          <a:p>
            <a:r>
              <a:rPr lang="en-GB" sz="1600" dirty="0">
                <a:latin typeface="Century Gothic" panose="020B0502020202020204" pitchFamily="34" charset="0"/>
              </a:rPr>
              <a:t>They sent me (an amphibian/ fish);</a:t>
            </a:r>
          </a:p>
          <a:p>
            <a:r>
              <a:rPr lang="en-GB" sz="1600" dirty="0">
                <a:latin typeface="Century Gothic" panose="020B0502020202020204" pitchFamily="34" charset="0"/>
              </a:rPr>
              <a:t>It was too ……; </a:t>
            </a:r>
          </a:p>
          <a:p>
            <a:r>
              <a:rPr lang="en-GB" sz="1600" dirty="0">
                <a:latin typeface="Century Gothic" panose="020B0502020202020204" pitchFamily="34" charset="0"/>
              </a:rPr>
              <a:t>I sent it back. </a:t>
            </a:r>
          </a:p>
          <a:p>
            <a:endParaRPr lang="en-GB" sz="1800" dirty="0">
              <a:latin typeface="Century Gothic" panose="020B0502020202020204" pitchFamily="34" charset="0"/>
            </a:endParaRPr>
          </a:p>
          <a:p>
            <a:endParaRPr lang="en-GB" dirty="0"/>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4573" y="5096351"/>
            <a:ext cx="1289778" cy="1260000"/>
          </a:xfrm>
          <a:prstGeom prst="rect">
            <a:avLst/>
          </a:prstGeom>
        </p:spPr>
      </p:pic>
      <p:sp>
        <p:nvSpPr>
          <p:cNvPr id="8" name="Footer Placeholder 7"/>
          <p:cNvSpPr>
            <a:spLocks noGrp="1"/>
          </p:cNvSpPr>
          <p:nvPr>
            <p:ph type="ftr" sz="quarter" idx="11"/>
          </p:nvPr>
        </p:nvSpPr>
        <p:spPr/>
        <p:txBody>
          <a:bodyPr/>
          <a:lstStyle/>
          <a:p>
            <a:r>
              <a:rPr lang="en-GB"/>
              <a:t>© Focus Education UK Ltd</a:t>
            </a:r>
            <a:endParaRPr lang="en-GB" dirty="0"/>
          </a:p>
        </p:txBody>
      </p:sp>
      <p:sp>
        <p:nvSpPr>
          <p:cNvPr id="9" name="Slide Number Placeholder 8"/>
          <p:cNvSpPr>
            <a:spLocks noGrp="1"/>
          </p:cNvSpPr>
          <p:nvPr>
            <p:ph type="sldNum" sz="quarter" idx="12"/>
          </p:nvPr>
        </p:nvSpPr>
        <p:spPr/>
        <p:txBody>
          <a:bodyPr/>
          <a:lstStyle/>
          <a:p>
            <a:fld id="{783CD38E-C31D-4515-A670-E50640EE9A8F}" type="slidenum">
              <a:rPr lang="en-GB" smtClean="0"/>
              <a:t>9</a:t>
            </a:fld>
            <a:endParaRPr lang="en-GB" dirty="0"/>
          </a:p>
        </p:txBody>
      </p:sp>
    </p:spTree>
    <p:extLst>
      <p:ext uri="{BB962C8B-B14F-4D97-AF65-F5344CB8AC3E}">
        <p14:creationId xmlns:p14="http://schemas.microsoft.com/office/powerpoint/2010/main" val="26296516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93644"/>
            <a:ext cx="7886700" cy="929850"/>
          </a:xfrm>
        </p:spPr>
        <p:txBody>
          <a:bodyPr>
            <a:normAutofit/>
          </a:bodyPr>
          <a:lstStyle/>
          <a:p>
            <a:r>
              <a:rPr lang="en-GB" sz="2400" b="1" dirty="0">
                <a:latin typeface="Century Gothic" panose="020B0502020202020204" pitchFamily="34" charset="0"/>
              </a:rPr>
              <a:t>Dear Zoo by Rod Campbell (continued)</a:t>
            </a:r>
            <a:endParaRPr lang="en-GB" sz="2400" dirty="0"/>
          </a:p>
        </p:txBody>
      </p:sp>
      <p:pic>
        <p:nvPicPr>
          <p:cNvPr id="6" name="Content Placeholder 5" descr="C:\Users\Clive Davies\Desktop\NEW DOCUMENTS\Tests\Reading\Year 1\Dear Zoo.jpg"/>
          <p:cNvPicPr>
            <a:picLocks noGrp="1"/>
          </p:cNvPicPr>
          <p:nvPr>
            <p:ph sz="half" idx="1"/>
          </p:nvPr>
        </p:nvPicPr>
        <p:blipFill>
          <a:blip r:embed="rId2" cstate="print">
            <a:extLst>
              <a:ext uri="{28A0092B-C50C-407E-A947-70E740481C1C}">
                <a14:useLocalDpi xmlns:a14="http://schemas.microsoft.com/office/drawing/2010/main" val="0"/>
              </a:ext>
            </a:extLst>
          </a:blip>
          <a:srcRect/>
          <a:stretch>
            <a:fillRect/>
          </a:stretch>
        </p:blipFill>
        <p:spPr bwMode="auto">
          <a:xfrm>
            <a:off x="456157" y="2203981"/>
            <a:ext cx="2390074" cy="1569529"/>
          </a:xfrm>
          <a:prstGeom prst="rect">
            <a:avLst/>
          </a:prstGeom>
          <a:noFill/>
          <a:ln>
            <a:noFill/>
          </a:ln>
        </p:spPr>
      </p:pic>
      <p:graphicFrame>
        <p:nvGraphicFramePr>
          <p:cNvPr id="8" name="Content Placeholder 7"/>
          <p:cNvGraphicFramePr>
            <a:graphicFrameLocks noGrp="1"/>
          </p:cNvGraphicFramePr>
          <p:nvPr>
            <p:ph sz="half" idx="2"/>
            <p:extLst>
              <p:ext uri="{D42A27DB-BD31-4B8C-83A1-F6EECF244321}">
                <p14:modId xmlns:p14="http://schemas.microsoft.com/office/powerpoint/2010/main" val="3726105336"/>
              </p:ext>
            </p:extLst>
          </p:nvPr>
        </p:nvGraphicFramePr>
        <p:xfrm>
          <a:off x="2995613" y="1419225"/>
          <a:ext cx="5519737" cy="4003040"/>
        </p:xfrm>
        <a:graphic>
          <a:graphicData uri="http://schemas.openxmlformats.org/drawingml/2006/table">
            <a:tbl>
              <a:tblPr firstRow="1" bandRow="1">
                <a:tableStyleId>{5C22544A-7EE6-4342-B048-85BDC9FD1C3A}</a:tableStyleId>
              </a:tblPr>
              <a:tblGrid>
                <a:gridCol w="5519737">
                  <a:extLst>
                    <a:ext uri="{9D8B030D-6E8A-4147-A177-3AD203B41FA5}">
                      <a16:colId xmlns:a16="http://schemas.microsoft.com/office/drawing/2014/main" val="20000"/>
                    </a:ext>
                  </a:extLst>
                </a:gridCol>
              </a:tblGrid>
              <a:tr h="370840">
                <a:tc>
                  <a:txBody>
                    <a:bodyPr/>
                    <a:lstStyle/>
                    <a:p>
                      <a:r>
                        <a:rPr lang="en-GB" sz="1400" b="0" dirty="0">
                          <a:solidFill>
                            <a:schemeClr val="tx1"/>
                          </a:solidFill>
                          <a:latin typeface="Century Gothic" panose="020B0502020202020204" pitchFamily="34" charset="0"/>
                        </a:rPr>
                        <a:t>Was the person who wrote</a:t>
                      </a:r>
                      <a:r>
                        <a:rPr lang="en-GB" sz="1400" b="0" baseline="0" dirty="0">
                          <a:solidFill>
                            <a:schemeClr val="tx1"/>
                          </a:solidFill>
                          <a:latin typeface="Century Gothic" panose="020B0502020202020204" pitchFamily="34" charset="0"/>
                        </a:rPr>
                        <a:t> to the zoo a boy or a girl?</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1"/>
                  </a:ext>
                </a:extLst>
              </a:tr>
              <a:tr h="370840">
                <a:tc>
                  <a:txBody>
                    <a:bodyPr/>
                    <a:lstStyle/>
                    <a:p>
                      <a:r>
                        <a:rPr lang="en-GB" sz="1400" dirty="0">
                          <a:latin typeface="Century Gothic" panose="020B0502020202020204" pitchFamily="34" charset="0"/>
                        </a:rPr>
                        <a:t>Why did the boy or girl write to the zoo?</a:t>
                      </a:r>
                    </a:p>
                  </a:txBody>
                  <a:tcPr>
                    <a:solidFill>
                      <a:schemeClr val="accent1">
                        <a:lumMod val="20000"/>
                        <a:lumOff val="80000"/>
                      </a:schemeClr>
                    </a:solidFill>
                  </a:tcPr>
                </a:tc>
                <a:extLst>
                  <a:ext uri="{0D108BD9-81ED-4DB2-BD59-A6C34878D82A}">
                    <a16:rowId xmlns:a16="http://schemas.microsoft.com/office/drawing/2014/main" val="10002"/>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370840">
                <a:tc>
                  <a:txBody>
                    <a:bodyPr/>
                    <a:lstStyle/>
                    <a:p>
                      <a:r>
                        <a:rPr lang="en-GB" sz="1400" kern="1200" dirty="0">
                          <a:solidFill>
                            <a:schemeClr val="dk1"/>
                          </a:solidFill>
                          <a:effectLst/>
                          <a:latin typeface="Century Gothic" panose="020B0502020202020204" pitchFamily="34" charset="0"/>
                          <a:ea typeface="+mn-ea"/>
                          <a:cs typeface="+mn-cs"/>
                        </a:rPr>
                        <a:t>Look</a:t>
                      </a:r>
                      <a:r>
                        <a:rPr lang="en-GB" sz="1400" kern="1200" baseline="0" dirty="0">
                          <a:solidFill>
                            <a:schemeClr val="dk1"/>
                          </a:solidFill>
                          <a:effectLst/>
                          <a:latin typeface="Century Gothic" panose="020B0502020202020204" pitchFamily="34" charset="0"/>
                          <a:ea typeface="+mn-ea"/>
                          <a:cs typeface="+mn-cs"/>
                        </a:rPr>
                        <a:t> at the book. W</a:t>
                      </a:r>
                      <a:r>
                        <a:rPr lang="en-GB" sz="1400" kern="1200" dirty="0">
                          <a:solidFill>
                            <a:schemeClr val="dk1"/>
                          </a:solidFill>
                          <a:effectLst/>
                          <a:latin typeface="Century Gothic" panose="020B0502020202020204" pitchFamily="34" charset="0"/>
                          <a:ea typeface="+mn-ea"/>
                          <a:cs typeface="+mn-cs"/>
                        </a:rPr>
                        <a:t>hich box or crate is the most sensible for the animal inside? Give your reasons.</a:t>
                      </a:r>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5"/>
                  </a:ext>
                </a:extLst>
              </a:tr>
              <a:tr h="370840">
                <a:tc>
                  <a:txBody>
                    <a:bodyPr/>
                    <a:lstStyle/>
                    <a:p>
                      <a:r>
                        <a:rPr lang="en-GB" sz="1400" dirty="0">
                          <a:latin typeface="Century Gothic" panose="020B0502020202020204" pitchFamily="34" charset="0"/>
                        </a:rPr>
                        <a:t>Why would most zoo animals not make good pets?</a:t>
                      </a:r>
                    </a:p>
                  </a:txBody>
                  <a:tcPr/>
                </a:tc>
                <a:extLst>
                  <a:ext uri="{0D108BD9-81ED-4DB2-BD59-A6C34878D82A}">
                    <a16:rowId xmlns:a16="http://schemas.microsoft.com/office/drawing/2014/main" val="10006"/>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7"/>
                  </a:ext>
                </a:extLst>
              </a:tr>
              <a:tr h="370840">
                <a:tc>
                  <a:txBody>
                    <a:bodyPr/>
                    <a:lstStyle/>
                    <a:p>
                      <a:r>
                        <a:rPr lang="en-GB" sz="1400" dirty="0">
                          <a:latin typeface="Century Gothic" panose="020B0502020202020204" pitchFamily="34" charset="0"/>
                        </a:rPr>
                        <a:t>If you could choose to have any pet, which animal would you choose? Give your reasons.</a:t>
                      </a:r>
                    </a:p>
                  </a:txBody>
                  <a:tcPr/>
                </a:tc>
                <a:extLst>
                  <a:ext uri="{0D108BD9-81ED-4DB2-BD59-A6C34878D82A}">
                    <a16:rowId xmlns:a16="http://schemas.microsoft.com/office/drawing/2014/main" val="10008"/>
                  </a:ext>
                </a:extLst>
              </a:tr>
              <a:tr h="370840">
                <a:tc>
                  <a:txBody>
                    <a:bodyPr/>
                    <a:lstStyle/>
                    <a:p>
                      <a:endParaRPr lang="en-GB" sz="1600" dirty="0">
                        <a:latin typeface="Century Gothic" panose="020B0502020202020204" pitchFamily="34" charset="0"/>
                      </a:endParaRPr>
                    </a:p>
                  </a:txBody>
                  <a:tcPr/>
                </a:tc>
                <a:extLst>
                  <a:ext uri="{0D108BD9-81ED-4DB2-BD59-A6C34878D82A}">
                    <a16:rowId xmlns:a16="http://schemas.microsoft.com/office/drawing/2014/main" val="10009"/>
                  </a:ext>
                </a:extLst>
              </a:tr>
            </a:tbl>
          </a:graphicData>
        </a:graphic>
      </p:graphicFrame>
      <p:sp>
        <p:nvSpPr>
          <p:cNvPr id="7" name="TextBox 6"/>
          <p:cNvSpPr txBox="1"/>
          <p:nvPr/>
        </p:nvSpPr>
        <p:spPr>
          <a:xfrm>
            <a:off x="456157" y="1619206"/>
            <a:ext cx="2390074" cy="584775"/>
          </a:xfrm>
          <a:prstGeom prst="rect">
            <a:avLst/>
          </a:prstGeom>
          <a:noFill/>
        </p:spPr>
        <p:txBody>
          <a:bodyPr wrap="square" rtlCol="0">
            <a:spAutoFit/>
          </a:bodyPr>
          <a:lstStyle/>
          <a:p>
            <a:r>
              <a:rPr lang="en-GB" sz="1600" b="1" dirty="0">
                <a:latin typeface="Century Gothic" panose="020B0502020202020204" pitchFamily="34" charset="0"/>
              </a:rPr>
              <a:t>General questions to explore with the class</a:t>
            </a:r>
          </a:p>
        </p:txBody>
      </p:sp>
      <p:sp>
        <p:nvSpPr>
          <p:cNvPr id="5" name="Footer Placeholder 4"/>
          <p:cNvSpPr>
            <a:spLocks noGrp="1"/>
          </p:cNvSpPr>
          <p:nvPr>
            <p:ph type="ftr" sz="quarter" idx="11"/>
          </p:nvPr>
        </p:nvSpPr>
        <p:spPr/>
        <p:txBody>
          <a:bodyPr/>
          <a:lstStyle/>
          <a:p>
            <a:r>
              <a:rPr lang="en-GB"/>
              <a:t>© Focus Education UK Ltd</a:t>
            </a:r>
            <a:endParaRPr lang="en-GB" dirty="0"/>
          </a:p>
        </p:txBody>
      </p:sp>
      <p:sp>
        <p:nvSpPr>
          <p:cNvPr id="9" name="Slide Number Placeholder 8"/>
          <p:cNvSpPr>
            <a:spLocks noGrp="1"/>
          </p:cNvSpPr>
          <p:nvPr>
            <p:ph type="sldNum" sz="quarter" idx="12"/>
          </p:nvPr>
        </p:nvSpPr>
        <p:spPr/>
        <p:txBody>
          <a:bodyPr/>
          <a:lstStyle/>
          <a:p>
            <a:fld id="{783CD38E-C31D-4515-A670-E50640EE9A8F}" type="slidenum">
              <a:rPr lang="en-GB" smtClean="0"/>
              <a:t>10</a:t>
            </a:fld>
            <a:endParaRPr lang="en-GB" dirty="0"/>
          </a:p>
        </p:txBody>
      </p:sp>
    </p:spTree>
    <p:extLst>
      <p:ext uri="{BB962C8B-B14F-4D97-AF65-F5344CB8AC3E}">
        <p14:creationId xmlns:p14="http://schemas.microsoft.com/office/powerpoint/2010/main" val="21491208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74502"/>
            <a:ext cx="7886700" cy="897475"/>
          </a:xfrm>
        </p:spPr>
        <p:txBody>
          <a:bodyPr>
            <a:normAutofit/>
          </a:bodyPr>
          <a:lstStyle/>
          <a:p>
            <a:r>
              <a:rPr lang="en-GB" sz="2400" b="1" dirty="0">
                <a:latin typeface="Century Gothic" panose="020B0502020202020204" pitchFamily="34" charset="0"/>
              </a:rPr>
              <a:t>Dear Zoo by Rod Campbell (continued)</a:t>
            </a:r>
            <a:endParaRPr lang="en-GB" sz="2400" dirty="0"/>
          </a:p>
        </p:txBody>
      </p:sp>
      <p:pic>
        <p:nvPicPr>
          <p:cNvPr id="6" name="Content Placeholder 5" descr="C:\Users\Clive Davies\Desktop\NEW DOCUMENTS\Tests\Reading\Year 1\Dear Zoo.jpg"/>
          <p:cNvPicPr>
            <a:picLocks noGrp="1"/>
          </p:cNvPicPr>
          <p:nvPr>
            <p:ph sz="half" idx="1"/>
          </p:nvPr>
        </p:nvPicPr>
        <p:blipFill>
          <a:blip r:embed="rId2" cstate="print">
            <a:extLst>
              <a:ext uri="{28A0092B-C50C-407E-A947-70E740481C1C}">
                <a14:useLocalDpi xmlns:a14="http://schemas.microsoft.com/office/drawing/2010/main" val="0"/>
              </a:ext>
            </a:extLst>
          </a:blip>
          <a:srcRect/>
          <a:stretch>
            <a:fillRect/>
          </a:stretch>
        </p:blipFill>
        <p:spPr bwMode="auto">
          <a:xfrm>
            <a:off x="378884" y="2468531"/>
            <a:ext cx="2319711" cy="1441695"/>
          </a:xfrm>
          <a:prstGeom prst="rect">
            <a:avLst/>
          </a:prstGeom>
          <a:noFill/>
          <a:ln>
            <a:noFill/>
          </a:ln>
        </p:spPr>
      </p:pic>
      <p:graphicFrame>
        <p:nvGraphicFramePr>
          <p:cNvPr id="8" name="Content Placeholder 7"/>
          <p:cNvGraphicFramePr>
            <a:graphicFrameLocks noGrp="1"/>
          </p:cNvGraphicFramePr>
          <p:nvPr>
            <p:ph sz="half" idx="2"/>
            <p:extLst>
              <p:ext uri="{D42A27DB-BD31-4B8C-83A1-F6EECF244321}">
                <p14:modId xmlns:p14="http://schemas.microsoft.com/office/powerpoint/2010/main" val="4284659269"/>
              </p:ext>
            </p:extLst>
          </p:nvPr>
        </p:nvGraphicFramePr>
        <p:xfrm>
          <a:off x="2987899" y="1171977"/>
          <a:ext cx="5519738" cy="4963661"/>
        </p:xfrm>
        <a:graphic>
          <a:graphicData uri="http://schemas.openxmlformats.org/drawingml/2006/table">
            <a:tbl>
              <a:tblPr firstRow="1" bandRow="1">
                <a:tableStyleId>{5C22544A-7EE6-4342-B048-85BDC9FD1C3A}</a:tableStyleId>
              </a:tblPr>
              <a:tblGrid>
                <a:gridCol w="2759869">
                  <a:extLst>
                    <a:ext uri="{9D8B030D-6E8A-4147-A177-3AD203B41FA5}">
                      <a16:colId xmlns:a16="http://schemas.microsoft.com/office/drawing/2014/main" val="20000"/>
                    </a:ext>
                  </a:extLst>
                </a:gridCol>
                <a:gridCol w="2759869">
                  <a:extLst>
                    <a:ext uri="{9D8B030D-6E8A-4147-A177-3AD203B41FA5}">
                      <a16:colId xmlns:a16="http://schemas.microsoft.com/office/drawing/2014/main" val="20001"/>
                    </a:ext>
                  </a:extLst>
                </a:gridCol>
              </a:tblGrid>
              <a:tr h="370840">
                <a:tc gridSpan="2">
                  <a:txBody>
                    <a:bodyPr/>
                    <a:lstStyle/>
                    <a:p>
                      <a:r>
                        <a:rPr lang="en-GB" sz="1400" b="0" kern="1200" dirty="0">
                          <a:solidFill>
                            <a:schemeClr val="tx1"/>
                          </a:solidFill>
                          <a:effectLst/>
                          <a:latin typeface="Century Gothic" panose="020B0502020202020204" pitchFamily="34" charset="0"/>
                          <a:ea typeface="+mn-ea"/>
                          <a:cs typeface="+mn-cs"/>
                        </a:rPr>
                        <a:t>Create your own pages for ‘Dear Zoo’ book using two </a:t>
                      </a:r>
                      <a:r>
                        <a:rPr lang="en-GB" sz="1400" b="1" kern="1200" dirty="0">
                          <a:solidFill>
                            <a:schemeClr val="tx1"/>
                          </a:solidFill>
                          <a:effectLst/>
                          <a:latin typeface="Century Gothic" panose="020B0502020202020204" pitchFamily="34" charset="0"/>
                          <a:ea typeface="+mn-ea"/>
                          <a:cs typeface="+mn-cs"/>
                        </a:rPr>
                        <a:t>amphibians</a:t>
                      </a:r>
                      <a:r>
                        <a:rPr lang="en-GB" sz="1400" b="0" kern="1200" dirty="0">
                          <a:solidFill>
                            <a:schemeClr val="tx1"/>
                          </a:solidFill>
                          <a:effectLst/>
                          <a:latin typeface="Century Gothic" panose="020B0502020202020204" pitchFamily="34" charset="0"/>
                          <a:ea typeface="+mn-ea"/>
                          <a:cs typeface="+mn-cs"/>
                        </a:rPr>
                        <a:t> of your choice.</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tc hMerge="1">
                  <a:txBody>
                    <a:bodyPr/>
                    <a:lstStyle/>
                    <a:p>
                      <a:endParaRPr lang="en-GB"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1112520">
                <a:tc>
                  <a:txBody>
                    <a:bodyPr/>
                    <a:lstStyle/>
                    <a:p>
                      <a:endParaRPr lang="en-GB" sz="1400" dirty="0">
                        <a:latin typeface="Century Gothic" panose="020B0502020202020204" pitchFamily="34" charset="0"/>
                      </a:endParaRPr>
                    </a:p>
                  </a:txBody>
                  <a:tcPr/>
                </a:tc>
                <a:tc>
                  <a:txBody>
                    <a:bodyPr/>
                    <a:lstStyle/>
                    <a:p>
                      <a:pPr marL="285750" indent="-285750">
                        <a:buFont typeface="Arial" panose="020B0604020202020204" pitchFamily="34" charset="0"/>
                        <a:buChar char="•"/>
                      </a:pPr>
                      <a:r>
                        <a:rPr lang="en-GB" sz="1400" dirty="0">
                          <a:latin typeface="Century Gothic" panose="020B0502020202020204" pitchFamily="34" charset="0"/>
                        </a:rPr>
                        <a:t>Live on</a:t>
                      </a:r>
                      <a:r>
                        <a:rPr lang="en-GB" sz="1400" baseline="0" dirty="0">
                          <a:latin typeface="Century Gothic" panose="020B0502020202020204" pitchFamily="34" charset="0"/>
                        </a:rPr>
                        <a:t> land and water</a:t>
                      </a:r>
                    </a:p>
                    <a:p>
                      <a:pPr marL="285750" indent="-285750">
                        <a:buFont typeface="Arial" panose="020B0604020202020204" pitchFamily="34" charset="0"/>
                        <a:buChar char="•"/>
                      </a:pPr>
                      <a:r>
                        <a:rPr lang="en-GB" sz="1400" baseline="0" dirty="0">
                          <a:latin typeface="Century Gothic" panose="020B0502020202020204" pitchFamily="34" charset="0"/>
                        </a:rPr>
                        <a:t>Have gills to breathe underwater and lungs to breathe on land</a:t>
                      </a:r>
                    </a:p>
                    <a:p>
                      <a:pPr marL="285750" indent="-285750">
                        <a:buFont typeface="Arial" panose="020B0604020202020204" pitchFamily="34" charset="0"/>
                        <a:buChar char="•"/>
                      </a:pPr>
                      <a:r>
                        <a:rPr lang="en-GB" sz="1400" baseline="0" dirty="0">
                          <a:latin typeface="Century Gothic" panose="020B0502020202020204" pitchFamily="34" charset="0"/>
                        </a:rPr>
                        <a:t>Lay eggs from which young ones hatch</a:t>
                      </a:r>
                    </a:p>
                    <a:p>
                      <a:pPr marL="285750" indent="-285750">
                        <a:buFont typeface="Arial" panose="020B0604020202020204" pitchFamily="34" charset="0"/>
                        <a:buChar char="•"/>
                      </a:pPr>
                      <a:r>
                        <a:rPr lang="en-GB" sz="1400" baseline="0" dirty="0">
                          <a:latin typeface="Century Gothic" panose="020B0502020202020204" pitchFamily="34" charset="0"/>
                        </a:rPr>
                        <a:t>They are cold-blooded animals.</a:t>
                      </a:r>
                      <a:endParaRPr lang="en-GB" sz="1400" dirty="0">
                        <a:latin typeface="Century Gothic" panose="020B0502020202020204" pitchFamily="34" charset="0"/>
                      </a:endParaRPr>
                    </a:p>
                  </a:txBody>
                  <a:tcPr/>
                </a:tc>
                <a:extLst>
                  <a:ext uri="{0D108BD9-81ED-4DB2-BD59-A6C34878D82A}">
                    <a16:rowId xmlns:a16="http://schemas.microsoft.com/office/drawing/2014/main" val="10001"/>
                  </a:ext>
                </a:extLst>
              </a:tr>
              <a:tr h="300221">
                <a:tc>
                  <a:txBody>
                    <a:bodyPr/>
                    <a:lstStyle/>
                    <a:p>
                      <a:pPr>
                        <a:spcAft>
                          <a:spcPts val="0"/>
                        </a:spcAft>
                      </a:pPr>
                      <a:r>
                        <a:rPr lang="en-GB" sz="1400" b="1" dirty="0">
                          <a:solidFill>
                            <a:srgbClr val="000000"/>
                          </a:solidFill>
                          <a:effectLst/>
                          <a:latin typeface="Century Gothic" panose="020B0502020202020204" pitchFamily="34" charset="0"/>
                          <a:ea typeface="Calibri" panose="020F0502020204030204" pitchFamily="34" charset="0"/>
                          <a:cs typeface="Myriad Pro"/>
                        </a:rPr>
                        <a:t>First choice</a:t>
                      </a:r>
                      <a:r>
                        <a:rPr lang="en-GB" sz="1400" b="1" i="1" dirty="0">
                          <a:solidFill>
                            <a:srgbClr val="000000"/>
                          </a:solidFill>
                          <a:effectLst/>
                          <a:latin typeface="Century Gothic" panose="020B0502020202020204" pitchFamily="34" charset="0"/>
                          <a:ea typeface="Calibri" panose="020F0502020204030204" pitchFamily="34" charset="0"/>
                          <a:cs typeface="Myriad Pro"/>
                        </a:rPr>
                        <a:t> </a:t>
                      </a:r>
                      <a:endParaRPr lang="en-GB" sz="1400" dirty="0">
                        <a:solidFill>
                          <a:srgbClr val="000000"/>
                        </a:solidFill>
                        <a:effectLst/>
                        <a:latin typeface="Myriad Pro"/>
                        <a:ea typeface="Calibri" panose="020F0502020204030204" pitchFamily="34" charset="0"/>
                        <a:cs typeface="Myriad Pro"/>
                      </a:endParaRPr>
                    </a:p>
                  </a:txBody>
                  <a:tcPr marL="68580" marR="68580" marT="0" marB="0"/>
                </a:tc>
                <a:tc>
                  <a:txBody>
                    <a:bodyPr/>
                    <a:lstStyle/>
                    <a:p>
                      <a:pPr>
                        <a:spcAft>
                          <a:spcPts val="0"/>
                        </a:spcAft>
                      </a:pPr>
                      <a:r>
                        <a:rPr lang="en-GB" sz="1400" b="1" dirty="0">
                          <a:solidFill>
                            <a:srgbClr val="000000"/>
                          </a:solidFill>
                          <a:effectLst/>
                          <a:latin typeface="Century Gothic" panose="020B0502020202020204" pitchFamily="34" charset="0"/>
                          <a:ea typeface="Calibri" panose="020F0502020204030204" pitchFamily="34" charset="0"/>
                          <a:cs typeface="Myriad Pro"/>
                        </a:rPr>
                        <a:t>Second Choice</a:t>
                      </a:r>
                      <a:endParaRPr lang="en-GB" sz="1400" dirty="0">
                        <a:solidFill>
                          <a:srgbClr val="000000"/>
                        </a:solidFill>
                        <a:effectLst/>
                        <a:latin typeface="Myriad Pro"/>
                        <a:ea typeface="Calibri" panose="020F0502020204030204" pitchFamily="34" charset="0"/>
                        <a:cs typeface="Myriad Pro"/>
                      </a:endParaRPr>
                    </a:p>
                  </a:txBody>
                  <a:tcPr marL="68580" marR="68580" marT="0" marB="0"/>
                </a:tc>
                <a:extLst>
                  <a:ext uri="{0D108BD9-81ED-4DB2-BD59-A6C34878D82A}">
                    <a16:rowId xmlns:a16="http://schemas.microsoft.com/office/drawing/2014/main" val="10002"/>
                  </a:ext>
                </a:extLst>
              </a:tr>
              <a:tr h="1854200">
                <a:tc>
                  <a:txBody>
                    <a:bodyPr/>
                    <a:lstStyle/>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 </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I wrote to the zoo to send me an</a:t>
                      </a:r>
                      <a:r>
                        <a:rPr lang="en-GB" sz="1400" baseline="0" dirty="0">
                          <a:solidFill>
                            <a:srgbClr val="000000"/>
                          </a:solidFill>
                          <a:effectLst/>
                          <a:latin typeface="Century Gothic" panose="020B0502020202020204" pitchFamily="34" charset="0"/>
                          <a:ea typeface="Calibri" panose="020F0502020204030204" pitchFamily="34" charset="0"/>
                          <a:cs typeface="Myriad Pro"/>
                        </a:rPr>
                        <a:t> amphibian</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 </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They sent me a___________________</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 </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It was too______________________</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 </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I sent it back</a:t>
                      </a:r>
                      <a:endParaRPr lang="en-GB" sz="1400" dirty="0">
                        <a:solidFill>
                          <a:srgbClr val="000000"/>
                        </a:solidFill>
                        <a:effectLst/>
                        <a:latin typeface="Myriad Pro"/>
                        <a:ea typeface="Calibri" panose="020F0502020204030204" pitchFamily="34" charset="0"/>
                        <a:cs typeface="Myriad Pro"/>
                      </a:endParaRPr>
                    </a:p>
                  </a:txBody>
                  <a:tcPr marL="68580" marR="68580" marT="0" marB="0"/>
                </a:tc>
                <a:tc>
                  <a:txBody>
                    <a:bodyPr/>
                    <a:lstStyle/>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 </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I wrote to the zoo to send me a pet</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 </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They sent me a___________________</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 </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It was too______________________</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 </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I sent it back</a:t>
                      </a:r>
                      <a:endParaRPr lang="en-GB" sz="1400" dirty="0">
                        <a:solidFill>
                          <a:srgbClr val="000000"/>
                        </a:solidFill>
                        <a:effectLst/>
                        <a:latin typeface="Myriad Pro"/>
                        <a:ea typeface="Calibri" panose="020F0502020204030204" pitchFamily="34" charset="0"/>
                        <a:cs typeface="Myriad Pro"/>
                      </a:endParaRPr>
                    </a:p>
                  </a:txBody>
                  <a:tcPr marL="68580" marR="68580" marT="0" marB="0"/>
                </a:tc>
                <a:extLst>
                  <a:ext uri="{0D108BD9-81ED-4DB2-BD59-A6C34878D82A}">
                    <a16:rowId xmlns:a16="http://schemas.microsoft.com/office/drawing/2014/main" val="10003"/>
                  </a:ext>
                </a:extLst>
              </a:tr>
            </a:tbl>
          </a:graphicData>
        </a:graphic>
      </p:graphicFrame>
      <p:sp>
        <p:nvSpPr>
          <p:cNvPr id="7" name="TextBox 6"/>
          <p:cNvSpPr txBox="1"/>
          <p:nvPr/>
        </p:nvSpPr>
        <p:spPr>
          <a:xfrm>
            <a:off x="378884" y="1518832"/>
            <a:ext cx="2486979" cy="738664"/>
          </a:xfrm>
          <a:prstGeom prst="rect">
            <a:avLst/>
          </a:prstGeom>
          <a:noFill/>
        </p:spPr>
        <p:txBody>
          <a:bodyPr wrap="square" rtlCol="0">
            <a:spAutoFit/>
          </a:bodyPr>
          <a:lstStyle/>
          <a:p>
            <a:r>
              <a:rPr lang="en-GB" sz="1400" b="1" dirty="0">
                <a:latin typeface="Century Gothic" panose="020B0502020202020204" pitchFamily="34" charset="0"/>
              </a:rPr>
              <a:t>Science- based questions to explore </a:t>
            </a:r>
          </a:p>
          <a:p>
            <a:r>
              <a:rPr lang="en-GB" sz="1400" b="1" dirty="0">
                <a:latin typeface="Century Gothic" panose="020B0502020202020204" pitchFamily="34" charset="0"/>
              </a:rPr>
              <a:t>with your class</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28950" y="1712889"/>
            <a:ext cx="2702149" cy="1744170"/>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8884" y="4982865"/>
            <a:ext cx="1289778" cy="1260000"/>
          </a:xfrm>
          <a:prstGeom prst="rect">
            <a:avLst/>
          </a:prstGeom>
        </p:spPr>
      </p:pic>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577063" y="5067551"/>
            <a:ext cx="1288800" cy="1288800"/>
          </a:xfrm>
          <a:prstGeom prst="rect">
            <a:avLst/>
          </a:prstGeom>
        </p:spPr>
      </p:pic>
      <p:sp>
        <p:nvSpPr>
          <p:cNvPr id="11" name="Footer Placeholder 10"/>
          <p:cNvSpPr>
            <a:spLocks noGrp="1"/>
          </p:cNvSpPr>
          <p:nvPr>
            <p:ph type="ftr" sz="quarter" idx="11"/>
          </p:nvPr>
        </p:nvSpPr>
        <p:spPr/>
        <p:txBody>
          <a:bodyPr/>
          <a:lstStyle/>
          <a:p>
            <a:r>
              <a:rPr lang="en-GB"/>
              <a:t>© Focus Education UK Ltd</a:t>
            </a:r>
            <a:endParaRPr lang="en-GB" dirty="0"/>
          </a:p>
        </p:txBody>
      </p:sp>
      <p:sp>
        <p:nvSpPr>
          <p:cNvPr id="12" name="Slide Number Placeholder 11"/>
          <p:cNvSpPr>
            <a:spLocks noGrp="1"/>
          </p:cNvSpPr>
          <p:nvPr>
            <p:ph type="sldNum" sz="quarter" idx="12"/>
          </p:nvPr>
        </p:nvSpPr>
        <p:spPr/>
        <p:txBody>
          <a:bodyPr/>
          <a:lstStyle/>
          <a:p>
            <a:fld id="{783CD38E-C31D-4515-A670-E50640EE9A8F}" type="slidenum">
              <a:rPr lang="en-GB" smtClean="0"/>
              <a:t>11</a:t>
            </a:fld>
            <a:endParaRPr lang="en-GB" dirty="0"/>
          </a:p>
        </p:txBody>
      </p:sp>
    </p:spTree>
    <p:extLst>
      <p:ext uri="{BB962C8B-B14F-4D97-AF65-F5344CB8AC3E}">
        <p14:creationId xmlns:p14="http://schemas.microsoft.com/office/powerpoint/2010/main" val="42885331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871246"/>
          </a:xfrm>
        </p:spPr>
        <p:txBody>
          <a:bodyPr>
            <a:normAutofit/>
          </a:bodyPr>
          <a:lstStyle/>
          <a:p>
            <a:r>
              <a:rPr lang="en-GB" sz="2400" b="1" dirty="0">
                <a:latin typeface="Century Gothic" panose="020B0502020202020204" pitchFamily="34" charset="0"/>
              </a:rPr>
              <a:t>Dear Zoo by Rod Campbell (continued)</a:t>
            </a:r>
            <a:endParaRPr lang="en-GB" sz="2400" dirty="0"/>
          </a:p>
        </p:txBody>
      </p:sp>
      <p:pic>
        <p:nvPicPr>
          <p:cNvPr id="6" name="Content Placeholder 5" descr="C:\Users\Clive Davies\Desktop\NEW DOCUMENTS\Tests\Reading\Year 1\Dear Zoo.jpg"/>
          <p:cNvPicPr>
            <a:picLocks noGrp="1"/>
          </p:cNvPicPr>
          <p:nvPr>
            <p:ph sz="half" idx="1"/>
          </p:nvPr>
        </p:nvPicPr>
        <p:blipFill>
          <a:blip r:embed="rId2" cstate="print">
            <a:extLst>
              <a:ext uri="{28A0092B-C50C-407E-A947-70E740481C1C}">
                <a14:useLocalDpi xmlns:a14="http://schemas.microsoft.com/office/drawing/2010/main" val="0"/>
              </a:ext>
            </a:extLst>
          </a:blip>
          <a:srcRect/>
          <a:stretch>
            <a:fillRect/>
          </a:stretch>
        </p:blipFill>
        <p:spPr bwMode="auto">
          <a:xfrm>
            <a:off x="245069" y="2462116"/>
            <a:ext cx="2620794" cy="1709790"/>
          </a:xfrm>
          <a:prstGeom prst="rect">
            <a:avLst/>
          </a:prstGeom>
          <a:noFill/>
          <a:ln>
            <a:noFill/>
          </a:ln>
        </p:spPr>
      </p:pic>
      <p:graphicFrame>
        <p:nvGraphicFramePr>
          <p:cNvPr id="8" name="Content Placeholder 7"/>
          <p:cNvGraphicFramePr>
            <a:graphicFrameLocks noGrp="1"/>
          </p:cNvGraphicFramePr>
          <p:nvPr>
            <p:ph sz="half" idx="2"/>
            <p:extLst>
              <p:ext uri="{D42A27DB-BD31-4B8C-83A1-F6EECF244321}">
                <p14:modId xmlns:p14="http://schemas.microsoft.com/office/powerpoint/2010/main" val="3575035940"/>
              </p:ext>
            </p:extLst>
          </p:nvPr>
        </p:nvGraphicFramePr>
        <p:xfrm>
          <a:off x="2995612" y="1066518"/>
          <a:ext cx="5519738" cy="5177021"/>
        </p:xfrm>
        <a:graphic>
          <a:graphicData uri="http://schemas.openxmlformats.org/drawingml/2006/table">
            <a:tbl>
              <a:tblPr firstRow="1" bandRow="1">
                <a:tableStyleId>{5C22544A-7EE6-4342-B048-85BDC9FD1C3A}</a:tableStyleId>
              </a:tblPr>
              <a:tblGrid>
                <a:gridCol w="2759869">
                  <a:extLst>
                    <a:ext uri="{9D8B030D-6E8A-4147-A177-3AD203B41FA5}">
                      <a16:colId xmlns:a16="http://schemas.microsoft.com/office/drawing/2014/main" val="20000"/>
                    </a:ext>
                  </a:extLst>
                </a:gridCol>
                <a:gridCol w="2759869">
                  <a:extLst>
                    <a:ext uri="{9D8B030D-6E8A-4147-A177-3AD203B41FA5}">
                      <a16:colId xmlns:a16="http://schemas.microsoft.com/office/drawing/2014/main" val="20001"/>
                    </a:ext>
                  </a:extLst>
                </a:gridCol>
              </a:tblGrid>
              <a:tr h="370840">
                <a:tc gridSpan="2">
                  <a:txBody>
                    <a:bodyPr/>
                    <a:lstStyle/>
                    <a:p>
                      <a:r>
                        <a:rPr lang="en-GB" sz="1400" b="0" kern="1200" dirty="0">
                          <a:solidFill>
                            <a:schemeClr val="tx1"/>
                          </a:solidFill>
                          <a:effectLst/>
                          <a:latin typeface="Century Gothic" panose="020B0502020202020204" pitchFamily="34" charset="0"/>
                          <a:ea typeface="+mn-ea"/>
                          <a:cs typeface="+mn-cs"/>
                        </a:rPr>
                        <a:t>Create your own pages for ‘Dear Zoo’ book using two </a:t>
                      </a:r>
                      <a:r>
                        <a:rPr lang="en-GB" sz="1400" b="1" kern="1200" dirty="0">
                          <a:solidFill>
                            <a:schemeClr val="tx1"/>
                          </a:solidFill>
                          <a:effectLst/>
                          <a:latin typeface="Century Gothic" panose="020B0502020202020204" pitchFamily="34" charset="0"/>
                          <a:ea typeface="+mn-ea"/>
                          <a:cs typeface="+mn-cs"/>
                        </a:rPr>
                        <a:t>reptiles</a:t>
                      </a:r>
                      <a:r>
                        <a:rPr lang="en-GB" sz="1400" b="0" kern="1200" dirty="0">
                          <a:solidFill>
                            <a:schemeClr val="tx1"/>
                          </a:solidFill>
                          <a:effectLst/>
                          <a:latin typeface="Century Gothic" panose="020B0502020202020204" pitchFamily="34" charset="0"/>
                          <a:ea typeface="+mn-ea"/>
                          <a:cs typeface="+mn-cs"/>
                        </a:rPr>
                        <a:t> of your choice.</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tc hMerge="1">
                  <a:txBody>
                    <a:bodyPr/>
                    <a:lstStyle/>
                    <a:p>
                      <a:endParaRPr lang="en-GB"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1112520">
                <a:tc>
                  <a:txBody>
                    <a:bodyPr/>
                    <a:lstStyle/>
                    <a:p>
                      <a:endParaRPr lang="en-GB" sz="1400" dirty="0">
                        <a:latin typeface="Century Gothic" panose="020B0502020202020204" pitchFamily="34" charset="0"/>
                      </a:endParaRPr>
                    </a:p>
                  </a:txBody>
                  <a:tcPr/>
                </a:tc>
                <a:tc>
                  <a:txBody>
                    <a:bodyPr/>
                    <a:lstStyle/>
                    <a:p>
                      <a:pPr marL="285750" indent="-285750">
                        <a:buFont typeface="Arial" panose="020B0604020202020204" pitchFamily="34" charset="0"/>
                        <a:buChar char="•"/>
                      </a:pPr>
                      <a:r>
                        <a:rPr lang="en-GB" sz="1400" dirty="0">
                          <a:latin typeface="Century Gothic" panose="020B0502020202020204" pitchFamily="34" charset="0"/>
                        </a:rPr>
                        <a:t>They</a:t>
                      </a:r>
                      <a:r>
                        <a:rPr lang="en-GB" sz="1400" baseline="0" dirty="0">
                          <a:latin typeface="Century Gothic" panose="020B0502020202020204" pitchFamily="34" charset="0"/>
                        </a:rPr>
                        <a:t> have dry, scaly skin</a:t>
                      </a:r>
                    </a:p>
                    <a:p>
                      <a:pPr marL="285750" indent="-285750">
                        <a:buFont typeface="Arial" panose="020B0604020202020204" pitchFamily="34" charset="0"/>
                        <a:buChar char="•"/>
                      </a:pPr>
                      <a:r>
                        <a:rPr lang="en-GB" sz="1400" dirty="0">
                          <a:latin typeface="Century Gothic" panose="020B0502020202020204" pitchFamily="34" charset="0"/>
                        </a:rPr>
                        <a:t>They lay eggs</a:t>
                      </a:r>
                    </a:p>
                    <a:p>
                      <a:pPr marL="285750" indent="-285750">
                        <a:buFont typeface="Arial" panose="020B0604020202020204" pitchFamily="34" charset="0"/>
                        <a:buChar char="•"/>
                      </a:pPr>
                      <a:r>
                        <a:rPr lang="en-GB" sz="1400" dirty="0">
                          <a:latin typeface="Century Gothic" panose="020B0502020202020204" pitchFamily="34" charset="0"/>
                        </a:rPr>
                        <a:t>They are cold-blooded</a:t>
                      </a:r>
                    </a:p>
                    <a:p>
                      <a:pPr marL="285750" indent="-285750">
                        <a:buFont typeface="Arial" panose="020B0604020202020204" pitchFamily="34" charset="0"/>
                        <a:buChar char="•"/>
                      </a:pPr>
                      <a:r>
                        <a:rPr lang="en-GB" sz="1400" dirty="0">
                          <a:latin typeface="Century Gothic" panose="020B0502020202020204" pitchFamily="34" charset="0"/>
                        </a:rPr>
                        <a:t>Examples: Lizards, snakes. turtles</a:t>
                      </a:r>
                      <a:r>
                        <a:rPr lang="en-GB" sz="1400" baseline="0" dirty="0">
                          <a:latin typeface="Century Gothic" panose="020B0502020202020204" pitchFamily="34" charset="0"/>
                        </a:rPr>
                        <a:t> and tortoises</a:t>
                      </a:r>
                    </a:p>
                    <a:p>
                      <a:pPr marL="285750" indent="-285750">
                        <a:buFont typeface="Arial" panose="020B0604020202020204" pitchFamily="34" charset="0"/>
                        <a:buChar char="•"/>
                      </a:pPr>
                      <a:endParaRPr lang="en-GB" sz="1400" baseline="0" dirty="0">
                        <a:latin typeface="Century Gothic" panose="020B0502020202020204" pitchFamily="34" charset="0"/>
                      </a:endParaRPr>
                    </a:p>
                    <a:p>
                      <a:pPr marL="285750" indent="-285750">
                        <a:buFont typeface="Arial" panose="020B0604020202020204" pitchFamily="34" charset="0"/>
                        <a:buChar char="•"/>
                      </a:pPr>
                      <a:endParaRPr lang="en-GB" sz="1400" baseline="0" dirty="0">
                        <a:latin typeface="Century Gothic" panose="020B0502020202020204" pitchFamily="34" charset="0"/>
                      </a:endParaRPr>
                    </a:p>
                    <a:p>
                      <a:pPr marL="0" indent="0">
                        <a:buFont typeface="Arial" panose="020B0604020202020204" pitchFamily="34" charset="0"/>
                        <a:buNone/>
                      </a:pPr>
                      <a:endParaRPr lang="en-GB" sz="1400" baseline="0" dirty="0">
                        <a:latin typeface="Century Gothic" panose="020B0502020202020204" pitchFamily="34" charset="0"/>
                      </a:endParaRPr>
                    </a:p>
                    <a:p>
                      <a:pPr marL="285750" indent="-285750">
                        <a:buFont typeface="Arial" panose="020B0604020202020204" pitchFamily="34" charset="0"/>
                        <a:buChar char="•"/>
                      </a:pPr>
                      <a:endParaRPr lang="en-GB" sz="1400" dirty="0">
                        <a:latin typeface="Century Gothic" panose="020B0502020202020204" pitchFamily="34" charset="0"/>
                      </a:endParaRPr>
                    </a:p>
                  </a:txBody>
                  <a:tcPr/>
                </a:tc>
                <a:extLst>
                  <a:ext uri="{0D108BD9-81ED-4DB2-BD59-A6C34878D82A}">
                    <a16:rowId xmlns:a16="http://schemas.microsoft.com/office/drawing/2014/main" val="10001"/>
                  </a:ext>
                </a:extLst>
              </a:tr>
              <a:tr h="300221">
                <a:tc>
                  <a:txBody>
                    <a:bodyPr/>
                    <a:lstStyle/>
                    <a:p>
                      <a:pPr>
                        <a:spcAft>
                          <a:spcPts val="0"/>
                        </a:spcAft>
                      </a:pPr>
                      <a:r>
                        <a:rPr lang="en-GB" sz="1400" b="1" dirty="0">
                          <a:solidFill>
                            <a:srgbClr val="000000"/>
                          </a:solidFill>
                          <a:effectLst/>
                          <a:latin typeface="Century Gothic" panose="020B0502020202020204" pitchFamily="34" charset="0"/>
                          <a:ea typeface="Calibri" panose="020F0502020204030204" pitchFamily="34" charset="0"/>
                          <a:cs typeface="Myriad Pro"/>
                        </a:rPr>
                        <a:t>First choice</a:t>
                      </a:r>
                      <a:r>
                        <a:rPr lang="en-GB" sz="1400" b="1" i="1" dirty="0">
                          <a:solidFill>
                            <a:srgbClr val="000000"/>
                          </a:solidFill>
                          <a:effectLst/>
                          <a:latin typeface="Century Gothic" panose="020B0502020202020204" pitchFamily="34" charset="0"/>
                          <a:ea typeface="Calibri" panose="020F0502020204030204" pitchFamily="34" charset="0"/>
                          <a:cs typeface="Myriad Pro"/>
                        </a:rPr>
                        <a:t> </a:t>
                      </a:r>
                      <a:endParaRPr lang="en-GB" sz="1400" dirty="0">
                        <a:solidFill>
                          <a:srgbClr val="000000"/>
                        </a:solidFill>
                        <a:effectLst/>
                        <a:latin typeface="Myriad Pro"/>
                        <a:ea typeface="Calibri" panose="020F0502020204030204" pitchFamily="34" charset="0"/>
                        <a:cs typeface="Myriad Pro"/>
                      </a:endParaRPr>
                    </a:p>
                  </a:txBody>
                  <a:tcPr marL="68580" marR="68580" marT="0" marB="0"/>
                </a:tc>
                <a:tc>
                  <a:txBody>
                    <a:bodyPr/>
                    <a:lstStyle/>
                    <a:p>
                      <a:pPr>
                        <a:spcAft>
                          <a:spcPts val="0"/>
                        </a:spcAft>
                      </a:pPr>
                      <a:r>
                        <a:rPr lang="en-GB" sz="1400" b="1" dirty="0">
                          <a:solidFill>
                            <a:srgbClr val="000000"/>
                          </a:solidFill>
                          <a:effectLst/>
                          <a:latin typeface="Century Gothic" panose="020B0502020202020204" pitchFamily="34" charset="0"/>
                          <a:ea typeface="Calibri" panose="020F0502020204030204" pitchFamily="34" charset="0"/>
                          <a:cs typeface="Myriad Pro"/>
                        </a:rPr>
                        <a:t>Second Choice</a:t>
                      </a:r>
                      <a:endParaRPr lang="en-GB" sz="1400" dirty="0">
                        <a:solidFill>
                          <a:srgbClr val="000000"/>
                        </a:solidFill>
                        <a:effectLst/>
                        <a:latin typeface="Myriad Pro"/>
                        <a:ea typeface="Calibri" panose="020F0502020204030204" pitchFamily="34" charset="0"/>
                        <a:cs typeface="Myriad Pro"/>
                      </a:endParaRPr>
                    </a:p>
                  </a:txBody>
                  <a:tcPr marL="68580" marR="68580" marT="0" marB="0"/>
                </a:tc>
                <a:extLst>
                  <a:ext uri="{0D108BD9-81ED-4DB2-BD59-A6C34878D82A}">
                    <a16:rowId xmlns:a16="http://schemas.microsoft.com/office/drawing/2014/main" val="10002"/>
                  </a:ext>
                </a:extLst>
              </a:tr>
              <a:tr h="1854200">
                <a:tc>
                  <a:txBody>
                    <a:bodyPr/>
                    <a:lstStyle/>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 </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I wrote to the zoo to send me a</a:t>
                      </a:r>
                      <a:r>
                        <a:rPr lang="en-GB" sz="1400" baseline="0" dirty="0">
                          <a:solidFill>
                            <a:srgbClr val="000000"/>
                          </a:solidFill>
                          <a:effectLst/>
                          <a:latin typeface="Century Gothic" panose="020B0502020202020204" pitchFamily="34" charset="0"/>
                          <a:ea typeface="Calibri" panose="020F0502020204030204" pitchFamily="34" charset="0"/>
                          <a:cs typeface="Myriad Pro"/>
                        </a:rPr>
                        <a:t> reptile</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 </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They sent me a___________________</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 </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It was too______________________</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 </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I sent it back</a:t>
                      </a:r>
                      <a:endParaRPr lang="en-GB" sz="1400" dirty="0">
                        <a:solidFill>
                          <a:srgbClr val="000000"/>
                        </a:solidFill>
                        <a:effectLst/>
                        <a:latin typeface="Myriad Pro"/>
                        <a:ea typeface="Calibri" panose="020F0502020204030204" pitchFamily="34" charset="0"/>
                        <a:cs typeface="Myriad Pro"/>
                      </a:endParaRPr>
                    </a:p>
                  </a:txBody>
                  <a:tcPr marL="68580" marR="68580" marT="0" marB="0"/>
                </a:tc>
                <a:tc>
                  <a:txBody>
                    <a:bodyPr/>
                    <a:lstStyle/>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 </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I wrote to the zoo to send me a pet</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 </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They sent me a___________________</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 </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It was too______________________</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 </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I sent it back</a:t>
                      </a:r>
                      <a:endParaRPr lang="en-GB" sz="1400" dirty="0">
                        <a:solidFill>
                          <a:srgbClr val="000000"/>
                        </a:solidFill>
                        <a:effectLst/>
                        <a:latin typeface="Myriad Pro"/>
                        <a:ea typeface="Calibri" panose="020F0502020204030204" pitchFamily="34" charset="0"/>
                        <a:cs typeface="Myriad Pro"/>
                      </a:endParaRPr>
                    </a:p>
                  </a:txBody>
                  <a:tcPr marL="68580" marR="68580" marT="0" marB="0"/>
                </a:tc>
                <a:extLst>
                  <a:ext uri="{0D108BD9-81ED-4DB2-BD59-A6C34878D82A}">
                    <a16:rowId xmlns:a16="http://schemas.microsoft.com/office/drawing/2014/main" val="10003"/>
                  </a:ext>
                </a:extLst>
              </a:tr>
            </a:tbl>
          </a:graphicData>
        </a:graphic>
      </p:graphicFrame>
      <p:sp>
        <p:nvSpPr>
          <p:cNvPr id="7" name="TextBox 6"/>
          <p:cNvSpPr txBox="1"/>
          <p:nvPr/>
        </p:nvSpPr>
        <p:spPr>
          <a:xfrm>
            <a:off x="378884" y="1585616"/>
            <a:ext cx="2486979" cy="738664"/>
          </a:xfrm>
          <a:prstGeom prst="rect">
            <a:avLst/>
          </a:prstGeom>
          <a:noFill/>
        </p:spPr>
        <p:txBody>
          <a:bodyPr wrap="square" rtlCol="0">
            <a:spAutoFit/>
          </a:bodyPr>
          <a:lstStyle/>
          <a:p>
            <a:r>
              <a:rPr lang="en-GB" sz="1400" b="1" dirty="0">
                <a:latin typeface="Century Gothic" panose="020B0502020202020204" pitchFamily="34" charset="0"/>
              </a:rPr>
              <a:t>Science- based questions to explore </a:t>
            </a:r>
          </a:p>
          <a:p>
            <a:r>
              <a:rPr lang="en-GB" sz="1400" b="1" dirty="0">
                <a:latin typeface="Century Gothic" panose="020B0502020202020204" pitchFamily="34" charset="0"/>
              </a:rPr>
              <a:t>with your class</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28950" y="1616930"/>
            <a:ext cx="2731420" cy="1950518"/>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69208" y="4982865"/>
            <a:ext cx="1289778" cy="1260000"/>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577063" y="5058959"/>
            <a:ext cx="1288800" cy="1288800"/>
          </a:xfrm>
          <a:prstGeom prst="rect">
            <a:avLst/>
          </a:prstGeom>
        </p:spPr>
      </p:pic>
      <p:sp>
        <p:nvSpPr>
          <p:cNvPr id="11" name="Footer Placeholder 10"/>
          <p:cNvSpPr>
            <a:spLocks noGrp="1"/>
          </p:cNvSpPr>
          <p:nvPr>
            <p:ph type="ftr" sz="quarter" idx="11"/>
          </p:nvPr>
        </p:nvSpPr>
        <p:spPr/>
        <p:txBody>
          <a:bodyPr/>
          <a:lstStyle/>
          <a:p>
            <a:r>
              <a:rPr lang="en-GB"/>
              <a:t>© Focus Education UK Ltd</a:t>
            </a:r>
            <a:endParaRPr lang="en-GB" dirty="0"/>
          </a:p>
        </p:txBody>
      </p:sp>
      <p:sp>
        <p:nvSpPr>
          <p:cNvPr id="12" name="Slide Number Placeholder 11"/>
          <p:cNvSpPr>
            <a:spLocks noGrp="1"/>
          </p:cNvSpPr>
          <p:nvPr>
            <p:ph type="sldNum" sz="quarter" idx="12"/>
          </p:nvPr>
        </p:nvSpPr>
        <p:spPr/>
        <p:txBody>
          <a:bodyPr/>
          <a:lstStyle/>
          <a:p>
            <a:fld id="{783CD38E-C31D-4515-A670-E50640EE9A8F}" type="slidenum">
              <a:rPr lang="en-GB" smtClean="0"/>
              <a:t>12</a:t>
            </a:fld>
            <a:endParaRPr lang="en-GB" dirty="0"/>
          </a:p>
        </p:txBody>
      </p:sp>
    </p:spTree>
    <p:extLst>
      <p:ext uri="{BB962C8B-B14F-4D97-AF65-F5344CB8AC3E}">
        <p14:creationId xmlns:p14="http://schemas.microsoft.com/office/powerpoint/2010/main" val="42327558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663788"/>
          </a:xfrm>
        </p:spPr>
        <p:txBody>
          <a:bodyPr>
            <a:normAutofit/>
          </a:bodyPr>
          <a:lstStyle/>
          <a:p>
            <a:pPr algn="ctr"/>
            <a:r>
              <a:rPr lang="en-GB" sz="2400" b="1" dirty="0">
                <a:latin typeface="Century Gothic" panose="020B0502020202020204" pitchFamily="34" charset="0"/>
              </a:rPr>
              <a:t>Dear Zoo by Rod Campbell (continued)</a:t>
            </a:r>
            <a:endParaRPr lang="en-GB" sz="2400" dirty="0"/>
          </a:p>
        </p:txBody>
      </p:sp>
      <p:pic>
        <p:nvPicPr>
          <p:cNvPr id="6" name="Content Placeholder 5" descr="C:\Users\Clive Davies\Desktop\NEW DOCUMENTS\Tests\Reading\Year 1\Dear Zoo.jpg"/>
          <p:cNvPicPr>
            <a:picLocks noGrp="1"/>
          </p:cNvPicPr>
          <p:nvPr>
            <p:ph sz="half" idx="1"/>
          </p:nvPr>
        </p:nvPicPr>
        <p:blipFill>
          <a:blip r:embed="rId2" cstate="print">
            <a:extLst>
              <a:ext uri="{28A0092B-C50C-407E-A947-70E740481C1C}">
                <a14:useLocalDpi xmlns:a14="http://schemas.microsoft.com/office/drawing/2010/main" val="0"/>
              </a:ext>
            </a:extLst>
          </a:blip>
          <a:srcRect/>
          <a:stretch>
            <a:fillRect/>
          </a:stretch>
        </p:blipFill>
        <p:spPr bwMode="auto">
          <a:xfrm>
            <a:off x="381630" y="2197523"/>
            <a:ext cx="2546218" cy="1742360"/>
          </a:xfrm>
          <a:prstGeom prst="rect">
            <a:avLst/>
          </a:prstGeom>
          <a:noFill/>
          <a:ln>
            <a:noFill/>
          </a:ln>
        </p:spPr>
      </p:pic>
      <p:graphicFrame>
        <p:nvGraphicFramePr>
          <p:cNvPr id="8" name="Content Placeholder 7"/>
          <p:cNvGraphicFramePr>
            <a:graphicFrameLocks noGrp="1"/>
          </p:cNvGraphicFramePr>
          <p:nvPr>
            <p:ph sz="half" idx="2"/>
            <p:extLst>
              <p:ext uri="{D42A27DB-BD31-4B8C-83A1-F6EECF244321}">
                <p14:modId xmlns:p14="http://schemas.microsoft.com/office/powerpoint/2010/main" val="3757403693"/>
              </p:ext>
            </p:extLst>
          </p:nvPr>
        </p:nvGraphicFramePr>
        <p:xfrm>
          <a:off x="2984108" y="1089575"/>
          <a:ext cx="5519738" cy="4963661"/>
        </p:xfrm>
        <a:graphic>
          <a:graphicData uri="http://schemas.openxmlformats.org/drawingml/2006/table">
            <a:tbl>
              <a:tblPr firstRow="1" bandRow="1">
                <a:tableStyleId>{5C22544A-7EE6-4342-B048-85BDC9FD1C3A}</a:tableStyleId>
              </a:tblPr>
              <a:tblGrid>
                <a:gridCol w="2759869">
                  <a:extLst>
                    <a:ext uri="{9D8B030D-6E8A-4147-A177-3AD203B41FA5}">
                      <a16:colId xmlns:a16="http://schemas.microsoft.com/office/drawing/2014/main" val="20000"/>
                    </a:ext>
                  </a:extLst>
                </a:gridCol>
                <a:gridCol w="2759869">
                  <a:extLst>
                    <a:ext uri="{9D8B030D-6E8A-4147-A177-3AD203B41FA5}">
                      <a16:colId xmlns:a16="http://schemas.microsoft.com/office/drawing/2014/main" val="20001"/>
                    </a:ext>
                  </a:extLst>
                </a:gridCol>
              </a:tblGrid>
              <a:tr h="370840">
                <a:tc gridSpan="2">
                  <a:txBody>
                    <a:bodyPr/>
                    <a:lstStyle/>
                    <a:p>
                      <a:r>
                        <a:rPr lang="en-GB" sz="1400" b="0" kern="1200" dirty="0">
                          <a:solidFill>
                            <a:schemeClr val="tx1"/>
                          </a:solidFill>
                          <a:effectLst/>
                          <a:latin typeface="Century Gothic" panose="020B0502020202020204" pitchFamily="34" charset="0"/>
                          <a:ea typeface="+mn-ea"/>
                          <a:cs typeface="+mn-cs"/>
                        </a:rPr>
                        <a:t>Create your own pages for ‘Dear Zoo’ book using two </a:t>
                      </a:r>
                      <a:r>
                        <a:rPr lang="en-GB" sz="1400" b="1" kern="1200" dirty="0">
                          <a:solidFill>
                            <a:schemeClr val="tx1"/>
                          </a:solidFill>
                          <a:effectLst/>
                          <a:latin typeface="Century Gothic" panose="020B0502020202020204" pitchFamily="34" charset="0"/>
                          <a:ea typeface="+mn-ea"/>
                          <a:cs typeface="+mn-cs"/>
                        </a:rPr>
                        <a:t>mammals</a:t>
                      </a:r>
                      <a:r>
                        <a:rPr lang="en-GB" sz="1400" b="0" kern="1200" dirty="0">
                          <a:solidFill>
                            <a:schemeClr val="tx1"/>
                          </a:solidFill>
                          <a:effectLst/>
                          <a:latin typeface="Century Gothic" panose="020B0502020202020204" pitchFamily="34" charset="0"/>
                          <a:ea typeface="+mn-ea"/>
                          <a:cs typeface="+mn-cs"/>
                        </a:rPr>
                        <a:t> of your choice.</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tc hMerge="1">
                  <a:txBody>
                    <a:bodyPr/>
                    <a:lstStyle/>
                    <a:p>
                      <a:endParaRPr lang="en-GB"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1112520">
                <a:tc>
                  <a:txBody>
                    <a:bodyPr/>
                    <a:lstStyle/>
                    <a:p>
                      <a:endParaRPr lang="en-GB" sz="1400" dirty="0">
                        <a:latin typeface="Century Gothic" panose="020B0502020202020204" pitchFamily="34" charset="0"/>
                      </a:endParaRPr>
                    </a:p>
                  </a:txBody>
                  <a:tcPr/>
                </a:tc>
                <a:tc>
                  <a:txBody>
                    <a:bodyPr/>
                    <a:lstStyle/>
                    <a:p>
                      <a:pPr marL="285750" indent="-285750">
                        <a:buFont typeface="Arial" panose="020B0604020202020204" pitchFamily="34" charset="0"/>
                        <a:buChar char="•"/>
                      </a:pPr>
                      <a:r>
                        <a:rPr lang="en-GB" sz="1400" baseline="0" dirty="0">
                          <a:latin typeface="Century Gothic" panose="020B0502020202020204" pitchFamily="34" charset="0"/>
                        </a:rPr>
                        <a:t>Have hair or fur</a:t>
                      </a:r>
                    </a:p>
                    <a:p>
                      <a:pPr marL="285750" indent="-285750">
                        <a:buFont typeface="Arial" panose="020B0604020202020204" pitchFamily="34" charset="0"/>
                        <a:buChar char="•"/>
                      </a:pPr>
                      <a:r>
                        <a:rPr lang="en-GB" sz="1400" baseline="0" dirty="0">
                          <a:latin typeface="Century Gothic" panose="020B0502020202020204" pitchFamily="34" charset="0"/>
                        </a:rPr>
                        <a:t>Have lungs and need air to breathe</a:t>
                      </a:r>
                    </a:p>
                    <a:p>
                      <a:pPr marL="285750" indent="-285750">
                        <a:buFont typeface="Arial" panose="020B0604020202020204" pitchFamily="34" charset="0"/>
                        <a:buChar char="•"/>
                      </a:pPr>
                      <a:r>
                        <a:rPr lang="en-GB" sz="1400" baseline="0" dirty="0">
                          <a:latin typeface="Century Gothic" panose="020B0502020202020204" pitchFamily="34" charset="0"/>
                        </a:rPr>
                        <a:t>Give birth to live young</a:t>
                      </a:r>
                    </a:p>
                    <a:p>
                      <a:pPr marL="285750" indent="-285750">
                        <a:buFont typeface="Arial" panose="020B0604020202020204" pitchFamily="34" charset="0"/>
                        <a:buChar char="•"/>
                      </a:pPr>
                      <a:r>
                        <a:rPr lang="en-GB" sz="1400" baseline="0" dirty="0">
                          <a:latin typeface="Century Gothic" panose="020B0502020202020204" pitchFamily="34" charset="0"/>
                        </a:rPr>
                        <a:t>Those that live on land have 4 legs</a:t>
                      </a:r>
                    </a:p>
                    <a:p>
                      <a:pPr marL="285750" indent="-285750">
                        <a:buFont typeface="Arial" panose="020B0604020202020204" pitchFamily="34" charset="0"/>
                        <a:buChar char="•"/>
                      </a:pPr>
                      <a:r>
                        <a:rPr lang="en-GB" sz="1400" baseline="0" dirty="0">
                          <a:latin typeface="Century Gothic" panose="020B0502020202020204" pitchFamily="34" charset="0"/>
                        </a:rPr>
                        <a:t>Warm blooded</a:t>
                      </a:r>
                    </a:p>
                    <a:p>
                      <a:pPr marL="0" indent="0">
                        <a:buFont typeface="Arial" panose="020B0604020202020204" pitchFamily="34" charset="0"/>
                        <a:buNone/>
                      </a:pPr>
                      <a:endParaRPr lang="en-GB" sz="1400" baseline="0" dirty="0">
                        <a:latin typeface="Century Gothic" panose="020B0502020202020204" pitchFamily="34" charset="0"/>
                      </a:endParaRPr>
                    </a:p>
                  </a:txBody>
                  <a:tcPr/>
                </a:tc>
                <a:extLst>
                  <a:ext uri="{0D108BD9-81ED-4DB2-BD59-A6C34878D82A}">
                    <a16:rowId xmlns:a16="http://schemas.microsoft.com/office/drawing/2014/main" val="10001"/>
                  </a:ext>
                </a:extLst>
              </a:tr>
              <a:tr h="300221">
                <a:tc>
                  <a:txBody>
                    <a:bodyPr/>
                    <a:lstStyle/>
                    <a:p>
                      <a:pPr>
                        <a:spcAft>
                          <a:spcPts val="0"/>
                        </a:spcAft>
                      </a:pPr>
                      <a:r>
                        <a:rPr lang="en-GB" sz="1400" b="1" dirty="0">
                          <a:solidFill>
                            <a:srgbClr val="000000"/>
                          </a:solidFill>
                          <a:effectLst/>
                          <a:latin typeface="Century Gothic" panose="020B0502020202020204" pitchFamily="34" charset="0"/>
                          <a:ea typeface="Calibri" panose="020F0502020204030204" pitchFamily="34" charset="0"/>
                          <a:cs typeface="Myriad Pro"/>
                        </a:rPr>
                        <a:t>First choice</a:t>
                      </a:r>
                      <a:r>
                        <a:rPr lang="en-GB" sz="1400" b="1" i="1" dirty="0">
                          <a:solidFill>
                            <a:srgbClr val="000000"/>
                          </a:solidFill>
                          <a:effectLst/>
                          <a:latin typeface="Century Gothic" panose="020B0502020202020204" pitchFamily="34" charset="0"/>
                          <a:ea typeface="Calibri" panose="020F0502020204030204" pitchFamily="34" charset="0"/>
                          <a:cs typeface="Myriad Pro"/>
                        </a:rPr>
                        <a:t> </a:t>
                      </a:r>
                      <a:endParaRPr lang="en-GB" sz="1400" dirty="0">
                        <a:solidFill>
                          <a:srgbClr val="000000"/>
                        </a:solidFill>
                        <a:effectLst/>
                        <a:latin typeface="Myriad Pro"/>
                        <a:ea typeface="Calibri" panose="020F0502020204030204" pitchFamily="34" charset="0"/>
                        <a:cs typeface="Myriad Pro"/>
                      </a:endParaRPr>
                    </a:p>
                  </a:txBody>
                  <a:tcPr marL="68580" marR="68580" marT="0" marB="0"/>
                </a:tc>
                <a:tc>
                  <a:txBody>
                    <a:bodyPr/>
                    <a:lstStyle/>
                    <a:p>
                      <a:pPr>
                        <a:spcAft>
                          <a:spcPts val="0"/>
                        </a:spcAft>
                      </a:pPr>
                      <a:r>
                        <a:rPr lang="en-GB" sz="1400" b="1" dirty="0">
                          <a:solidFill>
                            <a:srgbClr val="000000"/>
                          </a:solidFill>
                          <a:effectLst/>
                          <a:latin typeface="Century Gothic" panose="020B0502020202020204" pitchFamily="34" charset="0"/>
                          <a:ea typeface="Calibri" panose="020F0502020204030204" pitchFamily="34" charset="0"/>
                          <a:cs typeface="Myriad Pro"/>
                        </a:rPr>
                        <a:t>Second Choice</a:t>
                      </a:r>
                      <a:endParaRPr lang="en-GB" sz="1400" dirty="0">
                        <a:solidFill>
                          <a:srgbClr val="000000"/>
                        </a:solidFill>
                        <a:effectLst/>
                        <a:latin typeface="Myriad Pro"/>
                        <a:ea typeface="Calibri" panose="020F0502020204030204" pitchFamily="34" charset="0"/>
                        <a:cs typeface="Myriad Pro"/>
                      </a:endParaRPr>
                    </a:p>
                  </a:txBody>
                  <a:tcPr marL="68580" marR="68580" marT="0" marB="0"/>
                </a:tc>
                <a:extLst>
                  <a:ext uri="{0D108BD9-81ED-4DB2-BD59-A6C34878D82A}">
                    <a16:rowId xmlns:a16="http://schemas.microsoft.com/office/drawing/2014/main" val="10002"/>
                  </a:ext>
                </a:extLst>
              </a:tr>
              <a:tr h="1854200">
                <a:tc>
                  <a:txBody>
                    <a:bodyPr/>
                    <a:lstStyle/>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 </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I wrote to the zoo to send me a mammal</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 </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They sent me a___________________</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 </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It was too______________________</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 </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I sent it back</a:t>
                      </a:r>
                      <a:endParaRPr lang="en-GB" sz="1400" dirty="0">
                        <a:solidFill>
                          <a:srgbClr val="000000"/>
                        </a:solidFill>
                        <a:effectLst/>
                        <a:latin typeface="Myriad Pro"/>
                        <a:ea typeface="Calibri" panose="020F0502020204030204" pitchFamily="34" charset="0"/>
                        <a:cs typeface="Myriad Pro"/>
                      </a:endParaRPr>
                    </a:p>
                  </a:txBody>
                  <a:tcPr marL="68580" marR="68580" marT="0" marB="0"/>
                </a:tc>
                <a:tc>
                  <a:txBody>
                    <a:bodyPr/>
                    <a:lstStyle/>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 </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I wrote to the zoo to send me a pet</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 </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They sent me a___________________</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 </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It was too______________________</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 </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I sent it back</a:t>
                      </a:r>
                      <a:endParaRPr lang="en-GB" sz="1400" dirty="0">
                        <a:solidFill>
                          <a:srgbClr val="000000"/>
                        </a:solidFill>
                        <a:effectLst/>
                        <a:latin typeface="Myriad Pro"/>
                        <a:ea typeface="Calibri" panose="020F0502020204030204" pitchFamily="34" charset="0"/>
                        <a:cs typeface="Myriad Pro"/>
                      </a:endParaRPr>
                    </a:p>
                  </a:txBody>
                  <a:tcPr marL="68580" marR="68580" marT="0" marB="0"/>
                </a:tc>
                <a:extLst>
                  <a:ext uri="{0D108BD9-81ED-4DB2-BD59-A6C34878D82A}">
                    <a16:rowId xmlns:a16="http://schemas.microsoft.com/office/drawing/2014/main" val="10003"/>
                  </a:ext>
                </a:extLst>
              </a:tr>
            </a:tbl>
          </a:graphicData>
        </a:graphic>
      </p:graphicFrame>
      <p:sp>
        <p:nvSpPr>
          <p:cNvPr id="7" name="TextBox 6"/>
          <p:cNvSpPr txBox="1"/>
          <p:nvPr/>
        </p:nvSpPr>
        <p:spPr>
          <a:xfrm>
            <a:off x="607012" y="1458859"/>
            <a:ext cx="2252804" cy="738664"/>
          </a:xfrm>
          <a:prstGeom prst="rect">
            <a:avLst/>
          </a:prstGeom>
          <a:noFill/>
        </p:spPr>
        <p:txBody>
          <a:bodyPr wrap="square" rtlCol="0">
            <a:spAutoFit/>
          </a:bodyPr>
          <a:lstStyle/>
          <a:p>
            <a:r>
              <a:rPr lang="en-GB" sz="1400" b="1" dirty="0">
                <a:latin typeface="Century Gothic" panose="020B0502020202020204" pitchFamily="34" charset="0"/>
              </a:rPr>
              <a:t>Science- based questions to explore </a:t>
            </a:r>
          </a:p>
          <a:p>
            <a:r>
              <a:rPr lang="en-GB" sz="1400" b="1" dirty="0">
                <a:latin typeface="Century Gothic" panose="020B0502020202020204" pitchFamily="34" charset="0"/>
              </a:rPr>
              <a:t>with your class</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28950" y="1641215"/>
            <a:ext cx="2715027" cy="1758808"/>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30313" y="5250113"/>
            <a:ext cx="1288800" cy="1288800"/>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8757" y="5108491"/>
            <a:ext cx="1289779" cy="1260000"/>
          </a:xfrm>
          <a:prstGeom prst="rect">
            <a:avLst/>
          </a:prstGeom>
        </p:spPr>
      </p:pic>
      <p:sp>
        <p:nvSpPr>
          <p:cNvPr id="11" name="Footer Placeholder 10"/>
          <p:cNvSpPr>
            <a:spLocks noGrp="1"/>
          </p:cNvSpPr>
          <p:nvPr>
            <p:ph type="ftr" sz="quarter" idx="11"/>
          </p:nvPr>
        </p:nvSpPr>
        <p:spPr/>
        <p:txBody>
          <a:bodyPr/>
          <a:lstStyle/>
          <a:p>
            <a:r>
              <a:rPr lang="en-GB"/>
              <a:t>© Focus Education UK Ltd</a:t>
            </a:r>
            <a:endParaRPr lang="en-GB" dirty="0"/>
          </a:p>
        </p:txBody>
      </p:sp>
      <p:sp>
        <p:nvSpPr>
          <p:cNvPr id="12" name="Slide Number Placeholder 11"/>
          <p:cNvSpPr>
            <a:spLocks noGrp="1"/>
          </p:cNvSpPr>
          <p:nvPr>
            <p:ph type="sldNum" sz="quarter" idx="12"/>
          </p:nvPr>
        </p:nvSpPr>
        <p:spPr/>
        <p:txBody>
          <a:bodyPr/>
          <a:lstStyle/>
          <a:p>
            <a:fld id="{783CD38E-C31D-4515-A670-E50640EE9A8F}" type="slidenum">
              <a:rPr lang="en-GB" smtClean="0"/>
              <a:t>13</a:t>
            </a:fld>
            <a:endParaRPr lang="en-GB" dirty="0"/>
          </a:p>
        </p:txBody>
      </p:sp>
    </p:spTree>
    <p:extLst>
      <p:ext uri="{BB962C8B-B14F-4D97-AF65-F5344CB8AC3E}">
        <p14:creationId xmlns:p14="http://schemas.microsoft.com/office/powerpoint/2010/main" val="28591877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768215"/>
          </a:xfrm>
        </p:spPr>
        <p:txBody>
          <a:bodyPr>
            <a:normAutofit/>
          </a:bodyPr>
          <a:lstStyle/>
          <a:p>
            <a:r>
              <a:rPr lang="en-GB" sz="2400" b="1" dirty="0">
                <a:latin typeface="Century Gothic" panose="020B0502020202020204" pitchFamily="34" charset="0"/>
              </a:rPr>
              <a:t>Dear Zoo by Rod Campbell (continued)</a:t>
            </a:r>
            <a:endParaRPr lang="en-GB" sz="2400" dirty="0"/>
          </a:p>
        </p:txBody>
      </p:sp>
      <p:pic>
        <p:nvPicPr>
          <p:cNvPr id="6" name="Content Placeholder 5" descr="C:\Users\Clive Davies\Desktop\NEW DOCUMENTS\Tests\Reading\Year 1\Dear Zoo.jpg"/>
          <p:cNvPicPr>
            <a:picLocks noGrp="1"/>
          </p:cNvPicPr>
          <p:nvPr>
            <p:ph sz="half" idx="1"/>
          </p:nvPr>
        </p:nvPicPr>
        <p:blipFill>
          <a:blip r:embed="rId2" cstate="print">
            <a:extLst>
              <a:ext uri="{28A0092B-C50C-407E-A947-70E740481C1C}">
                <a14:useLocalDpi xmlns:a14="http://schemas.microsoft.com/office/drawing/2010/main" val="0"/>
              </a:ext>
            </a:extLst>
          </a:blip>
          <a:srcRect/>
          <a:stretch>
            <a:fillRect/>
          </a:stretch>
        </p:blipFill>
        <p:spPr bwMode="auto">
          <a:xfrm>
            <a:off x="378883" y="2416831"/>
            <a:ext cx="2408921" cy="1516566"/>
          </a:xfrm>
          <a:prstGeom prst="rect">
            <a:avLst/>
          </a:prstGeom>
          <a:noFill/>
          <a:ln>
            <a:noFill/>
          </a:ln>
        </p:spPr>
      </p:pic>
      <p:graphicFrame>
        <p:nvGraphicFramePr>
          <p:cNvPr id="8" name="Content Placeholder 7"/>
          <p:cNvGraphicFramePr>
            <a:graphicFrameLocks noGrp="1"/>
          </p:cNvGraphicFramePr>
          <p:nvPr>
            <p:ph sz="half" idx="2"/>
            <p:extLst>
              <p:ext uri="{D42A27DB-BD31-4B8C-83A1-F6EECF244321}">
                <p14:modId xmlns:p14="http://schemas.microsoft.com/office/powerpoint/2010/main" val="2723348736"/>
              </p:ext>
            </p:extLst>
          </p:nvPr>
        </p:nvGraphicFramePr>
        <p:xfrm>
          <a:off x="2969509" y="1133341"/>
          <a:ext cx="5519738" cy="5177021"/>
        </p:xfrm>
        <a:graphic>
          <a:graphicData uri="http://schemas.openxmlformats.org/drawingml/2006/table">
            <a:tbl>
              <a:tblPr firstRow="1" bandRow="1">
                <a:tableStyleId>{5C22544A-7EE6-4342-B048-85BDC9FD1C3A}</a:tableStyleId>
              </a:tblPr>
              <a:tblGrid>
                <a:gridCol w="2759869">
                  <a:extLst>
                    <a:ext uri="{9D8B030D-6E8A-4147-A177-3AD203B41FA5}">
                      <a16:colId xmlns:a16="http://schemas.microsoft.com/office/drawing/2014/main" val="20000"/>
                    </a:ext>
                  </a:extLst>
                </a:gridCol>
                <a:gridCol w="2759869">
                  <a:extLst>
                    <a:ext uri="{9D8B030D-6E8A-4147-A177-3AD203B41FA5}">
                      <a16:colId xmlns:a16="http://schemas.microsoft.com/office/drawing/2014/main" val="20001"/>
                    </a:ext>
                  </a:extLst>
                </a:gridCol>
              </a:tblGrid>
              <a:tr h="370840">
                <a:tc gridSpan="2">
                  <a:txBody>
                    <a:bodyPr/>
                    <a:lstStyle/>
                    <a:p>
                      <a:r>
                        <a:rPr lang="en-GB" sz="1400" b="0" kern="1200" dirty="0">
                          <a:solidFill>
                            <a:schemeClr val="tx1"/>
                          </a:solidFill>
                          <a:effectLst/>
                          <a:latin typeface="Century Gothic" panose="020B0502020202020204" pitchFamily="34" charset="0"/>
                          <a:ea typeface="+mn-ea"/>
                          <a:cs typeface="+mn-cs"/>
                        </a:rPr>
                        <a:t>Create your own pages for ‘Dear Zoo’ book using two </a:t>
                      </a:r>
                      <a:r>
                        <a:rPr lang="en-GB" sz="1400" b="1" kern="1200" dirty="0">
                          <a:solidFill>
                            <a:schemeClr val="tx1"/>
                          </a:solidFill>
                          <a:effectLst/>
                          <a:latin typeface="Century Gothic" panose="020B0502020202020204" pitchFamily="34" charset="0"/>
                          <a:ea typeface="+mn-ea"/>
                          <a:cs typeface="+mn-cs"/>
                        </a:rPr>
                        <a:t>fish</a:t>
                      </a:r>
                      <a:r>
                        <a:rPr lang="en-GB" sz="1400" b="0" kern="1200" dirty="0">
                          <a:solidFill>
                            <a:schemeClr val="tx1"/>
                          </a:solidFill>
                          <a:effectLst/>
                          <a:latin typeface="Century Gothic" panose="020B0502020202020204" pitchFamily="34" charset="0"/>
                          <a:ea typeface="+mn-ea"/>
                          <a:cs typeface="+mn-cs"/>
                        </a:rPr>
                        <a:t> of your choice.</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tc hMerge="1">
                  <a:txBody>
                    <a:bodyPr/>
                    <a:lstStyle/>
                    <a:p>
                      <a:endParaRPr lang="en-GB"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1112520">
                <a:tc>
                  <a:txBody>
                    <a:bodyPr/>
                    <a:lstStyle/>
                    <a:p>
                      <a:endParaRPr lang="en-GB" sz="1400" dirty="0">
                        <a:latin typeface="Century Gothic" panose="020B0502020202020204" pitchFamily="34" charset="0"/>
                      </a:endParaRPr>
                    </a:p>
                  </a:txBody>
                  <a:tcPr/>
                </a:tc>
                <a:tc>
                  <a:txBody>
                    <a:bodyPr/>
                    <a:lstStyle/>
                    <a:p>
                      <a:pPr marL="285750" indent="-285750">
                        <a:buFont typeface="Arial" panose="020B0604020202020204" pitchFamily="34" charset="0"/>
                        <a:buChar char="•"/>
                      </a:pPr>
                      <a:r>
                        <a:rPr lang="en-GB" sz="1400" baseline="0" dirty="0">
                          <a:latin typeface="Century Gothic" panose="020B0502020202020204" pitchFamily="34" charset="0"/>
                        </a:rPr>
                        <a:t>They breathe under water using gills not lungs</a:t>
                      </a:r>
                    </a:p>
                    <a:p>
                      <a:pPr marL="285750" indent="-285750">
                        <a:buFont typeface="Arial" panose="020B0604020202020204" pitchFamily="34" charset="0"/>
                        <a:buChar char="•"/>
                      </a:pPr>
                      <a:r>
                        <a:rPr lang="en-GB" sz="1400" baseline="0" dirty="0">
                          <a:latin typeface="Century Gothic" panose="020B0502020202020204" pitchFamily="34" charset="0"/>
                        </a:rPr>
                        <a:t>They live in water</a:t>
                      </a:r>
                    </a:p>
                    <a:p>
                      <a:pPr marL="285750" indent="-285750">
                        <a:buFont typeface="Arial" panose="020B0604020202020204" pitchFamily="34" charset="0"/>
                        <a:buChar char="•"/>
                      </a:pPr>
                      <a:r>
                        <a:rPr lang="en-GB" sz="1400" baseline="0" dirty="0">
                          <a:latin typeface="Century Gothic" panose="020B0502020202020204" pitchFamily="34" charset="0"/>
                        </a:rPr>
                        <a:t>They have scales and fins not fur or hair</a:t>
                      </a:r>
                    </a:p>
                    <a:p>
                      <a:pPr marL="285750" indent="-285750">
                        <a:buFont typeface="Arial" panose="020B0604020202020204" pitchFamily="34" charset="0"/>
                        <a:buChar char="•"/>
                      </a:pPr>
                      <a:r>
                        <a:rPr lang="en-GB" sz="1400" baseline="0" dirty="0">
                          <a:latin typeface="Century Gothic" panose="020B0502020202020204" pitchFamily="34" charset="0"/>
                        </a:rPr>
                        <a:t>Lay many eggs</a:t>
                      </a:r>
                    </a:p>
                    <a:p>
                      <a:pPr marL="285750" indent="-285750">
                        <a:buFont typeface="Arial" panose="020B0604020202020204" pitchFamily="34" charset="0"/>
                        <a:buChar char="•"/>
                      </a:pPr>
                      <a:r>
                        <a:rPr lang="en-GB" sz="1400" baseline="0" dirty="0">
                          <a:latin typeface="Century Gothic" panose="020B0502020202020204" pitchFamily="34" charset="0"/>
                        </a:rPr>
                        <a:t>Cold-blooded</a:t>
                      </a:r>
                    </a:p>
                    <a:p>
                      <a:pPr marL="0" indent="0">
                        <a:buFont typeface="Arial" panose="020B0604020202020204" pitchFamily="34" charset="0"/>
                        <a:buNone/>
                      </a:pPr>
                      <a:endParaRPr lang="en-GB" sz="1400" baseline="0" dirty="0">
                        <a:latin typeface="Century Gothic" panose="020B0502020202020204" pitchFamily="34" charset="0"/>
                      </a:endParaRPr>
                    </a:p>
                    <a:p>
                      <a:pPr marL="0" indent="0">
                        <a:buFont typeface="Arial" panose="020B0604020202020204" pitchFamily="34" charset="0"/>
                        <a:buNone/>
                      </a:pPr>
                      <a:endParaRPr lang="en-GB" sz="1400" baseline="0" dirty="0">
                        <a:latin typeface="Century Gothic" panose="020B0502020202020204" pitchFamily="34" charset="0"/>
                      </a:endParaRPr>
                    </a:p>
                  </a:txBody>
                  <a:tcPr/>
                </a:tc>
                <a:extLst>
                  <a:ext uri="{0D108BD9-81ED-4DB2-BD59-A6C34878D82A}">
                    <a16:rowId xmlns:a16="http://schemas.microsoft.com/office/drawing/2014/main" val="10001"/>
                  </a:ext>
                </a:extLst>
              </a:tr>
              <a:tr h="300221">
                <a:tc>
                  <a:txBody>
                    <a:bodyPr/>
                    <a:lstStyle/>
                    <a:p>
                      <a:pPr>
                        <a:spcAft>
                          <a:spcPts val="0"/>
                        </a:spcAft>
                      </a:pPr>
                      <a:r>
                        <a:rPr lang="en-GB" sz="1400" b="1" dirty="0">
                          <a:solidFill>
                            <a:srgbClr val="000000"/>
                          </a:solidFill>
                          <a:effectLst/>
                          <a:latin typeface="Century Gothic" panose="020B0502020202020204" pitchFamily="34" charset="0"/>
                          <a:ea typeface="Calibri" panose="020F0502020204030204" pitchFamily="34" charset="0"/>
                          <a:cs typeface="Myriad Pro"/>
                        </a:rPr>
                        <a:t>First choice</a:t>
                      </a:r>
                      <a:r>
                        <a:rPr lang="en-GB" sz="1400" b="1" i="1" dirty="0">
                          <a:solidFill>
                            <a:srgbClr val="000000"/>
                          </a:solidFill>
                          <a:effectLst/>
                          <a:latin typeface="Century Gothic" panose="020B0502020202020204" pitchFamily="34" charset="0"/>
                          <a:ea typeface="Calibri" panose="020F0502020204030204" pitchFamily="34" charset="0"/>
                          <a:cs typeface="Myriad Pro"/>
                        </a:rPr>
                        <a:t> </a:t>
                      </a:r>
                      <a:endParaRPr lang="en-GB" sz="1400" dirty="0">
                        <a:solidFill>
                          <a:srgbClr val="000000"/>
                        </a:solidFill>
                        <a:effectLst/>
                        <a:latin typeface="Myriad Pro"/>
                        <a:ea typeface="Calibri" panose="020F0502020204030204" pitchFamily="34" charset="0"/>
                        <a:cs typeface="Myriad Pro"/>
                      </a:endParaRPr>
                    </a:p>
                  </a:txBody>
                  <a:tcPr marL="68580" marR="68580" marT="0" marB="0"/>
                </a:tc>
                <a:tc>
                  <a:txBody>
                    <a:bodyPr/>
                    <a:lstStyle/>
                    <a:p>
                      <a:pPr>
                        <a:spcAft>
                          <a:spcPts val="0"/>
                        </a:spcAft>
                      </a:pPr>
                      <a:r>
                        <a:rPr lang="en-GB" sz="1400" b="1" dirty="0">
                          <a:solidFill>
                            <a:srgbClr val="000000"/>
                          </a:solidFill>
                          <a:effectLst/>
                          <a:latin typeface="Century Gothic" panose="020B0502020202020204" pitchFamily="34" charset="0"/>
                          <a:ea typeface="Calibri" panose="020F0502020204030204" pitchFamily="34" charset="0"/>
                          <a:cs typeface="Myriad Pro"/>
                        </a:rPr>
                        <a:t>Second Choice</a:t>
                      </a:r>
                      <a:endParaRPr lang="en-GB" sz="1400" dirty="0">
                        <a:solidFill>
                          <a:srgbClr val="000000"/>
                        </a:solidFill>
                        <a:effectLst/>
                        <a:latin typeface="Myriad Pro"/>
                        <a:ea typeface="Calibri" panose="020F0502020204030204" pitchFamily="34" charset="0"/>
                        <a:cs typeface="Myriad Pro"/>
                      </a:endParaRPr>
                    </a:p>
                  </a:txBody>
                  <a:tcPr marL="68580" marR="68580" marT="0" marB="0"/>
                </a:tc>
                <a:extLst>
                  <a:ext uri="{0D108BD9-81ED-4DB2-BD59-A6C34878D82A}">
                    <a16:rowId xmlns:a16="http://schemas.microsoft.com/office/drawing/2014/main" val="10002"/>
                  </a:ext>
                </a:extLst>
              </a:tr>
              <a:tr h="1854200">
                <a:tc>
                  <a:txBody>
                    <a:bodyPr/>
                    <a:lstStyle/>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 </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I wrote to the zoo to send me a fish</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 </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They sent me a___________________</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 </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It was too______________________</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 </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I sent it back</a:t>
                      </a:r>
                      <a:endParaRPr lang="en-GB" sz="1400" dirty="0">
                        <a:solidFill>
                          <a:srgbClr val="000000"/>
                        </a:solidFill>
                        <a:effectLst/>
                        <a:latin typeface="Myriad Pro"/>
                        <a:ea typeface="Calibri" panose="020F0502020204030204" pitchFamily="34" charset="0"/>
                        <a:cs typeface="Myriad Pro"/>
                      </a:endParaRPr>
                    </a:p>
                  </a:txBody>
                  <a:tcPr marL="68580" marR="68580" marT="0" marB="0"/>
                </a:tc>
                <a:tc>
                  <a:txBody>
                    <a:bodyPr/>
                    <a:lstStyle/>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 </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I wrote to the zoo to send me a pet</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 </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They sent me a___________________</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 </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It was too______________________</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 </a:t>
                      </a:r>
                      <a:endParaRPr lang="en-GB" sz="1400" dirty="0">
                        <a:solidFill>
                          <a:srgbClr val="000000"/>
                        </a:solidFill>
                        <a:effectLst/>
                        <a:latin typeface="Myriad Pro"/>
                        <a:ea typeface="Calibri" panose="020F0502020204030204" pitchFamily="34" charset="0"/>
                        <a:cs typeface="Myriad Pro"/>
                      </a:endParaRPr>
                    </a:p>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I sent it back</a:t>
                      </a:r>
                      <a:endParaRPr lang="en-GB" sz="1400" dirty="0">
                        <a:solidFill>
                          <a:srgbClr val="000000"/>
                        </a:solidFill>
                        <a:effectLst/>
                        <a:latin typeface="Myriad Pro"/>
                        <a:ea typeface="Calibri" panose="020F0502020204030204" pitchFamily="34" charset="0"/>
                        <a:cs typeface="Myriad Pro"/>
                      </a:endParaRPr>
                    </a:p>
                  </a:txBody>
                  <a:tcPr marL="68580" marR="68580" marT="0" marB="0"/>
                </a:tc>
                <a:extLst>
                  <a:ext uri="{0D108BD9-81ED-4DB2-BD59-A6C34878D82A}">
                    <a16:rowId xmlns:a16="http://schemas.microsoft.com/office/drawing/2014/main" val="10003"/>
                  </a:ext>
                </a:extLst>
              </a:tr>
            </a:tbl>
          </a:graphicData>
        </a:graphic>
      </p:graphicFrame>
      <p:sp>
        <p:nvSpPr>
          <p:cNvPr id="7" name="TextBox 6"/>
          <p:cNvSpPr txBox="1"/>
          <p:nvPr/>
        </p:nvSpPr>
        <p:spPr>
          <a:xfrm>
            <a:off x="521770" y="1499092"/>
            <a:ext cx="2408921" cy="738664"/>
          </a:xfrm>
          <a:prstGeom prst="rect">
            <a:avLst/>
          </a:prstGeom>
          <a:noFill/>
        </p:spPr>
        <p:txBody>
          <a:bodyPr wrap="square" rtlCol="0">
            <a:spAutoFit/>
          </a:bodyPr>
          <a:lstStyle/>
          <a:p>
            <a:r>
              <a:rPr lang="en-GB" sz="1400" b="1" dirty="0">
                <a:latin typeface="Century Gothic" panose="020B0502020202020204" pitchFamily="34" charset="0"/>
              </a:rPr>
              <a:t>Science- based questions to explore </a:t>
            </a:r>
          </a:p>
          <a:p>
            <a:r>
              <a:rPr lang="en-GB" sz="1400" b="1" dirty="0">
                <a:latin typeface="Century Gothic" panose="020B0502020202020204" pitchFamily="34" charset="0"/>
              </a:rPr>
              <a:t>with your class</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28950" y="1672055"/>
            <a:ext cx="2676618" cy="1959787"/>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68700" y="5250113"/>
            <a:ext cx="1288800" cy="1288800"/>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78883" y="5181708"/>
            <a:ext cx="1289778" cy="1260000"/>
          </a:xfrm>
          <a:prstGeom prst="rect">
            <a:avLst/>
          </a:prstGeom>
        </p:spPr>
      </p:pic>
      <p:sp>
        <p:nvSpPr>
          <p:cNvPr id="11" name="Footer Placeholder 10"/>
          <p:cNvSpPr>
            <a:spLocks noGrp="1"/>
          </p:cNvSpPr>
          <p:nvPr>
            <p:ph type="ftr" sz="quarter" idx="11"/>
          </p:nvPr>
        </p:nvSpPr>
        <p:spPr/>
        <p:txBody>
          <a:bodyPr/>
          <a:lstStyle/>
          <a:p>
            <a:r>
              <a:rPr lang="en-GB"/>
              <a:t>© Focus Education UK Ltd</a:t>
            </a:r>
            <a:endParaRPr lang="en-GB" dirty="0"/>
          </a:p>
        </p:txBody>
      </p:sp>
      <p:sp>
        <p:nvSpPr>
          <p:cNvPr id="12" name="Slide Number Placeholder 11"/>
          <p:cNvSpPr>
            <a:spLocks noGrp="1"/>
          </p:cNvSpPr>
          <p:nvPr>
            <p:ph type="sldNum" sz="quarter" idx="12"/>
          </p:nvPr>
        </p:nvSpPr>
        <p:spPr/>
        <p:txBody>
          <a:bodyPr/>
          <a:lstStyle/>
          <a:p>
            <a:fld id="{783CD38E-C31D-4515-A670-E50640EE9A8F}" type="slidenum">
              <a:rPr lang="en-GB" smtClean="0"/>
              <a:t>14</a:t>
            </a:fld>
            <a:endParaRPr lang="en-GB" dirty="0"/>
          </a:p>
        </p:txBody>
      </p:sp>
    </p:spTree>
    <p:extLst>
      <p:ext uri="{BB962C8B-B14F-4D97-AF65-F5344CB8AC3E}">
        <p14:creationId xmlns:p14="http://schemas.microsoft.com/office/powerpoint/2010/main" val="37167721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640169"/>
            <a:ext cx="7772400" cy="1382749"/>
          </a:xfrm>
        </p:spPr>
        <p:txBody>
          <a:bodyPr>
            <a:noAutofit/>
          </a:bodyPr>
          <a:lstStyle/>
          <a:p>
            <a:r>
              <a:rPr lang="en-GB" sz="4400" b="1" dirty="0">
                <a:solidFill>
                  <a:srgbClr val="0070C0"/>
                </a:solidFill>
                <a:latin typeface="Century Gothic" panose="020B0502020202020204" pitchFamily="34" charset="0"/>
              </a:rPr>
              <a:t>Examples to use with Key Stage One</a:t>
            </a:r>
          </a:p>
        </p:txBody>
      </p:sp>
      <p:sp>
        <p:nvSpPr>
          <p:cNvPr id="3" name="Subtitle 2"/>
          <p:cNvSpPr>
            <a:spLocks noGrp="1"/>
          </p:cNvSpPr>
          <p:nvPr>
            <p:ph type="subTitle" idx="1"/>
          </p:nvPr>
        </p:nvSpPr>
        <p:spPr>
          <a:xfrm>
            <a:off x="1143000" y="4259960"/>
            <a:ext cx="6858000" cy="943105"/>
          </a:xfrm>
        </p:spPr>
        <p:txBody>
          <a:bodyPr>
            <a:normAutofit/>
          </a:bodyPr>
          <a:lstStyle/>
          <a:p>
            <a:r>
              <a:rPr lang="en-GB" sz="2800" dirty="0">
                <a:latin typeface="Century Gothic" panose="020B0502020202020204" pitchFamily="34" charset="0"/>
              </a:rPr>
              <a:t>Mutt the Dog by Stephen Michael King</a:t>
            </a:r>
          </a:p>
        </p:txBody>
      </p:sp>
      <p:pic>
        <p:nvPicPr>
          <p:cNvPr id="4" name="Picture 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57950" y="105341"/>
            <a:ext cx="2476304" cy="174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Footer Placeholder 4"/>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15</a:t>
            </a:fld>
            <a:endParaRPr lang="en-GB" dirty="0"/>
          </a:p>
        </p:txBody>
      </p:sp>
    </p:spTree>
    <p:extLst>
      <p:ext uri="{BB962C8B-B14F-4D97-AF65-F5344CB8AC3E}">
        <p14:creationId xmlns:p14="http://schemas.microsoft.com/office/powerpoint/2010/main" val="3497320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950767"/>
          </a:xfrm>
        </p:spPr>
        <p:txBody>
          <a:bodyPr>
            <a:normAutofit/>
          </a:bodyPr>
          <a:lstStyle/>
          <a:p>
            <a:r>
              <a:rPr lang="en-GB" sz="2400" b="1" dirty="0">
                <a:latin typeface="Century Gothic" panose="020B0502020202020204" pitchFamily="34" charset="0"/>
              </a:rPr>
              <a:t>Mutt the Dog by Stephen Michael King</a:t>
            </a:r>
          </a:p>
        </p:txBody>
      </p:sp>
      <p:pic>
        <p:nvPicPr>
          <p:cNvPr id="7" name="Content Placeholder 6" descr="C:\Users\Clive Davies\Desktop\NEW DOCUMENTS\Tests\Reading\Cover.png"/>
          <p:cNvPicPr>
            <a:picLocks noGrp="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628650" y="1825625"/>
            <a:ext cx="1981200" cy="2305050"/>
          </a:xfrm>
          <a:prstGeom prst="rect">
            <a:avLst/>
          </a:prstGeom>
          <a:noFill/>
          <a:ln>
            <a:noFill/>
          </a:ln>
        </p:spPr>
      </p:pic>
      <p:sp>
        <p:nvSpPr>
          <p:cNvPr id="5" name="Content Placeholder 4"/>
          <p:cNvSpPr>
            <a:spLocks noGrp="1"/>
          </p:cNvSpPr>
          <p:nvPr>
            <p:ph sz="half" idx="2"/>
          </p:nvPr>
        </p:nvSpPr>
        <p:spPr/>
        <p:txBody>
          <a:bodyPr>
            <a:normAutofit/>
          </a:bodyPr>
          <a:lstStyle/>
          <a:p>
            <a:r>
              <a:rPr lang="en-GB" sz="1400" dirty="0">
                <a:latin typeface="Century Gothic" panose="020B0502020202020204" pitchFamily="34" charset="0"/>
              </a:rPr>
              <a:t>Read the book to the children.</a:t>
            </a:r>
          </a:p>
          <a:p>
            <a:r>
              <a:rPr lang="en-GB" sz="1400" dirty="0">
                <a:latin typeface="Century Gothic" panose="020B0502020202020204" pitchFamily="34" charset="0"/>
              </a:rPr>
              <a:t>Explore the illustrations.</a:t>
            </a:r>
          </a:p>
          <a:p>
            <a:r>
              <a:rPr lang="en-GB" sz="1400" dirty="0">
                <a:latin typeface="Century Gothic" panose="020B0502020202020204" pitchFamily="34" charset="0"/>
              </a:rPr>
              <a:t>Talk about the responsibilities associated with having a pet.</a:t>
            </a:r>
          </a:p>
          <a:p>
            <a:r>
              <a:rPr lang="en-GB" sz="1400" dirty="0">
                <a:latin typeface="Century Gothic" panose="020B0502020202020204" pitchFamily="34" charset="0"/>
              </a:rPr>
              <a:t>Link to the learning going on in science, ‘</a:t>
            </a:r>
            <a:r>
              <a:rPr lang="en-GB" sz="1400" i="1" dirty="0">
                <a:latin typeface="Century Gothic" panose="020B0502020202020204" pitchFamily="34" charset="0"/>
              </a:rPr>
              <a:t>Describe and compare the structure of a variety of common animals, including pets’.</a:t>
            </a:r>
          </a:p>
          <a:p>
            <a:r>
              <a:rPr lang="en-GB" sz="1400" dirty="0">
                <a:latin typeface="Century Gothic" panose="020B0502020202020204" pitchFamily="34" charset="0"/>
              </a:rPr>
              <a:t>Focus specifically on caring for pets.</a:t>
            </a:r>
          </a:p>
          <a:p>
            <a:r>
              <a:rPr lang="en-GB" sz="1400" dirty="0">
                <a:latin typeface="Century Gothic" panose="020B0502020202020204" pitchFamily="34" charset="0"/>
              </a:rPr>
              <a:t>Talk about their own pets and how they should be looked after.</a:t>
            </a:r>
          </a:p>
          <a:p>
            <a:endParaRPr lang="en-GB" dirty="0"/>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8650" y="4916963"/>
            <a:ext cx="1289778" cy="1260000"/>
          </a:xfrm>
          <a:prstGeom prst="rect">
            <a:avLst/>
          </a:prstGeom>
        </p:spPr>
      </p:pic>
      <p:pic>
        <p:nvPicPr>
          <p:cNvPr id="8" name="Picture 7" descr="C:\Users\Clive Davies\Desktop\NEW DOCUMENTS\Tests\Reading\Mutt dog.png"/>
          <p:cNvPicPr/>
          <p:nvPr/>
        </p:nvPicPr>
        <p:blipFill>
          <a:blip r:embed="rId4">
            <a:extLst>
              <a:ext uri="{28A0092B-C50C-407E-A947-70E740481C1C}">
                <a14:useLocalDpi xmlns:a14="http://schemas.microsoft.com/office/drawing/2010/main" val="0"/>
              </a:ext>
            </a:extLst>
          </a:blip>
          <a:srcRect/>
          <a:stretch>
            <a:fillRect/>
          </a:stretch>
        </p:blipFill>
        <p:spPr bwMode="auto">
          <a:xfrm>
            <a:off x="2833540" y="2173080"/>
            <a:ext cx="1571919" cy="1610139"/>
          </a:xfrm>
          <a:prstGeom prst="rect">
            <a:avLst/>
          </a:prstGeom>
          <a:noFill/>
          <a:ln>
            <a:noFill/>
          </a:ln>
        </p:spPr>
      </p:pic>
      <p:sp>
        <p:nvSpPr>
          <p:cNvPr id="4" name="Footer Placeholder 3"/>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16</a:t>
            </a:fld>
            <a:endParaRPr lang="en-GB" dirty="0"/>
          </a:p>
        </p:txBody>
      </p:sp>
    </p:spTree>
    <p:extLst>
      <p:ext uri="{BB962C8B-B14F-4D97-AF65-F5344CB8AC3E}">
        <p14:creationId xmlns:p14="http://schemas.microsoft.com/office/powerpoint/2010/main" val="15565878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948865"/>
          </a:xfrm>
        </p:spPr>
        <p:txBody>
          <a:bodyPr>
            <a:normAutofit/>
          </a:bodyPr>
          <a:lstStyle/>
          <a:p>
            <a:r>
              <a:rPr lang="en-GB" sz="2400" b="1" dirty="0">
                <a:latin typeface="Century Gothic" panose="020B0502020202020204" pitchFamily="34" charset="0"/>
              </a:rPr>
              <a:t>Mutt the Dog by Stephen Michael King (continued)</a:t>
            </a:r>
            <a:endParaRPr lang="en-GB" sz="2400" dirty="0"/>
          </a:p>
        </p:txBody>
      </p:sp>
      <p:pic>
        <p:nvPicPr>
          <p:cNvPr id="9" name="Content Placeholder 6" descr="C:\Users\Clive Davies\Desktop\NEW DOCUMENTS\Tests\Reading\Cover.png"/>
          <p:cNvPicPr>
            <a:picLocks noGrp="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378884" y="2247937"/>
            <a:ext cx="1981200" cy="2305050"/>
          </a:xfrm>
          <a:prstGeom prst="rect">
            <a:avLst/>
          </a:prstGeom>
          <a:noFill/>
          <a:ln>
            <a:noFill/>
          </a:ln>
        </p:spPr>
      </p:pic>
      <p:graphicFrame>
        <p:nvGraphicFramePr>
          <p:cNvPr id="8" name="Content Placeholder 7"/>
          <p:cNvGraphicFramePr>
            <a:graphicFrameLocks noGrp="1"/>
          </p:cNvGraphicFramePr>
          <p:nvPr>
            <p:ph sz="half" idx="2"/>
            <p:extLst>
              <p:ext uri="{D42A27DB-BD31-4B8C-83A1-F6EECF244321}">
                <p14:modId xmlns:p14="http://schemas.microsoft.com/office/powerpoint/2010/main" val="1326667386"/>
              </p:ext>
            </p:extLst>
          </p:nvPr>
        </p:nvGraphicFramePr>
        <p:xfrm>
          <a:off x="2995613" y="1419225"/>
          <a:ext cx="5519737" cy="4220195"/>
        </p:xfrm>
        <a:graphic>
          <a:graphicData uri="http://schemas.openxmlformats.org/drawingml/2006/table">
            <a:tbl>
              <a:tblPr firstRow="1" bandRow="1">
                <a:tableStyleId>{5C22544A-7EE6-4342-B048-85BDC9FD1C3A}</a:tableStyleId>
              </a:tblPr>
              <a:tblGrid>
                <a:gridCol w="5519737">
                  <a:extLst>
                    <a:ext uri="{9D8B030D-6E8A-4147-A177-3AD203B41FA5}">
                      <a16:colId xmlns:a16="http://schemas.microsoft.com/office/drawing/2014/main" val="20000"/>
                    </a:ext>
                  </a:extLst>
                </a:gridCol>
              </a:tblGrid>
              <a:tr h="587995">
                <a:tc>
                  <a:txBody>
                    <a:bodyPr/>
                    <a:lstStyle/>
                    <a:p>
                      <a:r>
                        <a:rPr lang="en-GB" sz="1400" b="0" kern="1200" dirty="0">
                          <a:solidFill>
                            <a:schemeClr val="tx1"/>
                          </a:solidFill>
                          <a:effectLst/>
                          <a:latin typeface="Century Gothic" panose="020B0502020202020204" pitchFamily="34" charset="0"/>
                          <a:ea typeface="+mn-ea"/>
                          <a:cs typeface="+mn-cs"/>
                        </a:rPr>
                        <a:t>Why do you think the lady in the halfway house liked Mutt? Give your reasons</a:t>
                      </a:r>
                      <a:r>
                        <a:rPr lang="en-GB" sz="1400" b="1" kern="1200" dirty="0">
                          <a:solidFill>
                            <a:schemeClr val="tx1"/>
                          </a:solidFill>
                          <a:effectLst/>
                          <a:latin typeface="Century Gothic" panose="020B0502020202020204" pitchFamily="34" charset="0"/>
                          <a:ea typeface="+mn-ea"/>
                          <a:cs typeface="+mn-cs"/>
                        </a:rPr>
                        <a:t>.</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1"/>
                  </a:ext>
                </a:extLst>
              </a:tr>
              <a:tr h="370840">
                <a:tc>
                  <a:txBody>
                    <a:bodyPr/>
                    <a:lstStyle/>
                    <a:p>
                      <a:r>
                        <a:rPr lang="en-GB" sz="1400" kern="1200" dirty="0">
                          <a:solidFill>
                            <a:schemeClr val="dk1"/>
                          </a:solidFill>
                          <a:effectLst/>
                          <a:latin typeface="Century Gothic" panose="020B0502020202020204" pitchFamily="34" charset="0"/>
                          <a:ea typeface="+mn-ea"/>
                          <a:cs typeface="+mn-cs"/>
                        </a:rPr>
                        <a:t>Why was Mutt sad and lonely at the beginning of the book?</a:t>
                      </a:r>
                      <a:endParaRPr lang="en-GB" sz="1400" dirty="0">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2"/>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370840">
                <a:tc>
                  <a:txBody>
                    <a:bodyPr/>
                    <a:lstStyle/>
                    <a:p>
                      <a:r>
                        <a:rPr lang="en-GB" sz="1400" kern="1200" dirty="0">
                          <a:solidFill>
                            <a:schemeClr val="dk1"/>
                          </a:solidFill>
                          <a:effectLst/>
                          <a:latin typeface="Century Gothic" panose="020B0502020202020204" pitchFamily="34" charset="0"/>
                          <a:ea typeface="+mn-ea"/>
                          <a:cs typeface="+mn-cs"/>
                        </a:rPr>
                        <a:t>Why do you know that the lady’s family liked Mutt?</a:t>
                      </a:r>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5"/>
                  </a:ext>
                </a:extLst>
              </a:tr>
              <a:tr h="370840">
                <a:tc>
                  <a:txBody>
                    <a:bodyPr/>
                    <a:lstStyle/>
                    <a:p>
                      <a:r>
                        <a:rPr lang="en-GB" sz="1400" kern="1200" dirty="0">
                          <a:solidFill>
                            <a:schemeClr val="dk1"/>
                          </a:solidFill>
                          <a:effectLst/>
                          <a:latin typeface="Century Gothic" panose="020B0502020202020204" pitchFamily="34" charset="0"/>
                          <a:ea typeface="+mn-ea"/>
                          <a:cs typeface="+mn-cs"/>
                        </a:rPr>
                        <a:t>According to his new family, what special qualities does Mutt have? (name three)</a:t>
                      </a:r>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7"/>
                  </a:ext>
                </a:extLst>
              </a:tr>
              <a:tr h="0">
                <a:tc>
                  <a:txBody>
                    <a:bodyPr/>
                    <a:lstStyle/>
                    <a:p>
                      <a:r>
                        <a:rPr lang="en-GB" sz="1400" kern="1200" dirty="0">
                          <a:solidFill>
                            <a:schemeClr val="dk1"/>
                          </a:solidFill>
                          <a:effectLst/>
                          <a:latin typeface="Century Gothic" panose="020B0502020202020204" pitchFamily="34" charset="0"/>
                          <a:ea typeface="+mn-ea"/>
                          <a:cs typeface="+mn-cs"/>
                        </a:rPr>
                        <a:t>How different is Mutt’s life now compared with the beginning of the book?</a:t>
                      </a:r>
                      <a:endParaRPr lang="en-GB" sz="1400" dirty="0">
                        <a:latin typeface="Century Gothic" panose="020B0502020202020204" pitchFamily="34" charset="0"/>
                      </a:endParaRPr>
                    </a:p>
                  </a:txBody>
                  <a:tcPr/>
                </a:tc>
                <a:extLst>
                  <a:ext uri="{0D108BD9-81ED-4DB2-BD59-A6C34878D82A}">
                    <a16:rowId xmlns:a16="http://schemas.microsoft.com/office/drawing/2014/main" val="10008"/>
                  </a:ext>
                </a:extLst>
              </a:tr>
              <a:tr h="370840">
                <a:tc>
                  <a:txBody>
                    <a:bodyPr/>
                    <a:lstStyle/>
                    <a:p>
                      <a:endParaRPr lang="en-GB" sz="1800" dirty="0">
                        <a:latin typeface="Century Gothic" panose="020B0502020202020204" pitchFamily="34" charset="0"/>
                      </a:endParaRPr>
                    </a:p>
                  </a:txBody>
                  <a:tcPr/>
                </a:tc>
                <a:extLst>
                  <a:ext uri="{0D108BD9-81ED-4DB2-BD59-A6C34878D82A}">
                    <a16:rowId xmlns:a16="http://schemas.microsoft.com/office/drawing/2014/main" val="10009"/>
                  </a:ext>
                </a:extLst>
              </a:tr>
            </a:tbl>
          </a:graphicData>
        </a:graphic>
      </p:graphicFrame>
      <p:sp>
        <p:nvSpPr>
          <p:cNvPr id="7" name="TextBox 6"/>
          <p:cNvSpPr txBox="1"/>
          <p:nvPr/>
        </p:nvSpPr>
        <p:spPr>
          <a:xfrm>
            <a:off x="378884" y="1519354"/>
            <a:ext cx="2467347" cy="523220"/>
          </a:xfrm>
          <a:prstGeom prst="rect">
            <a:avLst/>
          </a:prstGeom>
          <a:noFill/>
        </p:spPr>
        <p:txBody>
          <a:bodyPr wrap="square" rtlCol="0">
            <a:spAutoFit/>
          </a:bodyPr>
          <a:lstStyle/>
          <a:p>
            <a:r>
              <a:rPr lang="en-GB" sz="1400" b="1" dirty="0">
                <a:latin typeface="Century Gothic" panose="020B0502020202020204" pitchFamily="34" charset="0"/>
              </a:rPr>
              <a:t>General questions to explore with the class</a:t>
            </a: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8884" y="5096351"/>
            <a:ext cx="1289778" cy="1260000"/>
          </a:xfrm>
          <a:prstGeom prst="rect">
            <a:avLst/>
          </a:prstGeom>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17</a:t>
            </a:fld>
            <a:endParaRPr lang="en-GB" dirty="0"/>
          </a:p>
        </p:txBody>
      </p:sp>
    </p:spTree>
    <p:extLst>
      <p:ext uri="{BB962C8B-B14F-4D97-AF65-F5344CB8AC3E}">
        <p14:creationId xmlns:p14="http://schemas.microsoft.com/office/powerpoint/2010/main" val="28064771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961398"/>
          </a:xfrm>
        </p:spPr>
        <p:txBody>
          <a:bodyPr>
            <a:normAutofit/>
          </a:bodyPr>
          <a:lstStyle/>
          <a:p>
            <a:r>
              <a:rPr lang="en-GB" sz="2400" b="1" dirty="0">
                <a:latin typeface="Century Gothic" panose="020B0502020202020204" pitchFamily="34" charset="0"/>
              </a:rPr>
              <a:t>Mutt the Dog by Stephen Michael King (continued)</a:t>
            </a:r>
            <a:endParaRPr lang="en-GB" sz="2400" dirty="0"/>
          </a:p>
        </p:txBody>
      </p:sp>
      <p:pic>
        <p:nvPicPr>
          <p:cNvPr id="10" name="Content Placeholder 6" descr="C:\Users\Clive Davies\Desktop\NEW DOCUMENTS\Tests\Reading\Cover.png"/>
          <p:cNvPicPr>
            <a:picLocks noGrp="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378884" y="2245486"/>
            <a:ext cx="1981200" cy="2305050"/>
          </a:xfrm>
          <a:prstGeom prst="rect">
            <a:avLst/>
          </a:prstGeom>
          <a:noFill/>
          <a:ln>
            <a:noFill/>
          </a:ln>
        </p:spPr>
      </p:pic>
      <p:graphicFrame>
        <p:nvGraphicFramePr>
          <p:cNvPr id="8" name="Content Placeholder 7"/>
          <p:cNvGraphicFramePr>
            <a:graphicFrameLocks noGrp="1"/>
          </p:cNvGraphicFramePr>
          <p:nvPr>
            <p:ph sz="half" idx="2"/>
            <p:extLst>
              <p:ext uri="{D42A27DB-BD31-4B8C-83A1-F6EECF244321}">
                <p14:modId xmlns:p14="http://schemas.microsoft.com/office/powerpoint/2010/main" val="379011237"/>
              </p:ext>
            </p:extLst>
          </p:nvPr>
        </p:nvGraphicFramePr>
        <p:xfrm>
          <a:off x="2995613" y="1419225"/>
          <a:ext cx="5519738" cy="4334803"/>
        </p:xfrm>
        <a:graphic>
          <a:graphicData uri="http://schemas.openxmlformats.org/drawingml/2006/table">
            <a:tbl>
              <a:tblPr firstRow="1" bandRow="1">
                <a:tableStyleId>{5C22544A-7EE6-4342-B048-85BDC9FD1C3A}</a:tableStyleId>
              </a:tblPr>
              <a:tblGrid>
                <a:gridCol w="2100494">
                  <a:extLst>
                    <a:ext uri="{9D8B030D-6E8A-4147-A177-3AD203B41FA5}">
                      <a16:colId xmlns:a16="http://schemas.microsoft.com/office/drawing/2014/main" val="20000"/>
                    </a:ext>
                  </a:extLst>
                </a:gridCol>
                <a:gridCol w="3419244">
                  <a:extLst>
                    <a:ext uri="{9D8B030D-6E8A-4147-A177-3AD203B41FA5}">
                      <a16:colId xmlns:a16="http://schemas.microsoft.com/office/drawing/2014/main" val="20001"/>
                    </a:ext>
                  </a:extLst>
                </a:gridCol>
              </a:tblGrid>
              <a:tr h="677204">
                <a:tc gridSpan="2">
                  <a:txBody>
                    <a:bodyPr/>
                    <a:lstStyle/>
                    <a:p>
                      <a:r>
                        <a:rPr lang="en-GB" sz="1400" b="0" kern="1200" dirty="0">
                          <a:solidFill>
                            <a:schemeClr val="tx1"/>
                          </a:solidFill>
                          <a:effectLst/>
                          <a:latin typeface="Century Gothic" panose="020B0502020202020204" pitchFamily="34" charset="0"/>
                          <a:ea typeface="+mn-ea"/>
                          <a:cs typeface="+mn-cs"/>
                        </a:rPr>
                        <a:t>How</a:t>
                      </a:r>
                      <a:r>
                        <a:rPr lang="en-GB" sz="1400" b="0" kern="1200" baseline="0" dirty="0">
                          <a:solidFill>
                            <a:schemeClr val="tx1"/>
                          </a:solidFill>
                          <a:effectLst/>
                          <a:latin typeface="Century Gothic" panose="020B0502020202020204" pitchFamily="34" charset="0"/>
                          <a:ea typeface="+mn-ea"/>
                          <a:cs typeface="+mn-cs"/>
                        </a:rPr>
                        <a:t> would you look after a dog? What special things do you need to think about?</a:t>
                      </a:r>
                      <a:endParaRPr lang="en-GB" sz="1400" b="0" kern="1200" dirty="0">
                        <a:solidFill>
                          <a:schemeClr val="tx1"/>
                        </a:solidFill>
                        <a:effectLst/>
                        <a:latin typeface="Century Gothic" panose="020B0502020202020204" pitchFamily="34" charset="0"/>
                        <a:ea typeface="+mn-ea"/>
                        <a:cs typeface="+mn-cs"/>
                      </a:endParaRPr>
                    </a:p>
                    <a:p>
                      <a:r>
                        <a:rPr lang="en-GB" sz="1400" b="0" kern="1200" dirty="0">
                          <a:solidFill>
                            <a:schemeClr val="tx1"/>
                          </a:solidFill>
                          <a:effectLst/>
                          <a:latin typeface="Century Gothic" panose="020B0502020202020204" pitchFamily="34" charset="0"/>
                          <a:ea typeface="+mn-ea"/>
                          <a:cs typeface="+mn-cs"/>
                        </a:rPr>
                        <a:t>Name </a:t>
                      </a:r>
                      <a:r>
                        <a:rPr lang="en-GB" sz="1400" b="1" kern="1200" dirty="0">
                          <a:solidFill>
                            <a:schemeClr val="tx1"/>
                          </a:solidFill>
                          <a:effectLst/>
                          <a:latin typeface="Century Gothic" panose="020B0502020202020204" pitchFamily="34" charset="0"/>
                          <a:ea typeface="+mn-ea"/>
                          <a:cs typeface="+mn-cs"/>
                        </a:rPr>
                        <a:t>five</a:t>
                      </a:r>
                      <a:r>
                        <a:rPr lang="en-GB" sz="1400" b="0" kern="1200" dirty="0">
                          <a:solidFill>
                            <a:schemeClr val="tx1"/>
                          </a:solidFill>
                          <a:effectLst/>
                          <a:latin typeface="Century Gothic" panose="020B0502020202020204" pitchFamily="34" charset="0"/>
                          <a:ea typeface="+mn-ea"/>
                          <a:cs typeface="+mn-cs"/>
                        </a:rPr>
                        <a:t> things you should do make sure your dog is happy and healthy.</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tc hMerge="1">
                  <a:txBody>
                    <a:bodyPr/>
                    <a:lstStyle/>
                    <a:p>
                      <a:endParaRPr lang="en-GB"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677985">
                <a:tc rowSpan="5">
                  <a:txBody>
                    <a:bodyPr/>
                    <a:lstStyle/>
                    <a:p>
                      <a:pPr>
                        <a:spcAft>
                          <a:spcPts val="0"/>
                        </a:spcAft>
                      </a:pPr>
                      <a:endParaRPr lang="en-GB" sz="1200" dirty="0">
                        <a:solidFill>
                          <a:srgbClr val="000000"/>
                        </a:solidFill>
                        <a:effectLst/>
                        <a:latin typeface="Myriad Pro"/>
                        <a:ea typeface="Calibri" panose="020F0502020204030204" pitchFamily="34" charset="0"/>
                        <a:cs typeface="Myriad Pro"/>
                      </a:endParaRPr>
                    </a:p>
                  </a:txBody>
                  <a:tcPr/>
                </a:tc>
                <a:tc>
                  <a:txBody>
                    <a:bodyPr/>
                    <a:lstStyle/>
                    <a:p>
                      <a:pPr marL="285750" indent="-285750">
                        <a:buFont typeface="Arial" panose="020B0604020202020204" pitchFamily="34" charset="0"/>
                        <a:buChar char="•"/>
                      </a:pPr>
                      <a:endParaRPr lang="en-GB" sz="1200" dirty="0">
                        <a:latin typeface="Century Gothic" panose="020B0502020202020204" pitchFamily="34" charset="0"/>
                      </a:endParaRPr>
                    </a:p>
                  </a:txBody>
                  <a:tcPr/>
                </a:tc>
                <a:extLst>
                  <a:ext uri="{0D108BD9-81ED-4DB2-BD59-A6C34878D82A}">
                    <a16:rowId xmlns:a16="http://schemas.microsoft.com/office/drawing/2014/main" val="10001"/>
                  </a:ext>
                </a:extLst>
              </a:tr>
              <a:tr h="677984">
                <a:tc vMerge="1">
                  <a:txBody>
                    <a:bodyPr/>
                    <a:lstStyle/>
                    <a:p>
                      <a:endParaRPr lang="en-GB"/>
                    </a:p>
                  </a:txBody>
                  <a:tcPr/>
                </a:tc>
                <a:tc>
                  <a:txBody>
                    <a:bodyPr/>
                    <a:lstStyle/>
                    <a:p>
                      <a:pPr marL="285750" indent="-285750">
                        <a:buFont typeface="Arial" panose="020B0604020202020204" pitchFamily="34" charset="0"/>
                        <a:buChar char="•"/>
                      </a:pPr>
                      <a:endParaRPr lang="en-GB" sz="1200" dirty="0">
                        <a:latin typeface="Century Gothic" panose="020B0502020202020204" pitchFamily="34" charset="0"/>
                      </a:endParaRPr>
                    </a:p>
                  </a:txBody>
                  <a:tcPr/>
                </a:tc>
                <a:extLst>
                  <a:ext uri="{0D108BD9-81ED-4DB2-BD59-A6C34878D82A}">
                    <a16:rowId xmlns:a16="http://schemas.microsoft.com/office/drawing/2014/main" val="10002"/>
                  </a:ext>
                </a:extLst>
              </a:tr>
              <a:tr h="677985">
                <a:tc vMerge="1">
                  <a:txBody>
                    <a:bodyPr/>
                    <a:lstStyle/>
                    <a:p>
                      <a:endParaRPr lang="en-GB"/>
                    </a:p>
                  </a:txBody>
                  <a:tcPr/>
                </a:tc>
                <a:tc>
                  <a:txBody>
                    <a:bodyPr/>
                    <a:lstStyle/>
                    <a:p>
                      <a:pPr marL="285750" indent="-285750">
                        <a:buFont typeface="Arial" panose="020B0604020202020204" pitchFamily="34" charset="0"/>
                        <a:buChar char="•"/>
                      </a:pPr>
                      <a:endParaRPr lang="en-GB" sz="1200" dirty="0">
                        <a:latin typeface="Century Gothic" panose="020B0502020202020204" pitchFamily="34" charset="0"/>
                      </a:endParaRPr>
                    </a:p>
                  </a:txBody>
                  <a:tcPr/>
                </a:tc>
                <a:extLst>
                  <a:ext uri="{0D108BD9-81ED-4DB2-BD59-A6C34878D82A}">
                    <a16:rowId xmlns:a16="http://schemas.microsoft.com/office/drawing/2014/main" val="10003"/>
                  </a:ext>
                </a:extLst>
              </a:tr>
              <a:tr h="677984">
                <a:tc vMerge="1">
                  <a:txBody>
                    <a:bodyPr/>
                    <a:lstStyle/>
                    <a:p>
                      <a:endParaRPr lang="en-GB"/>
                    </a:p>
                  </a:txBody>
                  <a:tcPr/>
                </a:tc>
                <a:tc>
                  <a:txBody>
                    <a:bodyPr/>
                    <a:lstStyle/>
                    <a:p>
                      <a:pPr marL="285750" indent="-285750">
                        <a:buFont typeface="Arial" panose="020B0604020202020204" pitchFamily="34" charset="0"/>
                        <a:buChar char="•"/>
                      </a:pPr>
                      <a:endParaRPr lang="en-GB" sz="1200" dirty="0">
                        <a:latin typeface="Century Gothic" panose="020B0502020202020204" pitchFamily="34" charset="0"/>
                      </a:endParaRPr>
                    </a:p>
                  </a:txBody>
                  <a:tcPr/>
                </a:tc>
                <a:extLst>
                  <a:ext uri="{0D108BD9-81ED-4DB2-BD59-A6C34878D82A}">
                    <a16:rowId xmlns:a16="http://schemas.microsoft.com/office/drawing/2014/main" val="10004"/>
                  </a:ext>
                </a:extLst>
              </a:tr>
              <a:tr h="677985">
                <a:tc vMerge="1">
                  <a:txBody>
                    <a:bodyPr/>
                    <a:lstStyle/>
                    <a:p>
                      <a:endParaRPr lang="en-GB"/>
                    </a:p>
                  </a:txBody>
                  <a:tcPr/>
                </a:tc>
                <a:tc>
                  <a:txBody>
                    <a:bodyPr/>
                    <a:lstStyle/>
                    <a:p>
                      <a:pPr marL="285750" indent="-285750">
                        <a:buFont typeface="Arial" panose="020B0604020202020204" pitchFamily="34" charset="0"/>
                        <a:buChar char="•"/>
                      </a:pPr>
                      <a:endParaRPr lang="en-GB" sz="1200" dirty="0">
                        <a:latin typeface="Century Gothic" panose="020B0502020202020204" pitchFamily="34" charset="0"/>
                      </a:endParaRPr>
                    </a:p>
                  </a:txBody>
                  <a:tcPr/>
                </a:tc>
                <a:extLst>
                  <a:ext uri="{0D108BD9-81ED-4DB2-BD59-A6C34878D82A}">
                    <a16:rowId xmlns:a16="http://schemas.microsoft.com/office/drawing/2014/main" val="10005"/>
                  </a:ext>
                </a:extLst>
              </a:tr>
            </a:tbl>
          </a:graphicData>
        </a:graphic>
      </p:graphicFrame>
      <p:sp>
        <p:nvSpPr>
          <p:cNvPr id="7" name="TextBox 6"/>
          <p:cNvSpPr txBox="1"/>
          <p:nvPr/>
        </p:nvSpPr>
        <p:spPr>
          <a:xfrm>
            <a:off x="337660" y="1372717"/>
            <a:ext cx="2486979" cy="738664"/>
          </a:xfrm>
          <a:prstGeom prst="rect">
            <a:avLst/>
          </a:prstGeom>
          <a:noFill/>
        </p:spPr>
        <p:txBody>
          <a:bodyPr wrap="square" rtlCol="0">
            <a:spAutoFit/>
          </a:bodyPr>
          <a:lstStyle/>
          <a:p>
            <a:r>
              <a:rPr lang="en-GB" sz="1400" b="1" dirty="0">
                <a:latin typeface="Century Gothic" panose="020B0502020202020204" pitchFamily="34" charset="0"/>
              </a:rPr>
              <a:t>Science- based questions to explore </a:t>
            </a:r>
          </a:p>
          <a:p>
            <a:r>
              <a:rPr lang="en-GB" sz="1400" b="1" dirty="0">
                <a:latin typeface="Century Gothic" panose="020B0502020202020204" pitchFamily="34" charset="0"/>
              </a:rPr>
              <a:t>with your class</a:t>
            </a: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8881" y="4995744"/>
            <a:ext cx="1289779" cy="1260000"/>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36448" y="5067551"/>
            <a:ext cx="1288800" cy="1288800"/>
          </a:xfrm>
          <a:prstGeom prst="rect">
            <a:avLst/>
          </a:prstGeom>
        </p:spPr>
      </p:pic>
      <p:pic>
        <p:nvPicPr>
          <p:cNvPr id="12" name="Picture 11"/>
          <p:cNvPicPr>
            <a:picLocks noChangeAspect="1"/>
          </p:cNvPicPr>
          <p:nvPr/>
        </p:nvPicPr>
        <p:blipFill>
          <a:blip r:embed="rId5"/>
          <a:stretch>
            <a:fillRect/>
          </a:stretch>
        </p:blipFill>
        <p:spPr>
          <a:xfrm>
            <a:off x="3028950" y="2391140"/>
            <a:ext cx="2032448" cy="3339958"/>
          </a:xfrm>
          <a:prstGeom prst="rect">
            <a:avLst/>
          </a:prstGeom>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5" name="Slide Number Placeholder 4"/>
          <p:cNvSpPr>
            <a:spLocks noGrp="1"/>
          </p:cNvSpPr>
          <p:nvPr>
            <p:ph type="sldNum" sz="quarter" idx="12"/>
          </p:nvPr>
        </p:nvSpPr>
        <p:spPr/>
        <p:txBody>
          <a:bodyPr/>
          <a:lstStyle/>
          <a:p>
            <a:fld id="{783CD38E-C31D-4515-A670-E50640EE9A8F}" type="slidenum">
              <a:rPr lang="en-GB" smtClean="0"/>
              <a:t>18</a:t>
            </a:fld>
            <a:endParaRPr lang="en-GB" dirty="0"/>
          </a:p>
        </p:txBody>
      </p:sp>
    </p:spTree>
    <p:extLst>
      <p:ext uri="{BB962C8B-B14F-4D97-AF65-F5344CB8AC3E}">
        <p14:creationId xmlns:p14="http://schemas.microsoft.com/office/powerpoint/2010/main" val="15001744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793973"/>
          </a:xfrm>
        </p:spPr>
        <p:txBody>
          <a:bodyPr>
            <a:normAutofit/>
          </a:bodyPr>
          <a:lstStyle/>
          <a:p>
            <a:r>
              <a:rPr lang="en-GB" sz="2400" b="1" dirty="0">
                <a:latin typeface="Century Gothic" panose="020B0502020202020204" pitchFamily="34" charset="0"/>
              </a:rPr>
              <a:t>Mutt the Dog by Stephen Michael King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89402839"/>
              </p:ext>
            </p:extLst>
          </p:nvPr>
        </p:nvGraphicFramePr>
        <p:xfrm>
          <a:off x="2995613" y="1419225"/>
          <a:ext cx="5519738" cy="4334803"/>
        </p:xfrm>
        <a:graphic>
          <a:graphicData uri="http://schemas.openxmlformats.org/drawingml/2006/table">
            <a:tbl>
              <a:tblPr firstRow="1" bandRow="1">
                <a:tableStyleId>{5C22544A-7EE6-4342-B048-85BDC9FD1C3A}</a:tableStyleId>
              </a:tblPr>
              <a:tblGrid>
                <a:gridCol w="2100494">
                  <a:extLst>
                    <a:ext uri="{9D8B030D-6E8A-4147-A177-3AD203B41FA5}">
                      <a16:colId xmlns:a16="http://schemas.microsoft.com/office/drawing/2014/main" val="20000"/>
                    </a:ext>
                  </a:extLst>
                </a:gridCol>
                <a:gridCol w="3419244">
                  <a:extLst>
                    <a:ext uri="{9D8B030D-6E8A-4147-A177-3AD203B41FA5}">
                      <a16:colId xmlns:a16="http://schemas.microsoft.com/office/drawing/2014/main" val="20001"/>
                    </a:ext>
                  </a:extLst>
                </a:gridCol>
              </a:tblGrid>
              <a:tr h="677204">
                <a:tc gridSpan="2">
                  <a:txBody>
                    <a:bodyPr/>
                    <a:lstStyle/>
                    <a:p>
                      <a:r>
                        <a:rPr lang="en-GB" sz="1400" b="0" kern="1200" dirty="0">
                          <a:solidFill>
                            <a:schemeClr val="tx1"/>
                          </a:solidFill>
                          <a:effectLst/>
                          <a:latin typeface="Century Gothic" panose="020B0502020202020204" pitchFamily="34" charset="0"/>
                          <a:ea typeface="+mn-ea"/>
                          <a:cs typeface="+mn-cs"/>
                        </a:rPr>
                        <a:t>How</a:t>
                      </a:r>
                      <a:r>
                        <a:rPr lang="en-GB" sz="1400" b="0" kern="1200" baseline="0" dirty="0">
                          <a:solidFill>
                            <a:schemeClr val="tx1"/>
                          </a:solidFill>
                          <a:effectLst/>
                          <a:latin typeface="Century Gothic" panose="020B0502020202020204" pitchFamily="34" charset="0"/>
                          <a:ea typeface="+mn-ea"/>
                          <a:cs typeface="+mn-cs"/>
                        </a:rPr>
                        <a:t> would you look after a cat? What special things do you need to think about</a:t>
                      </a:r>
                      <a:r>
                        <a:rPr lang="en-GB" sz="1400" b="0" kern="1200" dirty="0">
                          <a:solidFill>
                            <a:schemeClr val="tx1"/>
                          </a:solidFill>
                          <a:effectLst/>
                          <a:latin typeface="Century Gothic" panose="020B0502020202020204" pitchFamily="34" charset="0"/>
                          <a:ea typeface="+mn-ea"/>
                          <a:cs typeface="+mn-cs"/>
                        </a:rPr>
                        <a:t>.</a:t>
                      </a:r>
                    </a:p>
                    <a:p>
                      <a:r>
                        <a:rPr lang="en-GB" sz="1400" b="0" kern="1200" dirty="0">
                          <a:solidFill>
                            <a:schemeClr val="tx1"/>
                          </a:solidFill>
                          <a:effectLst/>
                          <a:latin typeface="Century Gothic" panose="020B0502020202020204" pitchFamily="34" charset="0"/>
                          <a:ea typeface="+mn-ea"/>
                          <a:cs typeface="+mn-cs"/>
                        </a:rPr>
                        <a:t>Name </a:t>
                      </a:r>
                      <a:r>
                        <a:rPr lang="en-GB" sz="1400" b="1" kern="1200" dirty="0">
                          <a:solidFill>
                            <a:schemeClr val="tx1"/>
                          </a:solidFill>
                          <a:effectLst/>
                          <a:latin typeface="Century Gothic" panose="020B0502020202020204" pitchFamily="34" charset="0"/>
                          <a:ea typeface="+mn-ea"/>
                          <a:cs typeface="+mn-cs"/>
                        </a:rPr>
                        <a:t>five</a:t>
                      </a:r>
                      <a:r>
                        <a:rPr lang="en-GB" sz="1400" b="0" kern="1200" dirty="0">
                          <a:solidFill>
                            <a:schemeClr val="tx1"/>
                          </a:solidFill>
                          <a:effectLst/>
                          <a:latin typeface="Century Gothic" panose="020B0502020202020204" pitchFamily="34" charset="0"/>
                          <a:ea typeface="+mn-ea"/>
                          <a:cs typeface="+mn-cs"/>
                        </a:rPr>
                        <a:t> things you should do make sure your cat is happy and healthy.</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tc hMerge="1">
                  <a:txBody>
                    <a:bodyPr/>
                    <a:lstStyle/>
                    <a:p>
                      <a:endParaRPr lang="en-GB"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677985">
                <a:tc rowSpan="5">
                  <a:txBody>
                    <a:bodyPr/>
                    <a:lstStyle/>
                    <a:p>
                      <a:pPr>
                        <a:spcAft>
                          <a:spcPts val="0"/>
                        </a:spcAft>
                      </a:pPr>
                      <a:endParaRPr lang="en-GB" sz="1200" dirty="0">
                        <a:solidFill>
                          <a:srgbClr val="000000"/>
                        </a:solidFill>
                        <a:effectLst/>
                        <a:latin typeface="Myriad Pro"/>
                        <a:ea typeface="Calibri" panose="020F0502020204030204" pitchFamily="34" charset="0"/>
                        <a:cs typeface="Myriad Pro"/>
                      </a:endParaRPr>
                    </a:p>
                  </a:txBody>
                  <a:tcPr/>
                </a:tc>
                <a:tc>
                  <a:txBody>
                    <a:bodyPr/>
                    <a:lstStyle/>
                    <a:p>
                      <a:pPr marL="285750" indent="-285750">
                        <a:buFont typeface="Arial" panose="020B0604020202020204" pitchFamily="34" charset="0"/>
                        <a:buChar char="•"/>
                      </a:pPr>
                      <a:endParaRPr lang="en-GB" sz="1200" dirty="0">
                        <a:latin typeface="Century Gothic" panose="020B0502020202020204" pitchFamily="34" charset="0"/>
                      </a:endParaRPr>
                    </a:p>
                  </a:txBody>
                  <a:tcPr/>
                </a:tc>
                <a:extLst>
                  <a:ext uri="{0D108BD9-81ED-4DB2-BD59-A6C34878D82A}">
                    <a16:rowId xmlns:a16="http://schemas.microsoft.com/office/drawing/2014/main" val="10001"/>
                  </a:ext>
                </a:extLst>
              </a:tr>
              <a:tr h="677984">
                <a:tc vMerge="1">
                  <a:txBody>
                    <a:bodyPr/>
                    <a:lstStyle/>
                    <a:p>
                      <a:endParaRPr lang="en-GB"/>
                    </a:p>
                  </a:txBody>
                  <a:tcPr/>
                </a:tc>
                <a:tc>
                  <a:txBody>
                    <a:bodyPr/>
                    <a:lstStyle/>
                    <a:p>
                      <a:pPr marL="285750" indent="-285750">
                        <a:buFont typeface="Arial" panose="020B0604020202020204" pitchFamily="34" charset="0"/>
                        <a:buChar char="•"/>
                      </a:pPr>
                      <a:endParaRPr lang="en-GB" sz="1200" dirty="0">
                        <a:latin typeface="Century Gothic" panose="020B0502020202020204" pitchFamily="34" charset="0"/>
                      </a:endParaRPr>
                    </a:p>
                  </a:txBody>
                  <a:tcPr/>
                </a:tc>
                <a:extLst>
                  <a:ext uri="{0D108BD9-81ED-4DB2-BD59-A6C34878D82A}">
                    <a16:rowId xmlns:a16="http://schemas.microsoft.com/office/drawing/2014/main" val="10002"/>
                  </a:ext>
                </a:extLst>
              </a:tr>
              <a:tr h="677985">
                <a:tc vMerge="1">
                  <a:txBody>
                    <a:bodyPr/>
                    <a:lstStyle/>
                    <a:p>
                      <a:endParaRPr lang="en-GB"/>
                    </a:p>
                  </a:txBody>
                  <a:tcPr/>
                </a:tc>
                <a:tc>
                  <a:txBody>
                    <a:bodyPr/>
                    <a:lstStyle/>
                    <a:p>
                      <a:pPr marL="285750" indent="-285750">
                        <a:buFont typeface="Arial" panose="020B0604020202020204" pitchFamily="34" charset="0"/>
                        <a:buChar char="•"/>
                      </a:pPr>
                      <a:endParaRPr lang="en-GB" sz="1200" dirty="0">
                        <a:latin typeface="Century Gothic" panose="020B0502020202020204" pitchFamily="34" charset="0"/>
                      </a:endParaRPr>
                    </a:p>
                  </a:txBody>
                  <a:tcPr/>
                </a:tc>
                <a:extLst>
                  <a:ext uri="{0D108BD9-81ED-4DB2-BD59-A6C34878D82A}">
                    <a16:rowId xmlns:a16="http://schemas.microsoft.com/office/drawing/2014/main" val="10003"/>
                  </a:ext>
                </a:extLst>
              </a:tr>
              <a:tr h="677984">
                <a:tc vMerge="1">
                  <a:txBody>
                    <a:bodyPr/>
                    <a:lstStyle/>
                    <a:p>
                      <a:endParaRPr lang="en-GB"/>
                    </a:p>
                  </a:txBody>
                  <a:tcPr/>
                </a:tc>
                <a:tc>
                  <a:txBody>
                    <a:bodyPr/>
                    <a:lstStyle/>
                    <a:p>
                      <a:pPr marL="285750" indent="-285750">
                        <a:buFont typeface="Arial" panose="020B0604020202020204" pitchFamily="34" charset="0"/>
                        <a:buChar char="•"/>
                      </a:pPr>
                      <a:endParaRPr lang="en-GB" sz="1200" dirty="0">
                        <a:latin typeface="Century Gothic" panose="020B0502020202020204" pitchFamily="34" charset="0"/>
                      </a:endParaRPr>
                    </a:p>
                  </a:txBody>
                  <a:tcPr/>
                </a:tc>
                <a:extLst>
                  <a:ext uri="{0D108BD9-81ED-4DB2-BD59-A6C34878D82A}">
                    <a16:rowId xmlns:a16="http://schemas.microsoft.com/office/drawing/2014/main" val="10004"/>
                  </a:ext>
                </a:extLst>
              </a:tr>
              <a:tr h="677985">
                <a:tc vMerge="1">
                  <a:txBody>
                    <a:bodyPr/>
                    <a:lstStyle/>
                    <a:p>
                      <a:endParaRPr lang="en-GB"/>
                    </a:p>
                  </a:txBody>
                  <a:tcPr/>
                </a:tc>
                <a:tc>
                  <a:txBody>
                    <a:bodyPr/>
                    <a:lstStyle/>
                    <a:p>
                      <a:pPr marL="285750" indent="-285750">
                        <a:buFont typeface="Arial" panose="020B0604020202020204" pitchFamily="34" charset="0"/>
                        <a:buChar char="•"/>
                      </a:pPr>
                      <a:endParaRPr lang="en-GB" sz="1200" dirty="0">
                        <a:latin typeface="Century Gothic" panose="020B0502020202020204" pitchFamily="34" charset="0"/>
                      </a:endParaRPr>
                    </a:p>
                  </a:txBody>
                  <a:tcPr/>
                </a:tc>
                <a:extLst>
                  <a:ext uri="{0D108BD9-81ED-4DB2-BD59-A6C34878D82A}">
                    <a16:rowId xmlns:a16="http://schemas.microsoft.com/office/drawing/2014/main" val="10005"/>
                  </a:ext>
                </a:extLst>
              </a:tr>
            </a:tbl>
          </a:graphicData>
        </a:graphic>
      </p:graphicFrame>
      <p:sp>
        <p:nvSpPr>
          <p:cNvPr id="7" name="TextBox 6"/>
          <p:cNvSpPr txBox="1"/>
          <p:nvPr/>
        </p:nvSpPr>
        <p:spPr>
          <a:xfrm>
            <a:off x="337660" y="1705931"/>
            <a:ext cx="2486979" cy="738664"/>
          </a:xfrm>
          <a:prstGeom prst="rect">
            <a:avLst/>
          </a:prstGeom>
          <a:noFill/>
        </p:spPr>
        <p:txBody>
          <a:bodyPr wrap="square" rtlCol="0">
            <a:spAutoFit/>
          </a:bodyPr>
          <a:lstStyle/>
          <a:p>
            <a:r>
              <a:rPr lang="en-GB" sz="1400" b="1" dirty="0">
                <a:latin typeface="Century Gothic" panose="020B0502020202020204" pitchFamily="34" charset="0"/>
              </a:rPr>
              <a:t>Science- based questions to explore </a:t>
            </a:r>
          </a:p>
          <a:p>
            <a:r>
              <a:rPr lang="en-GB" sz="1400" b="1" dirty="0">
                <a:latin typeface="Century Gothic" panose="020B0502020202020204" pitchFamily="34" charset="0"/>
              </a:rPr>
              <a:t>with your class</a:t>
            </a: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2075" y="4929861"/>
            <a:ext cx="1289778" cy="1260000"/>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13562" y="4929861"/>
            <a:ext cx="1288800" cy="1288800"/>
          </a:xfrm>
          <a:prstGeom prst="rect">
            <a:avLst/>
          </a:prstGeom>
        </p:spPr>
      </p:pic>
      <p:pic>
        <p:nvPicPr>
          <p:cNvPr id="5" name="Picture 4"/>
          <p:cNvPicPr>
            <a:picLocks noChangeAspect="1"/>
          </p:cNvPicPr>
          <p:nvPr/>
        </p:nvPicPr>
        <p:blipFill>
          <a:blip r:embed="rId4"/>
          <a:stretch>
            <a:fillRect/>
          </a:stretch>
        </p:blipFill>
        <p:spPr>
          <a:xfrm>
            <a:off x="281566" y="2748955"/>
            <a:ext cx="2294209" cy="1880063"/>
          </a:xfrm>
          <a:prstGeom prst="rect">
            <a:avLst/>
          </a:prstGeom>
        </p:spPr>
      </p:pic>
      <p:pic>
        <p:nvPicPr>
          <p:cNvPr id="6" name="Picture 5"/>
          <p:cNvPicPr>
            <a:picLocks noChangeAspect="1"/>
          </p:cNvPicPr>
          <p:nvPr/>
        </p:nvPicPr>
        <p:blipFill>
          <a:blip r:embed="rId5"/>
          <a:stretch>
            <a:fillRect/>
          </a:stretch>
        </p:blipFill>
        <p:spPr>
          <a:xfrm>
            <a:off x="3028949" y="2379825"/>
            <a:ext cx="2051787" cy="1655742"/>
          </a:xfrm>
          <a:prstGeom prst="rect">
            <a:avLst/>
          </a:prstGeom>
        </p:spPr>
      </p:pic>
      <p:pic>
        <p:nvPicPr>
          <p:cNvPr id="11" name="Picture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028949" y="4035567"/>
            <a:ext cx="2068247" cy="1788588"/>
          </a:xfrm>
          <a:prstGeom prst="rect">
            <a:avLst/>
          </a:prstGeom>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10" name="Slide Number Placeholder 9"/>
          <p:cNvSpPr>
            <a:spLocks noGrp="1"/>
          </p:cNvSpPr>
          <p:nvPr>
            <p:ph type="sldNum" sz="quarter" idx="12"/>
          </p:nvPr>
        </p:nvSpPr>
        <p:spPr/>
        <p:txBody>
          <a:bodyPr/>
          <a:lstStyle/>
          <a:p>
            <a:fld id="{783CD38E-C31D-4515-A670-E50640EE9A8F}" type="slidenum">
              <a:rPr lang="en-GB" smtClean="0"/>
              <a:t>19</a:t>
            </a:fld>
            <a:endParaRPr lang="en-GB" dirty="0"/>
          </a:p>
        </p:txBody>
      </p:sp>
    </p:spTree>
    <p:extLst>
      <p:ext uri="{BB962C8B-B14F-4D97-AF65-F5344CB8AC3E}">
        <p14:creationId xmlns:p14="http://schemas.microsoft.com/office/powerpoint/2010/main" val="6821696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614411"/>
            <a:ext cx="7772400" cy="1408508"/>
          </a:xfrm>
        </p:spPr>
        <p:txBody>
          <a:bodyPr>
            <a:normAutofit/>
          </a:bodyPr>
          <a:lstStyle/>
          <a:p>
            <a:r>
              <a:rPr lang="en-GB" sz="4400" b="1" dirty="0">
                <a:solidFill>
                  <a:srgbClr val="0070C0"/>
                </a:solidFill>
                <a:latin typeface="Century Gothic" panose="020B0502020202020204" pitchFamily="34" charset="0"/>
              </a:rPr>
              <a:t>Examples to use with Key Stage One</a:t>
            </a:r>
          </a:p>
        </p:txBody>
      </p:sp>
      <p:sp>
        <p:nvSpPr>
          <p:cNvPr id="3" name="Subtitle 2"/>
          <p:cNvSpPr>
            <a:spLocks noGrp="1"/>
          </p:cNvSpPr>
          <p:nvPr>
            <p:ph type="subTitle" idx="1"/>
          </p:nvPr>
        </p:nvSpPr>
        <p:spPr>
          <a:xfrm>
            <a:off x="1143000" y="4259960"/>
            <a:ext cx="6858000" cy="556739"/>
          </a:xfrm>
        </p:spPr>
        <p:txBody>
          <a:bodyPr>
            <a:normAutofit/>
          </a:bodyPr>
          <a:lstStyle/>
          <a:p>
            <a:r>
              <a:rPr lang="en-GB" sz="2800" dirty="0">
                <a:latin typeface="Century Gothic" panose="020B0502020202020204" pitchFamily="34" charset="0"/>
              </a:rPr>
              <a:t>Scaredy Squirrel by Melanie West</a:t>
            </a:r>
          </a:p>
        </p:txBody>
      </p:sp>
      <p:pic>
        <p:nvPicPr>
          <p:cNvPr id="4" name="Picture 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57950" y="221251"/>
            <a:ext cx="2476304" cy="174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Footer Placeholder 4"/>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20</a:t>
            </a:fld>
            <a:endParaRPr lang="en-GB" dirty="0"/>
          </a:p>
        </p:txBody>
      </p:sp>
    </p:spTree>
    <p:extLst>
      <p:ext uri="{BB962C8B-B14F-4D97-AF65-F5344CB8AC3E}">
        <p14:creationId xmlns:p14="http://schemas.microsoft.com/office/powerpoint/2010/main" val="13491517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051783"/>
          </a:xfrm>
        </p:spPr>
        <p:txBody>
          <a:bodyPr>
            <a:normAutofit/>
          </a:bodyPr>
          <a:lstStyle/>
          <a:p>
            <a:r>
              <a:rPr lang="en-GB" sz="2400" b="1" dirty="0">
                <a:latin typeface="Century Gothic" panose="020B0502020202020204" pitchFamily="34" charset="0"/>
              </a:rPr>
              <a:t>Scaredy Squirrel by Melanie King</a:t>
            </a:r>
          </a:p>
        </p:txBody>
      </p:sp>
      <p:sp>
        <p:nvSpPr>
          <p:cNvPr id="5" name="Content Placeholder 4"/>
          <p:cNvSpPr>
            <a:spLocks noGrp="1"/>
          </p:cNvSpPr>
          <p:nvPr>
            <p:ph sz="half" idx="1"/>
          </p:nvPr>
        </p:nvSpPr>
        <p:spPr>
          <a:xfrm>
            <a:off x="4572000" y="1667987"/>
            <a:ext cx="3886200" cy="4351338"/>
          </a:xfrm>
        </p:spPr>
        <p:txBody>
          <a:bodyPr>
            <a:normAutofit/>
          </a:bodyPr>
          <a:lstStyle/>
          <a:p>
            <a:r>
              <a:rPr lang="en-GB" sz="1400" dirty="0">
                <a:latin typeface="Century Gothic" panose="020B0502020202020204" pitchFamily="34" charset="0"/>
              </a:rPr>
              <a:t>Read the book to the children.</a:t>
            </a:r>
          </a:p>
          <a:p>
            <a:r>
              <a:rPr lang="en-GB" sz="1400" dirty="0">
                <a:latin typeface="Century Gothic" panose="020B0502020202020204" pitchFamily="34" charset="0"/>
              </a:rPr>
              <a:t>Explore the concept of being scared.</a:t>
            </a:r>
          </a:p>
          <a:p>
            <a:r>
              <a:rPr lang="en-GB" sz="1400" dirty="0">
                <a:latin typeface="Century Gothic" panose="020B0502020202020204" pitchFamily="34" charset="0"/>
              </a:rPr>
              <a:t>Why are different environments right or wrong for different animals?</a:t>
            </a:r>
          </a:p>
          <a:p>
            <a:r>
              <a:rPr lang="en-GB" sz="1400" dirty="0">
                <a:latin typeface="Century Gothic" panose="020B0502020202020204" pitchFamily="34" charset="0"/>
              </a:rPr>
              <a:t>Link to the learning going on in science, ‘</a:t>
            </a:r>
            <a:r>
              <a:rPr lang="en-GB" sz="1400" i="1" dirty="0">
                <a:latin typeface="Century Gothic" panose="020B0502020202020204" pitchFamily="34" charset="0"/>
              </a:rPr>
              <a:t>Identify that most living things live in habitats to which they are suited and describe how different habitats provide for the basic needs of different kinds of animals’. </a:t>
            </a:r>
          </a:p>
          <a:p>
            <a:r>
              <a:rPr lang="en-GB" sz="1400" dirty="0">
                <a:latin typeface="Century Gothic" panose="020B0502020202020204" pitchFamily="34" charset="0"/>
              </a:rPr>
              <a:t>Talk about what poses a danger to some of our local wild animals.</a:t>
            </a:r>
          </a:p>
          <a:p>
            <a:r>
              <a:rPr lang="en-GB" sz="1400" dirty="0">
                <a:latin typeface="Century Gothic" panose="020B0502020202020204" pitchFamily="34" charset="0"/>
              </a:rPr>
              <a:t>Talk about the concept of a timetable.</a:t>
            </a:r>
          </a:p>
          <a:p>
            <a:endParaRPr lang="en-GB"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53956" y="5096351"/>
            <a:ext cx="1289778" cy="1260000"/>
          </a:xfrm>
          <a:prstGeom prst="rect">
            <a:avLst/>
          </a:prstGeom>
        </p:spPr>
      </p:pic>
      <p:pic>
        <p:nvPicPr>
          <p:cNvPr id="9" name="Picture 8" descr="squirrell"/>
          <p:cNvPicPr/>
          <p:nvPr/>
        </p:nvPicPr>
        <p:blipFill>
          <a:blip r:embed="rId3" cstate="print">
            <a:extLst>
              <a:ext uri="{28A0092B-C50C-407E-A947-70E740481C1C}">
                <a14:useLocalDpi xmlns:a14="http://schemas.microsoft.com/office/drawing/2010/main" val="0"/>
              </a:ext>
            </a:extLst>
          </a:blip>
          <a:srcRect t="13675" r="487" b="10046"/>
          <a:stretch>
            <a:fillRect/>
          </a:stretch>
        </p:blipFill>
        <p:spPr bwMode="auto">
          <a:xfrm>
            <a:off x="1253109" y="1690689"/>
            <a:ext cx="2381250" cy="2512695"/>
          </a:xfrm>
          <a:prstGeom prst="rect">
            <a:avLst/>
          </a:prstGeom>
          <a:noFill/>
          <a:ln>
            <a:noFill/>
          </a:ln>
        </p:spPr>
      </p:pic>
      <p:sp>
        <p:nvSpPr>
          <p:cNvPr id="4" name="Footer Placeholder 3"/>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21</a:t>
            </a:fld>
            <a:endParaRPr lang="en-GB" dirty="0"/>
          </a:p>
        </p:txBody>
      </p:sp>
    </p:spTree>
    <p:extLst>
      <p:ext uri="{BB962C8B-B14F-4D97-AF65-F5344CB8AC3E}">
        <p14:creationId xmlns:p14="http://schemas.microsoft.com/office/powerpoint/2010/main" val="33030072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832609"/>
          </a:xfrm>
        </p:spPr>
        <p:txBody>
          <a:bodyPr>
            <a:normAutofit/>
          </a:bodyPr>
          <a:lstStyle/>
          <a:p>
            <a:pPr algn="ctr"/>
            <a:r>
              <a:rPr lang="en-GB" sz="2400" b="1" dirty="0">
                <a:latin typeface="Century Gothic" panose="020B0502020202020204" pitchFamily="34" charset="0"/>
              </a:rPr>
              <a:t>Scaredy Squirrel by Melanie King (continued)</a:t>
            </a:r>
            <a:endParaRPr lang="en-GB" sz="2400" dirty="0"/>
          </a:p>
        </p:txBody>
      </p:sp>
      <p:pic>
        <p:nvPicPr>
          <p:cNvPr id="11" name="Content Placeholder 10" descr="squirrell"/>
          <p:cNvPicPr>
            <a:picLocks noGrp="1"/>
          </p:cNvPicPr>
          <p:nvPr>
            <p:ph sz="half" idx="1"/>
          </p:nvPr>
        </p:nvPicPr>
        <p:blipFill>
          <a:blip r:embed="rId2" cstate="print">
            <a:extLst>
              <a:ext uri="{28A0092B-C50C-407E-A947-70E740481C1C}">
                <a14:useLocalDpi xmlns:a14="http://schemas.microsoft.com/office/drawing/2010/main" val="0"/>
              </a:ext>
            </a:extLst>
          </a:blip>
          <a:srcRect t="13675" r="487" b="10046"/>
          <a:stretch>
            <a:fillRect/>
          </a:stretch>
        </p:blipFill>
        <p:spPr bwMode="auto">
          <a:xfrm>
            <a:off x="378884" y="2184039"/>
            <a:ext cx="2382406" cy="2517324"/>
          </a:xfrm>
          <a:prstGeom prst="rect">
            <a:avLst/>
          </a:prstGeom>
          <a:noFill/>
          <a:ln>
            <a:noFill/>
          </a:ln>
        </p:spPr>
      </p:pic>
      <p:graphicFrame>
        <p:nvGraphicFramePr>
          <p:cNvPr id="8" name="Content Placeholder 7"/>
          <p:cNvGraphicFramePr>
            <a:graphicFrameLocks noGrp="1"/>
          </p:cNvGraphicFramePr>
          <p:nvPr>
            <p:ph sz="half" idx="2"/>
            <p:extLst>
              <p:ext uri="{D42A27DB-BD31-4B8C-83A1-F6EECF244321}">
                <p14:modId xmlns:p14="http://schemas.microsoft.com/office/powerpoint/2010/main" val="1592747646"/>
              </p:ext>
            </p:extLst>
          </p:nvPr>
        </p:nvGraphicFramePr>
        <p:xfrm>
          <a:off x="2995613" y="1419225"/>
          <a:ext cx="5519737" cy="4220195"/>
        </p:xfrm>
        <a:graphic>
          <a:graphicData uri="http://schemas.openxmlformats.org/drawingml/2006/table">
            <a:tbl>
              <a:tblPr firstRow="1" bandRow="1">
                <a:tableStyleId>{5C22544A-7EE6-4342-B048-85BDC9FD1C3A}</a:tableStyleId>
              </a:tblPr>
              <a:tblGrid>
                <a:gridCol w="5519737">
                  <a:extLst>
                    <a:ext uri="{9D8B030D-6E8A-4147-A177-3AD203B41FA5}">
                      <a16:colId xmlns:a16="http://schemas.microsoft.com/office/drawing/2014/main" val="20000"/>
                    </a:ext>
                  </a:extLst>
                </a:gridCol>
              </a:tblGrid>
              <a:tr h="58799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kern="1200" dirty="0">
                          <a:solidFill>
                            <a:schemeClr val="tx1"/>
                          </a:solidFill>
                          <a:effectLst/>
                          <a:latin typeface="Century Gothic" panose="020B0502020202020204" pitchFamily="34" charset="0"/>
                          <a:ea typeface="+mn-ea"/>
                          <a:cs typeface="+mn-cs"/>
                        </a:rPr>
                        <a:t>Scaredy says he is afraid of the unknown. What do you think Scaredy means by ‘the unknown’?</a:t>
                      </a:r>
                    </a:p>
                  </a:txBody>
                  <a:tcPr>
                    <a:solidFill>
                      <a:schemeClr val="accent1">
                        <a:lumMod val="20000"/>
                        <a:lumOff val="80000"/>
                      </a:schemeClr>
                    </a:solidFill>
                  </a:tcPr>
                </a:tc>
                <a:extLst>
                  <a:ext uri="{0D108BD9-81ED-4DB2-BD59-A6C34878D82A}">
                    <a16:rowId xmlns:a16="http://schemas.microsoft.com/office/drawing/2014/main" val="10000"/>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1"/>
                  </a:ext>
                </a:extLst>
              </a:tr>
              <a:tr h="370840">
                <a:tc>
                  <a:txBody>
                    <a:bodyPr/>
                    <a:lstStyle/>
                    <a:p>
                      <a:r>
                        <a:rPr lang="en-GB" sz="1400" kern="1200" dirty="0">
                          <a:solidFill>
                            <a:schemeClr val="dk1"/>
                          </a:solidFill>
                          <a:effectLst/>
                          <a:latin typeface="Century Gothic" panose="020B0502020202020204" pitchFamily="34" charset="0"/>
                          <a:ea typeface="+mn-ea"/>
                          <a:cs typeface="+mn-cs"/>
                        </a:rPr>
                        <a:t>Discuss the reasons why Scaredy should or should not consider leaving the nut tree.</a:t>
                      </a:r>
                      <a:endParaRPr lang="en-GB" sz="1400" dirty="0">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2"/>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370840">
                <a:tc>
                  <a:txBody>
                    <a:bodyPr/>
                    <a:lstStyle/>
                    <a:p>
                      <a:r>
                        <a:rPr lang="en-GB" sz="1400" kern="1200" dirty="0">
                          <a:solidFill>
                            <a:schemeClr val="dk1"/>
                          </a:solidFill>
                          <a:effectLst/>
                          <a:latin typeface="Century Gothic" panose="020B0502020202020204" pitchFamily="34" charset="0"/>
                          <a:ea typeface="+mn-ea"/>
                          <a:cs typeface="+mn-cs"/>
                        </a:rPr>
                        <a:t>Would</a:t>
                      </a:r>
                      <a:r>
                        <a:rPr lang="en-GB" sz="1400" kern="1200" baseline="0" dirty="0">
                          <a:solidFill>
                            <a:schemeClr val="dk1"/>
                          </a:solidFill>
                          <a:effectLst/>
                          <a:latin typeface="Century Gothic" panose="020B0502020202020204" pitchFamily="34" charset="0"/>
                          <a:ea typeface="+mn-ea"/>
                          <a:cs typeface="+mn-cs"/>
                        </a:rPr>
                        <a:t> you like to be Scaredy? Why, or why not?</a:t>
                      </a:r>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5"/>
                  </a:ext>
                </a:extLst>
              </a:tr>
              <a:tr h="370840">
                <a:tc>
                  <a:txBody>
                    <a:bodyPr/>
                    <a:lstStyle/>
                    <a:p>
                      <a:r>
                        <a:rPr lang="en-GB" sz="1400" dirty="0">
                          <a:latin typeface="Century Gothic" panose="020B0502020202020204" pitchFamily="34" charset="0"/>
                        </a:rPr>
                        <a:t>What do we mean by</a:t>
                      </a:r>
                      <a:r>
                        <a:rPr lang="en-GB" sz="1400" baseline="0" dirty="0">
                          <a:latin typeface="Century Gothic" panose="020B0502020202020204" pitchFamily="34" charset="0"/>
                        </a:rPr>
                        <a:t> the terms prey or predator?</a:t>
                      </a:r>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7"/>
                  </a:ext>
                </a:extLst>
              </a:tr>
              <a:tr h="370840">
                <a:tc>
                  <a:txBody>
                    <a:bodyPr/>
                    <a:lstStyle/>
                    <a:p>
                      <a:r>
                        <a:rPr lang="en-GB" sz="1400" dirty="0">
                          <a:latin typeface="Century Gothic" panose="020B0502020202020204" pitchFamily="34" charset="0"/>
                        </a:rPr>
                        <a:t>What are the sensible and not so sensible things that Scaredy is scared of?</a:t>
                      </a:r>
                    </a:p>
                  </a:txBody>
                  <a:tcPr/>
                </a:tc>
                <a:extLst>
                  <a:ext uri="{0D108BD9-81ED-4DB2-BD59-A6C34878D82A}">
                    <a16:rowId xmlns:a16="http://schemas.microsoft.com/office/drawing/2014/main" val="10008"/>
                  </a:ext>
                </a:extLst>
              </a:tr>
              <a:tr h="370840">
                <a:tc>
                  <a:txBody>
                    <a:bodyPr/>
                    <a:lstStyle/>
                    <a:p>
                      <a:endParaRPr lang="en-GB" sz="1800" dirty="0">
                        <a:latin typeface="Century Gothic" panose="020B0502020202020204" pitchFamily="34" charset="0"/>
                      </a:endParaRPr>
                    </a:p>
                  </a:txBody>
                  <a:tcPr/>
                </a:tc>
                <a:extLst>
                  <a:ext uri="{0D108BD9-81ED-4DB2-BD59-A6C34878D82A}">
                    <a16:rowId xmlns:a16="http://schemas.microsoft.com/office/drawing/2014/main" val="10009"/>
                  </a:ext>
                </a:extLst>
              </a:tr>
            </a:tbl>
          </a:graphicData>
        </a:graphic>
      </p:graphicFrame>
      <p:sp>
        <p:nvSpPr>
          <p:cNvPr id="7" name="TextBox 6"/>
          <p:cNvSpPr txBox="1"/>
          <p:nvPr/>
        </p:nvSpPr>
        <p:spPr>
          <a:xfrm>
            <a:off x="378884" y="1493597"/>
            <a:ext cx="2382406" cy="523220"/>
          </a:xfrm>
          <a:prstGeom prst="rect">
            <a:avLst/>
          </a:prstGeom>
          <a:noFill/>
        </p:spPr>
        <p:txBody>
          <a:bodyPr wrap="square" rtlCol="0">
            <a:spAutoFit/>
          </a:bodyPr>
          <a:lstStyle/>
          <a:p>
            <a:r>
              <a:rPr lang="en-GB" sz="1400" b="1" dirty="0">
                <a:latin typeface="Century Gothic" panose="020B0502020202020204" pitchFamily="34" charset="0"/>
              </a:rPr>
              <a:t>General questions to explore with the class</a:t>
            </a: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8884" y="5096351"/>
            <a:ext cx="1289778" cy="1260000"/>
          </a:xfrm>
          <a:prstGeom prst="rect">
            <a:avLst/>
          </a:prstGeom>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22</a:t>
            </a:fld>
            <a:endParaRPr lang="en-GB" dirty="0"/>
          </a:p>
        </p:txBody>
      </p:sp>
    </p:spTree>
    <p:extLst>
      <p:ext uri="{BB962C8B-B14F-4D97-AF65-F5344CB8AC3E}">
        <p14:creationId xmlns:p14="http://schemas.microsoft.com/office/powerpoint/2010/main" val="39086787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400" b="1" dirty="0">
                <a:latin typeface="Century Gothic" panose="020B0502020202020204" pitchFamily="34" charset="0"/>
              </a:rPr>
              <a:t>Scaredy Squirrel by Melanie King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1071683005"/>
              </p:ext>
            </p:extLst>
          </p:nvPr>
        </p:nvGraphicFramePr>
        <p:xfrm>
          <a:off x="2995613" y="1419225"/>
          <a:ext cx="5519738" cy="4067127"/>
        </p:xfrm>
        <a:graphic>
          <a:graphicData uri="http://schemas.openxmlformats.org/drawingml/2006/table">
            <a:tbl>
              <a:tblPr firstRow="1" bandRow="1">
                <a:tableStyleId>{5C22544A-7EE6-4342-B048-85BDC9FD1C3A}</a:tableStyleId>
              </a:tblPr>
              <a:tblGrid>
                <a:gridCol w="2100494">
                  <a:extLst>
                    <a:ext uri="{9D8B030D-6E8A-4147-A177-3AD203B41FA5}">
                      <a16:colId xmlns:a16="http://schemas.microsoft.com/office/drawing/2014/main" val="20000"/>
                    </a:ext>
                  </a:extLst>
                </a:gridCol>
                <a:gridCol w="3419244">
                  <a:extLst>
                    <a:ext uri="{9D8B030D-6E8A-4147-A177-3AD203B41FA5}">
                      <a16:colId xmlns:a16="http://schemas.microsoft.com/office/drawing/2014/main" val="20001"/>
                    </a:ext>
                  </a:extLst>
                </a:gridCol>
              </a:tblGrid>
              <a:tr h="677204">
                <a:tc gridSpan="2">
                  <a:txBody>
                    <a:bodyPr/>
                    <a:lstStyle/>
                    <a:p>
                      <a:r>
                        <a:rPr lang="en-GB" sz="1600" b="0" dirty="0">
                          <a:solidFill>
                            <a:schemeClr val="tx1"/>
                          </a:solidFill>
                          <a:latin typeface="Century Gothic" panose="020B0502020202020204" pitchFamily="34" charset="0"/>
                        </a:rPr>
                        <a:t>Carry out some research.</a:t>
                      </a:r>
                      <a:r>
                        <a:rPr lang="en-GB" sz="1600" b="0" baseline="0" dirty="0">
                          <a:solidFill>
                            <a:schemeClr val="tx1"/>
                          </a:solidFill>
                          <a:latin typeface="Century Gothic" panose="020B0502020202020204" pitchFamily="34" charset="0"/>
                        </a:rPr>
                        <a:t> W</a:t>
                      </a:r>
                      <a:r>
                        <a:rPr lang="en-GB" sz="1600" b="0" dirty="0">
                          <a:solidFill>
                            <a:schemeClr val="tx1"/>
                          </a:solidFill>
                          <a:latin typeface="Century Gothic" panose="020B0502020202020204" pitchFamily="34" charset="0"/>
                        </a:rPr>
                        <a:t>hat are the things that squirrels should be afraid of?</a:t>
                      </a:r>
                    </a:p>
                  </a:txBody>
                  <a:tcPr>
                    <a:solidFill>
                      <a:schemeClr val="accent1">
                        <a:lumMod val="20000"/>
                        <a:lumOff val="80000"/>
                      </a:schemeClr>
                    </a:solidFill>
                  </a:tcPr>
                </a:tc>
                <a:tc hMerge="1">
                  <a:txBody>
                    <a:bodyPr/>
                    <a:lstStyle/>
                    <a:p>
                      <a:endParaRPr lang="en-GB"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677985">
                <a:tc>
                  <a:txBody>
                    <a:bodyPr/>
                    <a:lstStyle/>
                    <a:p>
                      <a:pPr>
                        <a:spcAft>
                          <a:spcPts val="0"/>
                        </a:spcAft>
                      </a:pPr>
                      <a:endParaRPr lang="en-GB" sz="1200" dirty="0">
                        <a:solidFill>
                          <a:srgbClr val="000000"/>
                        </a:solidFill>
                        <a:effectLst/>
                        <a:latin typeface="Myriad Pro"/>
                        <a:ea typeface="Calibri" panose="020F0502020204030204" pitchFamily="34" charset="0"/>
                        <a:cs typeface="Myriad Pro"/>
                      </a:endParaRPr>
                    </a:p>
                  </a:txBody>
                  <a:tcPr/>
                </a:tc>
                <a:tc>
                  <a:txBody>
                    <a:bodyPr/>
                    <a:lstStyle/>
                    <a:p>
                      <a:pPr marL="285750" indent="-285750">
                        <a:buFont typeface="Arial" panose="020B0604020202020204" pitchFamily="34" charset="0"/>
                        <a:buChar char="•"/>
                      </a:pPr>
                      <a:endParaRPr lang="en-GB" sz="1200" dirty="0">
                        <a:latin typeface="Century Gothic" panose="020B0502020202020204" pitchFamily="34" charset="0"/>
                      </a:endParaRPr>
                    </a:p>
                  </a:txBody>
                  <a:tcPr/>
                </a:tc>
                <a:extLst>
                  <a:ext uri="{0D108BD9-81ED-4DB2-BD59-A6C34878D82A}">
                    <a16:rowId xmlns:a16="http://schemas.microsoft.com/office/drawing/2014/main" val="10001"/>
                  </a:ext>
                </a:extLst>
              </a:tr>
              <a:tr h="677984">
                <a:tc>
                  <a:txBody>
                    <a:bodyPr/>
                    <a:lstStyle/>
                    <a:p>
                      <a:pPr>
                        <a:spcAft>
                          <a:spcPts val="0"/>
                        </a:spcAft>
                      </a:pPr>
                      <a:endParaRPr lang="en-GB" sz="1200" dirty="0">
                        <a:solidFill>
                          <a:srgbClr val="000000"/>
                        </a:solidFill>
                        <a:effectLst/>
                        <a:latin typeface="Myriad Pro"/>
                        <a:ea typeface="Calibri" panose="020F0502020204030204" pitchFamily="34" charset="0"/>
                        <a:cs typeface="Myriad Pro"/>
                      </a:endParaRPr>
                    </a:p>
                  </a:txBody>
                  <a:tcPr/>
                </a:tc>
                <a:tc>
                  <a:txBody>
                    <a:bodyPr/>
                    <a:lstStyle/>
                    <a:p>
                      <a:pPr marL="285750" indent="-285750">
                        <a:buFont typeface="Arial" panose="020B0604020202020204" pitchFamily="34" charset="0"/>
                        <a:buChar char="•"/>
                      </a:pPr>
                      <a:endParaRPr lang="en-GB" sz="1200" dirty="0">
                        <a:latin typeface="Century Gothic" panose="020B0502020202020204" pitchFamily="34" charset="0"/>
                      </a:endParaRPr>
                    </a:p>
                  </a:txBody>
                  <a:tcPr/>
                </a:tc>
                <a:extLst>
                  <a:ext uri="{0D108BD9-81ED-4DB2-BD59-A6C34878D82A}">
                    <a16:rowId xmlns:a16="http://schemas.microsoft.com/office/drawing/2014/main" val="10002"/>
                  </a:ext>
                </a:extLst>
              </a:tr>
              <a:tr h="677985">
                <a:tc>
                  <a:txBody>
                    <a:bodyPr/>
                    <a:lstStyle/>
                    <a:p>
                      <a:pPr>
                        <a:spcAft>
                          <a:spcPts val="0"/>
                        </a:spcAft>
                      </a:pPr>
                      <a:endParaRPr lang="en-GB" sz="1200" dirty="0">
                        <a:solidFill>
                          <a:srgbClr val="000000"/>
                        </a:solidFill>
                        <a:effectLst/>
                        <a:latin typeface="Myriad Pro"/>
                        <a:ea typeface="Calibri" panose="020F0502020204030204" pitchFamily="34" charset="0"/>
                        <a:cs typeface="Myriad Pro"/>
                      </a:endParaRPr>
                    </a:p>
                  </a:txBody>
                  <a:tcPr/>
                </a:tc>
                <a:tc>
                  <a:txBody>
                    <a:bodyPr/>
                    <a:lstStyle/>
                    <a:p>
                      <a:pPr marL="285750" indent="-285750">
                        <a:buFont typeface="Arial" panose="020B0604020202020204" pitchFamily="34" charset="0"/>
                        <a:buChar char="•"/>
                      </a:pPr>
                      <a:endParaRPr lang="en-GB" sz="1200" dirty="0">
                        <a:latin typeface="Century Gothic" panose="020B0502020202020204" pitchFamily="34" charset="0"/>
                      </a:endParaRPr>
                    </a:p>
                  </a:txBody>
                  <a:tcPr/>
                </a:tc>
                <a:extLst>
                  <a:ext uri="{0D108BD9-81ED-4DB2-BD59-A6C34878D82A}">
                    <a16:rowId xmlns:a16="http://schemas.microsoft.com/office/drawing/2014/main" val="10003"/>
                  </a:ext>
                </a:extLst>
              </a:tr>
              <a:tr h="677984">
                <a:tc gridSpan="2">
                  <a:txBody>
                    <a:bodyPr/>
                    <a:lstStyle/>
                    <a:p>
                      <a:pPr>
                        <a:spcAft>
                          <a:spcPts val="0"/>
                        </a:spcAft>
                      </a:pPr>
                      <a:endParaRPr lang="en-GB" sz="1200" dirty="0">
                        <a:solidFill>
                          <a:srgbClr val="000000"/>
                        </a:solidFill>
                        <a:effectLst/>
                        <a:latin typeface="Myriad Pro"/>
                        <a:ea typeface="Calibri" panose="020F0502020204030204" pitchFamily="34" charset="0"/>
                        <a:cs typeface="Myriad Pro"/>
                      </a:endParaRPr>
                    </a:p>
                  </a:txBody>
                  <a:tcPr/>
                </a:tc>
                <a:tc hMerge="1">
                  <a:txBody>
                    <a:bodyPr/>
                    <a:lstStyle/>
                    <a:p>
                      <a:pPr marL="285750" indent="-285750">
                        <a:buFont typeface="Arial" panose="020B0604020202020204" pitchFamily="34" charset="0"/>
                        <a:buChar char="•"/>
                      </a:pPr>
                      <a:endParaRPr lang="en-GB" sz="1200" dirty="0">
                        <a:latin typeface="Century Gothic" panose="020B0502020202020204" pitchFamily="34" charset="0"/>
                      </a:endParaRPr>
                    </a:p>
                  </a:txBody>
                  <a:tcPr/>
                </a:tc>
                <a:extLst>
                  <a:ext uri="{0D108BD9-81ED-4DB2-BD59-A6C34878D82A}">
                    <a16:rowId xmlns:a16="http://schemas.microsoft.com/office/drawing/2014/main" val="10004"/>
                  </a:ext>
                </a:extLst>
              </a:tr>
              <a:tr h="677985">
                <a:tc gridSpan="2">
                  <a:txBody>
                    <a:bodyPr/>
                    <a:lstStyle/>
                    <a:p>
                      <a:pPr>
                        <a:spcAft>
                          <a:spcPts val="0"/>
                        </a:spcAft>
                      </a:pPr>
                      <a:endParaRPr lang="en-GB" sz="1200" dirty="0">
                        <a:solidFill>
                          <a:srgbClr val="000000"/>
                        </a:solidFill>
                        <a:effectLst/>
                        <a:latin typeface="Myriad Pro"/>
                        <a:ea typeface="Calibri" panose="020F0502020204030204" pitchFamily="34" charset="0"/>
                        <a:cs typeface="Myriad Pro"/>
                      </a:endParaRPr>
                    </a:p>
                  </a:txBody>
                  <a:tcPr/>
                </a:tc>
                <a:tc hMerge="1">
                  <a:txBody>
                    <a:bodyPr/>
                    <a:lstStyle/>
                    <a:p>
                      <a:pPr marL="285750" indent="-285750">
                        <a:buFont typeface="Arial" panose="020B0604020202020204" pitchFamily="34" charset="0"/>
                        <a:buChar char="•"/>
                      </a:pPr>
                      <a:endParaRPr lang="en-GB" sz="1200" dirty="0">
                        <a:latin typeface="Century Gothic" panose="020B0502020202020204" pitchFamily="34" charset="0"/>
                      </a:endParaRPr>
                    </a:p>
                  </a:txBody>
                  <a:tcPr/>
                </a:tc>
                <a:extLst>
                  <a:ext uri="{0D108BD9-81ED-4DB2-BD59-A6C34878D82A}">
                    <a16:rowId xmlns:a16="http://schemas.microsoft.com/office/drawing/2014/main" val="10005"/>
                  </a:ext>
                </a:extLst>
              </a:tr>
            </a:tbl>
          </a:graphicData>
        </a:graphic>
      </p:graphicFrame>
      <p:sp>
        <p:nvSpPr>
          <p:cNvPr id="7" name="TextBox 6"/>
          <p:cNvSpPr txBox="1"/>
          <p:nvPr/>
        </p:nvSpPr>
        <p:spPr>
          <a:xfrm>
            <a:off x="337660" y="1705931"/>
            <a:ext cx="2486979" cy="923330"/>
          </a:xfrm>
          <a:prstGeom prst="rect">
            <a:avLst/>
          </a:prstGeom>
          <a:noFill/>
        </p:spPr>
        <p:txBody>
          <a:bodyPr wrap="square" rtlCol="0">
            <a:spAutoFit/>
          </a:bodyPr>
          <a:lstStyle/>
          <a:p>
            <a:r>
              <a:rPr lang="en-GB" b="1" dirty="0">
                <a:latin typeface="Century Gothic" panose="020B0502020202020204" pitchFamily="34" charset="0"/>
              </a:rPr>
              <a:t>Science- based questions to explore </a:t>
            </a:r>
          </a:p>
          <a:p>
            <a:r>
              <a:rPr lang="en-GB" b="1" dirty="0">
                <a:latin typeface="Century Gothic" panose="020B0502020202020204" pitchFamily="34" charset="0"/>
              </a:rPr>
              <a:t>with your class</a:t>
            </a: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8884" y="5098957"/>
            <a:ext cx="1061574" cy="1037065"/>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54151" y="5096908"/>
            <a:ext cx="1173139" cy="1173139"/>
          </a:xfrm>
          <a:prstGeom prst="rect">
            <a:avLst/>
          </a:prstGeom>
        </p:spPr>
      </p:pic>
      <p:pic>
        <p:nvPicPr>
          <p:cNvPr id="10" name="Picture 9" descr="squirrell"/>
          <p:cNvPicPr/>
          <p:nvPr/>
        </p:nvPicPr>
        <p:blipFill>
          <a:blip r:embed="rId5" cstate="print">
            <a:extLst>
              <a:ext uri="{28A0092B-C50C-407E-A947-70E740481C1C}">
                <a14:useLocalDpi xmlns:a14="http://schemas.microsoft.com/office/drawing/2010/main" val="0"/>
              </a:ext>
            </a:extLst>
          </a:blip>
          <a:srcRect t="13675" r="487" b="10046"/>
          <a:stretch>
            <a:fillRect/>
          </a:stretch>
        </p:blipFill>
        <p:spPr bwMode="auto">
          <a:xfrm>
            <a:off x="378884" y="2584213"/>
            <a:ext cx="2381250" cy="2512695"/>
          </a:xfrm>
          <a:prstGeom prst="rect">
            <a:avLst/>
          </a:prstGeom>
          <a:noFill/>
          <a:ln>
            <a:noFill/>
          </a:ln>
        </p:spPr>
      </p:pic>
      <p:pic>
        <p:nvPicPr>
          <p:cNvPr id="3" name="Picture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05459" y="2096430"/>
            <a:ext cx="2029522" cy="2029522"/>
          </a:xfrm>
          <a:prstGeom prst="rect">
            <a:avLst/>
          </a:prstGeom>
        </p:spPr>
      </p:pic>
      <p:sp>
        <p:nvSpPr>
          <p:cNvPr id="5" name="Footer Placeholder 4"/>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23</a:t>
            </a:fld>
            <a:endParaRPr lang="en-GB" dirty="0"/>
          </a:p>
        </p:txBody>
      </p:sp>
    </p:spTree>
    <p:extLst>
      <p:ext uri="{BB962C8B-B14F-4D97-AF65-F5344CB8AC3E}">
        <p14:creationId xmlns:p14="http://schemas.microsoft.com/office/powerpoint/2010/main" val="9600124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49" y="365126"/>
            <a:ext cx="8232015" cy="1012913"/>
          </a:xfrm>
        </p:spPr>
        <p:txBody>
          <a:bodyPr>
            <a:normAutofit/>
          </a:bodyPr>
          <a:lstStyle/>
          <a:p>
            <a:r>
              <a:rPr lang="en-GB" sz="2400" b="1" dirty="0">
                <a:latin typeface="Century Gothic" panose="020B0502020202020204" pitchFamily="34" charset="0"/>
              </a:rPr>
              <a:t>Scaredy Squirrel by Melanie Watts (continued)</a:t>
            </a:r>
            <a:endParaRPr lang="en-GB" sz="2400" dirty="0"/>
          </a:p>
        </p:txBody>
      </p:sp>
      <p:pic>
        <p:nvPicPr>
          <p:cNvPr id="10" name="Content Placeholder 10" descr="squirrell"/>
          <p:cNvPicPr>
            <a:picLocks noGrp="1"/>
          </p:cNvPicPr>
          <p:nvPr>
            <p:ph sz="half" idx="1"/>
          </p:nvPr>
        </p:nvPicPr>
        <p:blipFill>
          <a:blip r:embed="rId2" cstate="print">
            <a:extLst>
              <a:ext uri="{28A0092B-C50C-407E-A947-70E740481C1C}">
                <a14:useLocalDpi xmlns:a14="http://schemas.microsoft.com/office/drawing/2010/main" val="0"/>
              </a:ext>
            </a:extLst>
          </a:blip>
          <a:srcRect t="13675" r="487" b="10046"/>
          <a:stretch>
            <a:fillRect/>
          </a:stretch>
        </p:blipFill>
        <p:spPr bwMode="auto">
          <a:xfrm>
            <a:off x="378884" y="2444595"/>
            <a:ext cx="2382406" cy="2517324"/>
          </a:xfrm>
          <a:prstGeom prst="rect">
            <a:avLst/>
          </a:prstGeom>
          <a:noFill/>
          <a:ln>
            <a:noFill/>
          </a:ln>
        </p:spPr>
      </p:pic>
      <p:graphicFrame>
        <p:nvGraphicFramePr>
          <p:cNvPr id="8" name="Content Placeholder 7"/>
          <p:cNvGraphicFramePr>
            <a:graphicFrameLocks noGrp="1"/>
          </p:cNvGraphicFramePr>
          <p:nvPr>
            <p:ph sz="half" idx="2"/>
            <p:extLst>
              <p:ext uri="{D42A27DB-BD31-4B8C-83A1-F6EECF244321}">
                <p14:modId xmlns:p14="http://schemas.microsoft.com/office/powerpoint/2010/main" val="3254695405"/>
              </p:ext>
            </p:extLst>
          </p:nvPr>
        </p:nvGraphicFramePr>
        <p:xfrm>
          <a:off x="2995612" y="1408074"/>
          <a:ext cx="5519738" cy="4067127"/>
        </p:xfrm>
        <a:graphic>
          <a:graphicData uri="http://schemas.openxmlformats.org/drawingml/2006/table">
            <a:tbl>
              <a:tblPr firstRow="1" bandRow="1">
                <a:tableStyleId>{5C22544A-7EE6-4342-B048-85BDC9FD1C3A}</a:tableStyleId>
              </a:tblPr>
              <a:tblGrid>
                <a:gridCol w="5519738">
                  <a:extLst>
                    <a:ext uri="{9D8B030D-6E8A-4147-A177-3AD203B41FA5}">
                      <a16:colId xmlns:a16="http://schemas.microsoft.com/office/drawing/2014/main" val="20000"/>
                    </a:ext>
                  </a:extLst>
                </a:gridCol>
              </a:tblGrid>
              <a:tr h="677204">
                <a:tc>
                  <a:txBody>
                    <a:bodyPr/>
                    <a:lstStyle/>
                    <a:p>
                      <a:r>
                        <a:rPr lang="en-GB" sz="1400" b="0" kern="1200" dirty="0">
                          <a:solidFill>
                            <a:schemeClr val="tx1"/>
                          </a:solidFill>
                          <a:effectLst/>
                          <a:latin typeface="Century Gothic" panose="020B0502020202020204" pitchFamily="34" charset="0"/>
                          <a:ea typeface="+mn-ea"/>
                          <a:cs typeface="+mn-cs"/>
                        </a:rPr>
                        <a:t>Think of three questions you would ask Scaredy Squirrel if you met him.</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677985">
                <a:tc>
                  <a:txBody>
                    <a:bodyPr/>
                    <a:lstStyle/>
                    <a:p>
                      <a:pPr>
                        <a:spcAft>
                          <a:spcPts val="0"/>
                        </a:spcAft>
                      </a:pPr>
                      <a:r>
                        <a:rPr lang="en-GB" sz="1400" dirty="0">
                          <a:solidFill>
                            <a:srgbClr val="000000"/>
                          </a:solidFill>
                          <a:effectLst/>
                          <a:latin typeface="Myriad Pro"/>
                          <a:ea typeface="Calibri" panose="020F0502020204030204" pitchFamily="34" charset="0"/>
                          <a:cs typeface="Myriad Pro"/>
                        </a:rPr>
                        <a:t>1</a:t>
                      </a:r>
                    </a:p>
                  </a:txBody>
                  <a:tcPr/>
                </a:tc>
                <a:extLst>
                  <a:ext uri="{0D108BD9-81ED-4DB2-BD59-A6C34878D82A}">
                    <a16:rowId xmlns:a16="http://schemas.microsoft.com/office/drawing/2014/main" val="10001"/>
                  </a:ext>
                </a:extLst>
              </a:tr>
              <a:tr h="677984">
                <a:tc>
                  <a:txBody>
                    <a:bodyPr/>
                    <a:lstStyle/>
                    <a:p>
                      <a:pPr>
                        <a:spcAft>
                          <a:spcPts val="0"/>
                        </a:spcAft>
                      </a:pPr>
                      <a:endParaRPr lang="en-GB" sz="1400" dirty="0">
                        <a:solidFill>
                          <a:srgbClr val="000000"/>
                        </a:solidFill>
                        <a:effectLst/>
                        <a:latin typeface="Myriad Pro"/>
                        <a:ea typeface="Calibri" panose="020F0502020204030204" pitchFamily="34" charset="0"/>
                        <a:cs typeface="Myriad Pro"/>
                      </a:endParaRPr>
                    </a:p>
                  </a:txBody>
                  <a:tcPr/>
                </a:tc>
                <a:extLst>
                  <a:ext uri="{0D108BD9-81ED-4DB2-BD59-A6C34878D82A}">
                    <a16:rowId xmlns:a16="http://schemas.microsoft.com/office/drawing/2014/main" val="10002"/>
                  </a:ext>
                </a:extLst>
              </a:tr>
              <a:tr h="677985">
                <a:tc>
                  <a:txBody>
                    <a:bodyPr/>
                    <a:lstStyle/>
                    <a:p>
                      <a:pPr>
                        <a:spcAft>
                          <a:spcPts val="0"/>
                        </a:spcAft>
                      </a:pPr>
                      <a:r>
                        <a:rPr lang="en-GB" sz="1400" dirty="0">
                          <a:solidFill>
                            <a:srgbClr val="000000"/>
                          </a:solidFill>
                          <a:effectLst/>
                          <a:latin typeface="Myriad Pro"/>
                          <a:ea typeface="Calibri" panose="020F0502020204030204" pitchFamily="34" charset="0"/>
                          <a:cs typeface="Myriad Pro"/>
                        </a:rPr>
                        <a:t>2</a:t>
                      </a:r>
                    </a:p>
                  </a:txBody>
                  <a:tcPr/>
                </a:tc>
                <a:extLst>
                  <a:ext uri="{0D108BD9-81ED-4DB2-BD59-A6C34878D82A}">
                    <a16:rowId xmlns:a16="http://schemas.microsoft.com/office/drawing/2014/main" val="10003"/>
                  </a:ext>
                </a:extLst>
              </a:tr>
              <a:tr h="677984">
                <a:tc>
                  <a:txBody>
                    <a:bodyPr/>
                    <a:lstStyle/>
                    <a:p>
                      <a:pPr>
                        <a:spcAft>
                          <a:spcPts val="0"/>
                        </a:spcAft>
                      </a:pPr>
                      <a:endParaRPr lang="en-GB" sz="1400" dirty="0">
                        <a:solidFill>
                          <a:srgbClr val="000000"/>
                        </a:solidFill>
                        <a:effectLst/>
                        <a:latin typeface="Myriad Pro"/>
                        <a:ea typeface="Calibri" panose="020F0502020204030204" pitchFamily="34" charset="0"/>
                        <a:cs typeface="Myriad Pro"/>
                      </a:endParaRPr>
                    </a:p>
                  </a:txBody>
                  <a:tcPr/>
                </a:tc>
                <a:extLst>
                  <a:ext uri="{0D108BD9-81ED-4DB2-BD59-A6C34878D82A}">
                    <a16:rowId xmlns:a16="http://schemas.microsoft.com/office/drawing/2014/main" val="10004"/>
                  </a:ext>
                </a:extLst>
              </a:tr>
              <a:tr h="677985">
                <a:tc>
                  <a:txBody>
                    <a:bodyPr/>
                    <a:lstStyle/>
                    <a:p>
                      <a:pPr>
                        <a:spcAft>
                          <a:spcPts val="0"/>
                        </a:spcAft>
                      </a:pPr>
                      <a:r>
                        <a:rPr lang="en-GB" sz="1400" dirty="0">
                          <a:solidFill>
                            <a:srgbClr val="000000"/>
                          </a:solidFill>
                          <a:effectLst/>
                          <a:latin typeface="Myriad Pro"/>
                          <a:ea typeface="Calibri" panose="020F0502020204030204" pitchFamily="34" charset="0"/>
                          <a:cs typeface="Myriad Pro"/>
                        </a:rPr>
                        <a:t>3</a:t>
                      </a:r>
                    </a:p>
                  </a:txBody>
                  <a:tcPr/>
                </a:tc>
                <a:extLst>
                  <a:ext uri="{0D108BD9-81ED-4DB2-BD59-A6C34878D82A}">
                    <a16:rowId xmlns:a16="http://schemas.microsoft.com/office/drawing/2014/main" val="10005"/>
                  </a:ext>
                </a:extLst>
              </a:tr>
            </a:tbl>
          </a:graphicData>
        </a:graphic>
      </p:graphicFrame>
      <p:sp>
        <p:nvSpPr>
          <p:cNvPr id="7" name="TextBox 6"/>
          <p:cNvSpPr txBox="1"/>
          <p:nvPr/>
        </p:nvSpPr>
        <p:spPr>
          <a:xfrm>
            <a:off x="337660" y="1705931"/>
            <a:ext cx="2486979" cy="738664"/>
          </a:xfrm>
          <a:prstGeom prst="rect">
            <a:avLst/>
          </a:prstGeom>
          <a:noFill/>
        </p:spPr>
        <p:txBody>
          <a:bodyPr wrap="square" rtlCol="0">
            <a:spAutoFit/>
          </a:bodyPr>
          <a:lstStyle/>
          <a:p>
            <a:r>
              <a:rPr lang="en-GB" sz="1400" b="1" dirty="0">
                <a:latin typeface="Century Gothic" panose="020B0502020202020204" pitchFamily="34" charset="0"/>
              </a:rPr>
              <a:t>Writing – based</a:t>
            </a:r>
          </a:p>
          <a:p>
            <a:r>
              <a:rPr lang="en-GB" sz="1400" b="1" dirty="0">
                <a:latin typeface="Century Gothic" panose="020B0502020202020204" pitchFamily="34" charset="0"/>
              </a:rPr>
              <a:t>Questions to explore </a:t>
            </a:r>
          </a:p>
          <a:p>
            <a:r>
              <a:rPr lang="en-GB" sz="1400" b="1" dirty="0">
                <a:latin typeface="Century Gothic" panose="020B0502020202020204" pitchFamily="34" charset="0"/>
              </a:rPr>
              <a:t>with your class</a:t>
            </a: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8884" y="5268686"/>
            <a:ext cx="1289778" cy="1260000"/>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19047" y="5280322"/>
            <a:ext cx="1288800" cy="1236727"/>
          </a:xfrm>
          <a:prstGeom prst="rect">
            <a:avLst/>
          </a:prstGeom>
        </p:spPr>
      </p:pic>
      <p:sp>
        <p:nvSpPr>
          <p:cNvPr id="4" name="Footer Placeholder 3"/>
          <p:cNvSpPr>
            <a:spLocks noGrp="1"/>
          </p:cNvSpPr>
          <p:nvPr>
            <p:ph type="ftr" sz="quarter" idx="11"/>
          </p:nvPr>
        </p:nvSpPr>
        <p:spPr/>
        <p:txBody>
          <a:bodyPr/>
          <a:lstStyle/>
          <a:p>
            <a:r>
              <a:rPr lang="en-GB"/>
              <a:t>© Focus Education UK Ltd</a:t>
            </a:r>
            <a:endParaRPr lang="en-GB" dirty="0"/>
          </a:p>
        </p:txBody>
      </p:sp>
      <p:sp>
        <p:nvSpPr>
          <p:cNvPr id="5" name="Slide Number Placeholder 4"/>
          <p:cNvSpPr>
            <a:spLocks noGrp="1"/>
          </p:cNvSpPr>
          <p:nvPr>
            <p:ph type="sldNum" sz="quarter" idx="12"/>
          </p:nvPr>
        </p:nvSpPr>
        <p:spPr/>
        <p:txBody>
          <a:bodyPr/>
          <a:lstStyle/>
          <a:p>
            <a:fld id="{783CD38E-C31D-4515-A670-E50640EE9A8F}" type="slidenum">
              <a:rPr lang="en-GB" smtClean="0"/>
              <a:t>24</a:t>
            </a:fld>
            <a:endParaRPr lang="en-GB" dirty="0"/>
          </a:p>
        </p:txBody>
      </p:sp>
    </p:spTree>
    <p:extLst>
      <p:ext uri="{BB962C8B-B14F-4D97-AF65-F5344CB8AC3E}">
        <p14:creationId xmlns:p14="http://schemas.microsoft.com/office/powerpoint/2010/main" val="42369648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884125"/>
          </a:xfrm>
        </p:spPr>
        <p:txBody>
          <a:bodyPr>
            <a:normAutofit/>
          </a:bodyPr>
          <a:lstStyle/>
          <a:p>
            <a:r>
              <a:rPr lang="en-GB" sz="2400" b="1" dirty="0">
                <a:latin typeface="Century Gothic" panose="020B0502020202020204" pitchFamily="34" charset="0"/>
              </a:rPr>
              <a:t>Scaredy Squirrel by Melanie King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840097324"/>
              </p:ext>
            </p:extLst>
          </p:nvPr>
        </p:nvGraphicFramePr>
        <p:xfrm>
          <a:off x="3175918" y="1267842"/>
          <a:ext cx="5519738" cy="4716158"/>
        </p:xfrm>
        <a:graphic>
          <a:graphicData uri="http://schemas.openxmlformats.org/drawingml/2006/table">
            <a:tbl>
              <a:tblPr firstRow="1" bandRow="1">
                <a:tableStyleId>{5C22544A-7EE6-4342-B048-85BDC9FD1C3A}</a:tableStyleId>
              </a:tblPr>
              <a:tblGrid>
                <a:gridCol w="2100494">
                  <a:extLst>
                    <a:ext uri="{9D8B030D-6E8A-4147-A177-3AD203B41FA5}">
                      <a16:colId xmlns:a16="http://schemas.microsoft.com/office/drawing/2014/main" val="20000"/>
                    </a:ext>
                  </a:extLst>
                </a:gridCol>
                <a:gridCol w="1164145">
                  <a:extLst>
                    <a:ext uri="{9D8B030D-6E8A-4147-A177-3AD203B41FA5}">
                      <a16:colId xmlns:a16="http://schemas.microsoft.com/office/drawing/2014/main" val="20001"/>
                    </a:ext>
                  </a:extLst>
                </a:gridCol>
                <a:gridCol w="2255099">
                  <a:extLst>
                    <a:ext uri="{9D8B030D-6E8A-4147-A177-3AD203B41FA5}">
                      <a16:colId xmlns:a16="http://schemas.microsoft.com/office/drawing/2014/main" val="20002"/>
                    </a:ext>
                  </a:extLst>
                </a:gridCol>
              </a:tblGrid>
              <a:tr h="677204">
                <a:tc gridSpan="3">
                  <a:txBody>
                    <a:bodyPr/>
                    <a:lstStyle/>
                    <a:p>
                      <a:r>
                        <a:rPr lang="en-GB" sz="1400" b="0" dirty="0">
                          <a:solidFill>
                            <a:schemeClr val="tx1"/>
                          </a:solidFill>
                          <a:latin typeface="Century Gothic" panose="020B0502020202020204" pitchFamily="34" charset="0"/>
                        </a:rPr>
                        <a:t>Do you understand what a timetable is? Look at Scaredy’s timetable. Now make one up for you,</a:t>
                      </a:r>
                    </a:p>
                    <a:p>
                      <a:r>
                        <a:rPr lang="en-GB" sz="1400" b="0" dirty="0">
                          <a:solidFill>
                            <a:schemeClr val="tx1"/>
                          </a:solidFill>
                          <a:latin typeface="Century Gothic" panose="020B0502020202020204" pitchFamily="34" charset="0"/>
                        </a:rPr>
                        <a:t>showing what a normal school-day is like.</a:t>
                      </a:r>
                    </a:p>
                  </a:txBody>
                  <a:tcPr>
                    <a:solidFill>
                      <a:schemeClr val="accent1">
                        <a:lumMod val="20000"/>
                        <a:lumOff val="80000"/>
                      </a:schemeClr>
                    </a:solidFill>
                  </a:tcPr>
                </a:tc>
                <a:tc hMerge="1">
                  <a:txBody>
                    <a:bodyPr/>
                    <a:lstStyle/>
                    <a:p>
                      <a:endParaRPr lang="en-GB" b="0" dirty="0">
                        <a:solidFill>
                          <a:schemeClr val="tx1"/>
                        </a:solidFill>
                        <a:latin typeface="Century Gothic" panose="020B0502020202020204" pitchFamily="34" charset="0"/>
                      </a:endParaRPr>
                    </a:p>
                  </a:txBody>
                  <a:tcPr>
                    <a:solidFill>
                      <a:schemeClr val="accent1">
                        <a:lumMod val="20000"/>
                        <a:lumOff val="80000"/>
                      </a:schemeClr>
                    </a:solidFill>
                  </a:tcPr>
                </a:tc>
                <a:tc hMerge="1">
                  <a:txBody>
                    <a:bodyPr/>
                    <a:lstStyle/>
                    <a:p>
                      <a:endParaRPr lang="en-GB"/>
                    </a:p>
                  </a:txBody>
                  <a:tcPr/>
                </a:tc>
                <a:extLst>
                  <a:ext uri="{0D108BD9-81ED-4DB2-BD59-A6C34878D82A}">
                    <a16:rowId xmlns:a16="http://schemas.microsoft.com/office/drawing/2014/main" val="10000"/>
                  </a:ext>
                </a:extLst>
              </a:tr>
              <a:tr h="338993">
                <a:tc rowSpan="6">
                  <a:txBody>
                    <a:bodyPr/>
                    <a:lstStyle/>
                    <a:p>
                      <a:pPr>
                        <a:spcAft>
                          <a:spcPts val="0"/>
                        </a:spcAft>
                      </a:pPr>
                      <a:endParaRPr lang="en-GB" sz="1400" dirty="0">
                        <a:solidFill>
                          <a:srgbClr val="000000"/>
                        </a:solidFill>
                        <a:effectLst/>
                        <a:latin typeface="Myriad Pro"/>
                        <a:ea typeface="Calibri" panose="020F0502020204030204" pitchFamily="34" charset="0"/>
                        <a:cs typeface="Myriad Pro"/>
                      </a:endParaRPr>
                    </a:p>
                  </a:txBody>
                  <a:tcPr/>
                </a:tc>
                <a:tc>
                  <a:txBody>
                    <a:bodyPr/>
                    <a:lstStyle/>
                    <a:p>
                      <a:pPr marL="0" indent="0">
                        <a:buFont typeface="Arial" panose="020B0604020202020204" pitchFamily="34" charset="0"/>
                        <a:buNone/>
                      </a:pPr>
                      <a:r>
                        <a:rPr lang="en-GB" sz="1400" dirty="0">
                          <a:latin typeface="Century Gothic" panose="020B0502020202020204" pitchFamily="34" charset="0"/>
                        </a:rPr>
                        <a:t>8 o’clock</a:t>
                      </a:r>
                    </a:p>
                  </a:txBody>
                  <a:tcPr/>
                </a:tc>
                <a:tc>
                  <a:txBody>
                    <a:bodyPr/>
                    <a:lstStyle/>
                    <a:p>
                      <a:pPr marL="285750" indent="-285750">
                        <a:buFont typeface="Arial" panose="020B0604020202020204" pitchFamily="34" charset="0"/>
                        <a:buChar char="•"/>
                      </a:pPr>
                      <a:endParaRPr lang="en-GB" sz="1400" dirty="0">
                        <a:latin typeface="Century Gothic" panose="020B0502020202020204" pitchFamily="34" charset="0"/>
                      </a:endParaRPr>
                    </a:p>
                  </a:txBody>
                  <a:tcPr/>
                </a:tc>
                <a:extLst>
                  <a:ext uri="{0D108BD9-81ED-4DB2-BD59-A6C34878D82A}">
                    <a16:rowId xmlns:a16="http://schemas.microsoft.com/office/drawing/2014/main" val="10001"/>
                  </a:ext>
                </a:extLst>
              </a:tr>
              <a:tr h="338993">
                <a:tc vMerge="1">
                  <a:txBody>
                    <a:bodyPr/>
                    <a:lstStyle/>
                    <a:p>
                      <a:endParaRPr lang="en-GB"/>
                    </a:p>
                  </a:txBody>
                  <a:tcPr/>
                </a:tc>
                <a:tc>
                  <a:txBody>
                    <a:bodyPr/>
                    <a:lstStyle/>
                    <a:p>
                      <a:pPr marL="0" indent="0">
                        <a:buFont typeface="Arial" panose="020B0604020202020204" pitchFamily="34" charset="0"/>
                        <a:buNone/>
                      </a:pPr>
                      <a:r>
                        <a:rPr lang="en-GB" sz="1400" dirty="0">
                          <a:latin typeface="Century Gothic" panose="020B0502020202020204" pitchFamily="34" charset="0"/>
                        </a:rPr>
                        <a:t>10 o’clock</a:t>
                      </a:r>
                    </a:p>
                  </a:txBody>
                  <a:tcPr/>
                </a:tc>
                <a:tc>
                  <a:txBody>
                    <a:bodyPr/>
                    <a:lstStyle/>
                    <a:p>
                      <a:pPr marL="285750" indent="-285750">
                        <a:buFont typeface="Arial" panose="020B0604020202020204" pitchFamily="34" charset="0"/>
                        <a:buChar char="•"/>
                      </a:pPr>
                      <a:endParaRPr lang="en-GB" sz="1400" dirty="0">
                        <a:latin typeface="Century Gothic" panose="020B0502020202020204" pitchFamily="34" charset="0"/>
                      </a:endParaRPr>
                    </a:p>
                  </a:txBody>
                  <a:tcPr/>
                </a:tc>
                <a:extLst>
                  <a:ext uri="{0D108BD9-81ED-4DB2-BD59-A6C34878D82A}">
                    <a16:rowId xmlns:a16="http://schemas.microsoft.com/office/drawing/2014/main" val="10002"/>
                  </a:ext>
                </a:extLst>
              </a:tr>
              <a:tr h="338992">
                <a:tc vMerge="1">
                  <a:txBody>
                    <a:bodyPr/>
                    <a:lstStyle/>
                    <a:p>
                      <a:pPr>
                        <a:spcAft>
                          <a:spcPts val="0"/>
                        </a:spcAft>
                      </a:pPr>
                      <a:endParaRPr lang="en-GB" sz="1200" dirty="0">
                        <a:solidFill>
                          <a:srgbClr val="000000"/>
                        </a:solidFill>
                        <a:effectLst/>
                        <a:latin typeface="Myriad Pro"/>
                        <a:ea typeface="Calibri" panose="020F0502020204030204" pitchFamily="34" charset="0"/>
                        <a:cs typeface="Myriad Pro"/>
                      </a:endParaRPr>
                    </a:p>
                  </a:txBody>
                  <a:tcPr/>
                </a:tc>
                <a:tc>
                  <a:txBody>
                    <a:bodyPr/>
                    <a:lstStyle/>
                    <a:p>
                      <a:pPr marL="0" indent="0">
                        <a:buFont typeface="Arial" panose="020B0604020202020204" pitchFamily="34" charset="0"/>
                        <a:buNone/>
                      </a:pPr>
                      <a:r>
                        <a:rPr lang="en-GB" sz="1400" dirty="0">
                          <a:latin typeface="Century Gothic" panose="020B0502020202020204" pitchFamily="34" charset="0"/>
                        </a:rPr>
                        <a:t>12 noon</a:t>
                      </a:r>
                    </a:p>
                  </a:txBody>
                  <a:tcPr/>
                </a:tc>
                <a:tc>
                  <a:txBody>
                    <a:bodyPr/>
                    <a:lstStyle/>
                    <a:p>
                      <a:pPr marL="285750" indent="-285750">
                        <a:buFont typeface="Arial" panose="020B0604020202020204" pitchFamily="34" charset="0"/>
                        <a:buChar char="•"/>
                      </a:pPr>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338992">
                <a:tc vMerge="1">
                  <a:txBody>
                    <a:bodyPr/>
                    <a:lstStyle/>
                    <a:p>
                      <a:endParaRPr lang="en-GB"/>
                    </a:p>
                  </a:txBody>
                  <a:tcPr/>
                </a:tc>
                <a:tc>
                  <a:txBody>
                    <a:bodyPr/>
                    <a:lstStyle/>
                    <a:p>
                      <a:pPr marL="0" indent="0">
                        <a:buFont typeface="Arial" panose="020B0604020202020204" pitchFamily="34" charset="0"/>
                        <a:buNone/>
                      </a:pPr>
                      <a:r>
                        <a:rPr lang="en-GB" sz="1400" dirty="0">
                          <a:latin typeface="Century Gothic" panose="020B0502020202020204" pitchFamily="34" charset="0"/>
                        </a:rPr>
                        <a:t>2</a:t>
                      </a:r>
                      <a:r>
                        <a:rPr lang="en-GB" sz="1400" baseline="0" dirty="0">
                          <a:latin typeface="Century Gothic" panose="020B0502020202020204" pitchFamily="34" charset="0"/>
                        </a:rPr>
                        <a:t> o’clock</a:t>
                      </a:r>
                      <a:endParaRPr lang="en-GB" sz="1400" dirty="0">
                        <a:latin typeface="Century Gothic" panose="020B0502020202020204" pitchFamily="34" charset="0"/>
                      </a:endParaRPr>
                    </a:p>
                  </a:txBody>
                  <a:tcPr/>
                </a:tc>
                <a:tc>
                  <a:txBody>
                    <a:bodyPr/>
                    <a:lstStyle/>
                    <a:p>
                      <a:pPr marL="285750" indent="-285750">
                        <a:buFont typeface="Arial" panose="020B0604020202020204" pitchFamily="34" charset="0"/>
                        <a:buChar char="•"/>
                      </a:pPr>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r h="338993">
                <a:tc vMerge="1">
                  <a:txBody>
                    <a:bodyPr/>
                    <a:lstStyle/>
                    <a:p>
                      <a:pPr>
                        <a:spcAft>
                          <a:spcPts val="0"/>
                        </a:spcAft>
                      </a:pPr>
                      <a:endParaRPr lang="en-GB" sz="1200" dirty="0">
                        <a:solidFill>
                          <a:srgbClr val="000000"/>
                        </a:solidFill>
                        <a:effectLst/>
                        <a:latin typeface="Myriad Pro"/>
                        <a:ea typeface="Calibri" panose="020F0502020204030204" pitchFamily="34" charset="0"/>
                        <a:cs typeface="Myriad Pro"/>
                      </a:endParaRPr>
                    </a:p>
                  </a:txBody>
                  <a:tcPr/>
                </a:tc>
                <a:tc>
                  <a:txBody>
                    <a:bodyPr/>
                    <a:lstStyle/>
                    <a:p>
                      <a:pPr marL="0" indent="0">
                        <a:buFont typeface="Arial" panose="020B0604020202020204" pitchFamily="34" charset="0"/>
                        <a:buNone/>
                      </a:pPr>
                      <a:r>
                        <a:rPr lang="en-GB" sz="1400" dirty="0">
                          <a:latin typeface="Century Gothic" panose="020B0502020202020204" pitchFamily="34" charset="0"/>
                        </a:rPr>
                        <a:t>4 o’clock</a:t>
                      </a:r>
                    </a:p>
                  </a:txBody>
                  <a:tcPr/>
                </a:tc>
                <a:tc>
                  <a:txBody>
                    <a:bodyPr/>
                    <a:lstStyle/>
                    <a:p>
                      <a:pPr marL="285750" indent="-285750">
                        <a:buFont typeface="Arial" panose="020B0604020202020204" pitchFamily="34" charset="0"/>
                        <a:buChar char="•"/>
                      </a:pPr>
                      <a:endParaRPr lang="en-GB" sz="1400" dirty="0">
                        <a:latin typeface="Century Gothic" panose="020B0502020202020204" pitchFamily="34" charset="0"/>
                      </a:endParaRPr>
                    </a:p>
                  </a:txBody>
                  <a:tcPr/>
                </a:tc>
                <a:extLst>
                  <a:ext uri="{0D108BD9-81ED-4DB2-BD59-A6C34878D82A}">
                    <a16:rowId xmlns:a16="http://schemas.microsoft.com/office/drawing/2014/main" val="10005"/>
                  </a:ext>
                </a:extLst>
              </a:tr>
              <a:tr h="338993">
                <a:tc vMerge="1">
                  <a:txBody>
                    <a:bodyPr/>
                    <a:lstStyle/>
                    <a:p>
                      <a:endParaRPr lang="en-GB"/>
                    </a:p>
                  </a:txBody>
                  <a:tcPr/>
                </a:tc>
                <a:tc>
                  <a:txBody>
                    <a:bodyPr/>
                    <a:lstStyle/>
                    <a:p>
                      <a:pPr marL="0" indent="0">
                        <a:buFont typeface="Arial" panose="020B0604020202020204" pitchFamily="34" charset="0"/>
                        <a:buNone/>
                      </a:pPr>
                      <a:r>
                        <a:rPr lang="en-GB" sz="1400" dirty="0">
                          <a:latin typeface="Century Gothic" panose="020B0502020202020204" pitchFamily="34" charset="0"/>
                        </a:rPr>
                        <a:t>8 o’clock</a:t>
                      </a:r>
                    </a:p>
                  </a:txBody>
                  <a:tcPr/>
                </a:tc>
                <a:tc>
                  <a:txBody>
                    <a:bodyPr/>
                    <a:lstStyle/>
                    <a:p>
                      <a:pPr marL="285750" indent="-285750">
                        <a:buFont typeface="Arial" panose="020B0604020202020204" pitchFamily="34" charset="0"/>
                        <a:buChar char="•"/>
                      </a:pPr>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r h="594712">
                <a:tc gridSpan="3">
                  <a:txBody>
                    <a:bodyPr/>
                    <a:lstStyle/>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Why is this timetable different on</a:t>
                      </a:r>
                      <a:r>
                        <a:rPr lang="en-GB" sz="1400" baseline="0" dirty="0">
                          <a:solidFill>
                            <a:srgbClr val="000000"/>
                          </a:solidFill>
                          <a:effectLst/>
                          <a:latin typeface="Century Gothic" panose="020B0502020202020204" pitchFamily="34" charset="0"/>
                          <a:ea typeface="Calibri" panose="020F0502020204030204" pitchFamily="34" charset="0"/>
                          <a:cs typeface="Myriad Pro"/>
                        </a:rPr>
                        <a:t> Saturday and Sunday?</a:t>
                      </a:r>
                      <a:endParaRPr lang="en-GB" sz="1400" dirty="0">
                        <a:solidFill>
                          <a:srgbClr val="000000"/>
                        </a:solidFill>
                        <a:effectLst/>
                        <a:latin typeface="Century Gothic" panose="020B0502020202020204" pitchFamily="34" charset="0"/>
                        <a:ea typeface="Calibri" panose="020F0502020204030204" pitchFamily="34" charset="0"/>
                        <a:cs typeface="Myriad Pro"/>
                      </a:endParaRPr>
                    </a:p>
                  </a:txBody>
                  <a:tcPr/>
                </a:tc>
                <a:tc hMerge="1">
                  <a:txBody>
                    <a:bodyPr/>
                    <a:lstStyle/>
                    <a:p>
                      <a:pPr marL="285750" indent="-285750">
                        <a:buFont typeface="Arial" panose="020B0604020202020204" pitchFamily="34" charset="0"/>
                        <a:buChar char="•"/>
                      </a:pPr>
                      <a:endParaRPr lang="en-GB" sz="1200" dirty="0">
                        <a:latin typeface="Century Gothic" panose="020B0502020202020204" pitchFamily="34" charset="0"/>
                      </a:endParaRPr>
                    </a:p>
                  </a:txBody>
                  <a:tcPr/>
                </a:tc>
                <a:tc hMerge="1">
                  <a:txBody>
                    <a:bodyPr/>
                    <a:lstStyle/>
                    <a:p>
                      <a:endParaRPr lang="en-GB"/>
                    </a:p>
                  </a:txBody>
                  <a:tcPr/>
                </a:tc>
                <a:extLst>
                  <a:ext uri="{0D108BD9-81ED-4DB2-BD59-A6C34878D82A}">
                    <a16:rowId xmlns:a16="http://schemas.microsoft.com/office/drawing/2014/main" val="10007"/>
                  </a:ext>
                </a:extLst>
              </a:tr>
              <a:tr h="677985">
                <a:tc gridSpan="3">
                  <a:txBody>
                    <a:bodyPr/>
                    <a:lstStyle/>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Why would Scaredy’s timetable be mostly the same every day in summer?</a:t>
                      </a:r>
                    </a:p>
                  </a:txBody>
                  <a:tcPr/>
                </a:tc>
                <a:tc hMerge="1">
                  <a:txBody>
                    <a:bodyPr/>
                    <a:lstStyle/>
                    <a:p>
                      <a:pPr marL="285750" indent="-285750">
                        <a:buFont typeface="Arial" panose="020B0604020202020204" pitchFamily="34" charset="0"/>
                        <a:buChar char="•"/>
                      </a:pPr>
                      <a:endParaRPr lang="en-GB" sz="1200" dirty="0">
                        <a:latin typeface="Century Gothic" panose="020B0502020202020204" pitchFamily="34" charset="0"/>
                      </a:endParaRPr>
                    </a:p>
                  </a:txBody>
                  <a:tcPr/>
                </a:tc>
                <a:tc hMerge="1">
                  <a:txBody>
                    <a:bodyPr/>
                    <a:lstStyle/>
                    <a:p>
                      <a:endParaRPr lang="en-GB"/>
                    </a:p>
                  </a:txBody>
                  <a:tcPr/>
                </a:tc>
                <a:extLst>
                  <a:ext uri="{0D108BD9-81ED-4DB2-BD59-A6C34878D82A}">
                    <a16:rowId xmlns:a16="http://schemas.microsoft.com/office/drawing/2014/main" val="10008"/>
                  </a:ext>
                </a:extLst>
              </a:tr>
              <a:tr h="677985">
                <a:tc gridSpan="3">
                  <a:txBody>
                    <a:bodyPr/>
                    <a:lstStyle/>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Why would Scaredy’s timetable be different in summer compared to winter?</a:t>
                      </a: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9"/>
                  </a:ext>
                </a:extLst>
              </a:tr>
            </a:tbl>
          </a:graphicData>
        </a:graphic>
      </p:graphicFrame>
      <p:sp>
        <p:nvSpPr>
          <p:cNvPr id="7" name="TextBox 6"/>
          <p:cNvSpPr txBox="1"/>
          <p:nvPr/>
        </p:nvSpPr>
        <p:spPr>
          <a:xfrm>
            <a:off x="378884" y="1305376"/>
            <a:ext cx="2486979" cy="738664"/>
          </a:xfrm>
          <a:prstGeom prst="rect">
            <a:avLst/>
          </a:prstGeom>
          <a:noFill/>
        </p:spPr>
        <p:txBody>
          <a:bodyPr wrap="square" rtlCol="0">
            <a:spAutoFit/>
          </a:bodyPr>
          <a:lstStyle/>
          <a:p>
            <a:r>
              <a:rPr lang="en-GB" sz="1400" b="1" dirty="0">
                <a:latin typeface="Century Gothic" panose="020B0502020202020204" pitchFamily="34" charset="0"/>
              </a:rPr>
              <a:t>Maths-based questions to explore </a:t>
            </a:r>
          </a:p>
          <a:p>
            <a:r>
              <a:rPr lang="en-GB" sz="1400" b="1" dirty="0">
                <a:latin typeface="Century Gothic" panose="020B0502020202020204" pitchFamily="34" charset="0"/>
              </a:rPr>
              <a:t>with your class</a:t>
            </a: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8884" y="4855220"/>
            <a:ext cx="1289778" cy="1260000"/>
          </a:xfrm>
          <a:prstGeom prst="rect">
            <a:avLst/>
          </a:prstGeom>
        </p:spPr>
      </p:pic>
      <p:pic>
        <p:nvPicPr>
          <p:cNvPr id="10" name="Picture 9" descr="squirrell"/>
          <p:cNvPicPr/>
          <p:nvPr/>
        </p:nvPicPr>
        <p:blipFill>
          <a:blip r:embed="rId3" cstate="print">
            <a:extLst>
              <a:ext uri="{28A0092B-C50C-407E-A947-70E740481C1C}">
                <a14:useLocalDpi xmlns:a14="http://schemas.microsoft.com/office/drawing/2010/main" val="0"/>
              </a:ext>
            </a:extLst>
          </a:blip>
          <a:srcRect t="13675" r="487" b="10046"/>
          <a:stretch>
            <a:fillRect/>
          </a:stretch>
        </p:blipFill>
        <p:spPr bwMode="auto">
          <a:xfrm>
            <a:off x="378884" y="2100165"/>
            <a:ext cx="2381250" cy="2512695"/>
          </a:xfrm>
          <a:prstGeom prst="rect">
            <a:avLst/>
          </a:prstGeom>
          <a:noFill/>
          <a:ln>
            <a:noFill/>
          </a:ln>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69509" y="4861489"/>
            <a:ext cx="1288800" cy="1288800"/>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48086" y="2044040"/>
            <a:ext cx="1867253" cy="1970375"/>
          </a:xfrm>
          <a:prstGeom prst="rect">
            <a:avLst/>
          </a:prstGeom>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4" name="Slide Number Placeholder 3"/>
          <p:cNvSpPr>
            <a:spLocks noGrp="1"/>
          </p:cNvSpPr>
          <p:nvPr>
            <p:ph type="sldNum" sz="quarter" idx="12"/>
          </p:nvPr>
        </p:nvSpPr>
        <p:spPr/>
        <p:txBody>
          <a:bodyPr/>
          <a:lstStyle/>
          <a:p>
            <a:fld id="{783CD38E-C31D-4515-A670-E50640EE9A8F}" type="slidenum">
              <a:rPr lang="en-GB" smtClean="0"/>
              <a:t>25</a:t>
            </a:fld>
            <a:endParaRPr lang="en-GB" dirty="0"/>
          </a:p>
        </p:txBody>
      </p:sp>
    </p:spTree>
    <p:extLst>
      <p:ext uri="{BB962C8B-B14F-4D97-AF65-F5344CB8AC3E}">
        <p14:creationId xmlns:p14="http://schemas.microsoft.com/office/powerpoint/2010/main" val="39927195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975597"/>
          </a:xfrm>
        </p:spPr>
        <p:txBody>
          <a:bodyPr>
            <a:normAutofit/>
          </a:bodyPr>
          <a:lstStyle/>
          <a:p>
            <a:r>
              <a:rPr lang="en-GB" sz="2400" b="1" dirty="0">
                <a:latin typeface="Century Gothic" panose="020B0502020202020204" pitchFamily="34" charset="0"/>
              </a:rPr>
              <a:t>Scaredy Squirrel by Melanie King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1102914730"/>
              </p:ext>
            </p:extLst>
          </p:nvPr>
        </p:nvGraphicFramePr>
        <p:xfrm>
          <a:off x="2995613" y="1419225"/>
          <a:ext cx="5537670" cy="4745112"/>
        </p:xfrm>
        <a:graphic>
          <a:graphicData uri="http://schemas.openxmlformats.org/drawingml/2006/table">
            <a:tbl>
              <a:tblPr firstRow="1" bandRow="1">
                <a:tableStyleId>{5C22544A-7EE6-4342-B048-85BDC9FD1C3A}</a:tableStyleId>
              </a:tblPr>
              <a:tblGrid>
                <a:gridCol w="2446182">
                  <a:extLst>
                    <a:ext uri="{9D8B030D-6E8A-4147-A177-3AD203B41FA5}">
                      <a16:colId xmlns:a16="http://schemas.microsoft.com/office/drawing/2014/main" val="20000"/>
                    </a:ext>
                  </a:extLst>
                </a:gridCol>
                <a:gridCol w="3091488">
                  <a:extLst>
                    <a:ext uri="{9D8B030D-6E8A-4147-A177-3AD203B41FA5}">
                      <a16:colId xmlns:a16="http://schemas.microsoft.com/office/drawing/2014/main" val="20001"/>
                    </a:ext>
                  </a:extLst>
                </a:gridCol>
              </a:tblGrid>
              <a:tr h="677204">
                <a:tc gridSpan="2">
                  <a:txBody>
                    <a:bodyPr/>
                    <a:lstStyle/>
                    <a:p>
                      <a:r>
                        <a:rPr lang="en-GB" sz="1400" b="0" dirty="0">
                          <a:solidFill>
                            <a:schemeClr val="tx1"/>
                          </a:solidFill>
                          <a:latin typeface="Century Gothic" panose="020B0502020202020204" pitchFamily="34" charset="0"/>
                        </a:rPr>
                        <a:t>Why would</a:t>
                      </a:r>
                      <a:r>
                        <a:rPr lang="en-GB" sz="1400" b="0" baseline="0" dirty="0">
                          <a:solidFill>
                            <a:schemeClr val="tx1"/>
                          </a:solidFill>
                          <a:latin typeface="Century Gothic" panose="020B0502020202020204" pitchFamily="34" charset="0"/>
                        </a:rPr>
                        <a:t> a n</a:t>
                      </a:r>
                      <a:r>
                        <a:rPr lang="en-GB" sz="1400" b="0" dirty="0">
                          <a:solidFill>
                            <a:schemeClr val="tx1"/>
                          </a:solidFill>
                          <a:latin typeface="Century Gothic" panose="020B0502020202020204" pitchFamily="34" charset="0"/>
                        </a:rPr>
                        <a:t>ut tree be an ideal habitat</a:t>
                      </a:r>
                      <a:r>
                        <a:rPr lang="en-GB" sz="1400" b="0" baseline="0" dirty="0">
                          <a:solidFill>
                            <a:schemeClr val="tx1"/>
                          </a:solidFill>
                          <a:latin typeface="Century Gothic" panose="020B0502020202020204" pitchFamily="34" charset="0"/>
                        </a:rPr>
                        <a:t> for a squirrel</a:t>
                      </a:r>
                      <a:r>
                        <a:rPr lang="en-GB" sz="1400" b="0" dirty="0">
                          <a:solidFill>
                            <a:schemeClr val="tx1"/>
                          </a:solidFill>
                          <a:latin typeface="Century Gothic" panose="020B0502020202020204" pitchFamily="34" charset="0"/>
                        </a:rPr>
                        <a:t>?</a:t>
                      </a:r>
                    </a:p>
                  </a:txBody>
                  <a:tcPr>
                    <a:solidFill>
                      <a:schemeClr val="accent1">
                        <a:lumMod val="20000"/>
                        <a:lumOff val="80000"/>
                      </a:schemeClr>
                    </a:solidFill>
                  </a:tcPr>
                </a:tc>
                <a:tc hMerge="1">
                  <a:txBody>
                    <a:bodyPr/>
                    <a:lstStyle/>
                    <a:p>
                      <a:endParaRPr lang="en-GB"/>
                    </a:p>
                  </a:txBody>
                  <a:tcPr/>
                </a:tc>
                <a:extLst>
                  <a:ext uri="{0D108BD9-81ED-4DB2-BD59-A6C34878D82A}">
                    <a16:rowId xmlns:a16="http://schemas.microsoft.com/office/drawing/2014/main" val="10000"/>
                  </a:ext>
                </a:extLst>
              </a:tr>
              <a:tr h="677985">
                <a:tc rowSpan="6">
                  <a:txBody>
                    <a:bodyPr/>
                    <a:lstStyle/>
                    <a:p>
                      <a:pPr>
                        <a:spcAft>
                          <a:spcPts val="0"/>
                        </a:spcAft>
                      </a:pPr>
                      <a:endParaRPr lang="en-GB" sz="1200" dirty="0">
                        <a:solidFill>
                          <a:srgbClr val="000000"/>
                        </a:solidFill>
                        <a:effectLst/>
                        <a:latin typeface="Myriad Pro"/>
                        <a:ea typeface="Calibri" panose="020F0502020204030204" pitchFamily="34" charset="0"/>
                        <a:cs typeface="Myriad Pro"/>
                      </a:endParaRPr>
                    </a:p>
                  </a:txBody>
                  <a:tcPr marL="68580" marR="68580" marT="0" marB="0"/>
                </a:tc>
                <a:tc>
                  <a:txBody>
                    <a:bodyPr/>
                    <a:lstStyle/>
                    <a:p>
                      <a:pPr>
                        <a:spcAft>
                          <a:spcPts val="0"/>
                        </a:spcAft>
                      </a:pPr>
                      <a:endParaRPr lang="en-GB" sz="1200" dirty="0">
                        <a:solidFill>
                          <a:srgbClr val="000000"/>
                        </a:solidFill>
                        <a:effectLst/>
                        <a:latin typeface="Myriad Pro"/>
                        <a:ea typeface="Calibri" panose="020F0502020204030204" pitchFamily="34" charset="0"/>
                        <a:cs typeface="Myriad Pro"/>
                      </a:endParaRPr>
                    </a:p>
                  </a:txBody>
                  <a:tcPr marL="68580" marR="68580" marT="0" marB="0"/>
                </a:tc>
                <a:extLst>
                  <a:ext uri="{0D108BD9-81ED-4DB2-BD59-A6C34878D82A}">
                    <a16:rowId xmlns:a16="http://schemas.microsoft.com/office/drawing/2014/main" val="10001"/>
                  </a:ext>
                </a:extLst>
              </a:tr>
              <a:tr h="677984">
                <a:tc vMerge="1">
                  <a:txBody>
                    <a:bodyPr/>
                    <a:lstStyle/>
                    <a:p>
                      <a:pPr>
                        <a:spcAft>
                          <a:spcPts val="0"/>
                        </a:spcAft>
                      </a:pPr>
                      <a:endParaRPr lang="en-GB" sz="1200" dirty="0">
                        <a:solidFill>
                          <a:srgbClr val="000000"/>
                        </a:solidFill>
                        <a:effectLst/>
                        <a:latin typeface="Myriad Pro"/>
                        <a:ea typeface="Calibri" panose="020F0502020204030204" pitchFamily="34" charset="0"/>
                        <a:cs typeface="Myriad Pro"/>
                      </a:endParaRPr>
                    </a:p>
                  </a:txBody>
                  <a:tcPr/>
                </a:tc>
                <a:tc>
                  <a:txBody>
                    <a:bodyPr/>
                    <a:lstStyle/>
                    <a:p>
                      <a:endParaRPr lang="en-GB" dirty="0"/>
                    </a:p>
                  </a:txBody>
                  <a:tcPr/>
                </a:tc>
                <a:extLst>
                  <a:ext uri="{0D108BD9-81ED-4DB2-BD59-A6C34878D82A}">
                    <a16:rowId xmlns:a16="http://schemas.microsoft.com/office/drawing/2014/main" val="10002"/>
                  </a:ext>
                </a:extLst>
              </a:tr>
              <a:tr h="677985">
                <a:tc vMerge="1">
                  <a:txBody>
                    <a:bodyPr/>
                    <a:lstStyle/>
                    <a:p>
                      <a:pPr>
                        <a:spcAft>
                          <a:spcPts val="0"/>
                        </a:spcAft>
                      </a:pPr>
                      <a:endParaRPr lang="en-GB" sz="1200" dirty="0">
                        <a:solidFill>
                          <a:srgbClr val="000000"/>
                        </a:solidFill>
                        <a:effectLst/>
                        <a:latin typeface="Myriad Pro"/>
                        <a:ea typeface="Calibri" panose="020F0502020204030204" pitchFamily="34" charset="0"/>
                        <a:cs typeface="Myriad Pro"/>
                      </a:endParaRPr>
                    </a:p>
                  </a:txBody>
                  <a:tcPr/>
                </a:tc>
                <a:tc>
                  <a:txBody>
                    <a:bodyPr/>
                    <a:lstStyle/>
                    <a:p>
                      <a:endParaRPr lang="en-GB" dirty="0"/>
                    </a:p>
                  </a:txBody>
                  <a:tcPr/>
                </a:tc>
                <a:extLst>
                  <a:ext uri="{0D108BD9-81ED-4DB2-BD59-A6C34878D82A}">
                    <a16:rowId xmlns:a16="http://schemas.microsoft.com/office/drawing/2014/main" val="10003"/>
                  </a:ext>
                </a:extLst>
              </a:tr>
              <a:tr h="677984">
                <a:tc vMerge="1">
                  <a:txBody>
                    <a:bodyPr/>
                    <a:lstStyle/>
                    <a:p>
                      <a:pPr>
                        <a:spcAft>
                          <a:spcPts val="0"/>
                        </a:spcAft>
                      </a:pPr>
                      <a:endParaRPr lang="en-GB" sz="1200" dirty="0">
                        <a:solidFill>
                          <a:srgbClr val="000000"/>
                        </a:solidFill>
                        <a:effectLst/>
                        <a:latin typeface="Myriad Pro"/>
                        <a:ea typeface="Calibri" panose="020F0502020204030204" pitchFamily="34" charset="0"/>
                        <a:cs typeface="Myriad Pro"/>
                      </a:endParaRPr>
                    </a:p>
                  </a:txBody>
                  <a:tcPr/>
                </a:tc>
                <a:tc>
                  <a:txBody>
                    <a:bodyPr/>
                    <a:lstStyle/>
                    <a:p>
                      <a:pPr>
                        <a:spcAft>
                          <a:spcPts val="0"/>
                        </a:spcAft>
                      </a:pPr>
                      <a:endParaRPr lang="en-GB" sz="1200" dirty="0">
                        <a:solidFill>
                          <a:srgbClr val="000000"/>
                        </a:solidFill>
                        <a:effectLst/>
                        <a:latin typeface="Myriad Pro"/>
                        <a:ea typeface="Calibri" panose="020F0502020204030204" pitchFamily="34" charset="0"/>
                        <a:cs typeface="Myriad Pro"/>
                      </a:endParaRPr>
                    </a:p>
                  </a:txBody>
                  <a:tcPr/>
                </a:tc>
                <a:extLst>
                  <a:ext uri="{0D108BD9-81ED-4DB2-BD59-A6C34878D82A}">
                    <a16:rowId xmlns:a16="http://schemas.microsoft.com/office/drawing/2014/main" val="10004"/>
                  </a:ext>
                </a:extLst>
              </a:tr>
              <a:tr h="677985">
                <a:tc vMerge="1">
                  <a:txBody>
                    <a:bodyPr/>
                    <a:lstStyle/>
                    <a:p>
                      <a:pPr>
                        <a:spcAft>
                          <a:spcPts val="0"/>
                        </a:spcAft>
                      </a:pPr>
                      <a:endParaRPr lang="en-GB" sz="1200" dirty="0">
                        <a:solidFill>
                          <a:srgbClr val="000000"/>
                        </a:solidFill>
                        <a:effectLst/>
                        <a:latin typeface="Myriad Pro"/>
                        <a:ea typeface="Calibri" panose="020F0502020204030204" pitchFamily="34" charset="0"/>
                        <a:cs typeface="Myriad Pro"/>
                      </a:endParaRPr>
                    </a:p>
                  </a:txBody>
                  <a:tcPr/>
                </a:tc>
                <a:tc>
                  <a:txBody>
                    <a:bodyPr/>
                    <a:lstStyle/>
                    <a:p>
                      <a:pPr>
                        <a:spcAft>
                          <a:spcPts val="0"/>
                        </a:spcAft>
                      </a:pPr>
                      <a:endParaRPr lang="en-GB" sz="1200" dirty="0">
                        <a:solidFill>
                          <a:srgbClr val="000000"/>
                        </a:solidFill>
                        <a:effectLst/>
                        <a:latin typeface="Myriad Pro"/>
                        <a:ea typeface="Calibri" panose="020F0502020204030204" pitchFamily="34" charset="0"/>
                        <a:cs typeface="Myriad Pro"/>
                      </a:endParaRPr>
                    </a:p>
                  </a:txBody>
                  <a:tcPr/>
                </a:tc>
                <a:extLst>
                  <a:ext uri="{0D108BD9-81ED-4DB2-BD59-A6C34878D82A}">
                    <a16:rowId xmlns:a16="http://schemas.microsoft.com/office/drawing/2014/main" val="10005"/>
                  </a:ext>
                </a:extLst>
              </a:tr>
              <a:tr h="677985">
                <a:tc vMerge="1">
                  <a:txBody>
                    <a:bodyPr/>
                    <a:lstStyle/>
                    <a:p>
                      <a:pPr>
                        <a:spcAft>
                          <a:spcPts val="0"/>
                        </a:spcAft>
                      </a:pPr>
                      <a:endParaRPr lang="en-GB" sz="1200" dirty="0">
                        <a:solidFill>
                          <a:srgbClr val="000000"/>
                        </a:solidFill>
                        <a:effectLst/>
                        <a:latin typeface="Myriad Pro"/>
                        <a:ea typeface="Calibri" panose="020F0502020204030204" pitchFamily="34" charset="0"/>
                        <a:cs typeface="Myriad Pro"/>
                      </a:endParaRPr>
                    </a:p>
                  </a:txBody>
                  <a:tcPr marL="68580" marR="68580" marT="0" marB="0"/>
                </a:tc>
                <a:tc>
                  <a:txBody>
                    <a:bodyPr/>
                    <a:lstStyle/>
                    <a:p>
                      <a:pPr>
                        <a:spcAft>
                          <a:spcPts val="0"/>
                        </a:spcAft>
                      </a:pPr>
                      <a:endParaRPr lang="en-GB" sz="1200" dirty="0">
                        <a:solidFill>
                          <a:srgbClr val="000000"/>
                        </a:solidFill>
                        <a:effectLst/>
                        <a:latin typeface="Myriad Pro"/>
                        <a:ea typeface="Calibri" panose="020F0502020204030204" pitchFamily="34" charset="0"/>
                        <a:cs typeface="Myriad Pro"/>
                      </a:endParaRPr>
                    </a:p>
                  </a:txBody>
                  <a:tcPr/>
                </a:tc>
                <a:extLst>
                  <a:ext uri="{0D108BD9-81ED-4DB2-BD59-A6C34878D82A}">
                    <a16:rowId xmlns:a16="http://schemas.microsoft.com/office/drawing/2014/main" val="10006"/>
                  </a:ext>
                </a:extLst>
              </a:tr>
            </a:tbl>
          </a:graphicData>
        </a:graphic>
      </p:graphicFrame>
      <p:sp>
        <p:nvSpPr>
          <p:cNvPr id="7" name="TextBox 6"/>
          <p:cNvSpPr txBox="1"/>
          <p:nvPr/>
        </p:nvSpPr>
        <p:spPr>
          <a:xfrm>
            <a:off x="378884" y="1398502"/>
            <a:ext cx="2486979" cy="738664"/>
          </a:xfrm>
          <a:prstGeom prst="rect">
            <a:avLst/>
          </a:prstGeom>
          <a:noFill/>
        </p:spPr>
        <p:txBody>
          <a:bodyPr wrap="square" rtlCol="0">
            <a:spAutoFit/>
          </a:bodyPr>
          <a:lstStyle/>
          <a:p>
            <a:r>
              <a:rPr lang="en-GB" sz="1400" b="1" dirty="0">
                <a:latin typeface="Century Gothic" panose="020B0502020202020204" pitchFamily="34" charset="0"/>
              </a:rPr>
              <a:t>Science-based questions to explore </a:t>
            </a:r>
          </a:p>
          <a:p>
            <a:r>
              <a:rPr lang="en-GB" sz="1400" b="1" dirty="0">
                <a:latin typeface="Century Gothic" panose="020B0502020202020204" pitchFamily="34" charset="0"/>
              </a:rPr>
              <a:t>with your class</a:t>
            </a: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2595" y="5080398"/>
            <a:ext cx="1289778" cy="1260000"/>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4198" y="5167267"/>
            <a:ext cx="1288800" cy="1288800"/>
          </a:xfrm>
          <a:prstGeom prst="rect">
            <a:avLst/>
          </a:prstGeom>
        </p:spPr>
      </p:pic>
      <p:pic>
        <p:nvPicPr>
          <p:cNvPr id="10" name="Picture 9" descr="squirrell"/>
          <p:cNvPicPr/>
          <p:nvPr/>
        </p:nvPicPr>
        <p:blipFill>
          <a:blip r:embed="rId4" cstate="print">
            <a:extLst>
              <a:ext uri="{28A0092B-C50C-407E-A947-70E740481C1C}">
                <a14:useLocalDpi xmlns:a14="http://schemas.microsoft.com/office/drawing/2010/main" val="0"/>
              </a:ext>
            </a:extLst>
          </a:blip>
          <a:srcRect t="13675" r="487" b="10046"/>
          <a:stretch>
            <a:fillRect/>
          </a:stretch>
        </p:blipFill>
        <p:spPr bwMode="auto">
          <a:xfrm>
            <a:off x="431748" y="2214075"/>
            <a:ext cx="2381250" cy="2512695"/>
          </a:xfrm>
          <a:prstGeom prst="rect">
            <a:avLst/>
          </a:prstGeom>
          <a:noFill/>
          <a:ln>
            <a:noFill/>
          </a:ln>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36229" y="2137166"/>
            <a:ext cx="2372112" cy="2061347"/>
          </a:xfrm>
          <a:prstGeom prst="rect">
            <a:avLst/>
          </a:prstGeom>
        </p:spPr>
      </p:pic>
      <p:pic>
        <p:nvPicPr>
          <p:cNvPr id="6" name="Pictur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036229" y="4198513"/>
            <a:ext cx="2372112" cy="1937509"/>
          </a:xfrm>
          <a:prstGeom prst="rect">
            <a:avLst/>
          </a:prstGeom>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13" name="Slide Number Placeholder 12"/>
          <p:cNvSpPr>
            <a:spLocks noGrp="1"/>
          </p:cNvSpPr>
          <p:nvPr>
            <p:ph type="sldNum" sz="quarter" idx="12"/>
          </p:nvPr>
        </p:nvSpPr>
        <p:spPr/>
        <p:txBody>
          <a:bodyPr/>
          <a:lstStyle/>
          <a:p>
            <a:fld id="{783CD38E-C31D-4515-A670-E50640EE9A8F}" type="slidenum">
              <a:rPr lang="en-GB" smtClean="0"/>
              <a:t>26</a:t>
            </a:fld>
            <a:endParaRPr lang="en-GB" dirty="0"/>
          </a:p>
        </p:txBody>
      </p:sp>
    </p:spTree>
    <p:extLst>
      <p:ext uri="{BB962C8B-B14F-4D97-AF65-F5344CB8AC3E}">
        <p14:creationId xmlns:p14="http://schemas.microsoft.com/office/powerpoint/2010/main" val="215040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193986"/>
            <a:ext cx="7886700" cy="1093902"/>
          </a:xfrm>
        </p:spPr>
        <p:txBody>
          <a:bodyPr>
            <a:normAutofit/>
          </a:bodyPr>
          <a:lstStyle/>
          <a:p>
            <a:r>
              <a:rPr lang="en-GB" sz="2400" b="1" dirty="0">
                <a:latin typeface="Century Gothic" panose="020B0502020202020204" pitchFamily="34" charset="0"/>
              </a:rPr>
              <a:t>Scaredy Squirrel by Melanie King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3422735275"/>
              </p:ext>
            </p:extLst>
          </p:nvPr>
        </p:nvGraphicFramePr>
        <p:xfrm>
          <a:off x="3175917" y="1464121"/>
          <a:ext cx="5537670" cy="4067127"/>
        </p:xfrm>
        <a:graphic>
          <a:graphicData uri="http://schemas.openxmlformats.org/drawingml/2006/table">
            <a:tbl>
              <a:tblPr firstRow="1" bandRow="1">
                <a:tableStyleId>{5C22544A-7EE6-4342-B048-85BDC9FD1C3A}</a:tableStyleId>
              </a:tblPr>
              <a:tblGrid>
                <a:gridCol w="2759869">
                  <a:extLst>
                    <a:ext uri="{9D8B030D-6E8A-4147-A177-3AD203B41FA5}">
                      <a16:colId xmlns:a16="http://schemas.microsoft.com/office/drawing/2014/main" val="20000"/>
                    </a:ext>
                  </a:extLst>
                </a:gridCol>
                <a:gridCol w="2777801">
                  <a:extLst>
                    <a:ext uri="{9D8B030D-6E8A-4147-A177-3AD203B41FA5}">
                      <a16:colId xmlns:a16="http://schemas.microsoft.com/office/drawing/2014/main" val="20001"/>
                    </a:ext>
                  </a:extLst>
                </a:gridCol>
              </a:tblGrid>
              <a:tr h="677204">
                <a:tc gridSpan="2">
                  <a:txBody>
                    <a:bodyPr/>
                    <a:lstStyle/>
                    <a:p>
                      <a:r>
                        <a:rPr lang="en-GB" sz="1400" b="0" dirty="0">
                          <a:solidFill>
                            <a:schemeClr val="tx1"/>
                          </a:solidFill>
                          <a:latin typeface="Century Gothic" panose="020B0502020202020204" pitchFamily="34" charset="0"/>
                        </a:rPr>
                        <a:t>Why should or shouldn’t Scaredy leave the nut tree?</a:t>
                      </a:r>
                    </a:p>
                  </a:txBody>
                  <a:tcPr>
                    <a:solidFill>
                      <a:schemeClr val="accent1">
                        <a:lumMod val="20000"/>
                        <a:lumOff val="80000"/>
                      </a:schemeClr>
                    </a:solidFill>
                  </a:tcPr>
                </a:tc>
                <a:tc hMerge="1">
                  <a:txBody>
                    <a:bodyPr/>
                    <a:lstStyle/>
                    <a:p>
                      <a:endParaRPr lang="en-GB"/>
                    </a:p>
                  </a:txBody>
                  <a:tcPr/>
                </a:tc>
                <a:extLst>
                  <a:ext uri="{0D108BD9-81ED-4DB2-BD59-A6C34878D82A}">
                    <a16:rowId xmlns:a16="http://schemas.microsoft.com/office/drawing/2014/main" val="10000"/>
                  </a:ext>
                </a:extLst>
              </a:tr>
              <a:tr h="677985">
                <a:tc>
                  <a:txBody>
                    <a:bodyPr/>
                    <a:lstStyle/>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Scaredy should leave the nut tree because…….</a:t>
                      </a:r>
                      <a:endParaRPr lang="en-GB" sz="1400" dirty="0">
                        <a:solidFill>
                          <a:srgbClr val="000000"/>
                        </a:solidFill>
                        <a:effectLst/>
                        <a:latin typeface="Myriad Pro"/>
                        <a:ea typeface="Calibri" panose="020F0502020204030204" pitchFamily="34" charset="0"/>
                        <a:cs typeface="Myriad Pro"/>
                      </a:endParaRPr>
                    </a:p>
                  </a:txBody>
                  <a:tcPr marL="68580" marR="68580" marT="0" marB="0"/>
                </a:tc>
                <a:tc>
                  <a:txBody>
                    <a:bodyPr/>
                    <a:lstStyle/>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Scaredy should </a:t>
                      </a:r>
                      <a:r>
                        <a:rPr lang="en-GB" sz="1400" b="1" dirty="0">
                          <a:solidFill>
                            <a:srgbClr val="000000"/>
                          </a:solidFill>
                          <a:effectLst/>
                          <a:latin typeface="Century Gothic" panose="020B0502020202020204" pitchFamily="34" charset="0"/>
                          <a:ea typeface="Calibri" panose="020F0502020204030204" pitchFamily="34" charset="0"/>
                          <a:cs typeface="Myriad Pro"/>
                        </a:rPr>
                        <a:t>not </a:t>
                      </a:r>
                      <a:r>
                        <a:rPr lang="en-GB" sz="1400" dirty="0">
                          <a:solidFill>
                            <a:srgbClr val="000000"/>
                          </a:solidFill>
                          <a:effectLst/>
                          <a:latin typeface="Century Gothic" panose="020B0502020202020204" pitchFamily="34" charset="0"/>
                          <a:ea typeface="Calibri" panose="020F0502020204030204" pitchFamily="34" charset="0"/>
                          <a:cs typeface="Myriad Pro"/>
                        </a:rPr>
                        <a:t>leave the nut tree because…….</a:t>
                      </a:r>
                      <a:endParaRPr lang="en-GB" sz="1400" dirty="0">
                        <a:solidFill>
                          <a:srgbClr val="000000"/>
                        </a:solidFill>
                        <a:effectLst/>
                        <a:latin typeface="Myriad Pro"/>
                        <a:ea typeface="Calibri" panose="020F0502020204030204" pitchFamily="34" charset="0"/>
                        <a:cs typeface="Myriad Pro"/>
                      </a:endParaRPr>
                    </a:p>
                  </a:txBody>
                  <a:tcPr marL="68580" marR="68580" marT="0" marB="0"/>
                </a:tc>
                <a:extLst>
                  <a:ext uri="{0D108BD9-81ED-4DB2-BD59-A6C34878D82A}">
                    <a16:rowId xmlns:a16="http://schemas.microsoft.com/office/drawing/2014/main" val="10001"/>
                  </a:ext>
                </a:extLst>
              </a:tr>
              <a:tr h="677984">
                <a:tc>
                  <a:txBody>
                    <a:bodyPr/>
                    <a:lstStyle/>
                    <a:p>
                      <a:pPr>
                        <a:spcAft>
                          <a:spcPts val="0"/>
                        </a:spcAft>
                      </a:pPr>
                      <a:endParaRPr lang="en-GB" sz="1400" dirty="0">
                        <a:solidFill>
                          <a:srgbClr val="000000"/>
                        </a:solidFill>
                        <a:effectLst/>
                        <a:latin typeface="Myriad Pro"/>
                        <a:ea typeface="Calibri" panose="020F0502020204030204" pitchFamily="34" charset="0"/>
                        <a:cs typeface="Myriad Pro"/>
                      </a:endParaRPr>
                    </a:p>
                  </a:txBody>
                  <a:tcPr/>
                </a:tc>
                <a:tc>
                  <a:txBody>
                    <a:bodyPr/>
                    <a:lstStyle/>
                    <a:p>
                      <a:endParaRPr lang="en-GB" sz="1400" dirty="0"/>
                    </a:p>
                  </a:txBody>
                  <a:tcPr/>
                </a:tc>
                <a:extLst>
                  <a:ext uri="{0D108BD9-81ED-4DB2-BD59-A6C34878D82A}">
                    <a16:rowId xmlns:a16="http://schemas.microsoft.com/office/drawing/2014/main" val="10002"/>
                  </a:ext>
                </a:extLst>
              </a:tr>
              <a:tr h="677985">
                <a:tc>
                  <a:txBody>
                    <a:bodyPr/>
                    <a:lstStyle/>
                    <a:p>
                      <a:pPr>
                        <a:spcAft>
                          <a:spcPts val="0"/>
                        </a:spcAft>
                      </a:pPr>
                      <a:endParaRPr lang="en-GB" sz="1400" dirty="0">
                        <a:solidFill>
                          <a:srgbClr val="000000"/>
                        </a:solidFill>
                        <a:effectLst/>
                        <a:latin typeface="Myriad Pro"/>
                        <a:ea typeface="Calibri" panose="020F0502020204030204" pitchFamily="34" charset="0"/>
                        <a:cs typeface="Myriad Pro"/>
                      </a:endParaRPr>
                    </a:p>
                  </a:txBody>
                  <a:tcPr/>
                </a:tc>
                <a:tc>
                  <a:txBody>
                    <a:bodyPr/>
                    <a:lstStyle/>
                    <a:p>
                      <a:endParaRPr lang="en-GB" sz="1400" dirty="0"/>
                    </a:p>
                  </a:txBody>
                  <a:tcPr/>
                </a:tc>
                <a:extLst>
                  <a:ext uri="{0D108BD9-81ED-4DB2-BD59-A6C34878D82A}">
                    <a16:rowId xmlns:a16="http://schemas.microsoft.com/office/drawing/2014/main" val="10003"/>
                  </a:ext>
                </a:extLst>
              </a:tr>
              <a:tr h="677984">
                <a:tc>
                  <a:txBody>
                    <a:bodyPr/>
                    <a:lstStyle/>
                    <a:p>
                      <a:pPr>
                        <a:spcAft>
                          <a:spcPts val="0"/>
                        </a:spcAft>
                      </a:pPr>
                      <a:endParaRPr lang="en-GB" sz="1400" dirty="0">
                        <a:solidFill>
                          <a:srgbClr val="000000"/>
                        </a:solidFill>
                        <a:effectLst/>
                        <a:latin typeface="Myriad Pro"/>
                        <a:ea typeface="Calibri" panose="020F0502020204030204" pitchFamily="34" charset="0"/>
                        <a:cs typeface="Myriad Pro"/>
                      </a:endParaRPr>
                    </a:p>
                  </a:txBody>
                  <a:tcPr/>
                </a:tc>
                <a:tc>
                  <a:txBody>
                    <a:bodyPr/>
                    <a:lstStyle/>
                    <a:p>
                      <a:pPr>
                        <a:spcAft>
                          <a:spcPts val="0"/>
                        </a:spcAft>
                      </a:pPr>
                      <a:endParaRPr lang="en-GB" sz="1400" dirty="0">
                        <a:solidFill>
                          <a:srgbClr val="000000"/>
                        </a:solidFill>
                        <a:effectLst/>
                        <a:latin typeface="Myriad Pro"/>
                        <a:ea typeface="Calibri" panose="020F0502020204030204" pitchFamily="34" charset="0"/>
                        <a:cs typeface="Myriad Pro"/>
                      </a:endParaRPr>
                    </a:p>
                  </a:txBody>
                  <a:tcPr/>
                </a:tc>
                <a:extLst>
                  <a:ext uri="{0D108BD9-81ED-4DB2-BD59-A6C34878D82A}">
                    <a16:rowId xmlns:a16="http://schemas.microsoft.com/office/drawing/2014/main" val="10004"/>
                  </a:ext>
                </a:extLst>
              </a:tr>
              <a:tr h="677985">
                <a:tc>
                  <a:txBody>
                    <a:bodyPr/>
                    <a:lstStyle/>
                    <a:p>
                      <a:pPr>
                        <a:spcAft>
                          <a:spcPts val="0"/>
                        </a:spcAft>
                      </a:pPr>
                      <a:endParaRPr lang="en-GB" sz="1400" dirty="0">
                        <a:solidFill>
                          <a:srgbClr val="000000"/>
                        </a:solidFill>
                        <a:effectLst/>
                        <a:latin typeface="Myriad Pro"/>
                        <a:ea typeface="Calibri" panose="020F0502020204030204" pitchFamily="34" charset="0"/>
                        <a:cs typeface="Myriad Pro"/>
                      </a:endParaRPr>
                    </a:p>
                  </a:txBody>
                  <a:tcPr/>
                </a:tc>
                <a:tc>
                  <a:txBody>
                    <a:bodyPr/>
                    <a:lstStyle/>
                    <a:p>
                      <a:pPr>
                        <a:spcAft>
                          <a:spcPts val="0"/>
                        </a:spcAft>
                      </a:pPr>
                      <a:endParaRPr lang="en-GB" sz="1400" dirty="0">
                        <a:solidFill>
                          <a:srgbClr val="000000"/>
                        </a:solidFill>
                        <a:effectLst/>
                        <a:latin typeface="Myriad Pro"/>
                        <a:ea typeface="Calibri" panose="020F0502020204030204" pitchFamily="34" charset="0"/>
                        <a:cs typeface="Myriad Pro"/>
                      </a:endParaRPr>
                    </a:p>
                  </a:txBody>
                  <a:tcPr/>
                </a:tc>
                <a:extLst>
                  <a:ext uri="{0D108BD9-81ED-4DB2-BD59-A6C34878D82A}">
                    <a16:rowId xmlns:a16="http://schemas.microsoft.com/office/drawing/2014/main" val="10005"/>
                  </a:ext>
                </a:extLst>
              </a:tr>
            </a:tbl>
          </a:graphicData>
        </a:graphic>
      </p:graphicFrame>
      <p:sp>
        <p:nvSpPr>
          <p:cNvPr id="7" name="TextBox 6"/>
          <p:cNvSpPr txBox="1"/>
          <p:nvPr/>
        </p:nvSpPr>
        <p:spPr>
          <a:xfrm>
            <a:off x="378884" y="1464121"/>
            <a:ext cx="2486979" cy="738664"/>
          </a:xfrm>
          <a:prstGeom prst="rect">
            <a:avLst/>
          </a:prstGeom>
          <a:noFill/>
        </p:spPr>
        <p:txBody>
          <a:bodyPr wrap="square" rtlCol="0">
            <a:spAutoFit/>
          </a:bodyPr>
          <a:lstStyle/>
          <a:p>
            <a:r>
              <a:rPr lang="en-GB" sz="1400" b="1" dirty="0">
                <a:latin typeface="Century Gothic" panose="020B0502020202020204" pitchFamily="34" charset="0"/>
              </a:rPr>
              <a:t>Writing - based</a:t>
            </a:r>
          </a:p>
          <a:p>
            <a:r>
              <a:rPr lang="en-GB" sz="1400" b="1" dirty="0">
                <a:latin typeface="Century Gothic" panose="020B0502020202020204" pitchFamily="34" charset="0"/>
              </a:rPr>
              <a:t>Questions to explore </a:t>
            </a:r>
          </a:p>
          <a:p>
            <a:r>
              <a:rPr lang="en-GB" sz="1400" b="1" dirty="0">
                <a:latin typeface="Century Gothic" panose="020B0502020202020204" pitchFamily="34" charset="0"/>
              </a:rPr>
              <a:t>with your class</a:t>
            </a: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8884" y="4998728"/>
            <a:ext cx="1289778" cy="1260000"/>
          </a:xfrm>
          <a:prstGeom prst="rect">
            <a:avLst/>
          </a:prstGeom>
        </p:spPr>
      </p:pic>
      <p:pic>
        <p:nvPicPr>
          <p:cNvPr id="10" name="Picture 9" descr="squirrell"/>
          <p:cNvPicPr/>
          <p:nvPr/>
        </p:nvPicPr>
        <p:blipFill>
          <a:blip r:embed="rId4" cstate="print">
            <a:extLst>
              <a:ext uri="{28A0092B-C50C-407E-A947-70E740481C1C}">
                <a14:useLocalDpi xmlns:a14="http://schemas.microsoft.com/office/drawing/2010/main" val="0"/>
              </a:ext>
            </a:extLst>
          </a:blip>
          <a:srcRect t="13675" r="487" b="10046"/>
          <a:stretch>
            <a:fillRect/>
          </a:stretch>
        </p:blipFill>
        <p:spPr bwMode="auto">
          <a:xfrm>
            <a:off x="378884" y="2355934"/>
            <a:ext cx="2381250" cy="2512695"/>
          </a:xfrm>
          <a:prstGeom prst="rect">
            <a:avLst/>
          </a:prstGeom>
          <a:noFill/>
          <a:ln>
            <a:noFill/>
          </a:ln>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22373" y="4998728"/>
            <a:ext cx="1288800" cy="1236727"/>
          </a:xfrm>
          <a:prstGeom prst="rect">
            <a:avLst/>
          </a:prstGeom>
        </p:spPr>
      </p:pic>
      <p:sp>
        <p:nvSpPr>
          <p:cNvPr id="4" name="Footer Placeholder 3"/>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27</a:t>
            </a:fld>
            <a:endParaRPr lang="en-GB" dirty="0"/>
          </a:p>
        </p:txBody>
      </p:sp>
    </p:spTree>
    <p:extLst>
      <p:ext uri="{BB962C8B-B14F-4D97-AF65-F5344CB8AC3E}">
        <p14:creationId xmlns:p14="http://schemas.microsoft.com/office/powerpoint/2010/main" val="38186401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485623"/>
            <a:ext cx="7772400" cy="1537296"/>
          </a:xfrm>
        </p:spPr>
        <p:txBody>
          <a:bodyPr>
            <a:normAutofit/>
          </a:bodyPr>
          <a:lstStyle/>
          <a:p>
            <a:r>
              <a:rPr lang="en-GB" sz="4400" b="1" dirty="0">
                <a:solidFill>
                  <a:srgbClr val="0070C0"/>
                </a:solidFill>
                <a:latin typeface="Century Gothic" panose="020B0502020202020204" pitchFamily="34" charset="0"/>
              </a:rPr>
              <a:t>Examples to use with Key Stage One</a:t>
            </a:r>
          </a:p>
        </p:txBody>
      </p:sp>
      <p:sp>
        <p:nvSpPr>
          <p:cNvPr id="3" name="Subtitle 2"/>
          <p:cNvSpPr>
            <a:spLocks noGrp="1"/>
          </p:cNvSpPr>
          <p:nvPr>
            <p:ph type="subTitle" idx="1"/>
          </p:nvPr>
        </p:nvSpPr>
        <p:spPr>
          <a:xfrm>
            <a:off x="1143000" y="4259960"/>
            <a:ext cx="6858000" cy="569617"/>
          </a:xfrm>
        </p:spPr>
        <p:txBody>
          <a:bodyPr>
            <a:normAutofit/>
          </a:bodyPr>
          <a:lstStyle/>
          <a:p>
            <a:r>
              <a:rPr lang="en-GB" sz="2800" dirty="0" err="1">
                <a:latin typeface="Century Gothic" panose="020B0502020202020204" pitchFamily="34" charset="0"/>
              </a:rPr>
              <a:t>Meerkat</a:t>
            </a:r>
            <a:r>
              <a:rPr lang="en-GB" sz="2800" dirty="0">
                <a:latin typeface="Century Gothic" panose="020B0502020202020204" pitchFamily="34" charset="0"/>
              </a:rPr>
              <a:t> Mail by Emily </a:t>
            </a:r>
            <a:r>
              <a:rPr lang="en-GB" sz="2800" dirty="0" err="1">
                <a:latin typeface="Century Gothic" panose="020B0502020202020204" pitchFamily="34" charset="0"/>
              </a:rPr>
              <a:t>Gravett</a:t>
            </a:r>
            <a:endParaRPr lang="en-GB" sz="2800" dirty="0">
              <a:latin typeface="Century Gothic" panose="020B0502020202020204" pitchFamily="34" charset="0"/>
            </a:endParaRPr>
          </a:p>
        </p:txBody>
      </p:sp>
      <p:pic>
        <p:nvPicPr>
          <p:cNvPr id="4" name="Picture 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46869" y="182615"/>
            <a:ext cx="2476304" cy="174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Footer Placeholder 4"/>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28</a:t>
            </a:fld>
            <a:endParaRPr lang="en-GB" dirty="0"/>
          </a:p>
        </p:txBody>
      </p:sp>
    </p:spTree>
    <p:extLst>
      <p:ext uri="{BB962C8B-B14F-4D97-AF65-F5344CB8AC3E}">
        <p14:creationId xmlns:p14="http://schemas.microsoft.com/office/powerpoint/2010/main" val="26475359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840068"/>
          </a:xfrm>
        </p:spPr>
        <p:txBody>
          <a:bodyPr>
            <a:normAutofit/>
          </a:bodyPr>
          <a:lstStyle/>
          <a:p>
            <a:r>
              <a:rPr lang="en-GB" sz="2400" b="1" dirty="0">
                <a:latin typeface="Century Gothic" panose="020B0502020202020204" pitchFamily="34" charset="0"/>
              </a:rPr>
              <a:t>Meerkat Mail by Emily Gravett</a:t>
            </a:r>
          </a:p>
        </p:txBody>
      </p:sp>
      <p:sp>
        <p:nvSpPr>
          <p:cNvPr id="5" name="Content Placeholder 4"/>
          <p:cNvSpPr>
            <a:spLocks noGrp="1"/>
          </p:cNvSpPr>
          <p:nvPr>
            <p:ph sz="half" idx="1"/>
          </p:nvPr>
        </p:nvSpPr>
        <p:spPr>
          <a:xfrm>
            <a:off x="4572000" y="1667987"/>
            <a:ext cx="3886200" cy="4351338"/>
          </a:xfrm>
        </p:spPr>
        <p:txBody>
          <a:bodyPr>
            <a:normAutofit/>
          </a:bodyPr>
          <a:lstStyle/>
          <a:p>
            <a:r>
              <a:rPr lang="en-GB" sz="1400" dirty="0">
                <a:latin typeface="Century Gothic" panose="020B0502020202020204" pitchFamily="34" charset="0"/>
              </a:rPr>
              <a:t>Read the book to the children and have fun with it.</a:t>
            </a:r>
          </a:p>
          <a:p>
            <a:r>
              <a:rPr lang="en-GB" sz="1400" dirty="0">
                <a:latin typeface="Century Gothic" panose="020B0502020202020204" pitchFamily="34" charset="0"/>
              </a:rPr>
              <a:t>Explore the concept of being homesick.</a:t>
            </a:r>
          </a:p>
          <a:p>
            <a:r>
              <a:rPr lang="en-GB" sz="1400" dirty="0">
                <a:latin typeface="Century Gothic" panose="020B0502020202020204" pitchFamily="34" charset="0"/>
              </a:rPr>
              <a:t>Why are different environments right or wrong for different animals?</a:t>
            </a:r>
          </a:p>
          <a:p>
            <a:r>
              <a:rPr lang="en-GB" sz="1400" dirty="0">
                <a:latin typeface="Century Gothic" panose="020B0502020202020204" pitchFamily="34" charset="0"/>
              </a:rPr>
              <a:t>Link to the learning going on in science, ‘</a:t>
            </a:r>
            <a:r>
              <a:rPr lang="en-GB" sz="1400" i="1" dirty="0">
                <a:latin typeface="Century Gothic" panose="020B0502020202020204" pitchFamily="34" charset="0"/>
              </a:rPr>
              <a:t>Identify that most living things live in habitats to which they are suited and describe how different habitats provide for the basic needs of different kinds of animals’. </a:t>
            </a:r>
          </a:p>
          <a:p>
            <a:r>
              <a:rPr lang="en-GB" sz="1400" dirty="0">
                <a:latin typeface="Century Gothic" panose="020B0502020202020204" pitchFamily="34" charset="0"/>
              </a:rPr>
              <a:t>Talk about what poses a danger to some of our local wild animals.</a:t>
            </a:r>
          </a:p>
          <a:p>
            <a:r>
              <a:rPr lang="en-GB" sz="1400" dirty="0">
                <a:latin typeface="Century Gothic" panose="020B0502020202020204" pitchFamily="34" charset="0"/>
              </a:rPr>
              <a:t>Talk about travelling around the world.</a:t>
            </a:r>
          </a:p>
          <a:p>
            <a:endParaRPr lang="en-GB"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5210" y="4360587"/>
            <a:ext cx="1289778" cy="1260000"/>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4988" y="4360587"/>
            <a:ext cx="1288800" cy="1288800"/>
          </a:xfrm>
          <a:prstGeom prst="rect">
            <a:avLst/>
          </a:prstGeom>
        </p:spPr>
      </p:pic>
      <p:pic>
        <p:nvPicPr>
          <p:cNvPr id="12" name="Picture 11" descr="http://www.literacyshed.com/uploads/1/2/5/7/12572836/5938227_orig.jpg"/>
          <p:cNvPicPr/>
          <p:nvPr/>
        </p:nvPicPr>
        <p:blipFill>
          <a:blip r:embed="rId4">
            <a:extLst>
              <a:ext uri="{28A0092B-C50C-407E-A947-70E740481C1C}">
                <a14:useLocalDpi xmlns:a14="http://schemas.microsoft.com/office/drawing/2010/main" val="0"/>
              </a:ext>
            </a:extLst>
          </a:blip>
          <a:srcRect/>
          <a:stretch>
            <a:fillRect/>
          </a:stretch>
        </p:blipFill>
        <p:spPr bwMode="auto">
          <a:xfrm>
            <a:off x="1045210" y="1787878"/>
            <a:ext cx="2589149" cy="2055778"/>
          </a:xfrm>
          <a:prstGeom prst="rect">
            <a:avLst/>
          </a:prstGeom>
          <a:noFill/>
          <a:ln>
            <a:noFill/>
          </a:ln>
        </p:spPr>
      </p:pic>
      <p:sp>
        <p:nvSpPr>
          <p:cNvPr id="4" name="Footer Placeholder 3"/>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29</a:t>
            </a:fld>
            <a:endParaRPr lang="en-GB" dirty="0"/>
          </a:p>
        </p:txBody>
      </p:sp>
    </p:spTree>
    <p:extLst>
      <p:ext uri="{BB962C8B-B14F-4D97-AF65-F5344CB8AC3E}">
        <p14:creationId xmlns:p14="http://schemas.microsoft.com/office/powerpoint/2010/main" val="37907400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833209"/>
          </a:xfrm>
        </p:spPr>
        <p:txBody>
          <a:bodyPr>
            <a:normAutofit/>
          </a:bodyPr>
          <a:lstStyle/>
          <a:p>
            <a:r>
              <a:rPr lang="en-GB" sz="2400" b="1" dirty="0">
                <a:latin typeface="Century Gothic" panose="020B0502020202020204" pitchFamily="34" charset="0"/>
              </a:rPr>
              <a:t>Meerkat Mail by Emily Gravett (continued)</a:t>
            </a:r>
            <a:endParaRPr lang="en-GB" sz="2400" dirty="0"/>
          </a:p>
        </p:txBody>
      </p:sp>
      <p:graphicFrame>
        <p:nvGraphicFramePr>
          <p:cNvPr id="8" name="Content Placeholder 7"/>
          <p:cNvGraphicFramePr>
            <a:graphicFrameLocks noGrp="1"/>
          </p:cNvGraphicFramePr>
          <p:nvPr>
            <p:ph sz="half" idx="2"/>
            <p:extLst>
              <p:ext uri="{D42A27DB-BD31-4B8C-83A1-F6EECF244321}">
                <p14:modId xmlns:p14="http://schemas.microsoft.com/office/powerpoint/2010/main" val="318456642"/>
              </p:ext>
            </p:extLst>
          </p:nvPr>
        </p:nvGraphicFramePr>
        <p:xfrm>
          <a:off x="3028950" y="1317886"/>
          <a:ext cx="5519737" cy="4209865"/>
        </p:xfrm>
        <a:graphic>
          <a:graphicData uri="http://schemas.openxmlformats.org/drawingml/2006/table">
            <a:tbl>
              <a:tblPr firstRow="1" bandRow="1">
                <a:tableStyleId>{5C22544A-7EE6-4342-B048-85BDC9FD1C3A}</a:tableStyleId>
              </a:tblPr>
              <a:tblGrid>
                <a:gridCol w="5519737">
                  <a:extLst>
                    <a:ext uri="{9D8B030D-6E8A-4147-A177-3AD203B41FA5}">
                      <a16:colId xmlns:a16="http://schemas.microsoft.com/office/drawing/2014/main" val="20000"/>
                    </a:ext>
                  </a:extLst>
                </a:gridCol>
              </a:tblGrid>
              <a:tr h="57766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kern="1200" dirty="0">
                          <a:solidFill>
                            <a:schemeClr val="tx1"/>
                          </a:solidFill>
                          <a:effectLst/>
                          <a:latin typeface="Century Gothic" panose="020B0502020202020204" pitchFamily="34" charset="0"/>
                          <a:ea typeface="+mn-ea"/>
                          <a:cs typeface="+mn-cs"/>
                        </a:rPr>
                        <a:t>Use atlas/globe to find continent where meerkats live. Identify other continents.</a:t>
                      </a:r>
                    </a:p>
                  </a:txBody>
                  <a:tcPr>
                    <a:solidFill>
                      <a:schemeClr val="accent1">
                        <a:lumMod val="20000"/>
                        <a:lumOff val="80000"/>
                      </a:schemeClr>
                    </a:solidFill>
                  </a:tcPr>
                </a:tc>
                <a:extLst>
                  <a:ext uri="{0D108BD9-81ED-4DB2-BD59-A6C34878D82A}">
                    <a16:rowId xmlns:a16="http://schemas.microsoft.com/office/drawing/2014/main" val="10000"/>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1"/>
                  </a:ext>
                </a:extLst>
              </a:tr>
              <a:tr h="370840">
                <a:tc>
                  <a:txBody>
                    <a:bodyPr/>
                    <a:lstStyle/>
                    <a:p>
                      <a:endParaRPr lang="en-GB" sz="1400" kern="1200" dirty="0">
                        <a:solidFill>
                          <a:schemeClr val="dk1"/>
                        </a:solidFill>
                        <a:effectLst/>
                        <a:latin typeface="Century Gothic" panose="020B0502020202020204" pitchFamily="34" charset="0"/>
                        <a:ea typeface="+mn-ea"/>
                        <a:cs typeface="+mn-cs"/>
                      </a:endParaRPr>
                    </a:p>
                  </a:txBody>
                  <a:tcPr>
                    <a:solidFill>
                      <a:schemeClr val="accent1">
                        <a:lumMod val="20000"/>
                        <a:lumOff val="80000"/>
                      </a:schemeClr>
                    </a:solidFill>
                  </a:tcPr>
                </a:tc>
                <a:extLst>
                  <a:ext uri="{0D108BD9-81ED-4DB2-BD59-A6C34878D82A}">
                    <a16:rowId xmlns:a16="http://schemas.microsoft.com/office/drawing/2014/main" val="10002"/>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370840">
                <a:tc>
                  <a:txBody>
                    <a:bodyPr/>
                    <a:lstStyle/>
                    <a:p>
                      <a:r>
                        <a:rPr lang="en-GB" sz="1400" kern="1200" dirty="0">
                          <a:solidFill>
                            <a:schemeClr val="dk1"/>
                          </a:solidFill>
                          <a:effectLst/>
                          <a:latin typeface="Century Gothic" panose="020B0502020202020204" pitchFamily="34" charset="0"/>
                          <a:ea typeface="+mn-ea"/>
                          <a:cs typeface="+mn-cs"/>
                        </a:rPr>
                        <a:t>Find places where meerkats could not live and look at location on globe/atlas </a:t>
                      </a:r>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5"/>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r h="370840">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GB" sz="1400" kern="1200" dirty="0">
                          <a:solidFill>
                            <a:schemeClr val="dk1"/>
                          </a:solidFill>
                          <a:effectLst/>
                          <a:latin typeface="Century Gothic" panose="020B0502020202020204" pitchFamily="34" charset="0"/>
                          <a:ea typeface="+mn-ea"/>
                          <a:cs typeface="+mn-cs"/>
                        </a:rPr>
                        <a:t>Use Google Earth to look at the places Sunny visits. </a:t>
                      </a:r>
                    </a:p>
                    <a:p>
                      <a:endParaRPr lang="en-GB" sz="1400" dirty="0">
                        <a:latin typeface="Century Gothic" panose="020B0502020202020204" pitchFamily="34" charset="0"/>
                      </a:endParaRPr>
                    </a:p>
                  </a:txBody>
                  <a:tcPr/>
                </a:tc>
                <a:extLst>
                  <a:ext uri="{0D108BD9-81ED-4DB2-BD59-A6C34878D82A}">
                    <a16:rowId xmlns:a16="http://schemas.microsoft.com/office/drawing/2014/main" val="10007"/>
                  </a:ext>
                </a:extLst>
              </a:tr>
              <a:tr h="370840">
                <a:tc>
                  <a:txBody>
                    <a:bodyPr/>
                    <a:lstStyle/>
                    <a:p>
                      <a:endParaRPr lang="en-GB" sz="1600" dirty="0">
                        <a:latin typeface="Century Gothic" panose="020B0502020202020204" pitchFamily="34" charset="0"/>
                      </a:endParaRPr>
                    </a:p>
                  </a:txBody>
                  <a:tcPr/>
                </a:tc>
                <a:extLst>
                  <a:ext uri="{0D108BD9-81ED-4DB2-BD59-A6C34878D82A}">
                    <a16:rowId xmlns:a16="http://schemas.microsoft.com/office/drawing/2014/main" val="10008"/>
                  </a:ext>
                </a:extLst>
              </a:tr>
              <a:tr h="370840">
                <a:tc>
                  <a:txBody>
                    <a:bodyPr/>
                    <a:lstStyle/>
                    <a:p>
                      <a:endParaRPr lang="en-GB" sz="1800" dirty="0">
                        <a:latin typeface="Century Gothic" panose="020B0502020202020204" pitchFamily="34" charset="0"/>
                      </a:endParaRPr>
                    </a:p>
                  </a:txBody>
                  <a:tcPr/>
                </a:tc>
                <a:extLst>
                  <a:ext uri="{0D108BD9-81ED-4DB2-BD59-A6C34878D82A}">
                    <a16:rowId xmlns:a16="http://schemas.microsoft.com/office/drawing/2014/main" val="10009"/>
                  </a:ext>
                </a:extLst>
              </a:tr>
            </a:tbl>
          </a:graphicData>
        </a:graphic>
      </p:graphicFrame>
      <p:sp>
        <p:nvSpPr>
          <p:cNvPr id="7" name="TextBox 6"/>
          <p:cNvSpPr txBox="1"/>
          <p:nvPr/>
        </p:nvSpPr>
        <p:spPr>
          <a:xfrm>
            <a:off x="441209" y="1398952"/>
            <a:ext cx="2382406" cy="738664"/>
          </a:xfrm>
          <a:prstGeom prst="rect">
            <a:avLst/>
          </a:prstGeom>
          <a:noFill/>
        </p:spPr>
        <p:txBody>
          <a:bodyPr wrap="square" rtlCol="0">
            <a:spAutoFit/>
          </a:bodyPr>
          <a:lstStyle/>
          <a:p>
            <a:r>
              <a:rPr lang="en-GB" sz="1400" b="1" dirty="0">
                <a:latin typeface="Century Gothic" panose="020B0502020202020204" pitchFamily="34" charset="0"/>
              </a:rPr>
              <a:t>Geography - based</a:t>
            </a:r>
          </a:p>
          <a:p>
            <a:r>
              <a:rPr lang="en-GB" sz="1400" b="1" dirty="0">
                <a:latin typeface="Century Gothic" panose="020B0502020202020204" pitchFamily="34" charset="0"/>
              </a:rPr>
              <a:t>Geographical questions to explore with your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8884" y="4933181"/>
            <a:ext cx="1289778" cy="1260000"/>
          </a:xfrm>
          <a:prstGeom prst="rect">
            <a:avLst/>
          </a:prstGeom>
        </p:spPr>
      </p:pic>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32412" y="4993569"/>
            <a:ext cx="1288800" cy="1288800"/>
          </a:xfrm>
          <a:prstGeom prst="rect">
            <a:avLst/>
          </a:prstGeom>
        </p:spPr>
      </p:pic>
      <p:pic>
        <p:nvPicPr>
          <p:cNvPr id="13" name="Picture 12" descr="http://www.literacyshed.com/uploads/1/2/5/7/12572836/5938227_orig.jpg"/>
          <p:cNvPicPr/>
          <p:nvPr/>
        </p:nvPicPr>
        <p:blipFill>
          <a:blip r:embed="rId4">
            <a:extLst>
              <a:ext uri="{28A0092B-C50C-407E-A947-70E740481C1C}">
                <a14:useLocalDpi xmlns:a14="http://schemas.microsoft.com/office/drawing/2010/main" val="0"/>
              </a:ext>
            </a:extLst>
          </a:blip>
          <a:srcRect/>
          <a:stretch>
            <a:fillRect/>
          </a:stretch>
        </p:blipFill>
        <p:spPr bwMode="auto">
          <a:xfrm>
            <a:off x="357448" y="2338233"/>
            <a:ext cx="2589149" cy="2055778"/>
          </a:xfrm>
          <a:prstGeom prst="rect">
            <a:avLst/>
          </a:prstGeom>
          <a:noFill/>
          <a:ln>
            <a:noFill/>
          </a:ln>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30</a:t>
            </a:fld>
            <a:endParaRPr lang="en-GB" dirty="0"/>
          </a:p>
        </p:txBody>
      </p:sp>
    </p:spTree>
    <p:extLst>
      <p:ext uri="{BB962C8B-B14F-4D97-AF65-F5344CB8AC3E}">
        <p14:creationId xmlns:p14="http://schemas.microsoft.com/office/powerpoint/2010/main" val="141690484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851472"/>
          </a:xfrm>
        </p:spPr>
        <p:txBody>
          <a:bodyPr>
            <a:normAutofit/>
          </a:bodyPr>
          <a:lstStyle/>
          <a:p>
            <a:r>
              <a:rPr lang="en-GB" sz="2400" b="1" dirty="0">
                <a:latin typeface="Century Gothic" panose="020B0502020202020204" pitchFamily="34" charset="0"/>
              </a:rPr>
              <a:t>Meerkat Mail by Emily Gravett (continued)</a:t>
            </a:r>
            <a:endParaRPr lang="en-GB" sz="2400" dirty="0"/>
          </a:p>
        </p:txBody>
      </p:sp>
      <p:graphicFrame>
        <p:nvGraphicFramePr>
          <p:cNvPr id="8" name="Content Placeholder 7"/>
          <p:cNvGraphicFramePr>
            <a:graphicFrameLocks noGrp="1"/>
          </p:cNvGraphicFramePr>
          <p:nvPr>
            <p:ph sz="half" idx="2"/>
            <p:extLst>
              <p:ext uri="{D42A27DB-BD31-4B8C-83A1-F6EECF244321}">
                <p14:modId xmlns:p14="http://schemas.microsoft.com/office/powerpoint/2010/main" val="4223455563"/>
              </p:ext>
            </p:extLst>
          </p:nvPr>
        </p:nvGraphicFramePr>
        <p:xfrm>
          <a:off x="2995613" y="1419225"/>
          <a:ext cx="5519737" cy="4667235"/>
        </p:xfrm>
        <a:graphic>
          <a:graphicData uri="http://schemas.openxmlformats.org/drawingml/2006/table">
            <a:tbl>
              <a:tblPr firstRow="1" bandRow="1">
                <a:tableStyleId>{5C22544A-7EE6-4342-B048-85BDC9FD1C3A}</a:tableStyleId>
              </a:tblPr>
              <a:tblGrid>
                <a:gridCol w="5519737">
                  <a:extLst>
                    <a:ext uri="{9D8B030D-6E8A-4147-A177-3AD203B41FA5}">
                      <a16:colId xmlns:a16="http://schemas.microsoft.com/office/drawing/2014/main" val="20000"/>
                    </a:ext>
                  </a:extLst>
                </a:gridCol>
              </a:tblGrid>
              <a:tr h="58799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kern="1200" dirty="0">
                          <a:solidFill>
                            <a:schemeClr val="tx1"/>
                          </a:solidFill>
                          <a:effectLst/>
                          <a:latin typeface="Century Gothic" panose="020B0502020202020204" pitchFamily="34" charset="0"/>
                          <a:ea typeface="+mn-ea"/>
                          <a:cs typeface="+mn-cs"/>
                        </a:rPr>
                        <a:t>Why do you think Emily Gravett has chosen to use a meerkat as her main character?</a:t>
                      </a:r>
                    </a:p>
                  </a:txBody>
                  <a:tcPr>
                    <a:solidFill>
                      <a:schemeClr val="accent1">
                        <a:lumMod val="20000"/>
                        <a:lumOff val="80000"/>
                      </a:schemeClr>
                    </a:solidFill>
                  </a:tcPr>
                </a:tc>
                <a:extLst>
                  <a:ext uri="{0D108BD9-81ED-4DB2-BD59-A6C34878D82A}">
                    <a16:rowId xmlns:a16="http://schemas.microsoft.com/office/drawing/2014/main" val="10000"/>
                  </a:ext>
                </a:extLst>
              </a:tr>
              <a:tr h="370840">
                <a:tc>
                  <a:txBody>
                    <a:bodyPr/>
                    <a:lstStyle/>
                    <a:p>
                      <a:endParaRPr lang="en-GB" sz="1600" dirty="0">
                        <a:latin typeface="Century Gothic" panose="020B0502020202020204" pitchFamily="34" charset="0"/>
                      </a:endParaRPr>
                    </a:p>
                  </a:txBody>
                  <a:tcPr/>
                </a:tc>
                <a:extLst>
                  <a:ext uri="{0D108BD9-81ED-4DB2-BD59-A6C34878D82A}">
                    <a16:rowId xmlns:a16="http://schemas.microsoft.com/office/drawing/2014/main" val="10001"/>
                  </a:ext>
                </a:extLst>
              </a:tr>
              <a:tr h="370840">
                <a:tc>
                  <a:txBody>
                    <a:bodyPr/>
                    <a:lstStyle/>
                    <a:p>
                      <a:endParaRPr lang="en-GB" sz="1600" kern="1200" dirty="0">
                        <a:solidFill>
                          <a:schemeClr val="dk1"/>
                        </a:solidFill>
                        <a:effectLst/>
                        <a:latin typeface="Century Gothic" panose="020B0502020202020204" pitchFamily="34" charset="0"/>
                        <a:ea typeface="+mn-ea"/>
                        <a:cs typeface="+mn-cs"/>
                      </a:endParaRPr>
                    </a:p>
                  </a:txBody>
                  <a:tcPr>
                    <a:solidFill>
                      <a:schemeClr val="accent1">
                        <a:lumMod val="20000"/>
                        <a:lumOff val="80000"/>
                      </a:schemeClr>
                    </a:solidFill>
                  </a:tcPr>
                </a:tc>
                <a:extLst>
                  <a:ext uri="{0D108BD9-81ED-4DB2-BD59-A6C34878D82A}">
                    <a16:rowId xmlns:a16="http://schemas.microsoft.com/office/drawing/2014/main" val="10002"/>
                  </a:ext>
                </a:extLst>
              </a:tr>
              <a:tr h="370840">
                <a:tc>
                  <a:txBody>
                    <a:bodyPr/>
                    <a:lstStyle/>
                    <a:p>
                      <a:endParaRPr lang="en-GB" sz="1600" dirty="0">
                        <a:latin typeface="Century Gothic" panose="020B0502020202020204" pitchFamily="34" charset="0"/>
                      </a:endParaRPr>
                    </a:p>
                  </a:txBody>
                  <a:tcPr/>
                </a:tc>
                <a:extLst>
                  <a:ext uri="{0D108BD9-81ED-4DB2-BD59-A6C34878D82A}">
                    <a16:rowId xmlns:a16="http://schemas.microsoft.com/office/drawing/2014/main" val="10003"/>
                  </a:ext>
                </a:extLst>
              </a:tr>
              <a:tr h="370840">
                <a:tc>
                  <a:txBody>
                    <a:bodyPr/>
                    <a:lstStyle/>
                    <a:p>
                      <a:endParaRPr lang="en-GB" sz="1600" dirty="0">
                        <a:latin typeface="Century Gothic" panose="020B0502020202020204" pitchFamily="34" charset="0"/>
                      </a:endParaRPr>
                    </a:p>
                  </a:txBody>
                  <a:tcPr/>
                </a:tc>
                <a:extLst>
                  <a:ext uri="{0D108BD9-81ED-4DB2-BD59-A6C34878D82A}">
                    <a16:rowId xmlns:a16="http://schemas.microsoft.com/office/drawing/2014/main" val="10004"/>
                  </a:ext>
                </a:extLst>
              </a:tr>
              <a:tr h="370840">
                <a:tc>
                  <a:txBody>
                    <a:bodyPr/>
                    <a:lstStyle/>
                    <a:p>
                      <a:endParaRPr lang="en-GB" sz="1600" dirty="0">
                        <a:latin typeface="Century Gothic" panose="020B0502020202020204" pitchFamily="34" charset="0"/>
                      </a:endParaRPr>
                    </a:p>
                  </a:txBody>
                  <a:tcPr/>
                </a:tc>
                <a:extLst>
                  <a:ext uri="{0D108BD9-81ED-4DB2-BD59-A6C34878D82A}">
                    <a16:rowId xmlns:a16="http://schemas.microsoft.com/office/drawing/2014/main" val="10005"/>
                  </a:ext>
                </a:extLst>
              </a:tr>
              <a:tr h="370840">
                <a:tc>
                  <a:txBody>
                    <a:bodyPr/>
                    <a:lstStyle/>
                    <a:p>
                      <a:endParaRPr lang="en-GB" sz="1600" dirty="0">
                        <a:latin typeface="Century Gothic" panose="020B0502020202020204" pitchFamily="34" charset="0"/>
                      </a:endParaRPr>
                    </a:p>
                  </a:txBody>
                  <a:tcPr/>
                </a:tc>
                <a:extLst>
                  <a:ext uri="{0D108BD9-81ED-4DB2-BD59-A6C34878D82A}">
                    <a16:rowId xmlns:a16="http://schemas.microsoft.com/office/drawing/2014/main" val="10006"/>
                  </a:ext>
                </a:extLst>
              </a:tr>
              <a:tr h="370840">
                <a:tc>
                  <a:txBody>
                    <a:bodyPr/>
                    <a:lstStyle/>
                    <a:p>
                      <a:endParaRPr lang="en-GB" sz="1600" dirty="0">
                        <a:latin typeface="Century Gothic" panose="020B0502020202020204" pitchFamily="34" charset="0"/>
                      </a:endParaRPr>
                    </a:p>
                  </a:txBody>
                  <a:tcPr/>
                </a:tc>
                <a:extLst>
                  <a:ext uri="{0D108BD9-81ED-4DB2-BD59-A6C34878D82A}">
                    <a16:rowId xmlns:a16="http://schemas.microsoft.com/office/drawing/2014/main" val="10007"/>
                  </a:ext>
                </a:extLst>
              </a:tr>
              <a:tr h="370840">
                <a:tc>
                  <a:txBody>
                    <a:bodyPr/>
                    <a:lstStyle/>
                    <a:p>
                      <a:endParaRPr lang="en-GB" sz="1600" dirty="0">
                        <a:latin typeface="Century Gothic" panose="020B0502020202020204" pitchFamily="34" charset="0"/>
                      </a:endParaRPr>
                    </a:p>
                  </a:txBody>
                  <a:tcPr/>
                </a:tc>
                <a:extLst>
                  <a:ext uri="{0D108BD9-81ED-4DB2-BD59-A6C34878D82A}">
                    <a16:rowId xmlns:a16="http://schemas.microsoft.com/office/drawing/2014/main" val="10008"/>
                  </a:ext>
                </a:extLst>
              </a:tr>
              <a:tr h="370840">
                <a:tc>
                  <a:txBody>
                    <a:bodyPr/>
                    <a:lstStyle/>
                    <a:p>
                      <a:endParaRPr lang="en-GB" sz="1800" dirty="0">
                        <a:latin typeface="Century Gothic" panose="020B0502020202020204" pitchFamily="34" charset="0"/>
                      </a:endParaRPr>
                    </a:p>
                  </a:txBody>
                  <a:tcPr/>
                </a:tc>
                <a:extLst>
                  <a:ext uri="{0D108BD9-81ED-4DB2-BD59-A6C34878D82A}">
                    <a16:rowId xmlns:a16="http://schemas.microsoft.com/office/drawing/2014/main" val="10009"/>
                  </a:ext>
                </a:extLst>
              </a:tr>
              <a:tr h="370840">
                <a:tc>
                  <a:txBody>
                    <a:bodyPr/>
                    <a:lstStyle/>
                    <a:p>
                      <a:endParaRPr lang="en-GB" sz="1800" dirty="0">
                        <a:latin typeface="Century Gothic" panose="020B0502020202020204" pitchFamily="34" charset="0"/>
                      </a:endParaRPr>
                    </a:p>
                  </a:txBody>
                  <a:tcPr/>
                </a:tc>
                <a:extLst>
                  <a:ext uri="{0D108BD9-81ED-4DB2-BD59-A6C34878D82A}">
                    <a16:rowId xmlns:a16="http://schemas.microsoft.com/office/drawing/2014/main" val="10010"/>
                  </a:ext>
                </a:extLst>
              </a:tr>
              <a:tr h="370840">
                <a:tc>
                  <a:txBody>
                    <a:bodyPr/>
                    <a:lstStyle/>
                    <a:p>
                      <a:endParaRPr lang="en-GB" sz="1800" dirty="0">
                        <a:latin typeface="Century Gothic" panose="020B0502020202020204" pitchFamily="34" charset="0"/>
                      </a:endParaRPr>
                    </a:p>
                  </a:txBody>
                  <a:tcPr/>
                </a:tc>
                <a:extLst>
                  <a:ext uri="{0D108BD9-81ED-4DB2-BD59-A6C34878D82A}">
                    <a16:rowId xmlns:a16="http://schemas.microsoft.com/office/drawing/2014/main" val="10011"/>
                  </a:ext>
                </a:extLst>
              </a:tr>
            </a:tbl>
          </a:graphicData>
        </a:graphic>
      </p:graphicFrame>
      <p:sp>
        <p:nvSpPr>
          <p:cNvPr id="7" name="TextBox 6"/>
          <p:cNvSpPr txBox="1"/>
          <p:nvPr/>
        </p:nvSpPr>
        <p:spPr>
          <a:xfrm>
            <a:off x="378884" y="1493597"/>
            <a:ext cx="2382406" cy="523220"/>
          </a:xfrm>
          <a:prstGeom prst="rect">
            <a:avLst/>
          </a:prstGeom>
          <a:noFill/>
        </p:spPr>
        <p:txBody>
          <a:bodyPr wrap="square" rtlCol="0">
            <a:spAutoFit/>
          </a:bodyPr>
          <a:lstStyle/>
          <a:p>
            <a:r>
              <a:rPr lang="en-GB" sz="1400" b="1" dirty="0">
                <a:latin typeface="Century Gothic" panose="020B0502020202020204" pitchFamily="34" charset="0"/>
              </a:rPr>
              <a:t>General questions to explore with the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7837" y="4915499"/>
            <a:ext cx="1288800" cy="1276712"/>
          </a:xfrm>
          <a:prstGeom prst="rect">
            <a:avLst/>
          </a:prstGeom>
        </p:spPr>
      </p:pic>
      <p:pic>
        <p:nvPicPr>
          <p:cNvPr id="13" name="Picture 12" descr="http://www.literacyshed.com/uploads/1/2/5/7/12572836/5938227_orig.jpg"/>
          <p:cNvPicPr/>
          <p:nvPr/>
        </p:nvPicPr>
        <p:blipFill>
          <a:blip r:embed="rId3">
            <a:extLst>
              <a:ext uri="{28A0092B-C50C-407E-A947-70E740481C1C}">
                <a14:useLocalDpi xmlns:a14="http://schemas.microsoft.com/office/drawing/2010/main" val="0"/>
              </a:ext>
            </a:extLst>
          </a:blip>
          <a:srcRect/>
          <a:stretch>
            <a:fillRect/>
          </a:stretch>
        </p:blipFill>
        <p:spPr bwMode="auto">
          <a:xfrm>
            <a:off x="337837" y="2178771"/>
            <a:ext cx="2589149" cy="2055778"/>
          </a:xfrm>
          <a:prstGeom prst="rect">
            <a:avLst/>
          </a:prstGeom>
          <a:noFill/>
          <a:ln>
            <a:noFill/>
          </a:ln>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17892" y="4915499"/>
            <a:ext cx="1288800" cy="1236727"/>
          </a:xfrm>
          <a:prstGeom prst="rect">
            <a:avLst/>
          </a:prstGeom>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31</a:t>
            </a:fld>
            <a:endParaRPr lang="en-GB" dirty="0"/>
          </a:p>
        </p:txBody>
      </p:sp>
    </p:spTree>
    <p:extLst>
      <p:ext uri="{BB962C8B-B14F-4D97-AF65-F5344CB8AC3E}">
        <p14:creationId xmlns:p14="http://schemas.microsoft.com/office/powerpoint/2010/main" val="196225583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851472"/>
          </a:xfrm>
        </p:spPr>
        <p:txBody>
          <a:bodyPr>
            <a:normAutofit/>
          </a:bodyPr>
          <a:lstStyle/>
          <a:p>
            <a:r>
              <a:rPr lang="en-GB" sz="2400" b="1" dirty="0">
                <a:latin typeface="Century Gothic" panose="020B0502020202020204" pitchFamily="34" charset="0"/>
              </a:rPr>
              <a:t>Meerkat Mail by Emily Gravett (continued)</a:t>
            </a:r>
            <a:endParaRPr lang="en-GB" sz="2400" dirty="0"/>
          </a:p>
        </p:txBody>
      </p:sp>
      <p:graphicFrame>
        <p:nvGraphicFramePr>
          <p:cNvPr id="8" name="Content Placeholder 7"/>
          <p:cNvGraphicFramePr>
            <a:graphicFrameLocks noGrp="1"/>
          </p:cNvGraphicFramePr>
          <p:nvPr>
            <p:ph sz="half" idx="2"/>
            <p:extLst>
              <p:ext uri="{D42A27DB-BD31-4B8C-83A1-F6EECF244321}">
                <p14:modId xmlns:p14="http://schemas.microsoft.com/office/powerpoint/2010/main" val="920060261"/>
              </p:ext>
            </p:extLst>
          </p:nvPr>
        </p:nvGraphicFramePr>
        <p:xfrm>
          <a:off x="2995613" y="1419225"/>
          <a:ext cx="5519737" cy="4810760"/>
        </p:xfrm>
        <a:graphic>
          <a:graphicData uri="http://schemas.openxmlformats.org/drawingml/2006/table">
            <a:tbl>
              <a:tblPr firstRow="1" bandRow="1">
                <a:tableStyleId>{5C22544A-7EE6-4342-B048-85BDC9FD1C3A}</a:tableStyleId>
              </a:tblPr>
              <a:tblGrid>
                <a:gridCol w="5519737">
                  <a:extLst>
                    <a:ext uri="{9D8B030D-6E8A-4147-A177-3AD203B41FA5}">
                      <a16:colId xmlns:a16="http://schemas.microsoft.com/office/drawing/2014/main" val="20000"/>
                    </a:ext>
                  </a:extLst>
                </a:gridCol>
              </a:tblGrid>
              <a:tr h="58799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kern="1200" dirty="0">
                          <a:solidFill>
                            <a:schemeClr val="tx1"/>
                          </a:solidFill>
                          <a:effectLst/>
                          <a:latin typeface="Century Gothic" panose="020B0502020202020204" pitchFamily="34" charset="0"/>
                          <a:ea typeface="+mn-ea"/>
                          <a:cs typeface="+mn-cs"/>
                        </a:rPr>
                        <a:t>Sunny uses postcards to let his family know how he is getting on</a:t>
                      </a:r>
                      <a:r>
                        <a:rPr lang="en-GB" sz="1400" b="0" kern="1200" baseline="0" dirty="0">
                          <a:solidFill>
                            <a:schemeClr val="tx1"/>
                          </a:solidFill>
                          <a:effectLst/>
                          <a:latin typeface="Century Gothic" panose="020B0502020202020204" pitchFamily="34" charset="0"/>
                          <a:ea typeface="+mn-ea"/>
                          <a:cs typeface="+mn-cs"/>
                        </a:rPr>
                        <a:t>. Today we use email and texting more than postcards. What are the advantages of using emails or texting?</a:t>
                      </a:r>
                      <a:endParaRPr lang="en-GB" sz="1400" b="0" kern="1200" dirty="0">
                        <a:solidFill>
                          <a:schemeClr val="tx1"/>
                        </a:solidFill>
                        <a:effectLst/>
                        <a:latin typeface="Century Gothic" panose="020B0502020202020204" pitchFamily="34" charset="0"/>
                        <a:ea typeface="+mn-ea"/>
                        <a:cs typeface="+mn-cs"/>
                      </a:endParaRPr>
                    </a:p>
                  </a:txBody>
                  <a:tcPr>
                    <a:solidFill>
                      <a:schemeClr val="accent1">
                        <a:lumMod val="20000"/>
                        <a:lumOff val="80000"/>
                      </a:schemeClr>
                    </a:solidFill>
                  </a:tcPr>
                </a:tc>
                <a:extLst>
                  <a:ext uri="{0D108BD9-81ED-4DB2-BD59-A6C34878D82A}">
                    <a16:rowId xmlns:a16="http://schemas.microsoft.com/office/drawing/2014/main" val="10000"/>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1"/>
                  </a:ext>
                </a:extLst>
              </a:tr>
              <a:tr h="370840">
                <a:tc>
                  <a:txBody>
                    <a:bodyPr/>
                    <a:lstStyle/>
                    <a:p>
                      <a:endParaRPr lang="en-GB" sz="1400" kern="1200" dirty="0">
                        <a:solidFill>
                          <a:schemeClr val="dk1"/>
                        </a:solidFill>
                        <a:effectLst/>
                        <a:latin typeface="Century Gothic" panose="020B0502020202020204" pitchFamily="34" charset="0"/>
                        <a:ea typeface="+mn-ea"/>
                        <a:cs typeface="+mn-cs"/>
                      </a:endParaRPr>
                    </a:p>
                  </a:txBody>
                  <a:tcPr>
                    <a:solidFill>
                      <a:schemeClr val="accent1">
                        <a:lumMod val="20000"/>
                        <a:lumOff val="80000"/>
                      </a:schemeClr>
                    </a:solidFill>
                  </a:tcPr>
                </a:tc>
                <a:extLst>
                  <a:ext uri="{0D108BD9-81ED-4DB2-BD59-A6C34878D82A}">
                    <a16:rowId xmlns:a16="http://schemas.microsoft.com/office/drawing/2014/main" val="10002"/>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5"/>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7"/>
                  </a:ext>
                </a:extLst>
              </a:tr>
              <a:tr h="370840">
                <a:tc>
                  <a:txBody>
                    <a:bodyPr/>
                    <a:lstStyle/>
                    <a:p>
                      <a:r>
                        <a:rPr lang="en-GB" sz="1400" dirty="0">
                          <a:latin typeface="Century Gothic" panose="020B0502020202020204" pitchFamily="34" charset="0"/>
                        </a:rPr>
                        <a:t>Are there any disadvantages?</a:t>
                      </a:r>
                    </a:p>
                  </a:txBody>
                  <a:tcPr/>
                </a:tc>
                <a:extLst>
                  <a:ext uri="{0D108BD9-81ED-4DB2-BD59-A6C34878D82A}">
                    <a16:rowId xmlns:a16="http://schemas.microsoft.com/office/drawing/2014/main" val="10008"/>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9"/>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10"/>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11"/>
                  </a:ext>
                </a:extLst>
              </a:tr>
            </a:tbl>
          </a:graphicData>
        </a:graphic>
      </p:graphicFrame>
      <p:sp>
        <p:nvSpPr>
          <p:cNvPr id="7" name="TextBox 6"/>
          <p:cNvSpPr txBox="1"/>
          <p:nvPr/>
        </p:nvSpPr>
        <p:spPr>
          <a:xfrm>
            <a:off x="378884" y="1493597"/>
            <a:ext cx="2382406" cy="523220"/>
          </a:xfrm>
          <a:prstGeom prst="rect">
            <a:avLst/>
          </a:prstGeom>
          <a:noFill/>
        </p:spPr>
        <p:txBody>
          <a:bodyPr wrap="square" rtlCol="0">
            <a:spAutoFit/>
          </a:bodyPr>
          <a:lstStyle/>
          <a:p>
            <a:r>
              <a:rPr lang="en-GB" sz="1400" b="1" dirty="0">
                <a:latin typeface="Century Gothic" panose="020B0502020202020204" pitchFamily="34" charset="0"/>
              </a:rPr>
              <a:t>General questions to explore with the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8884" y="5278913"/>
            <a:ext cx="1289778" cy="1260000"/>
          </a:xfrm>
          <a:prstGeom prst="rect">
            <a:avLst/>
          </a:prstGeom>
        </p:spPr>
      </p:pic>
      <p:pic>
        <p:nvPicPr>
          <p:cNvPr id="13" name="Picture 12" descr="http://www.literacyshed.com/uploads/1/2/5/7/12572836/5938227_orig.jpg"/>
          <p:cNvPicPr/>
          <p:nvPr/>
        </p:nvPicPr>
        <p:blipFill>
          <a:blip r:embed="rId3">
            <a:extLst>
              <a:ext uri="{28A0092B-C50C-407E-A947-70E740481C1C}">
                <a14:useLocalDpi xmlns:a14="http://schemas.microsoft.com/office/drawing/2010/main" val="0"/>
              </a:ext>
            </a:extLst>
          </a:blip>
          <a:srcRect/>
          <a:stretch>
            <a:fillRect/>
          </a:stretch>
        </p:blipFill>
        <p:spPr bwMode="auto">
          <a:xfrm>
            <a:off x="298406" y="2293815"/>
            <a:ext cx="2589149" cy="2055778"/>
          </a:xfrm>
          <a:prstGeom prst="rect">
            <a:avLst/>
          </a:prstGeom>
          <a:noFill/>
          <a:ln>
            <a:noFill/>
          </a:ln>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32</a:t>
            </a:fld>
            <a:endParaRPr lang="en-GB" dirty="0"/>
          </a:p>
        </p:txBody>
      </p:sp>
    </p:spTree>
    <p:extLst>
      <p:ext uri="{BB962C8B-B14F-4D97-AF65-F5344CB8AC3E}">
        <p14:creationId xmlns:p14="http://schemas.microsoft.com/office/powerpoint/2010/main" val="8320173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776969"/>
          </a:xfrm>
        </p:spPr>
        <p:txBody>
          <a:bodyPr>
            <a:normAutofit/>
          </a:bodyPr>
          <a:lstStyle/>
          <a:p>
            <a:r>
              <a:rPr lang="en-GB" sz="2400" b="1" dirty="0">
                <a:latin typeface="Century Gothic" panose="020B0502020202020204" pitchFamily="34" charset="0"/>
              </a:rPr>
              <a:t>Meerkat Mail by Emily Gravett (continued)</a:t>
            </a:r>
            <a:endParaRPr lang="en-GB" sz="2400" dirty="0"/>
          </a:p>
        </p:txBody>
      </p:sp>
      <p:graphicFrame>
        <p:nvGraphicFramePr>
          <p:cNvPr id="8" name="Content Placeholder 7"/>
          <p:cNvGraphicFramePr>
            <a:graphicFrameLocks noGrp="1"/>
          </p:cNvGraphicFramePr>
          <p:nvPr>
            <p:ph sz="half" idx="2"/>
            <p:extLst>
              <p:ext uri="{D42A27DB-BD31-4B8C-83A1-F6EECF244321}">
                <p14:modId xmlns:p14="http://schemas.microsoft.com/office/powerpoint/2010/main" val="2961239984"/>
              </p:ext>
            </p:extLst>
          </p:nvPr>
        </p:nvGraphicFramePr>
        <p:xfrm>
          <a:off x="2995613" y="1210311"/>
          <a:ext cx="5519737" cy="4810760"/>
        </p:xfrm>
        <a:graphic>
          <a:graphicData uri="http://schemas.openxmlformats.org/drawingml/2006/table">
            <a:tbl>
              <a:tblPr firstRow="1" bandRow="1">
                <a:tableStyleId>{5C22544A-7EE6-4342-B048-85BDC9FD1C3A}</a:tableStyleId>
              </a:tblPr>
              <a:tblGrid>
                <a:gridCol w="5519737">
                  <a:extLst>
                    <a:ext uri="{9D8B030D-6E8A-4147-A177-3AD203B41FA5}">
                      <a16:colId xmlns:a16="http://schemas.microsoft.com/office/drawing/2014/main" val="20000"/>
                    </a:ext>
                  </a:extLst>
                </a:gridCol>
              </a:tblGrid>
              <a:tr h="58799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kern="1200" dirty="0">
                          <a:solidFill>
                            <a:schemeClr val="tx1"/>
                          </a:solidFill>
                          <a:effectLst/>
                          <a:latin typeface="Century Gothic" panose="020B0502020202020204" pitchFamily="34" charset="0"/>
                          <a:ea typeface="+mn-ea"/>
                          <a:cs typeface="+mn-cs"/>
                        </a:rPr>
                        <a:t>Sunny</a:t>
                      </a:r>
                      <a:r>
                        <a:rPr lang="en-GB" sz="1400" b="0" kern="1200" baseline="0" dirty="0">
                          <a:solidFill>
                            <a:schemeClr val="tx1"/>
                          </a:solidFill>
                          <a:effectLst/>
                          <a:latin typeface="Century Gothic" panose="020B0502020202020204" pitchFamily="34" charset="0"/>
                          <a:ea typeface="+mn-ea"/>
                          <a:cs typeface="+mn-cs"/>
                        </a:rPr>
                        <a:t> is homesick when he visits certain places around the world. How would you let your parents know if you were homesick if you went to visit someone without them?</a:t>
                      </a:r>
                      <a:endParaRPr lang="en-GB" sz="1400" b="0" kern="1200" dirty="0">
                        <a:solidFill>
                          <a:schemeClr val="tx1"/>
                        </a:solidFill>
                        <a:effectLst/>
                        <a:latin typeface="Century Gothic" panose="020B0502020202020204" pitchFamily="34" charset="0"/>
                        <a:ea typeface="+mn-ea"/>
                        <a:cs typeface="+mn-cs"/>
                      </a:endParaRPr>
                    </a:p>
                  </a:txBody>
                  <a:tcPr>
                    <a:solidFill>
                      <a:schemeClr val="accent1">
                        <a:lumMod val="20000"/>
                        <a:lumOff val="80000"/>
                      </a:schemeClr>
                    </a:solidFill>
                  </a:tcPr>
                </a:tc>
                <a:extLst>
                  <a:ext uri="{0D108BD9-81ED-4DB2-BD59-A6C34878D82A}">
                    <a16:rowId xmlns:a16="http://schemas.microsoft.com/office/drawing/2014/main" val="10000"/>
                  </a:ext>
                </a:extLst>
              </a:tr>
              <a:tr h="4079240">
                <a:tc>
                  <a:txBody>
                    <a:bodyPr/>
                    <a:lstStyle/>
                    <a:p>
                      <a:endParaRPr lang="en-GB" sz="1600" dirty="0">
                        <a:latin typeface="Century Gothic" panose="020B0502020202020204" pitchFamily="34" charset="0"/>
                      </a:endParaRPr>
                    </a:p>
                  </a:txBody>
                  <a:tcPr/>
                </a:tc>
                <a:extLst>
                  <a:ext uri="{0D108BD9-81ED-4DB2-BD59-A6C34878D82A}">
                    <a16:rowId xmlns:a16="http://schemas.microsoft.com/office/drawing/2014/main" val="10001"/>
                  </a:ext>
                </a:extLst>
              </a:tr>
            </a:tbl>
          </a:graphicData>
        </a:graphic>
      </p:graphicFrame>
      <p:sp>
        <p:nvSpPr>
          <p:cNvPr id="7" name="TextBox 6"/>
          <p:cNvSpPr txBox="1"/>
          <p:nvPr/>
        </p:nvSpPr>
        <p:spPr>
          <a:xfrm>
            <a:off x="378884" y="1493597"/>
            <a:ext cx="2382406" cy="923330"/>
          </a:xfrm>
          <a:prstGeom prst="rect">
            <a:avLst/>
          </a:prstGeom>
          <a:noFill/>
        </p:spPr>
        <p:txBody>
          <a:bodyPr wrap="square" rtlCol="0">
            <a:spAutoFit/>
          </a:bodyPr>
          <a:lstStyle/>
          <a:p>
            <a:r>
              <a:rPr lang="en-GB" b="1" dirty="0">
                <a:latin typeface="Century Gothic" panose="020B0502020202020204" pitchFamily="34" charset="0"/>
              </a:rPr>
              <a:t>General questions to explore with the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8884" y="5096351"/>
            <a:ext cx="1289778" cy="1260000"/>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3795" y="2672717"/>
            <a:ext cx="2652581" cy="1989436"/>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28950" y="1955262"/>
            <a:ext cx="5486400" cy="4046293"/>
          </a:xfrm>
          <a:prstGeom prst="rect">
            <a:avLst/>
          </a:prstGeom>
        </p:spPr>
      </p:pic>
      <p:sp>
        <p:nvSpPr>
          <p:cNvPr id="9" name="TextBox 8"/>
          <p:cNvSpPr txBox="1"/>
          <p:nvPr/>
        </p:nvSpPr>
        <p:spPr>
          <a:xfrm>
            <a:off x="368947" y="3206839"/>
            <a:ext cx="1263465" cy="1384995"/>
          </a:xfrm>
          <a:prstGeom prst="rect">
            <a:avLst/>
          </a:prstGeom>
          <a:noFill/>
        </p:spPr>
        <p:txBody>
          <a:bodyPr wrap="square" rtlCol="0">
            <a:spAutoFit/>
          </a:bodyPr>
          <a:lstStyle/>
          <a:p>
            <a:r>
              <a:rPr lang="en-GB" sz="1400" dirty="0">
                <a:latin typeface="Century Gothic" panose="020B0502020202020204" pitchFamily="34" charset="0"/>
              </a:rPr>
              <a:t>I miss you loads and loads. </a:t>
            </a:r>
          </a:p>
          <a:p>
            <a:r>
              <a:rPr lang="en-GB" sz="1400" dirty="0">
                <a:latin typeface="Century Gothic" panose="020B0502020202020204" pitchFamily="34" charset="0"/>
              </a:rPr>
              <a:t>Love Sunny</a:t>
            </a:r>
          </a:p>
          <a:p>
            <a:endParaRPr lang="en-GB" sz="1400" dirty="0">
              <a:latin typeface="Century Gothic" panose="020B0502020202020204" pitchFamily="34" charset="0"/>
            </a:endParaRPr>
          </a:p>
          <a:p>
            <a:r>
              <a:rPr lang="en-GB" sz="1400" dirty="0">
                <a:latin typeface="Century Gothic" panose="020B0502020202020204" pitchFamily="34" charset="0"/>
              </a:rPr>
              <a:t>xx</a:t>
            </a:r>
          </a:p>
        </p:txBody>
      </p:sp>
      <p:sp>
        <p:nvSpPr>
          <p:cNvPr id="12" name="Footer Placeholder 11"/>
          <p:cNvSpPr>
            <a:spLocks noGrp="1"/>
          </p:cNvSpPr>
          <p:nvPr>
            <p:ph type="ftr" sz="quarter" idx="11"/>
          </p:nvPr>
        </p:nvSpPr>
        <p:spPr/>
        <p:txBody>
          <a:bodyPr/>
          <a:lstStyle/>
          <a:p>
            <a:r>
              <a:rPr lang="en-GB"/>
              <a:t>© Focus Education UK Ltd</a:t>
            </a:r>
            <a:endParaRPr lang="en-GB" dirty="0"/>
          </a:p>
        </p:txBody>
      </p:sp>
      <p:sp>
        <p:nvSpPr>
          <p:cNvPr id="13" name="Slide Number Placeholder 12"/>
          <p:cNvSpPr>
            <a:spLocks noGrp="1"/>
          </p:cNvSpPr>
          <p:nvPr>
            <p:ph type="sldNum" sz="quarter" idx="12"/>
          </p:nvPr>
        </p:nvSpPr>
        <p:spPr/>
        <p:txBody>
          <a:bodyPr/>
          <a:lstStyle/>
          <a:p>
            <a:fld id="{783CD38E-C31D-4515-A670-E50640EE9A8F}" type="slidenum">
              <a:rPr lang="en-GB" smtClean="0"/>
              <a:t>33</a:t>
            </a:fld>
            <a:endParaRPr lang="en-GB" dirty="0"/>
          </a:p>
        </p:txBody>
      </p:sp>
    </p:spTree>
    <p:extLst>
      <p:ext uri="{BB962C8B-B14F-4D97-AF65-F5344CB8AC3E}">
        <p14:creationId xmlns:p14="http://schemas.microsoft.com/office/powerpoint/2010/main" val="23688824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776969"/>
          </a:xfrm>
        </p:spPr>
        <p:txBody>
          <a:bodyPr>
            <a:normAutofit/>
          </a:bodyPr>
          <a:lstStyle/>
          <a:p>
            <a:r>
              <a:rPr lang="en-GB" sz="2400" b="1" dirty="0">
                <a:latin typeface="Century Gothic" panose="020B0502020202020204" pitchFamily="34" charset="0"/>
              </a:rPr>
              <a:t>Meerkat Mail by Emily Gravett (continued)</a:t>
            </a:r>
            <a:endParaRPr lang="en-GB" sz="2400" dirty="0"/>
          </a:p>
        </p:txBody>
      </p:sp>
      <p:graphicFrame>
        <p:nvGraphicFramePr>
          <p:cNvPr id="8" name="Content Placeholder 7"/>
          <p:cNvGraphicFramePr>
            <a:graphicFrameLocks noGrp="1"/>
          </p:cNvGraphicFramePr>
          <p:nvPr>
            <p:ph sz="half" idx="2"/>
            <p:extLst>
              <p:ext uri="{D42A27DB-BD31-4B8C-83A1-F6EECF244321}">
                <p14:modId xmlns:p14="http://schemas.microsoft.com/office/powerpoint/2010/main" val="406945792"/>
              </p:ext>
            </p:extLst>
          </p:nvPr>
        </p:nvGraphicFramePr>
        <p:xfrm>
          <a:off x="2995613" y="1210311"/>
          <a:ext cx="5519737" cy="4875162"/>
        </p:xfrm>
        <a:graphic>
          <a:graphicData uri="http://schemas.openxmlformats.org/drawingml/2006/table">
            <a:tbl>
              <a:tblPr firstRow="1" bandRow="1">
                <a:tableStyleId>{5C22544A-7EE6-4342-B048-85BDC9FD1C3A}</a:tableStyleId>
              </a:tblPr>
              <a:tblGrid>
                <a:gridCol w="5519737">
                  <a:extLst>
                    <a:ext uri="{9D8B030D-6E8A-4147-A177-3AD203B41FA5}">
                      <a16:colId xmlns:a16="http://schemas.microsoft.com/office/drawing/2014/main" val="20000"/>
                    </a:ext>
                  </a:extLst>
                </a:gridCol>
              </a:tblGrid>
              <a:tr h="33515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kern="1200" dirty="0">
                          <a:solidFill>
                            <a:schemeClr val="tx1"/>
                          </a:solidFill>
                          <a:effectLst/>
                          <a:latin typeface="Century Gothic" panose="020B0502020202020204" pitchFamily="34" charset="0"/>
                          <a:ea typeface="+mn-ea"/>
                          <a:cs typeface="+mn-cs"/>
                        </a:rPr>
                        <a:t>What does a meerkat’s habitat look like?</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kern="1200" dirty="0">
                        <a:solidFill>
                          <a:schemeClr val="tx1"/>
                        </a:solidFill>
                        <a:effectLst/>
                        <a:latin typeface="Century Gothic" panose="020B0502020202020204" pitchFamily="34" charset="0"/>
                        <a:ea typeface="+mn-ea"/>
                        <a:cs typeface="+mn-cs"/>
                      </a:endParaRPr>
                    </a:p>
                  </a:txBody>
                  <a:tcPr>
                    <a:solidFill>
                      <a:schemeClr val="accent1">
                        <a:lumMod val="20000"/>
                        <a:lumOff val="80000"/>
                      </a:schemeClr>
                    </a:solidFill>
                  </a:tcPr>
                </a:tc>
                <a:extLst>
                  <a:ext uri="{0D108BD9-81ED-4DB2-BD59-A6C34878D82A}">
                    <a16:rowId xmlns:a16="http://schemas.microsoft.com/office/drawing/2014/main" val="10000"/>
                  </a:ext>
                </a:extLst>
              </a:tr>
              <a:tr h="33515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kern="1200" dirty="0">
                        <a:solidFill>
                          <a:schemeClr val="tx1"/>
                        </a:solidFill>
                        <a:effectLst/>
                        <a:latin typeface="Century Gothic" panose="020B0502020202020204" pitchFamily="34" charset="0"/>
                        <a:ea typeface="+mn-ea"/>
                        <a:cs typeface="+mn-cs"/>
                      </a:endParaRPr>
                    </a:p>
                  </a:txBody>
                  <a:tcPr>
                    <a:solidFill>
                      <a:schemeClr val="accent1">
                        <a:lumMod val="40000"/>
                        <a:lumOff val="60000"/>
                      </a:schemeClr>
                    </a:solidFill>
                  </a:tcPr>
                </a:tc>
                <a:extLst>
                  <a:ext uri="{0D108BD9-81ED-4DB2-BD59-A6C34878D82A}">
                    <a16:rowId xmlns:a16="http://schemas.microsoft.com/office/drawing/2014/main" val="10001"/>
                  </a:ext>
                </a:extLst>
              </a:tr>
              <a:tr h="33515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kern="1200" dirty="0">
                        <a:solidFill>
                          <a:schemeClr val="tx1"/>
                        </a:solidFill>
                        <a:effectLst/>
                        <a:latin typeface="Century Gothic" panose="020B0502020202020204" pitchFamily="34" charset="0"/>
                        <a:ea typeface="+mn-ea"/>
                        <a:cs typeface="+mn-cs"/>
                      </a:endParaRPr>
                    </a:p>
                  </a:txBody>
                  <a:tcPr>
                    <a:solidFill>
                      <a:schemeClr val="accent1">
                        <a:lumMod val="20000"/>
                        <a:lumOff val="80000"/>
                      </a:schemeClr>
                    </a:solidFill>
                  </a:tcPr>
                </a:tc>
                <a:extLst>
                  <a:ext uri="{0D108BD9-81ED-4DB2-BD59-A6C34878D82A}">
                    <a16:rowId xmlns:a16="http://schemas.microsoft.com/office/drawing/2014/main" val="10002"/>
                  </a:ext>
                </a:extLst>
              </a:tr>
              <a:tr h="33515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kern="1200" dirty="0">
                        <a:solidFill>
                          <a:schemeClr val="tx1"/>
                        </a:solidFill>
                        <a:effectLst/>
                        <a:latin typeface="Century Gothic" panose="020B0502020202020204" pitchFamily="34" charset="0"/>
                        <a:ea typeface="+mn-ea"/>
                        <a:cs typeface="+mn-cs"/>
                      </a:endParaRPr>
                    </a:p>
                  </a:txBody>
                  <a:tcPr>
                    <a:solidFill>
                      <a:schemeClr val="accent1">
                        <a:lumMod val="40000"/>
                        <a:lumOff val="60000"/>
                      </a:schemeClr>
                    </a:solidFill>
                  </a:tcPr>
                </a:tc>
                <a:extLst>
                  <a:ext uri="{0D108BD9-81ED-4DB2-BD59-A6C34878D82A}">
                    <a16:rowId xmlns:a16="http://schemas.microsoft.com/office/drawing/2014/main" val="10003"/>
                  </a:ext>
                </a:extLst>
              </a:tr>
              <a:tr h="33515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kern="1200" dirty="0">
                        <a:solidFill>
                          <a:schemeClr val="tx1"/>
                        </a:solidFill>
                        <a:effectLst/>
                        <a:latin typeface="Century Gothic" panose="020B0502020202020204" pitchFamily="34" charset="0"/>
                        <a:ea typeface="+mn-ea"/>
                        <a:cs typeface="+mn-cs"/>
                      </a:endParaRPr>
                    </a:p>
                  </a:txBody>
                  <a:tcPr>
                    <a:solidFill>
                      <a:schemeClr val="accent1">
                        <a:lumMod val="20000"/>
                        <a:lumOff val="80000"/>
                      </a:schemeClr>
                    </a:solidFill>
                  </a:tcPr>
                </a:tc>
                <a:extLst>
                  <a:ext uri="{0D108BD9-81ED-4DB2-BD59-A6C34878D82A}">
                    <a16:rowId xmlns:a16="http://schemas.microsoft.com/office/drawing/2014/main" val="10004"/>
                  </a:ext>
                </a:extLst>
              </a:tr>
              <a:tr h="33515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kern="1200" dirty="0">
                        <a:solidFill>
                          <a:schemeClr val="tx1"/>
                        </a:solidFill>
                        <a:effectLst/>
                        <a:latin typeface="Century Gothic" panose="020B0502020202020204" pitchFamily="34" charset="0"/>
                        <a:ea typeface="+mn-ea"/>
                        <a:cs typeface="+mn-cs"/>
                      </a:endParaRPr>
                    </a:p>
                  </a:txBody>
                  <a:tcPr>
                    <a:solidFill>
                      <a:schemeClr val="accent1">
                        <a:lumMod val="40000"/>
                        <a:lumOff val="60000"/>
                      </a:schemeClr>
                    </a:solidFill>
                  </a:tcPr>
                </a:tc>
                <a:extLst>
                  <a:ext uri="{0D108BD9-81ED-4DB2-BD59-A6C34878D82A}">
                    <a16:rowId xmlns:a16="http://schemas.microsoft.com/office/drawing/2014/main" val="10005"/>
                  </a:ext>
                </a:extLst>
              </a:tr>
              <a:tr h="33515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kern="1200" dirty="0">
                        <a:solidFill>
                          <a:schemeClr val="tx1"/>
                        </a:solidFill>
                        <a:effectLst/>
                        <a:latin typeface="Century Gothic" panose="020B0502020202020204" pitchFamily="34" charset="0"/>
                        <a:ea typeface="+mn-ea"/>
                        <a:cs typeface="+mn-cs"/>
                      </a:endParaRPr>
                    </a:p>
                  </a:txBody>
                  <a:tcPr>
                    <a:solidFill>
                      <a:schemeClr val="accent1">
                        <a:lumMod val="20000"/>
                        <a:lumOff val="80000"/>
                      </a:schemeClr>
                    </a:solidFill>
                  </a:tcPr>
                </a:tc>
                <a:extLst>
                  <a:ext uri="{0D108BD9-81ED-4DB2-BD59-A6C34878D82A}">
                    <a16:rowId xmlns:a16="http://schemas.microsoft.com/office/drawing/2014/main" val="10006"/>
                  </a:ext>
                </a:extLst>
              </a:tr>
              <a:tr h="33515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kern="1200" dirty="0">
                          <a:solidFill>
                            <a:schemeClr val="tx1"/>
                          </a:solidFill>
                          <a:effectLst/>
                          <a:latin typeface="Century Gothic" panose="020B0502020202020204" pitchFamily="34" charset="0"/>
                          <a:ea typeface="+mn-ea"/>
                          <a:cs typeface="+mn-cs"/>
                        </a:rPr>
                        <a:t>Choose a different animal and describe its</a:t>
                      </a:r>
                      <a:r>
                        <a:rPr lang="en-GB" sz="1400" b="0" kern="1200" baseline="0" dirty="0">
                          <a:solidFill>
                            <a:schemeClr val="tx1"/>
                          </a:solidFill>
                          <a:effectLst/>
                          <a:latin typeface="Century Gothic" panose="020B0502020202020204" pitchFamily="34" charset="0"/>
                          <a:ea typeface="+mn-ea"/>
                          <a:cs typeface="+mn-cs"/>
                        </a:rPr>
                        <a:t> habitat.</a:t>
                      </a:r>
                      <a:endParaRPr lang="en-GB" sz="1400" b="0" kern="1200" dirty="0">
                        <a:solidFill>
                          <a:schemeClr val="tx1"/>
                        </a:solidFill>
                        <a:effectLst/>
                        <a:latin typeface="Century Gothic" panose="020B0502020202020204" pitchFamily="34" charset="0"/>
                        <a:ea typeface="+mn-ea"/>
                        <a:cs typeface="+mn-cs"/>
                      </a:endParaRPr>
                    </a:p>
                  </a:txBody>
                  <a:tcPr>
                    <a:solidFill>
                      <a:schemeClr val="accent1">
                        <a:lumMod val="40000"/>
                        <a:lumOff val="60000"/>
                      </a:schemeClr>
                    </a:solidFill>
                  </a:tcPr>
                </a:tc>
                <a:extLst>
                  <a:ext uri="{0D108BD9-81ED-4DB2-BD59-A6C34878D82A}">
                    <a16:rowId xmlns:a16="http://schemas.microsoft.com/office/drawing/2014/main" val="10007"/>
                  </a:ext>
                </a:extLst>
              </a:tr>
              <a:tr h="33515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kern="1200" dirty="0">
                        <a:solidFill>
                          <a:schemeClr val="tx1"/>
                        </a:solidFill>
                        <a:effectLst/>
                        <a:latin typeface="Century Gothic" panose="020B0502020202020204" pitchFamily="34" charset="0"/>
                        <a:ea typeface="+mn-ea"/>
                        <a:cs typeface="+mn-cs"/>
                      </a:endParaRPr>
                    </a:p>
                  </a:txBody>
                  <a:tcPr>
                    <a:solidFill>
                      <a:schemeClr val="accent1">
                        <a:lumMod val="20000"/>
                        <a:lumOff val="80000"/>
                      </a:schemeClr>
                    </a:solidFill>
                  </a:tcPr>
                </a:tc>
                <a:extLst>
                  <a:ext uri="{0D108BD9-81ED-4DB2-BD59-A6C34878D82A}">
                    <a16:rowId xmlns:a16="http://schemas.microsoft.com/office/drawing/2014/main" val="10008"/>
                  </a:ext>
                </a:extLst>
              </a:tr>
              <a:tr h="33515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kern="1200" dirty="0">
                        <a:solidFill>
                          <a:schemeClr val="tx1"/>
                        </a:solidFill>
                        <a:effectLst/>
                        <a:latin typeface="Century Gothic" panose="020B0502020202020204" pitchFamily="34" charset="0"/>
                        <a:ea typeface="+mn-ea"/>
                        <a:cs typeface="+mn-cs"/>
                      </a:endParaRPr>
                    </a:p>
                  </a:txBody>
                  <a:tcPr>
                    <a:solidFill>
                      <a:schemeClr val="accent1">
                        <a:lumMod val="40000"/>
                        <a:lumOff val="60000"/>
                      </a:schemeClr>
                    </a:solidFill>
                  </a:tcPr>
                </a:tc>
                <a:extLst>
                  <a:ext uri="{0D108BD9-81ED-4DB2-BD59-A6C34878D82A}">
                    <a16:rowId xmlns:a16="http://schemas.microsoft.com/office/drawing/2014/main" val="10009"/>
                  </a:ext>
                </a:extLst>
              </a:tr>
              <a:tr h="33515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kern="1200" dirty="0">
                        <a:solidFill>
                          <a:schemeClr val="tx1"/>
                        </a:solidFill>
                        <a:effectLst/>
                        <a:latin typeface="Century Gothic" panose="020B0502020202020204" pitchFamily="34" charset="0"/>
                        <a:ea typeface="+mn-ea"/>
                        <a:cs typeface="+mn-cs"/>
                      </a:endParaRPr>
                    </a:p>
                  </a:txBody>
                  <a:tcPr>
                    <a:solidFill>
                      <a:schemeClr val="accent1">
                        <a:lumMod val="20000"/>
                        <a:lumOff val="80000"/>
                      </a:schemeClr>
                    </a:solidFill>
                  </a:tcPr>
                </a:tc>
                <a:extLst>
                  <a:ext uri="{0D108BD9-81ED-4DB2-BD59-A6C34878D82A}">
                    <a16:rowId xmlns:a16="http://schemas.microsoft.com/office/drawing/2014/main" val="10010"/>
                  </a:ext>
                </a:extLst>
              </a:tr>
              <a:tr h="33515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kern="1200" dirty="0">
                        <a:solidFill>
                          <a:schemeClr val="tx1"/>
                        </a:solidFill>
                        <a:effectLst/>
                        <a:latin typeface="Century Gothic" panose="020B0502020202020204" pitchFamily="34" charset="0"/>
                        <a:ea typeface="+mn-ea"/>
                        <a:cs typeface="+mn-cs"/>
                      </a:endParaRPr>
                    </a:p>
                  </a:txBody>
                  <a:tcPr>
                    <a:solidFill>
                      <a:schemeClr val="accent1">
                        <a:lumMod val="40000"/>
                        <a:lumOff val="60000"/>
                      </a:schemeClr>
                    </a:solidFill>
                  </a:tcPr>
                </a:tc>
                <a:extLst>
                  <a:ext uri="{0D108BD9-81ED-4DB2-BD59-A6C34878D82A}">
                    <a16:rowId xmlns:a16="http://schemas.microsoft.com/office/drawing/2014/main" val="10011"/>
                  </a:ext>
                </a:extLst>
              </a:tr>
              <a:tr h="33515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kern="1200" dirty="0">
                        <a:solidFill>
                          <a:schemeClr val="tx1"/>
                        </a:solidFill>
                        <a:effectLst/>
                        <a:latin typeface="Century Gothic" panose="020B0502020202020204" pitchFamily="34" charset="0"/>
                        <a:ea typeface="+mn-ea"/>
                        <a:cs typeface="+mn-cs"/>
                      </a:endParaRPr>
                    </a:p>
                  </a:txBody>
                  <a:tcPr>
                    <a:solidFill>
                      <a:schemeClr val="accent1">
                        <a:lumMod val="20000"/>
                        <a:lumOff val="80000"/>
                      </a:schemeClr>
                    </a:solidFill>
                  </a:tcPr>
                </a:tc>
                <a:extLst>
                  <a:ext uri="{0D108BD9-81ED-4DB2-BD59-A6C34878D82A}">
                    <a16:rowId xmlns:a16="http://schemas.microsoft.com/office/drawing/2014/main" val="10012"/>
                  </a:ext>
                </a:extLst>
              </a:tr>
              <a:tr h="33515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kern="1200" dirty="0">
                        <a:solidFill>
                          <a:schemeClr val="tx1"/>
                        </a:solidFill>
                        <a:effectLst/>
                        <a:latin typeface="Century Gothic" panose="020B0502020202020204" pitchFamily="34" charset="0"/>
                        <a:ea typeface="+mn-ea"/>
                        <a:cs typeface="+mn-cs"/>
                      </a:endParaRPr>
                    </a:p>
                  </a:txBody>
                  <a:tcPr>
                    <a:solidFill>
                      <a:schemeClr val="accent1">
                        <a:lumMod val="40000"/>
                        <a:lumOff val="60000"/>
                      </a:schemeClr>
                    </a:solidFill>
                  </a:tcPr>
                </a:tc>
                <a:extLst>
                  <a:ext uri="{0D108BD9-81ED-4DB2-BD59-A6C34878D82A}">
                    <a16:rowId xmlns:a16="http://schemas.microsoft.com/office/drawing/2014/main" val="10013"/>
                  </a:ext>
                </a:extLst>
              </a:tr>
            </a:tbl>
          </a:graphicData>
        </a:graphic>
      </p:graphicFrame>
      <p:sp>
        <p:nvSpPr>
          <p:cNvPr id="7" name="TextBox 6"/>
          <p:cNvSpPr txBox="1"/>
          <p:nvPr/>
        </p:nvSpPr>
        <p:spPr>
          <a:xfrm>
            <a:off x="378884" y="1222568"/>
            <a:ext cx="2382406" cy="738664"/>
          </a:xfrm>
          <a:prstGeom prst="rect">
            <a:avLst/>
          </a:prstGeom>
          <a:noFill/>
        </p:spPr>
        <p:txBody>
          <a:bodyPr wrap="square" rtlCol="0">
            <a:spAutoFit/>
          </a:bodyPr>
          <a:lstStyle/>
          <a:p>
            <a:r>
              <a:rPr lang="en-GB" sz="1400" b="1" dirty="0">
                <a:latin typeface="Century Gothic" panose="020B0502020202020204" pitchFamily="34" charset="0"/>
              </a:rPr>
              <a:t>Science - based</a:t>
            </a:r>
          </a:p>
          <a:p>
            <a:r>
              <a:rPr lang="en-GB" sz="1400" b="1" dirty="0">
                <a:latin typeface="Century Gothic" panose="020B0502020202020204" pitchFamily="34" charset="0"/>
              </a:rPr>
              <a:t>Scientific questions to explore with the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8884" y="4933181"/>
            <a:ext cx="1289778" cy="1260000"/>
          </a:xfrm>
          <a:prstGeom prst="rect">
            <a:avLst/>
          </a:prstGeom>
        </p:spPr>
      </p:pic>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6985" y="2242479"/>
            <a:ext cx="2091314" cy="2091314"/>
          </a:xfrm>
          <a:prstGeom prst="rect">
            <a:avLst/>
          </a:prstGeom>
        </p:spPr>
      </p:pic>
      <p:pic>
        <p:nvPicPr>
          <p:cNvPr id="13" name="Picture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70087" y="5067551"/>
            <a:ext cx="1288800" cy="1288800"/>
          </a:xfrm>
          <a:prstGeom prst="rect">
            <a:avLst/>
          </a:prstGeom>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34</a:t>
            </a:fld>
            <a:endParaRPr lang="en-GB" dirty="0"/>
          </a:p>
        </p:txBody>
      </p:sp>
    </p:spTree>
    <p:extLst>
      <p:ext uri="{BB962C8B-B14F-4D97-AF65-F5344CB8AC3E}">
        <p14:creationId xmlns:p14="http://schemas.microsoft.com/office/powerpoint/2010/main" val="6447350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776969"/>
          </a:xfrm>
        </p:spPr>
        <p:txBody>
          <a:bodyPr>
            <a:normAutofit/>
          </a:bodyPr>
          <a:lstStyle/>
          <a:p>
            <a:r>
              <a:rPr lang="en-GB" sz="2400" b="1" dirty="0">
                <a:latin typeface="Century Gothic" panose="020B0502020202020204" pitchFamily="34" charset="0"/>
              </a:rPr>
              <a:t>Meerkat Mail by Emily Gravett (continued)</a:t>
            </a:r>
            <a:endParaRPr lang="en-GB" sz="2400" dirty="0"/>
          </a:p>
        </p:txBody>
      </p:sp>
      <p:graphicFrame>
        <p:nvGraphicFramePr>
          <p:cNvPr id="8" name="Content Placeholder 7"/>
          <p:cNvGraphicFramePr>
            <a:graphicFrameLocks noGrp="1"/>
          </p:cNvGraphicFramePr>
          <p:nvPr>
            <p:ph sz="half" idx="2"/>
            <p:extLst>
              <p:ext uri="{D42A27DB-BD31-4B8C-83A1-F6EECF244321}">
                <p14:modId xmlns:p14="http://schemas.microsoft.com/office/powerpoint/2010/main" val="258525318"/>
              </p:ext>
            </p:extLst>
          </p:nvPr>
        </p:nvGraphicFramePr>
        <p:xfrm>
          <a:off x="2995613" y="1210311"/>
          <a:ext cx="5519737" cy="4753494"/>
        </p:xfrm>
        <a:graphic>
          <a:graphicData uri="http://schemas.openxmlformats.org/drawingml/2006/table">
            <a:tbl>
              <a:tblPr firstRow="1" bandRow="1">
                <a:tableStyleId>{5C22544A-7EE6-4342-B048-85BDC9FD1C3A}</a:tableStyleId>
              </a:tblPr>
              <a:tblGrid>
                <a:gridCol w="5519737">
                  <a:extLst>
                    <a:ext uri="{9D8B030D-6E8A-4147-A177-3AD203B41FA5}">
                      <a16:colId xmlns:a16="http://schemas.microsoft.com/office/drawing/2014/main" val="20000"/>
                    </a:ext>
                  </a:extLst>
                </a:gridCol>
              </a:tblGrid>
              <a:tr h="33515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kern="1200" dirty="0">
                          <a:solidFill>
                            <a:schemeClr val="tx1"/>
                          </a:solidFill>
                          <a:effectLst/>
                          <a:latin typeface="Century Gothic" panose="020B0502020202020204" pitchFamily="34" charset="0"/>
                          <a:ea typeface="+mn-ea"/>
                          <a:cs typeface="+mn-cs"/>
                        </a:rPr>
                        <a:t>In which way has Emily Gravett tried to portray the meerkats as humans?</a:t>
                      </a:r>
                    </a:p>
                    <a:p>
                      <a:pPr marL="0" marR="0" indent="0" algn="l" defTabSz="914400" rtl="0" eaLnBrk="1" fontAlgn="auto" latinLnBrk="0" hangingPunct="1">
                        <a:lnSpc>
                          <a:spcPct val="100000"/>
                        </a:lnSpc>
                        <a:spcBef>
                          <a:spcPts val="0"/>
                        </a:spcBef>
                        <a:spcAft>
                          <a:spcPts val="0"/>
                        </a:spcAft>
                        <a:buClrTx/>
                        <a:buSzTx/>
                        <a:buFontTx/>
                        <a:buNone/>
                        <a:tabLst/>
                        <a:defRPr/>
                      </a:pPr>
                      <a:r>
                        <a:rPr lang="en-GB" sz="1400" b="0" kern="1200" dirty="0">
                          <a:solidFill>
                            <a:schemeClr val="tx1"/>
                          </a:solidFill>
                          <a:effectLst/>
                          <a:latin typeface="Century Gothic" panose="020B0502020202020204" pitchFamily="34" charset="0"/>
                          <a:ea typeface="+mn-ea"/>
                          <a:cs typeface="+mn-cs"/>
                        </a:rPr>
                        <a:t>Show</a:t>
                      </a:r>
                      <a:r>
                        <a:rPr lang="en-GB" sz="1400" b="0" kern="1200" baseline="0" dirty="0">
                          <a:solidFill>
                            <a:schemeClr val="tx1"/>
                          </a:solidFill>
                          <a:effectLst/>
                          <a:latin typeface="Century Gothic" panose="020B0502020202020204" pitchFamily="34" charset="0"/>
                          <a:ea typeface="+mn-ea"/>
                          <a:cs typeface="+mn-cs"/>
                        </a:rPr>
                        <a:t> three examples.</a:t>
                      </a:r>
                      <a:endParaRPr lang="en-GB" sz="1400" b="0" kern="1200" dirty="0">
                        <a:solidFill>
                          <a:schemeClr val="tx1"/>
                        </a:solidFill>
                        <a:effectLst/>
                        <a:latin typeface="Century Gothic" panose="020B0502020202020204" pitchFamily="34" charset="0"/>
                        <a:ea typeface="+mn-ea"/>
                        <a:cs typeface="+mn-cs"/>
                      </a:endParaRPr>
                    </a:p>
                  </a:txBody>
                  <a:tcPr>
                    <a:solidFill>
                      <a:schemeClr val="accent1">
                        <a:lumMod val="20000"/>
                        <a:lumOff val="80000"/>
                      </a:schemeClr>
                    </a:solidFill>
                  </a:tcPr>
                </a:tc>
                <a:extLst>
                  <a:ext uri="{0D108BD9-81ED-4DB2-BD59-A6C34878D82A}">
                    <a16:rowId xmlns:a16="http://schemas.microsoft.com/office/drawing/2014/main" val="10000"/>
                  </a:ext>
                </a:extLst>
              </a:tr>
              <a:tr h="33515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kern="1200" dirty="0">
                          <a:solidFill>
                            <a:schemeClr val="tx1"/>
                          </a:solidFill>
                          <a:effectLst/>
                          <a:latin typeface="Century Gothic" panose="020B0502020202020204" pitchFamily="34" charset="0"/>
                          <a:ea typeface="+mn-ea"/>
                          <a:cs typeface="+mn-cs"/>
                        </a:rPr>
                        <a:t>1</a:t>
                      </a:r>
                    </a:p>
                  </a:txBody>
                  <a:tcPr>
                    <a:solidFill>
                      <a:schemeClr val="accent1">
                        <a:lumMod val="40000"/>
                        <a:lumOff val="60000"/>
                      </a:schemeClr>
                    </a:solidFill>
                  </a:tcPr>
                </a:tc>
                <a:extLst>
                  <a:ext uri="{0D108BD9-81ED-4DB2-BD59-A6C34878D82A}">
                    <a16:rowId xmlns:a16="http://schemas.microsoft.com/office/drawing/2014/main" val="10001"/>
                  </a:ext>
                </a:extLst>
              </a:tr>
              <a:tr h="33515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kern="1200" dirty="0">
                        <a:solidFill>
                          <a:schemeClr val="tx1"/>
                        </a:solidFill>
                        <a:effectLst/>
                        <a:latin typeface="Century Gothic" panose="020B0502020202020204" pitchFamily="34" charset="0"/>
                        <a:ea typeface="+mn-ea"/>
                        <a:cs typeface="+mn-cs"/>
                      </a:endParaRPr>
                    </a:p>
                  </a:txBody>
                  <a:tcPr>
                    <a:solidFill>
                      <a:schemeClr val="accent1">
                        <a:lumMod val="20000"/>
                        <a:lumOff val="80000"/>
                      </a:schemeClr>
                    </a:solidFill>
                  </a:tcPr>
                </a:tc>
                <a:extLst>
                  <a:ext uri="{0D108BD9-81ED-4DB2-BD59-A6C34878D82A}">
                    <a16:rowId xmlns:a16="http://schemas.microsoft.com/office/drawing/2014/main" val="10002"/>
                  </a:ext>
                </a:extLst>
              </a:tr>
              <a:tr h="33515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kern="1200" dirty="0">
                        <a:solidFill>
                          <a:schemeClr val="tx1"/>
                        </a:solidFill>
                        <a:effectLst/>
                        <a:latin typeface="Century Gothic" panose="020B0502020202020204" pitchFamily="34" charset="0"/>
                        <a:ea typeface="+mn-ea"/>
                        <a:cs typeface="+mn-cs"/>
                      </a:endParaRPr>
                    </a:p>
                  </a:txBody>
                  <a:tcPr>
                    <a:solidFill>
                      <a:schemeClr val="accent1">
                        <a:lumMod val="40000"/>
                        <a:lumOff val="60000"/>
                      </a:schemeClr>
                    </a:solidFill>
                  </a:tcPr>
                </a:tc>
                <a:extLst>
                  <a:ext uri="{0D108BD9-81ED-4DB2-BD59-A6C34878D82A}">
                    <a16:rowId xmlns:a16="http://schemas.microsoft.com/office/drawing/2014/main" val="10003"/>
                  </a:ext>
                </a:extLst>
              </a:tr>
              <a:tr h="33515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kern="1200" dirty="0">
                        <a:solidFill>
                          <a:schemeClr val="tx1"/>
                        </a:solidFill>
                        <a:effectLst/>
                        <a:latin typeface="Century Gothic" panose="020B0502020202020204" pitchFamily="34" charset="0"/>
                        <a:ea typeface="+mn-ea"/>
                        <a:cs typeface="+mn-cs"/>
                      </a:endParaRPr>
                    </a:p>
                  </a:txBody>
                  <a:tcPr>
                    <a:solidFill>
                      <a:schemeClr val="accent1">
                        <a:lumMod val="20000"/>
                        <a:lumOff val="80000"/>
                      </a:schemeClr>
                    </a:solidFill>
                  </a:tcPr>
                </a:tc>
                <a:extLst>
                  <a:ext uri="{0D108BD9-81ED-4DB2-BD59-A6C34878D82A}">
                    <a16:rowId xmlns:a16="http://schemas.microsoft.com/office/drawing/2014/main" val="10004"/>
                  </a:ext>
                </a:extLst>
              </a:tr>
              <a:tr h="33515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kern="1200" dirty="0">
                          <a:solidFill>
                            <a:schemeClr val="tx1"/>
                          </a:solidFill>
                          <a:effectLst/>
                          <a:latin typeface="Century Gothic" panose="020B0502020202020204" pitchFamily="34" charset="0"/>
                          <a:ea typeface="+mn-ea"/>
                          <a:cs typeface="+mn-cs"/>
                        </a:rPr>
                        <a:t>2</a:t>
                      </a:r>
                    </a:p>
                  </a:txBody>
                  <a:tcPr>
                    <a:solidFill>
                      <a:schemeClr val="accent1">
                        <a:lumMod val="40000"/>
                        <a:lumOff val="60000"/>
                      </a:schemeClr>
                    </a:solidFill>
                  </a:tcPr>
                </a:tc>
                <a:extLst>
                  <a:ext uri="{0D108BD9-81ED-4DB2-BD59-A6C34878D82A}">
                    <a16:rowId xmlns:a16="http://schemas.microsoft.com/office/drawing/2014/main" val="10005"/>
                  </a:ext>
                </a:extLst>
              </a:tr>
              <a:tr h="33515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kern="1200" dirty="0">
                        <a:solidFill>
                          <a:schemeClr val="tx1"/>
                        </a:solidFill>
                        <a:effectLst/>
                        <a:latin typeface="Century Gothic" panose="020B0502020202020204" pitchFamily="34" charset="0"/>
                        <a:ea typeface="+mn-ea"/>
                        <a:cs typeface="+mn-cs"/>
                      </a:endParaRPr>
                    </a:p>
                  </a:txBody>
                  <a:tcPr>
                    <a:solidFill>
                      <a:schemeClr val="accent1">
                        <a:lumMod val="20000"/>
                        <a:lumOff val="80000"/>
                      </a:schemeClr>
                    </a:solidFill>
                  </a:tcPr>
                </a:tc>
                <a:extLst>
                  <a:ext uri="{0D108BD9-81ED-4DB2-BD59-A6C34878D82A}">
                    <a16:rowId xmlns:a16="http://schemas.microsoft.com/office/drawing/2014/main" val="10006"/>
                  </a:ext>
                </a:extLst>
              </a:tr>
              <a:tr h="33515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kern="1200" dirty="0">
                        <a:solidFill>
                          <a:schemeClr val="tx1"/>
                        </a:solidFill>
                        <a:effectLst/>
                        <a:latin typeface="Century Gothic" panose="020B0502020202020204" pitchFamily="34" charset="0"/>
                        <a:ea typeface="+mn-ea"/>
                        <a:cs typeface="+mn-cs"/>
                      </a:endParaRPr>
                    </a:p>
                  </a:txBody>
                  <a:tcPr>
                    <a:solidFill>
                      <a:schemeClr val="accent1">
                        <a:lumMod val="40000"/>
                        <a:lumOff val="60000"/>
                      </a:schemeClr>
                    </a:solidFill>
                  </a:tcPr>
                </a:tc>
                <a:extLst>
                  <a:ext uri="{0D108BD9-81ED-4DB2-BD59-A6C34878D82A}">
                    <a16:rowId xmlns:a16="http://schemas.microsoft.com/office/drawing/2014/main" val="10007"/>
                  </a:ext>
                </a:extLst>
              </a:tr>
              <a:tr h="33515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kern="1200" dirty="0">
                        <a:solidFill>
                          <a:schemeClr val="tx1"/>
                        </a:solidFill>
                        <a:effectLst/>
                        <a:latin typeface="Century Gothic" panose="020B0502020202020204" pitchFamily="34" charset="0"/>
                        <a:ea typeface="+mn-ea"/>
                        <a:cs typeface="+mn-cs"/>
                      </a:endParaRPr>
                    </a:p>
                  </a:txBody>
                  <a:tcPr>
                    <a:solidFill>
                      <a:schemeClr val="accent1">
                        <a:lumMod val="20000"/>
                        <a:lumOff val="80000"/>
                      </a:schemeClr>
                    </a:solidFill>
                  </a:tcPr>
                </a:tc>
                <a:extLst>
                  <a:ext uri="{0D108BD9-81ED-4DB2-BD59-A6C34878D82A}">
                    <a16:rowId xmlns:a16="http://schemas.microsoft.com/office/drawing/2014/main" val="10008"/>
                  </a:ext>
                </a:extLst>
              </a:tr>
              <a:tr h="33515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0" kern="1200" dirty="0">
                          <a:solidFill>
                            <a:schemeClr val="tx1"/>
                          </a:solidFill>
                          <a:effectLst/>
                          <a:latin typeface="Century Gothic" panose="020B0502020202020204" pitchFamily="34" charset="0"/>
                          <a:ea typeface="+mn-ea"/>
                          <a:cs typeface="+mn-cs"/>
                        </a:rPr>
                        <a:t>3</a:t>
                      </a:r>
                    </a:p>
                  </a:txBody>
                  <a:tcPr>
                    <a:solidFill>
                      <a:schemeClr val="accent1">
                        <a:lumMod val="40000"/>
                        <a:lumOff val="60000"/>
                      </a:schemeClr>
                    </a:solidFill>
                  </a:tcPr>
                </a:tc>
                <a:extLst>
                  <a:ext uri="{0D108BD9-81ED-4DB2-BD59-A6C34878D82A}">
                    <a16:rowId xmlns:a16="http://schemas.microsoft.com/office/drawing/2014/main" val="10009"/>
                  </a:ext>
                </a:extLst>
              </a:tr>
              <a:tr h="33515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kern="1200" dirty="0">
                        <a:solidFill>
                          <a:schemeClr val="tx1"/>
                        </a:solidFill>
                        <a:effectLst/>
                        <a:latin typeface="Century Gothic" panose="020B0502020202020204" pitchFamily="34" charset="0"/>
                        <a:ea typeface="+mn-ea"/>
                        <a:cs typeface="+mn-cs"/>
                      </a:endParaRPr>
                    </a:p>
                  </a:txBody>
                  <a:tcPr>
                    <a:solidFill>
                      <a:schemeClr val="accent1">
                        <a:lumMod val="20000"/>
                        <a:lumOff val="80000"/>
                      </a:schemeClr>
                    </a:solidFill>
                  </a:tcPr>
                </a:tc>
                <a:extLst>
                  <a:ext uri="{0D108BD9-81ED-4DB2-BD59-A6C34878D82A}">
                    <a16:rowId xmlns:a16="http://schemas.microsoft.com/office/drawing/2014/main" val="10010"/>
                  </a:ext>
                </a:extLst>
              </a:tr>
              <a:tr h="33515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b="0" kern="1200" dirty="0">
                        <a:solidFill>
                          <a:schemeClr val="tx1"/>
                        </a:solidFill>
                        <a:effectLst/>
                        <a:latin typeface="Century Gothic" panose="020B0502020202020204" pitchFamily="34" charset="0"/>
                        <a:ea typeface="+mn-ea"/>
                        <a:cs typeface="+mn-cs"/>
                      </a:endParaRPr>
                    </a:p>
                  </a:txBody>
                  <a:tcPr>
                    <a:solidFill>
                      <a:schemeClr val="accent1">
                        <a:lumMod val="40000"/>
                        <a:lumOff val="60000"/>
                      </a:schemeClr>
                    </a:solidFill>
                  </a:tcPr>
                </a:tc>
                <a:extLst>
                  <a:ext uri="{0D108BD9-81ED-4DB2-BD59-A6C34878D82A}">
                    <a16:rowId xmlns:a16="http://schemas.microsoft.com/office/drawing/2014/main" val="10011"/>
                  </a:ext>
                </a:extLst>
              </a:tr>
              <a:tr h="33515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600" b="0" kern="1200" dirty="0">
                        <a:solidFill>
                          <a:schemeClr val="tx1"/>
                        </a:solidFill>
                        <a:effectLst/>
                        <a:latin typeface="Century Gothic" panose="020B0502020202020204" pitchFamily="34" charset="0"/>
                        <a:ea typeface="+mn-ea"/>
                        <a:cs typeface="+mn-cs"/>
                      </a:endParaRPr>
                    </a:p>
                  </a:txBody>
                  <a:tcPr>
                    <a:solidFill>
                      <a:schemeClr val="accent1">
                        <a:lumMod val="20000"/>
                        <a:lumOff val="80000"/>
                      </a:schemeClr>
                    </a:solidFill>
                  </a:tcPr>
                </a:tc>
                <a:extLst>
                  <a:ext uri="{0D108BD9-81ED-4DB2-BD59-A6C34878D82A}">
                    <a16:rowId xmlns:a16="http://schemas.microsoft.com/office/drawing/2014/main" val="10012"/>
                  </a:ext>
                </a:extLst>
              </a:tr>
            </a:tbl>
          </a:graphicData>
        </a:graphic>
      </p:graphicFrame>
      <p:sp>
        <p:nvSpPr>
          <p:cNvPr id="7" name="TextBox 6"/>
          <p:cNvSpPr txBox="1"/>
          <p:nvPr/>
        </p:nvSpPr>
        <p:spPr>
          <a:xfrm>
            <a:off x="378884" y="1222568"/>
            <a:ext cx="2382406" cy="523220"/>
          </a:xfrm>
          <a:prstGeom prst="rect">
            <a:avLst/>
          </a:prstGeom>
          <a:noFill/>
        </p:spPr>
        <p:txBody>
          <a:bodyPr wrap="square" rtlCol="0">
            <a:spAutoFit/>
          </a:bodyPr>
          <a:lstStyle/>
          <a:p>
            <a:r>
              <a:rPr lang="en-GB" sz="1400" b="1" dirty="0">
                <a:latin typeface="Century Gothic" panose="020B0502020202020204" pitchFamily="34" charset="0"/>
              </a:rPr>
              <a:t>General questions to explore with the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8884" y="5314325"/>
            <a:ext cx="1289778" cy="1260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9922" y="3998049"/>
            <a:ext cx="2316006" cy="1423518"/>
          </a:xfrm>
          <a:prstGeom prst="rect">
            <a:avLst/>
          </a:prstGeom>
        </p:spPr>
      </p:pic>
      <p:sp>
        <p:nvSpPr>
          <p:cNvPr id="6" name="Footer Placeholder 5"/>
          <p:cNvSpPr>
            <a:spLocks noGrp="1"/>
          </p:cNvSpPr>
          <p:nvPr>
            <p:ph type="ftr" sz="quarter" idx="11"/>
          </p:nvPr>
        </p:nvSpPr>
        <p:spPr/>
        <p:txBody>
          <a:bodyPr/>
          <a:lstStyle/>
          <a:p>
            <a:r>
              <a:rPr lang="en-GB"/>
              <a:t>© Focus Education UK Ltd</a:t>
            </a:r>
            <a:endParaRPr lang="en-GB" dirty="0"/>
          </a:p>
        </p:txBody>
      </p:sp>
      <p:sp>
        <p:nvSpPr>
          <p:cNvPr id="9" name="Slide Number Placeholder 8"/>
          <p:cNvSpPr>
            <a:spLocks noGrp="1"/>
          </p:cNvSpPr>
          <p:nvPr>
            <p:ph type="sldNum" sz="quarter" idx="12"/>
          </p:nvPr>
        </p:nvSpPr>
        <p:spPr/>
        <p:txBody>
          <a:bodyPr/>
          <a:lstStyle/>
          <a:p>
            <a:fld id="{783CD38E-C31D-4515-A670-E50640EE9A8F}" type="slidenum">
              <a:rPr lang="en-GB" smtClean="0"/>
              <a:t>35</a:t>
            </a:fld>
            <a:endParaRPr lang="en-GB" dirty="0"/>
          </a:p>
        </p:txBody>
      </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8884" y="1826261"/>
            <a:ext cx="2091314" cy="2091314"/>
          </a:xfrm>
          <a:prstGeom prst="rect">
            <a:avLst/>
          </a:prstGeom>
        </p:spPr>
      </p:pic>
    </p:spTree>
    <p:extLst>
      <p:ext uri="{BB962C8B-B14F-4D97-AF65-F5344CB8AC3E}">
        <p14:creationId xmlns:p14="http://schemas.microsoft.com/office/powerpoint/2010/main" val="20455654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653048"/>
            <a:ext cx="7772400" cy="1497674"/>
          </a:xfrm>
        </p:spPr>
        <p:txBody>
          <a:bodyPr>
            <a:normAutofit/>
          </a:bodyPr>
          <a:lstStyle/>
          <a:p>
            <a:r>
              <a:rPr lang="en-GB" sz="4400" b="1" dirty="0">
                <a:solidFill>
                  <a:srgbClr val="0070C0"/>
                </a:solidFill>
                <a:latin typeface="Century Gothic" panose="020B0502020202020204" pitchFamily="34" charset="0"/>
              </a:rPr>
              <a:t>Examples to use with Key Stage One</a:t>
            </a:r>
          </a:p>
        </p:txBody>
      </p:sp>
      <p:sp>
        <p:nvSpPr>
          <p:cNvPr id="3" name="Subtitle 2"/>
          <p:cNvSpPr>
            <a:spLocks noGrp="1"/>
          </p:cNvSpPr>
          <p:nvPr>
            <p:ph type="subTitle" idx="1"/>
          </p:nvPr>
        </p:nvSpPr>
        <p:spPr>
          <a:xfrm>
            <a:off x="1143000" y="4259960"/>
            <a:ext cx="6858000" cy="598716"/>
          </a:xfrm>
        </p:spPr>
        <p:txBody>
          <a:bodyPr>
            <a:normAutofit/>
          </a:bodyPr>
          <a:lstStyle/>
          <a:p>
            <a:r>
              <a:rPr lang="en-GB" sz="2800" dirty="0">
                <a:latin typeface="Century Gothic" panose="020B0502020202020204" pitchFamily="34" charset="0"/>
              </a:rPr>
              <a:t>Elmer by David McKee</a:t>
            </a:r>
          </a:p>
        </p:txBody>
      </p:sp>
      <p:pic>
        <p:nvPicPr>
          <p:cNvPr id="4" name="Picture 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57950" y="195494"/>
            <a:ext cx="2476304" cy="174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Footer Placeholder 4"/>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36</a:t>
            </a:fld>
            <a:endParaRPr lang="en-GB" dirty="0"/>
          </a:p>
        </p:txBody>
      </p:sp>
    </p:spTree>
    <p:extLst>
      <p:ext uri="{BB962C8B-B14F-4D97-AF65-F5344CB8AC3E}">
        <p14:creationId xmlns:p14="http://schemas.microsoft.com/office/powerpoint/2010/main" val="273181620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950767"/>
          </a:xfrm>
        </p:spPr>
        <p:txBody>
          <a:bodyPr>
            <a:normAutofit/>
          </a:bodyPr>
          <a:lstStyle/>
          <a:p>
            <a:r>
              <a:rPr lang="en-GB" sz="2400" b="1" dirty="0">
                <a:latin typeface="Century Gothic" panose="020B0502020202020204" pitchFamily="34" charset="0"/>
              </a:rPr>
              <a:t>Elmer by David McKee</a:t>
            </a:r>
          </a:p>
        </p:txBody>
      </p:sp>
      <p:sp>
        <p:nvSpPr>
          <p:cNvPr id="5" name="Content Placeholder 4"/>
          <p:cNvSpPr>
            <a:spLocks noGrp="1"/>
          </p:cNvSpPr>
          <p:nvPr>
            <p:ph sz="half" idx="1"/>
          </p:nvPr>
        </p:nvSpPr>
        <p:spPr>
          <a:xfrm>
            <a:off x="4572000" y="1480955"/>
            <a:ext cx="3886200" cy="4351338"/>
          </a:xfrm>
        </p:spPr>
        <p:txBody>
          <a:bodyPr>
            <a:normAutofit/>
          </a:bodyPr>
          <a:lstStyle/>
          <a:p>
            <a:r>
              <a:rPr lang="en-GB" sz="1400" dirty="0">
                <a:latin typeface="Century Gothic" panose="020B0502020202020204" pitchFamily="34" charset="0"/>
              </a:rPr>
              <a:t>Read the book to the children and enjoy it together.</a:t>
            </a:r>
          </a:p>
          <a:p>
            <a:r>
              <a:rPr lang="en-GB" sz="1400" dirty="0">
                <a:latin typeface="Century Gothic" panose="020B0502020202020204" pitchFamily="34" charset="0"/>
              </a:rPr>
              <a:t>Explore the concept of being different.</a:t>
            </a:r>
          </a:p>
          <a:p>
            <a:r>
              <a:rPr lang="en-GB" sz="1400" dirty="0">
                <a:latin typeface="Century Gothic" panose="020B0502020202020204" pitchFamily="34" charset="0"/>
              </a:rPr>
              <a:t>Talk about friendship, both from a special friend point of view and from being a generally friendly point of view.</a:t>
            </a:r>
          </a:p>
          <a:p>
            <a:r>
              <a:rPr lang="en-GB" sz="1400" dirty="0">
                <a:latin typeface="Century Gothic" panose="020B0502020202020204" pitchFamily="34" charset="0"/>
              </a:rPr>
              <a:t>How does being different sometimes cause some people to be unfair?</a:t>
            </a:r>
          </a:p>
          <a:p>
            <a:r>
              <a:rPr lang="en-GB" sz="1400" dirty="0">
                <a:latin typeface="Century Gothic" panose="020B0502020202020204" pitchFamily="34" charset="0"/>
              </a:rPr>
              <a:t>Why does the issue of being different impact on our lives?</a:t>
            </a:r>
          </a:p>
          <a:p>
            <a:endParaRPr lang="en-GB" sz="1600" dirty="0">
              <a:latin typeface="Century Gothic" panose="020B0502020202020204" pitchFamily="34" charset="0"/>
            </a:endParaRPr>
          </a:p>
          <a:p>
            <a:endParaRPr lang="en-GB" sz="1600" dirty="0">
              <a:latin typeface="Century Gothic" panose="020B0502020202020204" pitchFamily="34" charset="0"/>
            </a:endParaRPr>
          </a:p>
          <a:p>
            <a:endParaRPr lang="en-GB"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25356" y="4863531"/>
            <a:ext cx="1289778" cy="1260000"/>
          </a:xfrm>
          <a:prstGeom prst="rect">
            <a:avLst/>
          </a:prstGeom>
        </p:spPr>
      </p:pic>
      <p:pic>
        <p:nvPicPr>
          <p:cNvPr id="8" name="Picture 7" descr="Cover"/>
          <p:cNvPicPr/>
          <p:nvPr/>
        </p:nvPicPr>
        <p:blipFill>
          <a:blip r:embed="rId3">
            <a:extLst>
              <a:ext uri="{28A0092B-C50C-407E-A947-70E740481C1C}">
                <a14:useLocalDpi xmlns:a14="http://schemas.microsoft.com/office/drawing/2010/main" val="0"/>
              </a:ext>
            </a:extLst>
          </a:blip>
          <a:srcRect/>
          <a:stretch>
            <a:fillRect/>
          </a:stretch>
        </p:blipFill>
        <p:spPr bwMode="auto">
          <a:xfrm>
            <a:off x="1225356" y="1495281"/>
            <a:ext cx="2253825" cy="2733945"/>
          </a:xfrm>
          <a:prstGeom prst="rect">
            <a:avLst/>
          </a:prstGeom>
          <a:noFill/>
          <a:ln>
            <a:noFill/>
          </a:ln>
        </p:spPr>
      </p:pic>
      <p:sp>
        <p:nvSpPr>
          <p:cNvPr id="4" name="Footer Placeholder 3"/>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37</a:t>
            </a:fld>
            <a:endParaRPr lang="en-GB" dirty="0"/>
          </a:p>
        </p:txBody>
      </p:sp>
    </p:spTree>
    <p:extLst>
      <p:ext uri="{BB962C8B-B14F-4D97-AF65-F5344CB8AC3E}">
        <p14:creationId xmlns:p14="http://schemas.microsoft.com/office/powerpoint/2010/main" val="297681663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984315"/>
          </a:xfrm>
        </p:spPr>
        <p:txBody>
          <a:bodyPr>
            <a:normAutofit/>
          </a:bodyPr>
          <a:lstStyle/>
          <a:p>
            <a:r>
              <a:rPr lang="en-GB" sz="2400" b="1" dirty="0">
                <a:latin typeface="Century Gothic" panose="020B0502020202020204" pitchFamily="34" charset="0"/>
              </a:rPr>
              <a:t>Elmer by David McKee (continued)</a:t>
            </a:r>
            <a:endParaRPr lang="en-GB" sz="2400" dirty="0"/>
          </a:p>
        </p:txBody>
      </p:sp>
      <p:pic>
        <p:nvPicPr>
          <p:cNvPr id="12" name="Content Placeholder 11" descr="Cover"/>
          <p:cNvPicPr>
            <a:picLocks noGrp="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366005" y="2258326"/>
            <a:ext cx="2000250" cy="2286000"/>
          </a:xfrm>
          <a:prstGeom prst="rect">
            <a:avLst/>
          </a:prstGeom>
          <a:noFill/>
          <a:ln>
            <a:noFill/>
          </a:ln>
        </p:spPr>
      </p:pic>
      <p:graphicFrame>
        <p:nvGraphicFramePr>
          <p:cNvPr id="8" name="Content Placeholder 7"/>
          <p:cNvGraphicFramePr>
            <a:graphicFrameLocks noGrp="1"/>
          </p:cNvGraphicFramePr>
          <p:nvPr>
            <p:ph sz="half" idx="2"/>
            <p:extLst>
              <p:ext uri="{D42A27DB-BD31-4B8C-83A1-F6EECF244321}">
                <p14:modId xmlns:p14="http://schemas.microsoft.com/office/powerpoint/2010/main" val="392299258"/>
              </p:ext>
            </p:extLst>
          </p:nvPr>
        </p:nvGraphicFramePr>
        <p:xfrm>
          <a:off x="2995613" y="1419225"/>
          <a:ext cx="5519737" cy="3556000"/>
        </p:xfrm>
        <a:graphic>
          <a:graphicData uri="http://schemas.openxmlformats.org/drawingml/2006/table">
            <a:tbl>
              <a:tblPr firstRow="1" bandRow="1">
                <a:tableStyleId>{5C22544A-7EE6-4342-B048-85BDC9FD1C3A}</a:tableStyleId>
              </a:tblPr>
              <a:tblGrid>
                <a:gridCol w="5519737">
                  <a:extLst>
                    <a:ext uri="{9D8B030D-6E8A-4147-A177-3AD203B41FA5}">
                      <a16:colId xmlns:a16="http://schemas.microsoft.com/office/drawing/2014/main" val="20000"/>
                    </a:ext>
                  </a:extLst>
                </a:gridCol>
              </a:tblGrid>
              <a:tr h="370840">
                <a:tc>
                  <a:txBody>
                    <a:bodyPr/>
                    <a:lstStyle/>
                    <a:p>
                      <a:r>
                        <a:rPr lang="en-GB" sz="1400" b="0" kern="1200" dirty="0">
                          <a:solidFill>
                            <a:schemeClr val="dk1"/>
                          </a:solidFill>
                          <a:effectLst/>
                          <a:latin typeface="Century Gothic" panose="020B0502020202020204" pitchFamily="34" charset="0"/>
                          <a:ea typeface="+mn-ea"/>
                          <a:cs typeface="+mn-cs"/>
                        </a:rPr>
                        <a:t>Why do you think you would never see an elephant like Elmer in a zoo? </a:t>
                      </a:r>
                      <a:endParaRPr lang="en-GB" sz="1400" b="0" dirty="0">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1"/>
                  </a:ext>
                </a:extLst>
              </a:tr>
              <a:tr h="370840">
                <a:tc>
                  <a:txBody>
                    <a:bodyPr/>
                    <a:lstStyle/>
                    <a:p>
                      <a:r>
                        <a:rPr lang="en-GB" sz="1400" kern="1200" dirty="0">
                          <a:solidFill>
                            <a:schemeClr val="dk1"/>
                          </a:solidFill>
                          <a:effectLst/>
                          <a:latin typeface="Century Gothic" panose="020B0502020202020204" pitchFamily="34" charset="0"/>
                          <a:ea typeface="+mn-ea"/>
                          <a:cs typeface="+mn-cs"/>
                        </a:rPr>
                        <a:t>Why did Elmer go and look for elephant-coloured berries, and what did he do with them when he found them?</a:t>
                      </a:r>
                      <a:endParaRPr lang="en-GB" sz="1400" dirty="0">
                        <a:latin typeface="Century Gothic" panose="020B0502020202020204" pitchFamily="34" charset="0"/>
                      </a:endParaRPr>
                    </a:p>
                  </a:txBody>
                  <a:tcPr/>
                </a:tc>
                <a:extLst>
                  <a:ext uri="{0D108BD9-81ED-4DB2-BD59-A6C34878D82A}">
                    <a16:rowId xmlns:a16="http://schemas.microsoft.com/office/drawing/2014/main" val="10002"/>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370840">
                <a:tc>
                  <a:txBody>
                    <a:bodyPr/>
                    <a:lstStyle/>
                    <a:p>
                      <a:r>
                        <a:rPr lang="en-GB" sz="1400" kern="1200" dirty="0">
                          <a:solidFill>
                            <a:schemeClr val="dk1"/>
                          </a:solidFill>
                          <a:effectLst/>
                          <a:latin typeface="Century Gothic" panose="020B0502020202020204" pitchFamily="34" charset="0"/>
                          <a:ea typeface="+mn-ea"/>
                          <a:cs typeface="+mn-cs"/>
                        </a:rPr>
                        <a:t>Think of at least </a:t>
                      </a:r>
                      <a:r>
                        <a:rPr lang="en-GB" sz="1400" b="1" kern="1200" dirty="0">
                          <a:solidFill>
                            <a:schemeClr val="dk1"/>
                          </a:solidFill>
                          <a:effectLst/>
                          <a:latin typeface="Century Gothic" panose="020B0502020202020204" pitchFamily="34" charset="0"/>
                          <a:ea typeface="+mn-ea"/>
                          <a:cs typeface="+mn-cs"/>
                        </a:rPr>
                        <a:t>two </a:t>
                      </a:r>
                      <a:r>
                        <a:rPr lang="en-GB" sz="1400" kern="1200" dirty="0">
                          <a:solidFill>
                            <a:schemeClr val="dk1"/>
                          </a:solidFill>
                          <a:effectLst/>
                          <a:latin typeface="Century Gothic" panose="020B0502020202020204" pitchFamily="34" charset="0"/>
                          <a:ea typeface="+mn-ea"/>
                          <a:cs typeface="+mn-cs"/>
                        </a:rPr>
                        <a:t>ways that Elmer tried to make the other elephants laugh.</a:t>
                      </a:r>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5"/>
                  </a:ext>
                </a:extLst>
              </a:tr>
              <a:tr h="370840">
                <a:tc>
                  <a:txBody>
                    <a:bodyPr/>
                    <a:lstStyle/>
                    <a:p>
                      <a:r>
                        <a:rPr lang="en-GB" sz="1400" kern="1200" dirty="0">
                          <a:solidFill>
                            <a:schemeClr val="dk1"/>
                          </a:solidFill>
                          <a:effectLst/>
                          <a:latin typeface="Century Gothic" panose="020B0502020202020204" pitchFamily="34" charset="0"/>
                          <a:ea typeface="+mn-ea"/>
                          <a:cs typeface="+mn-cs"/>
                        </a:rPr>
                        <a:t>Why do think Elmer was happier at the end of the book than he was at the beginning?</a:t>
                      </a:r>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r h="370840">
                <a:tc>
                  <a:txBody>
                    <a:bodyPr/>
                    <a:lstStyle/>
                    <a:p>
                      <a:endParaRPr lang="en-GB" sz="1800" dirty="0">
                        <a:latin typeface="Century Gothic" panose="020B0502020202020204" pitchFamily="34" charset="0"/>
                      </a:endParaRPr>
                    </a:p>
                  </a:txBody>
                  <a:tcPr/>
                </a:tc>
                <a:extLst>
                  <a:ext uri="{0D108BD9-81ED-4DB2-BD59-A6C34878D82A}">
                    <a16:rowId xmlns:a16="http://schemas.microsoft.com/office/drawing/2014/main" val="10007"/>
                  </a:ext>
                </a:extLst>
              </a:tr>
            </a:tbl>
          </a:graphicData>
        </a:graphic>
      </p:graphicFrame>
      <p:sp>
        <p:nvSpPr>
          <p:cNvPr id="7" name="TextBox 6"/>
          <p:cNvSpPr txBox="1"/>
          <p:nvPr/>
        </p:nvSpPr>
        <p:spPr>
          <a:xfrm>
            <a:off x="366005" y="1467840"/>
            <a:ext cx="2505984" cy="523220"/>
          </a:xfrm>
          <a:prstGeom prst="rect">
            <a:avLst/>
          </a:prstGeom>
          <a:noFill/>
        </p:spPr>
        <p:txBody>
          <a:bodyPr wrap="square" rtlCol="0">
            <a:spAutoFit/>
          </a:bodyPr>
          <a:lstStyle/>
          <a:p>
            <a:r>
              <a:rPr lang="en-GB" sz="1400" b="1" dirty="0">
                <a:latin typeface="Century Gothic" panose="020B0502020202020204" pitchFamily="34" charset="0"/>
              </a:rPr>
              <a:t>General questions to explore with the class</a:t>
            </a: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6005" y="4984696"/>
            <a:ext cx="1289778" cy="1260000"/>
          </a:xfrm>
          <a:prstGeom prst="rect">
            <a:avLst/>
          </a:prstGeom>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38</a:t>
            </a:fld>
            <a:endParaRPr lang="en-GB" dirty="0"/>
          </a:p>
        </p:txBody>
      </p:sp>
    </p:spTree>
    <p:extLst>
      <p:ext uri="{BB962C8B-B14F-4D97-AF65-F5344CB8AC3E}">
        <p14:creationId xmlns:p14="http://schemas.microsoft.com/office/powerpoint/2010/main" val="158373331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855217"/>
          </a:xfrm>
        </p:spPr>
        <p:txBody>
          <a:bodyPr>
            <a:normAutofit/>
          </a:bodyPr>
          <a:lstStyle/>
          <a:p>
            <a:r>
              <a:rPr lang="en-GB" sz="2400" b="1" dirty="0">
                <a:latin typeface="Century Gothic" panose="020B0502020202020204" pitchFamily="34" charset="0"/>
              </a:rPr>
              <a:t>Elmer by David McKee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3979616576"/>
              </p:ext>
            </p:extLst>
          </p:nvPr>
        </p:nvGraphicFramePr>
        <p:xfrm>
          <a:off x="2995613" y="1419225"/>
          <a:ext cx="5519738" cy="4716158"/>
        </p:xfrm>
        <a:graphic>
          <a:graphicData uri="http://schemas.openxmlformats.org/drawingml/2006/table">
            <a:tbl>
              <a:tblPr firstRow="1" bandRow="1">
                <a:tableStyleId>{5C22544A-7EE6-4342-B048-85BDC9FD1C3A}</a:tableStyleId>
              </a:tblPr>
              <a:tblGrid>
                <a:gridCol w="5519738">
                  <a:extLst>
                    <a:ext uri="{9D8B030D-6E8A-4147-A177-3AD203B41FA5}">
                      <a16:colId xmlns:a16="http://schemas.microsoft.com/office/drawing/2014/main" val="20000"/>
                    </a:ext>
                  </a:extLst>
                </a:gridCol>
              </a:tblGrid>
              <a:tr h="677204">
                <a:tc>
                  <a:txBody>
                    <a:bodyPr/>
                    <a:lstStyle/>
                    <a:p>
                      <a:r>
                        <a:rPr lang="en-GB" sz="1400" b="0" dirty="0">
                          <a:solidFill>
                            <a:schemeClr val="tx1"/>
                          </a:solidFill>
                          <a:latin typeface="Century Gothic" panose="020B0502020202020204" pitchFamily="34" charset="0"/>
                        </a:rPr>
                        <a:t>Colour in this</a:t>
                      </a:r>
                      <a:r>
                        <a:rPr lang="en-GB" sz="1400" b="0" baseline="0" dirty="0">
                          <a:solidFill>
                            <a:schemeClr val="tx1"/>
                          </a:solidFill>
                          <a:latin typeface="Century Gothic" panose="020B0502020202020204" pitchFamily="34" charset="0"/>
                        </a:rPr>
                        <a:t> </a:t>
                      </a:r>
                      <a:r>
                        <a:rPr lang="en-GB" sz="1400" b="0" dirty="0">
                          <a:solidFill>
                            <a:schemeClr val="tx1"/>
                          </a:solidFill>
                          <a:latin typeface="Century Gothic" panose="020B0502020202020204" pitchFamily="34" charset="0"/>
                        </a:rPr>
                        <a:t>patchwork grid using </a:t>
                      </a:r>
                      <a:r>
                        <a:rPr lang="en-GB" sz="1400" b="1" dirty="0">
                          <a:solidFill>
                            <a:schemeClr val="tx1"/>
                          </a:solidFill>
                          <a:latin typeface="Century Gothic" panose="020B0502020202020204" pitchFamily="34" charset="0"/>
                        </a:rPr>
                        <a:t>four </a:t>
                      </a:r>
                      <a:r>
                        <a:rPr lang="en-GB" sz="1400" b="0" dirty="0">
                          <a:solidFill>
                            <a:schemeClr val="tx1"/>
                          </a:solidFill>
                          <a:latin typeface="Century Gothic" panose="020B0502020202020204" pitchFamily="34" charset="0"/>
                        </a:rPr>
                        <a:t>colours and</a:t>
                      </a:r>
                      <a:r>
                        <a:rPr lang="en-GB" sz="1400" b="0" baseline="0" dirty="0">
                          <a:solidFill>
                            <a:schemeClr val="tx1"/>
                          </a:solidFill>
                          <a:latin typeface="Century Gothic" panose="020B0502020202020204" pitchFamily="34" charset="0"/>
                        </a:rPr>
                        <a:t> make sure that no two colours touch other than at corners. Try to have the same number of each colour for the rectangles.</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3984638">
                <a:tc>
                  <a:txBody>
                    <a:bodyPr/>
                    <a:lstStyle/>
                    <a:p>
                      <a:pPr marL="0" indent="0">
                        <a:buFont typeface="Arial" panose="020B0604020202020204" pitchFamily="34" charset="0"/>
                        <a:buNone/>
                      </a:pPr>
                      <a:endParaRPr lang="en-GB" sz="1600"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r>
                        <a:rPr lang="en-GB" sz="1600" dirty="0">
                          <a:solidFill>
                            <a:srgbClr val="000000"/>
                          </a:solidFill>
                          <a:effectLst/>
                          <a:latin typeface="Century Gothic" panose="020B0502020202020204" pitchFamily="34" charset="0"/>
                          <a:ea typeface="Calibri" panose="020F0502020204030204" pitchFamily="34" charset="0"/>
                          <a:cs typeface="Myriad Pro"/>
                        </a:rPr>
                        <a:t>     </a:t>
                      </a:r>
                    </a:p>
                  </a:txBody>
                  <a:tcPr/>
                </a:tc>
                <a:extLst>
                  <a:ext uri="{0D108BD9-81ED-4DB2-BD59-A6C34878D82A}">
                    <a16:rowId xmlns:a16="http://schemas.microsoft.com/office/drawing/2014/main" val="10001"/>
                  </a:ext>
                </a:extLst>
              </a:tr>
            </a:tbl>
          </a:graphicData>
        </a:graphic>
      </p:graphicFrame>
      <p:sp>
        <p:nvSpPr>
          <p:cNvPr id="7" name="TextBox 6"/>
          <p:cNvSpPr txBox="1"/>
          <p:nvPr/>
        </p:nvSpPr>
        <p:spPr>
          <a:xfrm>
            <a:off x="337660" y="1705931"/>
            <a:ext cx="2486979" cy="738664"/>
          </a:xfrm>
          <a:prstGeom prst="rect">
            <a:avLst/>
          </a:prstGeom>
          <a:noFill/>
        </p:spPr>
        <p:txBody>
          <a:bodyPr wrap="square" rtlCol="0">
            <a:spAutoFit/>
          </a:bodyPr>
          <a:lstStyle/>
          <a:p>
            <a:r>
              <a:rPr lang="en-GB" sz="1400" b="1" dirty="0">
                <a:latin typeface="Century Gothic" panose="020B0502020202020204" pitchFamily="34" charset="0"/>
              </a:rPr>
              <a:t>Maths-based questions to explore </a:t>
            </a:r>
          </a:p>
          <a:p>
            <a:r>
              <a:rPr lang="en-GB" sz="1400" b="1" dirty="0">
                <a:latin typeface="Century Gothic" panose="020B0502020202020204" pitchFamily="34" charset="0"/>
              </a:rPr>
              <a:t>with your class</a:t>
            </a: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7660" y="5064164"/>
            <a:ext cx="1288800" cy="1259045"/>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26460" y="5067551"/>
            <a:ext cx="1288800" cy="1288800"/>
          </a:xfrm>
          <a:prstGeom prst="rect">
            <a:avLst/>
          </a:prstGeom>
        </p:spPr>
      </p:pic>
      <p:pic>
        <p:nvPicPr>
          <p:cNvPr id="13" name="Picture 12" descr="Elmer with birds"/>
          <p:cNvPicPr/>
          <p:nvPr/>
        </p:nvPicPr>
        <p:blipFill>
          <a:blip r:embed="rId4">
            <a:extLst>
              <a:ext uri="{28A0092B-C50C-407E-A947-70E740481C1C}">
                <a14:useLocalDpi xmlns:a14="http://schemas.microsoft.com/office/drawing/2010/main" val="0"/>
              </a:ext>
            </a:extLst>
          </a:blip>
          <a:srcRect/>
          <a:stretch>
            <a:fillRect/>
          </a:stretch>
        </p:blipFill>
        <p:spPr bwMode="auto">
          <a:xfrm>
            <a:off x="337660" y="2580033"/>
            <a:ext cx="2413774" cy="1891448"/>
          </a:xfrm>
          <a:prstGeom prst="rect">
            <a:avLst/>
          </a:prstGeom>
          <a:noFill/>
          <a:ln>
            <a:noFill/>
          </a:ln>
        </p:spPr>
      </p:pic>
      <p:graphicFrame>
        <p:nvGraphicFramePr>
          <p:cNvPr id="3" name="Table 2"/>
          <p:cNvGraphicFramePr>
            <a:graphicFrameLocks noGrp="1"/>
          </p:cNvGraphicFramePr>
          <p:nvPr>
            <p:extLst>
              <p:ext uri="{D42A27DB-BD31-4B8C-83A1-F6EECF244321}">
                <p14:modId xmlns:p14="http://schemas.microsoft.com/office/powerpoint/2010/main" val="687708482"/>
              </p:ext>
            </p:extLst>
          </p:nvPr>
        </p:nvGraphicFramePr>
        <p:xfrm>
          <a:off x="3409951" y="2503077"/>
          <a:ext cx="4741331" cy="3337560"/>
        </p:xfrm>
        <a:graphic>
          <a:graphicData uri="http://schemas.openxmlformats.org/drawingml/2006/table">
            <a:tbl>
              <a:tblPr firstRow="1" bandRow="1">
                <a:tableStyleId>{5C22544A-7EE6-4342-B048-85BDC9FD1C3A}</a:tableStyleId>
              </a:tblPr>
              <a:tblGrid>
                <a:gridCol w="677333">
                  <a:extLst>
                    <a:ext uri="{9D8B030D-6E8A-4147-A177-3AD203B41FA5}">
                      <a16:colId xmlns:a16="http://schemas.microsoft.com/office/drawing/2014/main" val="20000"/>
                    </a:ext>
                  </a:extLst>
                </a:gridCol>
                <a:gridCol w="677333">
                  <a:extLst>
                    <a:ext uri="{9D8B030D-6E8A-4147-A177-3AD203B41FA5}">
                      <a16:colId xmlns:a16="http://schemas.microsoft.com/office/drawing/2014/main" val="20001"/>
                    </a:ext>
                  </a:extLst>
                </a:gridCol>
                <a:gridCol w="677333">
                  <a:extLst>
                    <a:ext uri="{9D8B030D-6E8A-4147-A177-3AD203B41FA5}">
                      <a16:colId xmlns:a16="http://schemas.microsoft.com/office/drawing/2014/main" val="20002"/>
                    </a:ext>
                  </a:extLst>
                </a:gridCol>
                <a:gridCol w="677333">
                  <a:extLst>
                    <a:ext uri="{9D8B030D-6E8A-4147-A177-3AD203B41FA5}">
                      <a16:colId xmlns:a16="http://schemas.microsoft.com/office/drawing/2014/main" val="20003"/>
                    </a:ext>
                  </a:extLst>
                </a:gridCol>
                <a:gridCol w="677333">
                  <a:extLst>
                    <a:ext uri="{9D8B030D-6E8A-4147-A177-3AD203B41FA5}">
                      <a16:colId xmlns:a16="http://schemas.microsoft.com/office/drawing/2014/main" val="20004"/>
                    </a:ext>
                  </a:extLst>
                </a:gridCol>
                <a:gridCol w="677333">
                  <a:extLst>
                    <a:ext uri="{9D8B030D-6E8A-4147-A177-3AD203B41FA5}">
                      <a16:colId xmlns:a16="http://schemas.microsoft.com/office/drawing/2014/main" val="20005"/>
                    </a:ext>
                  </a:extLst>
                </a:gridCol>
                <a:gridCol w="677333">
                  <a:extLst>
                    <a:ext uri="{9D8B030D-6E8A-4147-A177-3AD203B41FA5}">
                      <a16:colId xmlns:a16="http://schemas.microsoft.com/office/drawing/2014/main" val="20006"/>
                    </a:ext>
                  </a:extLst>
                </a:gridCol>
              </a:tblGrid>
              <a:tr h="370840">
                <a:tc>
                  <a:txBody>
                    <a:bodyPr/>
                    <a:lstStyle/>
                    <a:p>
                      <a:endParaRPr lang="en-GB" dirty="0"/>
                    </a:p>
                  </a:txBody>
                  <a:tcPr>
                    <a:solidFill>
                      <a:schemeClr val="accent1">
                        <a:lumMod val="20000"/>
                        <a:lumOff val="80000"/>
                      </a:schemeClr>
                    </a:solidFill>
                  </a:tcPr>
                </a:tc>
                <a:tc>
                  <a:txBody>
                    <a:bodyPr/>
                    <a:lstStyle/>
                    <a:p>
                      <a:endParaRPr lang="en-GB" dirty="0"/>
                    </a:p>
                  </a:txBody>
                  <a:tcPr>
                    <a:solidFill>
                      <a:schemeClr val="accent1">
                        <a:lumMod val="20000"/>
                        <a:lumOff val="80000"/>
                      </a:schemeClr>
                    </a:solidFill>
                  </a:tcPr>
                </a:tc>
                <a:tc>
                  <a:txBody>
                    <a:bodyPr/>
                    <a:lstStyle/>
                    <a:p>
                      <a:endParaRPr lang="en-GB" dirty="0"/>
                    </a:p>
                  </a:txBody>
                  <a:tcPr>
                    <a:solidFill>
                      <a:schemeClr val="accent1">
                        <a:lumMod val="20000"/>
                        <a:lumOff val="80000"/>
                      </a:schemeClr>
                    </a:solidFill>
                  </a:tcPr>
                </a:tc>
                <a:tc>
                  <a:txBody>
                    <a:bodyPr/>
                    <a:lstStyle/>
                    <a:p>
                      <a:endParaRPr lang="en-GB" dirty="0"/>
                    </a:p>
                  </a:txBody>
                  <a:tcPr>
                    <a:solidFill>
                      <a:schemeClr val="accent1">
                        <a:lumMod val="20000"/>
                        <a:lumOff val="80000"/>
                      </a:schemeClr>
                    </a:solidFill>
                  </a:tcPr>
                </a:tc>
                <a:tc>
                  <a:txBody>
                    <a:bodyPr/>
                    <a:lstStyle/>
                    <a:p>
                      <a:endParaRPr lang="en-GB" dirty="0"/>
                    </a:p>
                  </a:txBody>
                  <a:tcPr>
                    <a:solidFill>
                      <a:schemeClr val="accent1">
                        <a:lumMod val="20000"/>
                        <a:lumOff val="80000"/>
                      </a:schemeClr>
                    </a:solidFill>
                  </a:tcPr>
                </a:tc>
                <a:tc>
                  <a:txBody>
                    <a:bodyPr/>
                    <a:lstStyle/>
                    <a:p>
                      <a:endParaRPr lang="en-GB" dirty="0"/>
                    </a:p>
                  </a:txBody>
                  <a:tcPr>
                    <a:solidFill>
                      <a:schemeClr val="accent1">
                        <a:lumMod val="20000"/>
                        <a:lumOff val="80000"/>
                      </a:schemeClr>
                    </a:solidFill>
                  </a:tcPr>
                </a:tc>
                <a:tc>
                  <a:txBody>
                    <a:bodyPr/>
                    <a:lstStyle/>
                    <a:p>
                      <a:endParaRPr lang="en-GB" dirty="0"/>
                    </a:p>
                  </a:txBody>
                  <a:tcPr>
                    <a:solidFill>
                      <a:schemeClr val="accent1">
                        <a:lumMod val="20000"/>
                        <a:lumOff val="80000"/>
                      </a:schemeClr>
                    </a:solidFill>
                  </a:tcPr>
                </a:tc>
                <a:extLst>
                  <a:ext uri="{0D108BD9-81ED-4DB2-BD59-A6C34878D82A}">
                    <a16:rowId xmlns:a16="http://schemas.microsoft.com/office/drawing/2014/main" val="10000"/>
                  </a:ext>
                </a:extLst>
              </a:tr>
              <a:tr h="370840">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0001"/>
                  </a:ext>
                </a:extLst>
              </a:tr>
              <a:tr h="370840">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0002"/>
                  </a:ext>
                </a:extLst>
              </a:tr>
              <a:tr h="370840">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0003"/>
                  </a:ext>
                </a:extLst>
              </a:tr>
              <a:tr h="370840">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0004"/>
                  </a:ext>
                </a:extLst>
              </a:tr>
              <a:tr h="370840">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0005"/>
                  </a:ext>
                </a:extLst>
              </a:tr>
              <a:tr h="370840">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0006"/>
                  </a:ext>
                </a:extLst>
              </a:tr>
              <a:tr h="370840">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0007"/>
                  </a:ext>
                </a:extLst>
              </a:tr>
              <a:tr h="370840">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0008"/>
                  </a:ext>
                </a:extLst>
              </a:tr>
            </a:tbl>
          </a:graphicData>
        </a:graphic>
      </p:graphicFrame>
      <p:sp>
        <p:nvSpPr>
          <p:cNvPr id="4" name="Footer Placeholder 3"/>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39</a:t>
            </a:fld>
            <a:endParaRPr lang="en-GB" dirty="0"/>
          </a:p>
        </p:txBody>
      </p:sp>
    </p:spTree>
    <p:extLst>
      <p:ext uri="{BB962C8B-B14F-4D97-AF65-F5344CB8AC3E}">
        <p14:creationId xmlns:p14="http://schemas.microsoft.com/office/powerpoint/2010/main" val="290169199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669450"/>
          </a:xfrm>
        </p:spPr>
        <p:txBody>
          <a:bodyPr>
            <a:normAutofit/>
          </a:bodyPr>
          <a:lstStyle/>
          <a:p>
            <a:r>
              <a:rPr lang="en-GB" sz="2400" b="1" dirty="0">
                <a:latin typeface="Century Gothic" panose="020B0502020202020204" pitchFamily="34" charset="0"/>
              </a:rPr>
              <a:t>Elmer by David McKee (continued)</a:t>
            </a:r>
            <a:endParaRPr lang="en-GB" sz="2400" dirty="0"/>
          </a:p>
        </p:txBody>
      </p:sp>
      <p:pic>
        <p:nvPicPr>
          <p:cNvPr id="14" name="Content Placeholder 11" descr="Cover"/>
          <p:cNvPicPr>
            <a:picLocks noGrp="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440333" y="2219690"/>
            <a:ext cx="2000250" cy="2286000"/>
          </a:xfrm>
          <a:prstGeom prst="rect">
            <a:avLst/>
          </a:prstGeom>
          <a:noFill/>
          <a:ln>
            <a:noFill/>
          </a:ln>
        </p:spPr>
      </p:pic>
      <p:graphicFrame>
        <p:nvGraphicFramePr>
          <p:cNvPr id="8" name="Content Placeholder 7"/>
          <p:cNvGraphicFramePr>
            <a:graphicFrameLocks noGrp="1"/>
          </p:cNvGraphicFramePr>
          <p:nvPr>
            <p:ph sz="half" idx="2"/>
            <p:extLst>
              <p:ext uri="{D42A27DB-BD31-4B8C-83A1-F6EECF244321}">
                <p14:modId xmlns:p14="http://schemas.microsoft.com/office/powerpoint/2010/main" val="2454621670"/>
              </p:ext>
            </p:extLst>
          </p:nvPr>
        </p:nvGraphicFramePr>
        <p:xfrm>
          <a:off x="3028950" y="1208022"/>
          <a:ext cx="5519738" cy="4936969"/>
        </p:xfrm>
        <a:graphic>
          <a:graphicData uri="http://schemas.openxmlformats.org/drawingml/2006/table">
            <a:tbl>
              <a:tblPr firstRow="1" bandRow="1">
                <a:tableStyleId>{5C22544A-7EE6-4342-B048-85BDC9FD1C3A}</a:tableStyleId>
              </a:tblPr>
              <a:tblGrid>
                <a:gridCol w="2759869">
                  <a:extLst>
                    <a:ext uri="{9D8B030D-6E8A-4147-A177-3AD203B41FA5}">
                      <a16:colId xmlns:a16="http://schemas.microsoft.com/office/drawing/2014/main" val="20000"/>
                    </a:ext>
                  </a:extLst>
                </a:gridCol>
                <a:gridCol w="2759869">
                  <a:extLst>
                    <a:ext uri="{9D8B030D-6E8A-4147-A177-3AD203B41FA5}">
                      <a16:colId xmlns:a16="http://schemas.microsoft.com/office/drawing/2014/main" val="20001"/>
                    </a:ext>
                  </a:extLst>
                </a:gridCol>
              </a:tblGrid>
              <a:tr h="541205">
                <a:tc gridSpan="2">
                  <a:txBody>
                    <a:bodyPr/>
                    <a:lstStyle/>
                    <a:p>
                      <a:r>
                        <a:rPr lang="en-GB" sz="1400" b="0" dirty="0">
                          <a:solidFill>
                            <a:schemeClr val="tx1"/>
                          </a:solidFill>
                          <a:latin typeface="Century Gothic" panose="020B0502020202020204" pitchFamily="34" charset="0"/>
                        </a:rPr>
                        <a:t>What are the advantages and disadvantages of being like Elmer? (Think of at least two each.)</a:t>
                      </a:r>
                    </a:p>
                  </a:txBody>
                  <a:tcPr>
                    <a:solidFill>
                      <a:schemeClr val="accent1">
                        <a:lumMod val="20000"/>
                        <a:lumOff val="80000"/>
                      </a:schemeClr>
                    </a:solidFill>
                  </a:tcPr>
                </a:tc>
                <a:tc hMerge="1">
                  <a:txBody>
                    <a:bodyPr/>
                    <a:lstStyle/>
                    <a:p>
                      <a:endParaRPr lang="en-GB"/>
                    </a:p>
                  </a:txBody>
                  <a:tcPr/>
                </a:tc>
                <a:extLst>
                  <a:ext uri="{0D108BD9-81ED-4DB2-BD59-A6C34878D82A}">
                    <a16:rowId xmlns:a16="http://schemas.microsoft.com/office/drawing/2014/main" val="10000"/>
                  </a:ext>
                </a:extLst>
              </a:tr>
              <a:tr h="402884">
                <a:tc>
                  <a:txBody>
                    <a:bodyPr/>
                    <a:lstStyle/>
                    <a:p>
                      <a:pPr marL="0" indent="0">
                        <a:buFont typeface="Arial" panose="020B0604020202020204" pitchFamily="34" charset="0"/>
                        <a:buNone/>
                      </a:pPr>
                      <a:r>
                        <a:rPr lang="en-GB" sz="1400" b="1" dirty="0">
                          <a:solidFill>
                            <a:srgbClr val="000000"/>
                          </a:solidFill>
                          <a:effectLst/>
                          <a:latin typeface="Century Gothic" panose="020B0502020202020204" pitchFamily="34" charset="0"/>
                          <a:ea typeface="Calibri" panose="020F0502020204030204" pitchFamily="34" charset="0"/>
                          <a:cs typeface="Myriad Pro"/>
                        </a:rPr>
                        <a:t>Advantages</a:t>
                      </a:r>
                    </a:p>
                  </a:txBody>
                  <a:tcPr/>
                </a:tc>
                <a:tc>
                  <a:txBody>
                    <a:bodyPr/>
                    <a:lstStyle/>
                    <a:p>
                      <a:pPr marL="0" indent="0">
                        <a:buFont typeface="Arial" panose="020B0604020202020204" pitchFamily="34" charset="0"/>
                        <a:buNone/>
                      </a:pPr>
                      <a:r>
                        <a:rPr lang="en-GB" sz="1400" b="1" dirty="0">
                          <a:solidFill>
                            <a:srgbClr val="000000"/>
                          </a:solidFill>
                          <a:effectLst/>
                          <a:latin typeface="Century Gothic" panose="020B0502020202020204" pitchFamily="34" charset="0"/>
                          <a:ea typeface="Calibri" panose="020F0502020204030204" pitchFamily="34" charset="0"/>
                          <a:cs typeface="Myriad Pro"/>
                        </a:rPr>
                        <a:t>Disadvantages</a:t>
                      </a:r>
                    </a:p>
                  </a:txBody>
                  <a:tcPr/>
                </a:tc>
                <a:extLst>
                  <a:ext uri="{0D108BD9-81ED-4DB2-BD59-A6C34878D82A}">
                    <a16:rowId xmlns:a16="http://schemas.microsoft.com/office/drawing/2014/main" val="10001"/>
                  </a:ext>
                </a:extLst>
              </a:tr>
              <a:tr h="402884">
                <a:tc>
                  <a:txBody>
                    <a:bodyPr/>
                    <a:lstStyle/>
                    <a:p>
                      <a:pPr marL="0" indent="0">
                        <a:buFont typeface="Arial" panose="020B0604020202020204" pitchFamily="34" charset="0"/>
                        <a:buNone/>
                      </a:pPr>
                      <a:endParaRPr lang="en-GB" sz="1600" dirty="0">
                        <a:solidFill>
                          <a:srgbClr val="000000"/>
                        </a:solidFill>
                        <a:effectLst/>
                        <a:latin typeface="Century Gothic" panose="020B0502020202020204" pitchFamily="34" charset="0"/>
                        <a:ea typeface="Calibri" panose="020F0502020204030204" pitchFamily="34" charset="0"/>
                        <a:cs typeface="Myriad Pro"/>
                      </a:endParaRPr>
                    </a:p>
                  </a:txBody>
                  <a:tcPr/>
                </a:tc>
                <a:tc>
                  <a:txBody>
                    <a:bodyPr/>
                    <a:lstStyle/>
                    <a:p>
                      <a:pPr marL="0" indent="0">
                        <a:buFont typeface="Arial" panose="020B0604020202020204" pitchFamily="34" charset="0"/>
                        <a:buNone/>
                      </a:pPr>
                      <a:endParaRPr lang="en-GB" sz="1600"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endParaRPr lang="en-GB" sz="1600"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endParaRPr lang="en-GB" sz="1600"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endParaRPr lang="en-GB" sz="1600"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endParaRPr lang="en-GB" sz="1600"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endParaRPr lang="en-GB" sz="1600"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endParaRPr lang="en-GB" sz="1600"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endParaRPr lang="en-GB" sz="1600"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endParaRPr lang="en-GB" sz="1600"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endParaRPr lang="en-GB" sz="1600"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endParaRPr lang="en-GB" sz="1600"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endParaRPr lang="en-GB" sz="1600"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endParaRPr lang="en-GB" sz="1600"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endParaRPr lang="en-GB" sz="1600"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endParaRPr lang="en-GB" sz="1600"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endParaRPr lang="en-GB" sz="1600" dirty="0">
                        <a:solidFill>
                          <a:srgbClr val="000000"/>
                        </a:solidFill>
                        <a:effectLst/>
                        <a:latin typeface="Century Gothic" panose="020B0502020202020204" pitchFamily="34" charset="0"/>
                        <a:ea typeface="Calibri" panose="020F0502020204030204" pitchFamily="34" charset="0"/>
                        <a:cs typeface="Myriad Pro"/>
                      </a:endParaRPr>
                    </a:p>
                  </a:txBody>
                  <a:tcPr/>
                </a:tc>
                <a:extLst>
                  <a:ext uri="{0D108BD9-81ED-4DB2-BD59-A6C34878D82A}">
                    <a16:rowId xmlns:a16="http://schemas.microsoft.com/office/drawing/2014/main" val="10002"/>
                  </a:ext>
                </a:extLst>
              </a:tr>
            </a:tbl>
          </a:graphicData>
        </a:graphic>
      </p:graphicFrame>
      <p:sp>
        <p:nvSpPr>
          <p:cNvPr id="7" name="TextBox 6"/>
          <p:cNvSpPr txBox="1"/>
          <p:nvPr/>
        </p:nvSpPr>
        <p:spPr>
          <a:xfrm>
            <a:off x="378884" y="1384409"/>
            <a:ext cx="2486979" cy="738664"/>
          </a:xfrm>
          <a:prstGeom prst="rect">
            <a:avLst/>
          </a:prstGeom>
          <a:noFill/>
        </p:spPr>
        <p:txBody>
          <a:bodyPr wrap="square" rtlCol="0">
            <a:spAutoFit/>
          </a:bodyPr>
          <a:lstStyle/>
          <a:p>
            <a:r>
              <a:rPr lang="en-GB" sz="1400" b="1" dirty="0">
                <a:latin typeface="Century Gothic" panose="020B0502020202020204" pitchFamily="34" charset="0"/>
              </a:rPr>
              <a:t>Citizenship - based</a:t>
            </a:r>
          </a:p>
          <a:p>
            <a:r>
              <a:rPr lang="en-GB" sz="1400" b="1" dirty="0">
                <a:latin typeface="Century Gothic" panose="020B0502020202020204" pitchFamily="34" charset="0"/>
              </a:rPr>
              <a:t>Questions to explore </a:t>
            </a:r>
          </a:p>
          <a:p>
            <a:r>
              <a:rPr lang="en-GB" sz="1400" b="1" dirty="0">
                <a:latin typeface="Century Gothic" panose="020B0502020202020204" pitchFamily="34" charset="0"/>
              </a:rPr>
              <a:t>with your class</a:t>
            </a: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8884" y="5055572"/>
            <a:ext cx="1289778" cy="1260000"/>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22373" y="5077666"/>
            <a:ext cx="1288800" cy="1288800"/>
          </a:xfrm>
          <a:prstGeom prst="rect">
            <a:avLst/>
          </a:prstGeom>
        </p:spPr>
      </p:pic>
      <p:sp>
        <p:nvSpPr>
          <p:cNvPr id="4" name="Footer Placeholder 3"/>
          <p:cNvSpPr>
            <a:spLocks noGrp="1"/>
          </p:cNvSpPr>
          <p:nvPr>
            <p:ph type="ftr" sz="quarter" idx="11"/>
          </p:nvPr>
        </p:nvSpPr>
        <p:spPr/>
        <p:txBody>
          <a:bodyPr/>
          <a:lstStyle/>
          <a:p>
            <a:r>
              <a:rPr lang="en-GB"/>
              <a:t>© Focus Education UK Ltd</a:t>
            </a:r>
            <a:endParaRPr lang="en-GB" dirty="0"/>
          </a:p>
        </p:txBody>
      </p:sp>
      <p:sp>
        <p:nvSpPr>
          <p:cNvPr id="5" name="Slide Number Placeholder 4"/>
          <p:cNvSpPr>
            <a:spLocks noGrp="1"/>
          </p:cNvSpPr>
          <p:nvPr>
            <p:ph type="sldNum" sz="quarter" idx="12"/>
          </p:nvPr>
        </p:nvSpPr>
        <p:spPr/>
        <p:txBody>
          <a:bodyPr/>
          <a:lstStyle/>
          <a:p>
            <a:fld id="{783CD38E-C31D-4515-A670-E50640EE9A8F}" type="slidenum">
              <a:rPr lang="en-GB" smtClean="0"/>
              <a:t>40</a:t>
            </a:fld>
            <a:endParaRPr lang="en-GB" dirty="0"/>
          </a:p>
        </p:txBody>
      </p:sp>
    </p:spTree>
    <p:extLst>
      <p:ext uri="{BB962C8B-B14F-4D97-AF65-F5344CB8AC3E}">
        <p14:creationId xmlns:p14="http://schemas.microsoft.com/office/powerpoint/2010/main" val="284808657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690942"/>
          </a:xfrm>
        </p:spPr>
        <p:txBody>
          <a:bodyPr>
            <a:normAutofit/>
          </a:bodyPr>
          <a:lstStyle/>
          <a:p>
            <a:r>
              <a:rPr lang="en-GB" sz="2400" b="1" dirty="0">
                <a:latin typeface="Century Gothic" panose="020B0502020202020204" pitchFamily="34" charset="0"/>
              </a:rPr>
              <a:t>Elmer by David McKee (continued)</a:t>
            </a:r>
            <a:endParaRPr lang="en-GB" sz="2400" dirty="0"/>
          </a:p>
        </p:txBody>
      </p:sp>
      <p:pic>
        <p:nvPicPr>
          <p:cNvPr id="10" name="Content Placeholder 11" descr="Cover"/>
          <p:cNvPicPr>
            <a:picLocks noGrp="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399099" y="2464389"/>
            <a:ext cx="2000250" cy="2286000"/>
          </a:xfrm>
          <a:prstGeom prst="rect">
            <a:avLst/>
          </a:prstGeom>
          <a:noFill/>
          <a:ln>
            <a:noFill/>
          </a:ln>
        </p:spPr>
      </p:pic>
      <p:graphicFrame>
        <p:nvGraphicFramePr>
          <p:cNvPr id="8" name="Content Placeholder 7"/>
          <p:cNvGraphicFramePr>
            <a:graphicFrameLocks noGrp="1"/>
          </p:cNvGraphicFramePr>
          <p:nvPr>
            <p:ph sz="half" idx="2"/>
            <p:extLst>
              <p:ext uri="{D42A27DB-BD31-4B8C-83A1-F6EECF244321}">
                <p14:modId xmlns:p14="http://schemas.microsoft.com/office/powerpoint/2010/main" val="2114149757"/>
              </p:ext>
            </p:extLst>
          </p:nvPr>
        </p:nvGraphicFramePr>
        <p:xfrm>
          <a:off x="2995612" y="1332200"/>
          <a:ext cx="5519738" cy="4015925"/>
        </p:xfrm>
        <a:graphic>
          <a:graphicData uri="http://schemas.openxmlformats.org/drawingml/2006/table">
            <a:tbl>
              <a:tblPr firstRow="1" bandRow="1">
                <a:tableStyleId>{5C22544A-7EE6-4342-B048-85BDC9FD1C3A}</a:tableStyleId>
              </a:tblPr>
              <a:tblGrid>
                <a:gridCol w="5519738">
                  <a:extLst>
                    <a:ext uri="{9D8B030D-6E8A-4147-A177-3AD203B41FA5}">
                      <a16:colId xmlns:a16="http://schemas.microsoft.com/office/drawing/2014/main" val="20000"/>
                    </a:ext>
                  </a:extLst>
                </a:gridCol>
              </a:tblGrid>
              <a:tr h="541205">
                <a:tc>
                  <a:txBody>
                    <a:bodyPr/>
                    <a:lstStyle/>
                    <a:p>
                      <a:r>
                        <a:rPr lang="en-GB" sz="1400" b="0" dirty="0">
                          <a:solidFill>
                            <a:schemeClr val="tx1"/>
                          </a:solidFill>
                          <a:latin typeface="Century Gothic" panose="020B0502020202020204" pitchFamily="34" charset="0"/>
                        </a:rPr>
                        <a:t>Think of </a:t>
                      </a:r>
                      <a:r>
                        <a:rPr lang="en-GB" sz="1400" b="1" dirty="0">
                          <a:solidFill>
                            <a:schemeClr val="tx1"/>
                          </a:solidFill>
                          <a:latin typeface="Century Gothic" panose="020B0502020202020204" pitchFamily="34" charset="0"/>
                        </a:rPr>
                        <a:t>three</a:t>
                      </a:r>
                      <a:r>
                        <a:rPr lang="en-GB" sz="1400" b="0" dirty="0">
                          <a:solidFill>
                            <a:schemeClr val="tx1"/>
                          </a:solidFill>
                          <a:latin typeface="Century Gothic" panose="020B0502020202020204" pitchFamily="34" charset="0"/>
                        </a:rPr>
                        <a:t> things you would say to Elmer at the beginning of the story to make him feel better.</a:t>
                      </a:r>
                    </a:p>
                  </a:txBody>
                  <a:tcPr>
                    <a:solidFill>
                      <a:schemeClr val="accent1">
                        <a:lumMod val="20000"/>
                        <a:lumOff val="80000"/>
                      </a:schemeClr>
                    </a:solidFill>
                  </a:tcPr>
                </a:tc>
                <a:extLst>
                  <a:ext uri="{0D108BD9-81ED-4DB2-BD59-A6C34878D82A}">
                    <a16:rowId xmlns:a16="http://schemas.microsoft.com/office/drawing/2014/main" val="10000"/>
                  </a:ext>
                </a:extLst>
              </a:tr>
              <a:tr h="402884">
                <a:tc>
                  <a:txBody>
                    <a:bodyPr/>
                    <a:lstStyle/>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txBody>
                  <a:tcPr/>
                </a:tc>
                <a:extLst>
                  <a:ext uri="{0D108BD9-81ED-4DB2-BD59-A6C34878D82A}">
                    <a16:rowId xmlns:a16="http://schemas.microsoft.com/office/drawing/2014/main" val="10001"/>
                  </a:ext>
                </a:extLst>
              </a:tr>
              <a:tr h="402884">
                <a:tc>
                  <a:txBody>
                    <a:bodyPr/>
                    <a:lstStyle/>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txBody>
                  <a:tcPr/>
                </a:tc>
                <a:extLst>
                  <a:ext uri="{0D108BD9-81ED-4DB2-BD59-A6C34878D82A}">
                    <a16:rowId xmlns:a16="http://schemas.microsoft.com/office/drawing/2014/main" val="10002"/>
                  </a:ext>
                </a:extLst>
              </a:tr>
              <a:tr h="402884">
                <a:tc>
                  <a:txBody>
                    <a:bodyPr/>
                    <a:lstStyle/>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txBody>
                  <a:tcPr/>
                </a:tc>
                <a:extLst>
                  <a:ext uri="{0D108BD9-81ED-4DB2-BD59-A6C34878D82A}">
                    <a16:rowId xmlns:a16="http://schemas.microsoft.com/office/drawing/2014/main" val="10003"/>
                  </a:ext>
                </a:extLst>
              </a:tr>
            </a:tbl>
          </a:graphicData>
        </a:graphic>
      </p:graphicFrame>
      <p:sp>
        <p:nvSpPr>
          <p:cNvPr id="7" name="TextBox 6"/>
          <p:cNvSpPr txBox="1"/>
          <p:nvPr/>
        </p:nvSpPr>
        <p:spPr>
          <a:xfrm>
            <a:off x="337658" y="1569535"/>
            <a:ext cx="2486979" cy="738664"/>
          </a:xfrm>
          <a:prstGeom prst="rect">
            <a:avLst/>
          </a:prstGeom>
          <a:noFill/>
        </p:spPr>
        <p:txBody>
          <a:bodyPr wrap="square" rtlCol="0">
            <a:spAutoFit/>
          </a:bodyPr>
          <a:lstStyle/>
          <a:p>
            <a:r>
              <a:rPr lang="en-GB" sz="1400" b="1" dirty="0">
                <a:latin typeface="Century Gothic" panose="020B0502020202020204" pitchFamily="34" charset="0"/>
              </a:rPr>
              <a:t>Citizenship – based</a:t>
            </a:r>
          </a:p>
          <a:p>
            <a:r>
              <a:rPr lang="en-GB" sz="1400" b="1" dirty="0">
                <a:latin typeface="Century Gothic" panose="020B0502020202020204" pitchFamily="34" charset="0"/>
              </a:rPr>
              <a:t>Questions to explore </a:t>
            </a:r>
          </a:p>
          <a:p>
            <a:r>
              <a:rPr lang="en-GB" sz="1400" b="1" dirty="0">
                <a:latin typeface="Century Gothic" panose="020B0502020202020204" pitchFamily="34" charset="0"/>
              </a:rPr>
              <a:t>with your class</a:t>
            </a: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8884" y="5098956"/>
            <a:ext cx="1289778" cy="1260000"/>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81147" y="5098956"/>
            <a:ext cx="1288800" cy="1288800"/>
          </a:xfrm>
          <a:prstGeom prst="rect">
            <a:avLst/>
          </a:prstGeom>
        </p:spPr>
      </p:pic>
      <p:sp>
        <p:nvSpPr>
          <p:cNvPr id="4" name="Footer Placeholder 3"/>
          <p:cNvSpPr>
            <a:spLocks noGrp="1"/>
          </p:cNvSpPr>
          <p:nvPr>
            <p:ph type="ftr" sz="quarter" idx="11"/>
          </p:nvPr>
        </p:nvSpPr>
        <p:spPr/>
        <p:txBody>
          <a:bodyPr/>
          <a:lstStyle/>
          <a:p>
            <a:r>
              <a:rPr lang="en-GB"/>
              <a:t>© Focus Education UK Ltd</a:t>
            </a:r>
            <a:endParaRPr lang="en-GB" dirty="0"/>
          </a:p>
        </p:txBody>
      </p:sp>
      <p:sp>
        <p:nvSpPr>
          <p:cNvPr id="5" name="Slide Number Placeholder 4"/>
          <p:cNvSpPr>
            <a:spLocks noGrp="1"/>
          </p:cNvSpPr>
          <p:nvPr>
            <p:ph type="sldNum" sz="quarter" idx="12"/>
          </p:nvPr>
        </p:nvSpPr>
        <p:spPr/>
        <p:txBody>
          <a:bodyPr/>
          <a:lstStyle/>
          <a:p>
            <a:fld id="{783CD38E-C31D-4515-A670-E50640EE9A8F}" type="slidenum">
              <a:rPr lang="en-GB" smtClean="0"/>
              <a:t>41</a:t>
            </a:fld>
            <a:endParaRPr lang="en-GB" dirty="0"/>
          </a:p>
        </p:txBody>
      </p:sp>
    </p:spTree>
    <p:extLst>
      <p:ext uri="{BB962C8B-B14F-4D97-AF65-F5344CB8AC3E}">
        <p14:creationId xmlns:p14="http://schemas.microsoft.com/office/powerpoint/2010/main" val="18526550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793973"/>
          </a:xfrm>
        </p:spPr>
        <p:txBody>
          <a:bodyPr>
            <a:normAutofit/>
          </a:bodyPr>
          <a:lstStyle/>
          <a:p>
            <a:r>
              <a:rPr lang="en-GB" sz="2400" b="1" dirty="0">
                <a:latin typeface="Century Gothic" panose="020B0502020202020204" pitchFamily="34" charset="0"/>
              </a:rPr>
              <a:t>Elmer by David McKee (continued)</a:t>
            </a:r>
            <a:endParaRPr lang="en-GB" sz="2400" dirty="0"/>
          </a:p>
        </p:txBody>
      </p:sp>
      <p:pic>
        <p:nvPicPr>
          <p:cNvPr id="10" name="Content Placeholder 11" descr="Cover"/>
          <p:cNvPicPr>
            <a:picLocks noGrp="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440333" y="2366458"/>
            <a:ext cx="2000250" cy="2286000"/>
          </a:xfrm>
          <a:prstGeom prst="rect">
            <a:avLst/>
          </a:prstGeom>
          <a:noFill/>
          <a:ln>
            <a:noFill/>
          </a:ln>
        </p:spPr>
      </p:pic>
      <p:graphicFrame>
        <p:nvGraphicFramePr>
          <p:cNvPr id="8" name="Content Placeholder 7"/>
          <p:cNvGraphicFramePr>
            <a:graphicFrameLocks noGrp="1"/>
          </p:cNvGraphicFramePr>
          <p:nvPr>
            <p:ph sz="half" idx="2"/>
            <p:extLst>
              <p:ext uri="{D42A27DB-BD31-4B8C-83A1-F6EECF244321}">
                <p14:modId xmlns:p14="http://schemas.microsoft.com/office/powerpoint/2010/main" val="447878780"/>
              </p:ext>
            </p:extLst>
          </p:nvPr>
        </p:nvGraphicFramePr>
        <p:xfrm>
          <a:off x="2995612" y="1332200"/>
          <a:ext cx="5519738" cy="4326670"/>
        </p:xfrm>
        <a:graphic>
          <a:graphicData uri="http://schemas.openxmlformats.org/drawingml/2006/table">
            <a:tbl>
              <a:tblPr firstRow="1" bandRow="1">
                <a:tableStyleId>{5C22544A-7EE6-4342-B048-85BDC9FD1C3A}</a:tableStyleId>
              </a:tblPr>
              <a:tblGrid>
                <a:gridCol w="5519738">
                  <a:extLst>
                    <a:ext uri="{9D8B030D-6E8A-4147-A177-3AD203B41FA5}">
                      <a16:colId xmlns:a16="http://schemas.microsoft.com/office/drawing/2014/main" val="20000"/>
                    </a:ext>
                  </a:extLst>
                </a:gridCol>
              </a:tblGrid>
              <a:tr h="541205">
                <a:tc>
                  <a:txBody>
                    <a:bodyPr/>
                    <a:lstStyle/>
                    <a:p>
                      <a:r>
                        <a:rPr lang="en-GB" sz="1400" b="0" dirty="0">
                          <a:solidFill>
                            <a:schemeClr val="tx1"/>
                          </a:solidFill>
                          <a:latin typeface="Century Gothic" panose="020B0502020202020204" pitchFamily="34" charset="0"/>
                        </a:rPr>
                        <a:t>Think of at least two ways Elmer tried to make his friends laugh.</a:t>
                      </a:r>
                    </a:p>
                  </a:txBody>
                  <a:tcPr>
                    <a:solidFill>
                      <a:schemeClr val="accent1">
                        <a:lumMod val="20000"/>
                        <a:lumOff val="80000"/>
                      </a:schemeClr>
                    </a:solidFill>
                  </a:tcPr>
                </a:tc>
                <a:extLst>
                  <a:ext uri="{0D108BD9-81ED-4DB2-BD59-A6C34878D82A}">
                    <a16:rowId xmlns:a16="http://schemas.microsoft.com/office/drawing/2014/main" val="10000"/>
                  </a:ext>
                </a:extLst>
              </a:tr>
              <a:tr h="987997">
                <a:tc>
                  <a:txBody>
                    <a:bodyPr/>
                    <a:lstStyle/>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txBody>
                  <a:tcPr/>
                </a:tc>
                <a:extLst>
                  <a:ext uri="{0D108BD9-81ED-4DB2-BD59-A6C34878D82A}">
                    <a16:rowId xmlns:a16="http://schemas.microsoft.com/office/drawing/2014/main" val="10001"/>
                  </a:ext>
                </a:extLst>
              </a:tr>
              <a:tr h="655320">
                <a:tc>
                  <a:txBody>
                    <a:bodyPr/>
                    <a:lstStyle/>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txBody>
                  <a:tcPr/>
                </a:tc>
                <a:extLst>
                  <a:ext uri="{0D108BD9-81ED-4DB2-BD59-A6C34878D82A}">
                    <a16:rowId xmlns:a16="http://schemas.microsoft.com/office/drawing/2014/main" val="10002"/>
                  </a:ext>
                </a:extLst>
              </a:tr>
              <a:tr h="602908">
                <a:tc>
                  <a:txBody>
                    <a:bodyPr/>
                    <a:lstStyle/>
                    <a:p>
                      <a:pPr marL="0" indent="0">
                        <a:buFont typeface="Arial" panose="020B0604020202020204" pitchFamily="34" charset="0"/>
                        <a:buNone/>
                      </a:pPr>
                      <a:r>
                        <a:rPr lang="en-GB" sz="1400" dirty="0">
                          <a:solidFill>
                            <a:srgbClr val="000000"/>
                          </a:solidFill>
                          <a:effectLst/>
                          <a:latin typeface="Century Gothic" panose="020B0502020202020204" pitchFamily="34" charset="0"/>
                          <a:ea typeface="Calibri" panose="020F0502020204030204" pitchFamily="34" charset="0"/>
                          <a:cs typeface="Myriad Pro"/>
                        </a:rPr>
                        <a:t>Think of at least two ways you try to make your friends laugh.</a:t>
                      </a:r>
                    </a:p>
                  </a:txBody>
                  <a:tcPr/>
                </a:tc>
                <a:extLst>
                  <a:ext uri="{0D108BD9-81ED-4DB2-BD59-A6C34878D82A}">
                    <a16:rowId xmlns:a16="http://schemas.microsoft.com/office/drawing/2014/main" val="10003"/>
                  </a:ext>
                </a:extLst>
              </a:tr>
              <a:tr h="402884">
                <a:tc>
                  <a:txBody>
                    <a:bodyPr/>
                    <a:lstStyle/>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txBody>
                  <a:tcPr/>
                </a:tc>
                <a:extLst>
                  <a:ext uri="{0D108BD9-81ED-4DB2-BD59-A6C34878D82A}">
                    <a16:rowId xmlns:a16="http://schemas.microsoft.com/office/drawing/2014/main" val="10004"/>
                  </a:ext>
                </a:extLst>
              </a:tr>
              <a:tr h="402884">
                <a:tc>
                  <a:txBody>
                    <a:bodyPr/>
                    <a:lstStyle/>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txBody>
                  <a:tcPr/>
                </a:tc>
                <a:extLst>
                  <a:ext uri="{0D108BD9-81ED-4DB2-BD59-A6C34878D82A}">
                    <a16:rowId xmlns:a16="http://schemas.microsoft.com/office/drawing/2014/main" val="10005"/>
                  </a:ext>
                </a:extLst>
              </a:tr>
            </a:tbl>
          </a:graphicData>
        </a:graphic>
      </p:graphicFrame>
      <p:sp>
        <p:nvSpPr>
          <p:cNvPr id="7" name="TextBox 6"/>
          <p:cNvSpPr txBox="1"/>
          <p:nvPr/>
        </p:nvSpPr>
        <p:spPr>
          <a:xfrm>
            <a:off x="378884" y="1569535"/>
            <a:ext cx="2486979" cy="738664"/>
          </a:xfrm>
          <a:prstGeom prst="rect">
            <a:avLst/>
          </a:prstGeom>
          <a:noFill/>
        </p:spPr>
        <p:txBody>
          <a:bodyPr wrap="square" rtlCol="0">
            <a:spAutoFit/>
          </a:bodyPr>
          <a:lstStyle/>
          <a:p>
            <a:r>
              <a:rPr lang="en-GB" sz="1400" b="1" dirty="0">
                <a:latin typeface="Century Gothic" panose="020B0502020202020204" pitchFamily="34" charset="0"/>
              </a:rPr>
              <a:t>Citizenship – based</a:t>
            </a:r>
          </a:p>
          <a:p>
            <a:r>
              <a:rPr lang="en-GB" sz="1400" b="1" dirty="0">
                <a:latin typeface="Century Gothic" panose="020B0502020202020204" pitchFamily="34" charset="0"/>
              </a:rPr>
              <a:t>Questions to explore </a:t>
            </a:r>
          </a:p>
          <a:p>
            <a:r>
              <a:rPr lang="en-GB" sz="1400" b="1" dirty="0">
                <a:latin typeface="Century Gothic" panose="020B0502020202020204" pitchFamily="34" charset="0"/>
              </a:rPr>
              <a:t>with your class</a:t>
            </a: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2596" y="5151371"/>
            <a:ext cx="1289777" cy="1260000"/>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68700" y="5247349"/>
            <a:ext cx="1288800" cy="1288800"/>
          </a:xfrm>
          <a:prstGeom prst="rect">
            <a:avLst/>
          </a:prstGeom>
        </p:spPr>
      </p:pic>
      <p:sp>
        <p:nvSpPr>
          <p:cNvPr id="4" name="Footer Placeholder 3"/>
          <p:cNvSpPr>
            <a:spLocks noGrp="1"/>
          </p:cNvSpPr>
          <p:nvPr>
            <p:ph type="ftr" sz="quarter" idx="11"/>
          </p:nvPr>
        </p:nvSpPr>
        <p:spPr/>
        <p:txBody>
          <a:bodyPr/>
          <a:lstStyle/>
          <a:p>
            <a:r>
              <a:rPr lang="en-GB"/>
              <a:t>© Focus Education UK Ltd</a:t>
            </a:r>
            <a:endParaRPr lang="en-GB" dirty="0"/>
          </a:p>
        </p:txBody>
      </p:sp>
      <p:sp>
        <p:nvSpPr>
          <p:cNvPr id="5" name="Slide Number Placeholder 4"/>
          <p:cNvSpPr>
            <a:spLocks noGrp="1"/>
          </p:cNvSpPr>
          <p:nvPr>
            <p:ph type="sldNum" sz="quarter" idx="12"/>
          </p:nvPr>
        </p:nvSpPr>
        <p:spPr/>
        <p:txBody>
          <a:bodyPr/>
          <a:lstStyle/>
          <a:p>
            <a:fld id="{783CD38E-C31D-4515-A670-E50640EE9A8F}" type="slidenum">
              <a:rPr lang="en-GB" smtClean="0"/>
              <a:t>42</a:t>
            </a:fld>
            <a:endParaRPr lang="en-GB" dirty="0"/>
          </a:p>
        </p:txBody>
      </p:sp>
    </p:spTree>
    <p:extLst>
      <p:ext uri="{BB962C8B-B14F-4D97-AF65-F5344CB8AC3E}">
        <p14:creationId xmlns:p14="http://schemas.microsoft.com/office/powerpoint/2010/main" val="92363451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635319"/>
            <a:ext cx="7772400" cy="2387600"/>
          </a:xfrm>
        </p:spPr>
        <p:txBody>
          <a:bodyPr>
            <a:normAutofit/>
          </a:bodyPr>
          <a:lstStyle/>
          <a:p>
            <a:r>
              <a:rPr lang="en-GB" sz="4400" b="1" dirty="0">
                <a:solidFill>
                  <a:srgbClr val="0070C0"/>
                </a:solidFill>
                <a:latin typeface="Century Gothic" panose="020B0502020202020204" pitchFamily="34" charset="0"/>
              </a:rPr>
              <a:t>Examples to use with Key Stage One</a:t>
            </a:r>
          </a:p>
        </p:txBody>
      </p:sp>
      <p:sp>
        <p:nvSpPr>
          <p:cNvPr id="3" name="Subtitle 2"/>
          <p:cNvSpPr>
            <a:spLocks noGrp="1"/>
          </p:cNvSpPr>
          <p:nvPr>
            <p:ph type="subTitle" idx="1"/>
          </p:nvPr>
        </p:nvSpPr>
        <p:spPr>
          <a:xfrm>
            <a:off x="1143000" y="4259960"/>
            <a:ext cx="6858000" cy="724164"/>
          </a:xfrm>
        </p:spPr>
        <p:txBody>
          <a:bodyPr>
            <a:normAutofit/>
          </a:bodyPr>
          <a:lstStyle/>
          <a:p>
            <a:r>
              <a:rPr lang="en-GB" sz="2800" dirty="0">
                <a:latin typeface="Century Gothic" panose="020B0502020202020204" pitchFamily="34" charset="0"/>
              </a:rPr>
              <a:t>Dogger by Shirley Hughes</a:t>
            </a:r>
          </a:p>
        </p:txBody>
      </p:sp>
      <p:pic>
        <p:nvPicPr>
          <p:cNvPr id="4" name="Picture 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57950" y="156856"/>
            <a:ext cx="2476304" cy="174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Footer Placeholder 4"/>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43</a:t>
            </a:fld>
            <a:endParaRPr lang="en-GB" dirty="0"/>
          </a:p>
        </p:txBody>
      </p:sp>
    </p:spTree>
    <p:extLst>
      <p:ext uri="{BB962C8B-B14F-4D97-AF65-F5344CB8AC3E}">
        <p14:creationId xmlns:p14="http://schemas.microsoft.com/office/powerpoint/2010/main" val="322850259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755336"/>
          </a:xfrm>
        </p:spPr>
        <p:txBody>
          <a:bodyPr>
            <a:normAutofit/>
          </a:bodyPr>
          <a:lstStyle/>
          <a:p>
            <a:r>
              <a:rPr lang="en-GB" sz="2400" b="1" dirty="0">
                <a:latin typeface="Century Gothic" panose="020B0502020202020204" pitchFamily="34" charset="0"/>
              </a:rPr>
              <a:t>Dogger by Shirley Hughes</a:t>
            </a:r>
          </a:p>
        </p:txBody>
      </p:sp>
      <p:sp>
        <p:nvSpPr>
          <p:cNvPr id="5" name="Content Placeholder 4"/>
          <p:cNvSpPr>
            <a:spLocks noGrp="1"/>
          </p:cNvSpPr>
          <p:nvPr>
            <p:ph sz="half" idx="1"/>
          </p:nvPr>
        </p:nvSpPr>
        <p:spPr>
          <a:xfrm>
            <a:off x="4572000" y="1431852"/>
            <a:ext cx="3886200" cy="4351338"/>
          </a:xfrm>
        </p:spPr>
        <p:txBody>
          <a:bodyPr>
            <a:normAutofit/>
          </a:bodyPr>
          <a:lstStyle/>
          <a:p>
            <a:r>
              <a:rPr lang="en-GB" sz="1400" dirty="0">
                <a:latin typeface="Century Gothic" panose="020B0502020202020204" pitchFamily="34" charset="0"/>
              </a:rPr>
              <a:t>Read the book to the children and enjoy it together.</a:t>
            </a:r>
          </a:p>
          <a:p>
            <a:r>
              <a:rPr lang="en-GB" sz="1400" dirty="0">
                <a:latin typeface="Century Gothic" panose="020B0502020202020204" pitchFamily="34" charset="0"/>
              </a:rPr>
              <a:t>Talk about the children’s special cuddly toy, especially those they have had since being a small child.</a:t>
            </a:r>
          </a:p>
          <a:p>
            <a:r>
              <a:rPr lang="en-GB" sz="1400" dirty="0">
                <a:latin typeface="Century Gothic" panose="020B0502020202020204" pitchFamily="34" charset="0"/>
              </a:rPr>
              <a:t>Collect photographs of their cuddly toys and create a class book about them.</a:t>
            </a:r>
          </a:p>
          <a:p>
            <a:r>
              <a:rPr lang="en-GB" sz="1400" dirty="0">
                <a:latin typeface="Century Gothic" panose="020B0502020202020204" pitchFamily="34" charset="0"/>
              </a:rPr>
              <a:t>Talk about the illustrations and the clues that they can find to help them understand that the book is not set now.</a:t>
            </a:r>
          </a:p>
          <a:p>
            <a:r>
              <a:rPr lang="en-GB" sz="1400" dirty="0">
                <a:latin typeface="Century Gothic" panose="020B0502020202020204" pitchFamily="34" charset="0"/>
              </a:rPr>
              <a:t>Talk about brothers and sisters and about caring for one another and also about sometimes ‘falling out’.</a:t>
            </a:r>
          </a:p>
          <a:p>
            <a:r>
              <a:rPr lang="en-GB" sz="1400" dirty="0">
                <a:latin typeface="Century Gothic" panose="020B0502020202020204" pitchFamily="34" charset="0"/>
              </a:rPr>
              <a:t>Talk about not being able to sleep. What keeps them awake at night?</a:t>
            </a:r>
          </a:p>
          <a:p>
            <a:endParaRPr lang="en-GB" sz="1600" dirty="0">
              <a:latin typeface="Century Gothic" panose="020B0502020202020204" pitchFamily="34" charset="0"/>
            </a:endParaRPr>
          </a:p>
          <a:p>
            <a:endParaRPr lang="en-GB" sz="1600" dirty="0">
              <a:latin typeface="Century Gothic" panose="020B0502020202020204" pitchFamily="34" charset="0"/>
            </a:endParaRPr>
          </a:p>
          <a:p>
            <a:endParaRPr lang="en-GB"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16937" y="4679920"/>
            <a:ext cx="1289778" cy="1260000"/>
          </a:xfrm>
          <a:prstGeom prst="rect">
            <a:avLst/>
          </a:prstGeom>
        </p:spPr>
      </p:pic>
      <p:pic>
        <p:nvPicPr>
          <p:cNvPr id="9" name="Picture 8" descr="C:\Users\Clive Davies\Desktop\NEW DOCUMENTS\Tests\Reading\Year 2\Dogger\Cover.png"/>
          <p:cNvPicPr/>
          <p:nvPr/>
        </p:nvPicPr>
        <p:blipFill>
          <a:blip r:embed="rId3">
            <a:extLst>
              <a:ext uri="{28A0092B-C50C-407E-A947-70E740481C1C}">
                <a14:useLocalDpi xmlns:a14="http://schemas.microsoft.com/office/drawing/2010/main" val="0"/>
              </a:ext>
            </a:extLst>
          </a:blip>
          <a:srcRect/>
          <a:stretch>
            <a:fillRect/>
          </a:stretch>
        </p:blipFill>
        <p:spPr bwMode="auto">
          <a:xfrm>
            <a:off x="1016937" y="1334137"/>
            <a:ext cx="2127707" cy="2929352"/>
          </a:xfrm>
          <a:prstGeom prst="rect">
            <a:avLst/>
          </a:prstGeom>
          <a:noFill/>
          <a:ln>
            <a:noFill/>
          </a:ln>
        </p:spPr>
      </p:pic>
      <p:sp>
        <p:nvSpPr>
          <p:cNvPr id="4" name="Footer Placeholder 3"/>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44</a:t>
            </a:fld>
            <a:endParaRPr lang="en-GB" dirty="0"/>
          </a:p>
        </p:txBody>
      </p:sp>
    </p:spTree>
    <p:extLst>
      <p:ext uri="{BB962C8B-B14F-4D97-AF65-F5344CB8AC3E}">
        <p14:creationId xmlns:p14="http://schemas.microsoft.com/office/powerpoint/2010/main" val="414510698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781094"/>
          </a:xfrm>
        </p:spPr>
        <p:txBody>
          <a:bodyPr>
            <a:normAutofit/>
          </a:bodyPr>
          <a:lstStyle/>
          <a:p>
            <a:r>
              <a:rPr lang="en-GB" sz="2400" b="1" dirty="0">
                <a:latin typeface="Century Gothic" panose="020B0502020202020204" pitchFamily="34" charset="0"/>
              </a:rPr>
              <a:t>Dogger by Shirley Hughes (continued)</a:t>
            </a:r>
            <a:endParaRPr lang="en-GB" sz="2400" dirty="0"/>
          </a:p>
        </p:txBody>
      </p:sp>
      <p:pic>
        <p:nvPicPr>
          <p:cNvPr id="11" name="Content Placeholder 10" descr="C:\Users\Clive Davies\Desktop\NEW DOCUMENTS\Tests\Reading\Year 2\Dogger\Cover.png"/>
          <p:cNvPicPr>
            <a:picLocks noGrp="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520300" y="2321847"/>
            <a:ext cx="1876425" cy="2438400"/>
          </a:xfrm>
          <a:prstGeom prst="rect">
            <a:avLst/>
          </a:prstGeom>
          <a:noFill/>
          <a:ln>
            <a:noFill/>
          </a:ln>
        </p:spPr>
      </p:pic>
      <p:graphicFrame>
        <p:nvGraphicFramePr>
          <p:cNvPr id="8" name="Content Placeholder 7"/>
          <p:cNvGraphicFramePr>
            <a:graphicFrameLocks noGrp="1"/>
          </p:cNvGraphicFramePr>
          <p:nvPr>
            <p:ph sz="half" idx="2"/>
            <p:extLst>
              <p:ext uri="{D42A27DB-BD31-4B8C-83A1-F6EECF244321}">
                <p14:modId xmlns:p14="http://schemas.microsoft.com/office/powerpoint/2010/main" val="2957761777"/>
              </p:ext>
            </p:extLst>
          </p:nvPr>
        </p:nvGraphicFramePr>
        <p:xfrm>
          <a:off x="2995613" y="1419225"/>
          <a:ext cx="5519737" cy="3114040"/>
        </p:xfrm>
        <a:graphic>
          <a:graphicData uri="http://schemas.openxmlformats.org/drawingml/2006/table">
            <a:tbl>
              <a:tblPr firstRow="1" bandRow="1">
                <a:tableStyleId>{5C22544A-7EE6-4342-B048-85BDC9FD1C3A}</a:tableStyleId>
              </a:tblPr>
              <a:tblGrid>
                <a:gridCol w="5519737">
                  <a:extLst>
                    <a:ext uri="{9D8B030D-6E8A-4147-A177-3AD203B41FA5}">
                      <a16:colId xmlns:a16="http://schemas.microsoft.com/office/drawing/2014/main" val="20000"/>
                    </a:ext>
                  </a:extLst>
                </a:gridCol>
              </a:tblGrid>
              <a:tr h="370840">
                <a:tc>
                  <a:txBody>
                    <a:bodyPr/>
                    <a:lstStyle/>
                    <a:p>
                      <a:r>
                        <a:rPr lang="en-GB" sz="1400" b="0" kern="1200" dirty="0">
                          <a:solidFill>
                            <a:schemeClr val="dk1"/>
                          </a:solidFill>
                          <a:effectLst/>
                          <a:latin typeface="Century Gothic" panose="020B0502020202020204" pitchFamily="34" charset="0"/>
                          <a:ea typeface="+mn-ea"/>
                          <a:cs typeface="+mn-cs"/>
                        </a:rPr>
                        <a:t>What’s so special about Dogger? </a:t>
                      </a:r>
                      <a:endParaRPr lang="en-GB" sz="1400" b="0" dirty="0">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1"/>
                  </a:ext>
                </a:extLst>
              </a:tr>
              <a:tr h="370840">
                <a:tc>
                  <a:txBody>
                    <a:bodyPr/>
                    <a:lstStyle/>
                    <a:p>
                      <a:r>
                        <a:rPr lang="en-GB" sz="1400" kern="1200" dirty="0">
                          <a:solidFill>
                            <a:schemeClr val="dk1"/>
                          </a:solidFill>
                          <a:effectLst/>
                          <a:latin typeface="Century Gothic" panose="020B0502020202020204" pitchFamily="34" charset="0"/>
                          <a:ea typeface="+mn-ea"/>
                          <a:cs typeface="+mn-cs"/>
                        </a:rPr>
                        <a:t>Why couldn’t Dave buy Dogger from the lady in the Toy Stall?</a:t>
                      </a:r>
                      <a:endParaRPr lang="en-GB" sz="1400" dirty="0">
                        <a:latin typeface="Century Gothic" panose="020B0502020202020204" pitchFamily="34" charset="0"/>
                      </a:endParaRPr>
                    </a:p>
                  </a:txBody>
                  <a:tcPr/>
                </a:tc>
                <a:extLst>
                  <a:ext uri="{0D108BD9-81ED-4DB2-BD59-A6C34878D82A}">
                    <a16:rowId xmlns:a16="http://schemas.microsoft.com/office/drawing/2014/main" val="10002"/>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370840">
                <a:tc>
                  <a:txBody>
                    <a:bodyPr/>
                    <a:lstStyle/>
                    <a:p>
                      <a:r>
                        <a:rPr lang="en-GB" sz="1400" kern="1200" dirty="0">
                          <a:solidFill>
                            <a:schemeClr val="dk1"/>
                          </a:solidFill>
                          <a:effectLst/>
                          <a:latin typeface="Century Gothic" panose="020B0502020202020204" pitchFamily="34" charset="0"/>
                          <a:ea typeface="+mn-ea"/>
                          <a:cs typeface="+mn-cs"/>
                        </a:rPr>
                        <a:t>What is a summer fair? Name some of the races at the summer fair.</a:t>
                      </a:r>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5"/>
                  </a:ext>
                </a:extLst>
              </a:tr>
              <a:tr h="370840">
                <a:tc>
                  <a:txBody>
                    <a:bodyPr/>
                    <a:lstStyle/>
                    <a:p>
                      <a:r>
                        <a:rPr lang="en-GB" sz="1400" kern="1200" dirty="0">
                          <a:solidFill>
                            <a:schemeClr val="dk1"/>
                          </a:solidFill>
                          <a:effectLst/>
                          <a:latin typeface="Century Gothic" panose="020B0502020202020204" pitchFamily="34" charset="0"/>
                          <a:ea typeface="+mn-ea"/>
                          <a:cs typeface="+mn-cs"/>
                        </a:rPr>
                        <a:t>Who should win the fancy dress competition?</a:t>
                      </a:r>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7"/>
                  </a:ext>
                </a:extLst>
              </a:tr>
            </a:tbl>
          </a:graphicData>
        </a:graphic>
      </p:graphicFrame>
      <p:sp>
        <p:nvSpPr>
          <p:cNvPr id="7" name="TextBox 6"/>
          <p:cNvSpPr txBox="1"/>
          <p:nvPr/>
        </p:nvSpPr>
        <p:spPr>
          <a:xfrm>
            <a:off x="447660" y="1496904"/>
            <a:ext cx="2021707" cy="523220"/>
          </a:xfrm>
          <a:prstGeom prst="rect">
            <a:avLst/>
          </a:prstGeom>
          <a:noFill/>
        </p:spPr>
        <p:txBody>
          <a:bodyPr wrap="none" rtlCol="0">
            <a:spAutoFit/>
          </a:bodyPr>
          <a:lstStyle/>
          <a:p>
            <a:r>
              <a:rPr lang="en-GB" sz="1400" b="1" dirty="0">
                <a:latin typeface="Century Gothic" panose="020B0502020202020204" pitchFamily="34" charset="0"/>
              </a:rPr>
              <a:t>Questions to explore </a:t>
            </a:r>
          </a:p>
          <a:p>
            <a:r>
              <a:rPr lang="en-GB" sz="1400" b="1" dirty="0">
                <a:latin typeface="Century Gothic" panose="020B0502020202020204" pitchFamily="34" charset="0"/>
              </a:rPr>
              <a:t>with the class</a:t>
            </a: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7660" y="5061970"/>
            <a:ext cx="1288800" cy="1259045"/>
          </a:xfrm>
          <a:prstGeom prst="rect">
            <a:avLst/>
          </a:prstGeom>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45</a:t>
            </a:fld>
            <a:endParaRPr lang="en-GB" dirty="0"/>
          </a:p>
        </p:txBody>
      </p:sp>
    </p:spTree>
    <p:extLst>
      <p:ext uri="{BB962C8B-B14F-4D97-AF65-F5344CB8AC3E}">
        <p14:creationId xmlns:p14="http://schemas.microsoft.com/office/powerpoint/2010/main" val="318951318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725398"/>
          </a:xfrm>
        </p:spPr>
        <p:txBody>
          <a:bodyPr>
            <a:normAutofit/>
          </a:bodyPr>
          <a:lstStyle/>
          <a:p>
            <a:r>
              <a:rPr lang="en-GB" sz="2400" b="1" dirty="0">
                <a:latin typeface="Century Gothic" panose="020B0502020202020204" pitchFamily="34" charset="0"/>
              </a:rPr>
              <a:t>Dogger by Shirley Hughes (continued)</a:t>
            </a:r>
            <a:endParaRPr lang="en-GB" sz="2400" dirty="0"/>
          </a:p>
        </p:txBody>
      </p:sp>
      <p:pic>
        <p:nvPicPr>
          <p:cNvPr id="13" name="Content Placeholder 10" descr="C:\Users\Clive Davies\Desktop\NEW DOCUMENTS\Tests\Reading\Year 2\Dogger\Cover.png"/>
          <p:cNvPicPr>
            <a:picLocks noGrp="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419169" y="2797320"/>
            <a:ext cx="1718724" cy="2006500"/>
          </a:xfrm>
          <a:prstGeom prst="rect">
            <a:avLst/>
          </a:prstGeom>
          <a:noFill/>
          <a:ln>
            <a:noFill/>
          </a:ln>
        </p:spPr>
      </p:pic>
      <p:graphicFrame>
        <p:nvGraphicFramePr>
          <p:cNvPr id="8" name="Content Placeholder 7"/>
          <p:cNvGraphicFramePr>
            <a:graphicFrameLocks noGrp="1"/>
          </p:cNvGraphicFramePr>
          <p:nvPr>
            <p:ph sz="half" idx="2"/>
            <p:extLst>
              <p:ext uri="{D42A27DB-BD31-4B8C-83A1-F6EECF244321}">
                <p14:modId xmlns:p14="http://schemas.microsoft.com/office/powerpoint/2010/main" val="3095716172"/>
              </p:ext>
            </p:extLst>
          </p:nvPr>
        </p:nvGraphicFramePr>
        <p:xfrm>
          <a:off x="2995612" y="1332200"/>
          <a:ext cx="5519738" cy="4015925"/>
        </p:xfrm>
        <a:graphic>
          <a:graphicData uri="http://schemas.openxmlformats.org/drawingml/2006/table">
            <a:tbl>
              <a:tblPr firstRow="1" bandRow="1">
                <a:tableStyleId>{5C22544A-7EE6-4342-B048-85BDC9FD1C3A}</a:tableStyleId>
              </a:tblPr>
              <a:tblGrid>
                <a:gridCol w="5519738">
                  <a:extLst>
                    <a:ext uri="{9D8B030D-6E8A-4147-A177-3AD203B41FA5}">
                      <a16:colId xmlns:a16="http://schemas.microsoft.com/office/drawing/2014/main" val="20000"/>
                    </a:ext>
                  </a:extLst>
                </a:gridCol>
              </a:tblGrid>
              <a:tr h="541205">
                <a:tc>
                  <a:txBody>
                    <a:bodyPr/>
                    <a:lstStyle/>
                    <a:p>
                      <a:r>
                        <a:rPr lang="en-GB" sz="1400" b="0" dirty="0">
                          <a:solidFill>
                            <a:schemeClr val="tx1"/>
                          </a:solidFill>
                          <a:latin typeface="Century Gothic" panose="020B0502020202020204" pitchFamily="34" charset="0"/>
                        </a:rPr>
                        <a:t>How</a:t>
                      </a:r>
                      <a:r>
                        <a:rPr lang="en-GB" sz="1400" b="0" baseline="0" dirty="0">
                          <a:solidFill>
                            <a:schemeClr val="tx1"/>
                          </a:solidFill>
                          <a:latin typeface="Century Gothic" panose="020B0502020202020204" pitchFamily="34" charset="0"/>
                        </a:rPr>
                        <a:t> do you know by looking at the illustrations that the story in not taking place today?</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402884">
                <a:tc>
                  <a:txBody>
                    <a:bodyPr/>
                    <a:lstStyle/>
                    <a:p>
                      <a:pPr marL="0" indent="0">
                        <a:buFont typeface="Arial" panose="020B0604020202020204" pitchFamily="34" charset="0"/>
                        <a:buNone/>
                      </a:pPr>
                      <a:endParaRPr lang="en-GB" sz="1600" b="1"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endParaRPr lang="en-GB" sz="1600" b="1" dirty="0">
                        <a:solidFill>
                          <a:srgbClr val="000000"/>
                        </a:solidFill>
                        <a:effectLst/>
                        <a:latin typeface="Century Gothic" panose="020B0502020202020204" pitchFamily="34" charset="0"/>
                        <a:ea typeface="Calibri" panose="020F0502020204030204" pitchFamily="34" charset="0"/>
                        <a:cs typeface="Myriad Pro"/>
                      </a:endParaRPr>
                    </a:p>
                  </a:txBody>
                  <a:tcPr/>
                </a:tc>
                <a:extLst>
                  <a:ext uri="{0D108BD9-81ED-4DB2-BD59-A6C34878D82A}">
                    <a16:rowId xmlns:a16="http://schemas.microsoft.com/office/drawing/2014/main" val="10001"/>
                  </a:ext>
                </a:extLst>
              </a:tr>
              <a:tr h="402884">
                <a:tc>
                  <a:txBody>
                    <a:bodyPr/>
                    <a:lstStyle/>
                    <a:p>
                      <a:pPr marL="0" indent="0">
                        <a:buFont typeface="Arial" panose="020B0604020202020204" pitchFamily="34" charset="0"/>
                        <a:buNone/>
                      </a:pPr>
                      <a:endParaRPr lang="en-GB" sz="1600"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endParaRPr lang="en-GB" sz="1600" dirty="0">
                        <a:solidFill>
                          <a:srgbClr val="000000"/>
                        </a:solidFill>
                        <a:effectLst/>
                        <a:latin typeface="Century Gothic" panose="020B0502020202020204" pitchFamily="34" charset="0"/>
                        <a:ea typeface="Calibri" panose="020F0502020204030204" pitchFamily="34" charset="0"/>
                        <a:cs typeface="Myriad Pro"/>
                      </a:endParaRPr>
                    </a:p>
                  </a:txBody>
                  <a:tcPr/>
                </a:tc>
                <a:extLst>
                  <a:ext uri="{0D108BD9-81ED-4DB2-BD59-A6C34878D82A}">
                    <a16:rowId xmlns:a16="http://schemas.microsoft.com/office/drawing/2014/main" val="10002"/>
                  </a:ext>
                </a:extLst>
              </a:tr>
              <a:tr h="402884">
                <a:tc>
                  <a:txBody>
                    <a:bodyPr/>
                    <a:lstStyle/>
                    <a:p>
                      <a:pPr marL="0" indent="0">
                        <a:buFont typeface="Arial" panose="020B0604020202020204" pitchFamily="34" charset="0"/>
                        <a:buNone/>
                      </a:pPr>
                      <a:endParaRPr lang="en-GB" sz="1600"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endParaRPr lang="en-GB" sz="1600" dirty="0">
                        <a:solidFill>
                          <a:srgbClr val="000000"/>
                        </a:solidFill>
                        <a:effectLst/>
                        <a:latin typeface="Century Gothic" panose="020B0502020202020204" pitchFamily="34" charset="0"/>
                        <a:ea typeface="Calibri" panose="020F0502020204030204" pitchFamily="34" charset="0"/>
                        <a:cs typeface="Myriad Pro"/>
                      </a:endParaRPr>
                    </a:p>
                  </a:txBody>
                  <a:tcPr/>
                </a:tc>
                <a:extLst>
                  <a:ext uri="{0D108BD9-81ED-4DB2-BD59-A6C34878D82A}">
                    <a16:rowId xmlns:a16="http://schemas.microsoft.com/office/drawing/2014/main" val="10003"/>
                  </a:ext>
                </a:extLst>
              </a:tr>
              <a:tr h="402884">
                <a:tc>
                  <a:txBody>
                    <a:bodyPr/>
                    <a:lstStyle/>
                    <a:p>
                      <a:pPr marL="0" indent="0">
                        <a:buFont typeface="Arial" panose="020B0604020202020204" pitchFamily="34" charset="0"/>
                        <a:buNone/>
                      </a:pPr>
                      <a:endParaRPr lang="en-GB" sz="1600"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endParaRPr lang="en-GB" sz="1600" dirty="0">
                        <a:solidFill>
                          <a:srgbClr val="000000"/>
                        </a:solidFill>
                        <a:effectLst/>
                        <a:latin typeface="Century Gothic" panose="020B0502020202020204" pitchFamily="34" charset="0"/>
                        <a:ea typeface="Calibri" panose="020F0502020204030204" pitchFamily="34" charset="0"/>
                        <a:cs typeface="Myriad Pro"/>
                      </a:endParaRPr>
                    </a:p>
                  </a:txBody>
                  <a:tcPr/>
                </a:tc>
                <a:extLst>
                  <a:ext uri="{0D108BD9-81ED-4DB2-BD59-A6C34878D82A}">
                    <a16:rowId xmlns:a16="http://schemas.microsoft.com/office/drawing/2014/main" val="10004"/>
                  </a:ext>
                </a:extLst>
              </a:tr>
              <a:tr h="402884">
                <a:tc>
                  <a:txBody>
                    <a:bodyPr/>
                    <a:lstStyle/>
                    <a:p>
                      <a:pPr marL="0" indent="0">
                        <a:buFont typeface="Arial" panose="020B0604020202020204" pitchFamily="34" charset="0"/>
                        <a:buNone/>
                      </a:pPr>
                      <a:endParaRPr lang="en-GB" sz="1600"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endParaRPr lang="en-GB" sz="1600" dirty="0">
                        <a:solidFill>
                          <a:srgbClr val="000000"/>
                        </a:solidFill>
                        <a:effectLst/>
                        <a:latin typeface="Century Gothic" panose="020B0502020202020204" pitchFamily="34" charset="0"/>
                        <a:ea typeface="Calibri" panose="020F0502020204030204" pitchFamily="34" charset="0"/>
                        <a:cs typeface="Myriad Pro"/>
                      </a:endParaRPr>
                    </a:p>
                  </a:txBody>
                  <a:tcPr/>
                </a:tc>
                <a:extLst>
                  <a:ext uri="{0D108BD9-81ED-4DB2-BD59-A6C34878D82A}">
                    <a16:rowId xmlns:a16="http://schemas.microsoft.com/office/drawing/2014/main" val="10005"/>
                  </a:ext>
                </a:extLst>
              </a:tr>
              <a:tr h="402884">
                <a:tc>
                  <a:txBody>
                    <a:bodyPr/>
                    <a:lstStyle/>
                    <a:p>
                      <a:pPr marL="0" indent="0">
                        <a:buFont typeface="Arial" panose="020B0604020202020204" pitchFamily="34" charset="0"/>
                        <a:buNone/>
                      </a:pPr>
                      <a:endParaRPr lang="en-GB" sz="1600"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endParaRPr lang="en-GB" sz="1600" dirty="0">
                        <a:solidFill>
                          <a:srgbClr val="000000"/>
                        </a:solidFill>
                        <a:effectLst/>
                        <a:latin typeface="Century Gothic" panose="020B0502020202020204" pitchFamily="34" charset="0"/>
                        <a:ea typeface="Calibri" panose="020F0502020204030204" pitchFamily="34" charset="0"/>
                        <a:cs typeface="Myriad Pro"/>
                      </a:endParaRPr>
                    </a:p>
                  </a:txBody>
                  <a:tcPr/>
                </a:tc>
                <a:extLst>
                  <a:ext uri="{0D108BD9-81ED-4DB2-BD59-A6C34878D82A}">
                    <a16:rowId xmlns:a16="http://schemas.microsoft.com/office/drawing/2014/main" val="10006"/>
                  </a:ext>
                </a:extLst>
              </a:tr>
            </a:tbl>
          </a:graphicData>
        </a:graphic>
      </p:graphicFrame>
      <p:sp>
        <p:nvSpPr>
          <p:cNvPr id="7" name="TextBox 6"/>
          <p:cNvSpPr txBox="1"/>
          <p:nvPr/>
        </p:nvSpPr>
        <p:spPr>
          <a:xfrm>
            <a:off x="378884" y="1536781"/>
            <a:ext cx="2486979" cy="954107"/>
          </a:xfrm>
          <a:prstGeom prst="rect">
            <a:avLst/>
          </a:prstGeom>
          <a:noFill/>
        </p:spPr>
        <p:txBody>
          <a:bodyPr wrap="square" rtlCol="0">
            <a:spAutoFit/>
          </a:bodyPr>
          <a:lstStyle/>
          <a:p>
            <a:r>
              <a:rPr lang="en-GB" sz="1400" b="1" dirty="0">
                <a:latin typeface="Century Gothic" panose="020B0502020202020204" pitchFamily="34" charset="0"/>
              </a:rPr>
              <a:t>History – based</a:t>
            </a:r>
          </a:p>
          <a:p>
            <a:r>
              <a:rPr lang="en-GB" sz="1400" b="1" dirty="0">
                <a:latin typeface="Century Gothic" panose="020B0502020202020204" pitchFamily="34" charset="0"/>
              </a:rPr>
              <a:t>Historical questions to explore </a:t>
            </a:r>
          </a:p>
          <a:p>
            <a:r>
              <a:rPr lang="en-GB" sz="1400" b="1" dirty="0">
                <a:latin typeface="Century Gothic" panose="020B0502020202020204" pitchFamily="34" charset="0"/>
              </a:rPr>
              <a:t>with your class</a:t>
            </a: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3778" y="5096351"/>
            <a:ext cx="1289778" cy="1260000"/>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68700" y="5144141"/>
            <a:ext cx="1288800" cy="1288800"/>
          </a:xfrm>
          <a:prstGeom prst="rect">
            <a:avLst/>
          </a:prstGeom>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5" name="Slide Number Placeholder 4"/>
          <p:cNvSpPr>
            <a:spLocks noGrp="1"/>
          </p:cNvSpPr>
          <p:nvPr>
            <p:ph type="sldNum" sz="quarter" idx="12"/>
          </p:nvPr>
        </p:nvSpPr>
        <p:spPr/>
        <p:txBody>
          <a:bodyPr/>
          <a:lstStyle/>
          <a:p>
            <a:fld id="{783CD38E-C31D-4515-A670-E50640EE9A8F}" type="slidenum">
              <a:rPr lang="en-GB" smtClean="0"/>
              <a:t>46</a:t>
            </a:fld>
            <a:endParaRPr lang="en-GB" dirty="0"/>
          </a:p>
        </p:txBody>
      </p:sp>
    </p:spTree>
    <p:extLst>
      <p:ext uri="{BB962C8B-B14F-4D97-AF65-F5344CB8AC3E}">
        <p14:creationId xmlns:p14="http://schemas.microsoft.com/office/powerpoint/2010/main" val="278094273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894548"/>
          </a:xfrm>
        </p:spPr>
        <p:txBody>
          <a:bodyPr>
            <a:normAutofit/>
          </a:bodyPr>
          <a:lstStyle/>
          <a:p>
            <a:r>
              <a:rPr lang="en-GB" sz="2400" b="1" dirty="0">
                <a:latin typeface="Century Gothic" panose="020B0502020202020204" pitchFamily="34" charset="0"/>
              </a:rPr>
              <a:t>Dogger by Shirley Hughes (continued)</a:t>
            </a:r>
            <a:endParaRPr lang="en-GB" sz="2400" dirty="0"/>
          </a:p>
        </p:txBody>
      </p:sp>
      <p:pic>
        <p:nvPicPr>
          <p:cNvPr id="13" name="Content Placeholder 10" descr="C:\Users\Clive Davies\Desktop\NEW DOCUMENTS\Tests\Reading\Year 2\Dogger\Cover.png"/>
          <p:cNvPicPr>
            <a:picLocks noGrp="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378884" y="2566639"/>
            <a:ext cx="1504975" cy="1802547"/>
          </a:xfrm>
          <a:prstGeom prst="rect">
            <a:avLst/>
          </a:prstGeom>
          <a:noFill/>
          <a:ln>
            <a:noFill/>
          </a:ln>
        </p:spPr>
      </p:pic>
      <p:graphicFrame>
        <p:nvGraphicFramePr>
          <p:cNvPr id="8" name="Content Placeholder 7"/>
          <p:cNvGraphicFramePr>
            <a:graphicFrameLocks noGrp="1"/>
          </p:cNvGraphicFramePr>
          <p:nvPr>
            <p:ph sz="half" idx="2"/>
            <p:extLst>
              <p:ext uri="{D42A27DB-BD31-4B8C-83A1-F6EECF244321}">
                <p14:modId xmlns:p14="http://schemas.microsoft.com/office/powerpoint/2010/main" val="1158582191"/>
              </p:ext>
            </p:extLst>
          </p:nvPr>
        </p:nvGraphicFramePr>
        <p:xfrm>
          <a:off x="2858619" y="1259675"/>
          <a:ext cx="5519738" cy="4053049"/>
        </p:xfrm>
        <a:graphic>
          <a:graphicData uri="http://schemas.openxmlformats.org/drawingml/2006/table">
            <a:tbl>
              <a:tblPr firstRow="1" bandRow="1">
                <a:tableStyleId>{5C22544A-7EE6-4342-B048-85BDC9FD1C3A}</a:tableStyleId>
              </a:tblPr>
              <a:tblGrid>
                <a:gridCol w="1839913">
                  <a:extLst>
                    <a:ext uri="{9D8B030D-6E8A-4147-A177-3AD203B41FA5}">
                      <a16:colId xmlns:a16="http://schemas.microsoft.com/office/drawing/2014/main" val="20000"/>
                    </a:ext>
                  </a:extLst>
                </a:gridCol>
                <a:gridCol w="1839912">
                  <a:extLst>
                    <a:ext uri="{9D8B030D-6E8A-4147-A177-3AD203B41FA5}">
                      <a16:colId xmlns:a16="http://schemas.microsoft.com/office/drawing/2014/main" val="20001"/>
                    </a:ext>
                  </a:extLst>
                </a:gridCol>
                <a:gridCol w="1839913">
                  <a:extLst>
                    <a:ext uri="{9D8B030D-6E8A-4147-A177-3AD203B41FA5}">
                      <a16:colId xmlns:a16="http://schemas.microsoft.com/office/drawing/2014/main" val="20002"/>
                    </a:ext>
                  </a:extLst>
                </a:gridCol>
              </a:tblGrid>
              <a:tr h="541205">
                <a:tc gridSpan="3">
                  <a:txBody>
                    <a:bodyPr/>
                    <a:lstStyle/>
                    <a:p>
                      <a:r>
                        <a:rPr lang="en-GB" sz="1400" b="0" dirty="0">
                          <a:solidFill>
                            <a:schemeClr val="tx1"/>
                          </a:solidFill>
                          <a:latin typeface="Century Gothic" panose="020B0502020202020204" pitchFamily="34" charset="0"/>
                        </a:rPr>
                        <a:t>What are the advantages and disadvantages of having just one cuddly toy</a:t>
                      </a:r>
                      <a:r>
                        <a:rPr lang="en-GB" sz="1400" b="0" baseline="0" dirty="0">
                          <a:solidFill>
                            <a:schemeClr val="tx1"/>
                          </a:solidFill>
                          <a:latin typeface="Century Gothic" panose="020B0502020202020204" pitchFamily="34" charset="0"/>
                        </a:rPr>
                        <a:t>?</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402884">
                <a:tc>
                  <a:txBody>
                    <a:bodyPr/>
                    <a:lstStyle/>
                    <a:p>
                      <a:pPr marL="0" indent="0">
                        <a:buFont typeface="Arial" panose="020B0604020202020204" pitchFamily="34" charset="0"/>
                        <a:buNone/>
                      </a:pPr>
                      <a:endParaRPr lang="en-GB" sz="1400" b="1" dirty="0">
                        <a:solidFill>
                          <a:srgbClr val="000000"/>
                        </a:solidFill>
                        <a:effectLst/>
                        <a:latin typeface="Century Gothic" panose="020B0502020202020204" pitchFamily="34" charset="0"/>
                        <a:ea typeface="Calibri" panose="020F0502020204030204" pitchFamily="34" charset="0"/>
                        <a:cs typeface="Myriad Pro"/>
                      </a:endParaRPr>
                    </a:p>
                  </a:txBody>
                  <a:tcPr/>
                </a:tc>
                <a:tc>
                  <a:txBody>
                    <a:bodyPr/>
                    <a:lstStyle/>
                    <a:p>
                      <a:pPr marL="0" indent="0">
                        <a:buFont typeface="Arial" panose="020B0604020202020204" pitchFamily="34" charset="0"/>
                        <a:buNone/>
                      </a:pPr>
                      <a:r>
                        <a:rPr lang="en-GB" sz="1400" b="1" dirty="0">
                          <a:solidFill>
                            <a:srgbClr val="000000"/>
                          </a:solidFill>
                          <a:effectLst/>
                          <a:latin typeface="Century Gothic" panose="020B0502020202020204" pitchFamily="34" charset="0"/>
                          <a:ea typeface="Calibri" panose="020F0502020204030204" pitchFamily="34" charset="0"/>
                          <a:cs typeface="Myriad Pro"/>
                        </a:rPr>
                        <a:t>Advantages</a:t>
                      </a:r>
                    </a:p>
                  </a:txBody>
                  <a:tcPr/>
                </a:tc>
                <a:tc>
                  <a:txBody>
                    <a:bodyPr/>
                    <a:lstStyle/>
                    <a:p>
                      <a:pPr marL="0" indent="0">
                        <a:buFont typeface="Arial" panose="020B0604020202020204" pitchFamily="34" charset="0"/>
                        <a:buNone/>
                      </a:pPr>
                      <a:r>
                        <a:rPr lang="en-GB" sz="1400" b="1" dirty="0">
                          <a:solidFill>
                            <a:srgbClr val="000000"/>
                          </a:solidFill>
                          <a:effectLst/>
                          <a:latin typeface="Century Gothic" panose="020B0502020202020204" pitchFamily="34" charset="0"/>
                          <a:ea typeface="Calibri" panose="020F0502020204030204" pitchFamily="34" charset="0"/>
                          <a:cs typeface="Myriad Pro"/>
                        </a:rPr>
                        <a:t>Disadvantages</a:t>
                      </a:r>
                    </a:p>
                  </a:txBody>
                  <a:tcPr/>
                </a:tc>
                <a:extLst>
                  <a:ext uri="{0D108BD9-81ED-4DB2-BD59-A6C34878D82A}">
                    <a16:rowId xmlns:a16="http://schemas.microsoft.com/office/drawing/2014/main" val="10001"/>
                  </a:ext>
                </a:extLst>
              </a:tr>
              <a:tr h="402884">
                <a:tc>
                  <a:txBody>
                    <a:bodyPr/>
                    <a:lstStyle/>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txBody>
                  <a:tcPr/>
                </a:tc>
                <a:tc>
                  <a:txBody>
                    <a:bodyPr/>
                    <a:lstStyle/>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txBody>
                  <a:tcPr/>
                </a:tc>
                <a:tc>
                  <a:txBody>
                    <a:bodyPr/>
                    <a:lstStyle/>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txBody>
                  <a:tcPr/>
                </a:tc>
                <a:extLst>
                  <a:ext uri="{0D108BD9-81ED-4DB2-BD59-A6C34878D82A}">
                    <a16:rowId xmlns:a16="http://schemas.microsoft.com/office/drawing/2014/main" val="10002"/>
                  </a:ext>
                </a:extLst>
              </a:tr>
              <a:tr h="402884">
                <a:tc>
                  <a:txBody>
                    <a:bodyPr/>
                    <a:lstStyle/>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txBody>
                  <a:tcPr/>
                </a:tc>
                <a:tc>
                  <a:txBody>
                    <a:bodyPr/>
                    <a:lstStyle/>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txBody>
                  <a:tcPr/>
                </a:tc>
                <a:tc>
                  <a:txBody>
                    <a:bodyPr/>
                    <a:lstStyle/>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txBody>
                  <a:tcPr/>
                </a:tc>
                <a:extLst>
                  <a:ext uri="{0D108BD9-81ED-4DB2-BD59-A6C34878D82A}">
                    <a16:rowId xmlns:a16="http://schemas.microsoft.com/office/drawing/2014/main" val="10003"/>
                  </a:ext>
                </a:extLst>
              </a:tr>
              <a:tr h="402884">
                <a:tc>
                  <a:txBody>
                    <a:bodyPr/>
                    <a:lstStyle/>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txBody>
                  <a:tcPr/>
                </a:tc>
                <a:tc>
                  <a:txBody>
                    <a:bodyPr/>
                    <a:lstStyle/>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txBody>
                  <a:tcPr/>
                </a:tc>
                <a:tc>
                  <a:txBody>
                    <a:bodyPr/>
                    <a:lstStyle/>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txBody>
                  <a:tcPr/>
                </a:tc>
                <a:extLst>
                  <a:ext uri="{0D108BD9-81ED-4DB2-BD59-A6C34878D82A}">
                    <a16:rowId xmlns:a16="http://schemas.microsoft.com/office/drawing/2014/main" val="10004"/>
                  </a:ext>
                </a:extLst>
              </a:tr>
              <a:tr h="402884">
                <a:tc>
                  <a:txBody>
                    <a:bodyPr/>
                    <a:lstStyle/>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txBody>
                  <a:tcPr/>
                </a:tc>
                <a:tc>
                  <a:txBody>
                    <a:bodyPr/>
                    <a:lstStyle/>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txBody>
                  <a:tcPr/>
                </a:tc>
                <a:tc>
                  <a:txBody>
                    <a:bodyPr/>
                    <a:lstStyle/>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txBody>
                  <a:tcPr/>
                </a:tc>
                <a:extLst>
                  <a:ext uri="{0D108BD9-81ED-4DB2-BD59-A6C34878D82A}">
                    <a16:rowId xmlns:a16="http://schemas.microsoft.com/office/drawing/2014/main" val="10005"/>
                  </a:ext>
                </a:extLst>
              </a:tr>
              <a:tr h="402884">
                <a:tc>
                  <a:txBody>
                    <a:bodyPr/>
                    <a:lstStyle/>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txBody>
                  <a:tcPr/>
                </a:tc>
                <a:tc>
                  <a:txBody>
                    <a:bodyPr/>
                    <a:lstStyle/>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txBody>
                  <a:tcPr/>
                </a:tc>
                <a:tc>
                  <a:txBody>
                    <a:bodyPr/>
                    <a:lstStyle/>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txBody>
                  <a:tcPr/>
                </a:tc>
                <a:extLst>
                  <a:ext uri="{0D108BD9-81ED-4DB2-BD59-A6C34878D82A}">
                    <a16:rowId xmlns:a16="http://schemas.microsoft.com/office/drawing/2014/main" val="10006"/>
                  </a:ext>
                </a:extLst>
              </a:tr>
              <a:tr h="402884">
                <a:tc>
                  <a:txBody>
                    <a:bodyPr/>
                    <a:lstStyle/>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txBody>
                  <a:tcPr/>
                </a:tc>
                <a:tc>
                  <a:txBody>
                    <a:bodyPr/>
                    <a:lstStyle/>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txBody>
                  <a:tcPr/>
                </a:tc>
                <a:tc>
                  <a:txBody>
                    <a:bodyPr/>
                    <a:lstStyle/>
                    <a:p>
                      <a:pPr marL="0" indent="0">
                        <a:buFont typeface="Arial" panose="020B0604020202020204" pitchFamily="34" charset="0"/>
                        <a:buNone/>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txBody>
                  <a:tcPr/>
                </a:tc>
                <a:extLst>
                  <a:ext uri="{0D108BD9-81ED-4DB2-BD59-A6C34878D82A}">
                    <a16:rowId xmlns:a16="http://schemas.microsoft.com/office/drawing/2014/main" val="10007"/>
                  </a:ext>
                </a:extLst>
              </a:tr>
            </a:tbl>
          </a:graphicData>
        </a:graphic>
      </p:graphicFrame>
      <p:sp>
        <p:nvSpPr>
          <p:cNvPr id="7" name="TextBox 6"/>
          <p:cNvSpPr txBox="1"/>
          <p:nvPr/>
        </p:nvSpPr>
        <p:spPr>
          <a:xfrm>
            <a:off x="378884" y="1543825"/>
            <a:ext cx="2486979" cy="738664"/>
          </a:xfrm>
          <a:prstGeom prst="rect">
            <a:avLst/>
          </a:prstGeom>
          <a:noFill/>
        </p:spPr>
        <p:txBody>
          <a:bodyPr wrap="square" rtlCol="0">
            <a:spAutoFit/>
          </a:bodyPr>
          <a:lstStyle/>
          <a:p>
            <a:r>
              <a:rPr lang="en-GB" sz="1400" b="1" dirty="0">
                <a:latin typeface="Century Gothic" panose="020B0502020202020204" pitchFamily="34" charset="0"/>
              </a:rPr>
              <a:t>Writing – based</a:t>
            </a:r>
          </a:p>
          <a:p>
            <a:r>
              <a:rPr lang="en-GB" sz="1400" b="1" dirty="0">
                <a:latin typeface="Century Gothic" panose="020B0502020202020204" pitchFamily="34" charset="0"/>
              </a:rPr>
              <a:t>Questions to explore </a:t>
            </a:r>
          </a:p>
          <a:p>
            <a:r>
              <a:rPr lang="en-GB" sz="1400" b="1" dirty="0">
                <a:latin typeface="Century Gothic" panose="020B0502020202020204" pitchFamily="34" charset="0"/>
              </a:rPr>
              <a:t>with your class</a:t>
            </a: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2595" y="5028260"/>
            <a:ext cx="1289778" cy="1260000"/>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21208" y="5028260"/>
            <a:ext cx="1324800" cy="1271271"/>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34262" y="1788632"/>
            <a:ext cx="1866244" cy="1853366"/>
          </a:xfrm>
          <a:prstGeom prst="rect">
            <a:avLst/>
          </a:prstGeom>
        </p:spPr>
      </p:pic>
      <p:pic>
        <p:nvPicPr>
          <p:cNvPr id="4" name="Picture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34262" y="3641998"/>
            <a:ext cx="1866244" cy="1689856"/>
          </a:xfrm>
          <a:prstGeom prst="rect">
            <a:avLst/>
          </a:prstGeom>
        </p:spPr>
      </p:pic>
      <p:sp>
        <p:nvSpPr>
          <p:cNvPr id="6" name="Footer Placeholder 5"/>
          <p:cNvSpPr>
            <a:spLocks noGrp="1"/>
          </p:cNvSpPr>
          <p:nvPr>
            <p:ph type="ftr" sz="quarter" idx="11"/>
          </p:nvPr>
        </p:nvSpPr>
        <p:spPr/>
        <p:txBody>
          <a:bodyPr/>
          <a:lstStyle/>
          <a:p>
            <a:r>
              <a:rPr lang="en-GB"/>
              <a:t>© Focus Education UK Ltd</a:t>
            </a:r>
            <a:endParaRPr lang="en-GB" dirty="0"/>
          </a:p>
        </p:txBody>
      </p:sp>
      <p:sp>
        <p:nvSpPr>
          <p:cNvPr id="10" name="Slide Number Placeholder 9"/>
          <p:cNvSpPr>
            <a:spLocks noGrp="1"/>
          </p:cNvSpPr>
          <p:nvPr>
            <p:ph type="sldNum" sz="quarter" idx="12"/>
          </p:nvPr>
        </p:nvSpPr>
        <p:spPr/>
        <p:txBody>
          <a:bodyPr/>
          <a:lstStyle/>
          <a:p>
            <a:fld id="{783CD38E-C31D-4515-A670-E50640EE9A8F}" type="slidenum">
              <a:rPr lang="en-GB" smtClean="0"/>
              <a:t>47</a:t>
            </a:fld>
            <a:endParaRPr lang="en-GB" dirty="0"/>
          </a:p>
        </p:txBody>
      </p:sp>
    </p:spTree>
    <p:extLst>
      <p:ext uri="{BB962C8B-B14F-4D97-AF65-F5344CB8AC3E}">
        <p14:creationId xmlns:p14="http://schemas.microsoft.com/office/powerpoint/2010/main" val="299975496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786504"/>
          </a:xfrm>
        </p:spPr>
        <p:txBody>
          <a:bodyPr>
            <a:normAutofit/>
          </a:bodyPr>
          <a:lstStyle/>
          <a:p>
            <a:r>
              <a:rPr lang="en-GB" sz="2400" b="1" dirty="0">
                <a:latin typeface="Century Gothic" panose="020B0502020202020204" pitchFamily="34" charset="0"/>
              </a:rPr>
              <a:t>Dogger by Shirley Hughes (continued)</a:t>
            </a:r>
            <a:endParaRPr lang="en-GB" sz="2400" dirty="0"/>
          </a:p>
        </p:txBody>
      </p:sp>
      <p:pic>
        <p:nvPicPr>
          <p:cNvPr id="13" name="Content Placeholder 10" descr="C:\Users\Clive Davies\Desktop\NEW DOCUMENTS\Tests\Reading\Year 2\Dogger\Cover.png"/>
          <p:cNvPicPr>
            <a:picLocks noGrp="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426752" y="2502424"/>
            <a:ext cx="1504975" cy="1802547"/>
          </a:xfrm>
          <a:prstGeom prst="rect">
            <a:avLst/>
          </a:prstGeom>
          <a:noFill/>
          <a:ln>
            <a:noFill/>
          </a:ln>
        </p:spPr>
      </p:pic>
      <p:graphicFrame>
        <p:nvGraphicFramePr>
          <p:cNvPr id="8" name="Content Placeholder 7"/>
          <p:cNvGraphicFramePr>
            <a:graphicFrameLocks noGrp="1"/>
          </p:cNvGraphicFramePr>
          <p:nvPr>
            <p:ph sz="half" idx="2"/>
            <p:extLst>
              <p:ext uri="{D42A27DB-BD31-4B8C-83A1-F6EECF244321}">
                <p14:modId xmlns:p14="http://schemas.microsoft.com/office/powerpoint/2010/main" val="1450074244"/>
              </p:ext>
            </p:extLst>
          </p:nvPr>
        </p:nvGraphicFramePr>
        <p:xfrm>
          <a:off x="2995612" y="1332200"/>
          <a:ext cx="5519738" cy="4500961"/>
        </p:xfrm>
        <a:graphic>
          <a:graphicData uri="http://schemas.openxmlformats.org/drawingml/2006/table">
            <a:tbl>
              <a:tblPr firstRow="1" bandRow="1">
                <a:tableStyleId>{5C22544A-7EE6-4342-B048-85BDC9FD1C3A}</a:tableStyleId>
              </a:tblPr>
              <a:tblGrid>
                <a:gridCol w="5519738">
                  <a:extLst>
                    <a:ext uri="{9D8B030D-6E8A-4147-A177-3AD203B41FA5}">
                      <a16:colId xmlns:a16="http://schemas.microsoft.com/office/drawing/2014/main" val="20000"/>
                    </a:ext>
                  </a:extLst>
                </a:gridCol>
              </a:tblGrid>
              <a:tr h="541205">
                <a:tc>
                  <a:txBody>
                    <a:bodyPr/>
                    <a:lstStyle/>
                    <a:p>
                      <a:r>
                        <a:rPr lang="en-GB" sz="1400" b="0" dirty="0">
                          <a:solidFill>
                            <a:schemeClr val="tx1"/>
                          </a:solidFill>
                          <a:latin typeface="Century Gothic" panose="020B0502020202020204" pitchFamily="34" charset="0"/>
                        </a:rPr>
                        <a:t>What makes a special brother/ sister (friend)</a:t>
                      </a:r>
                      <a:r>
                        <a:rPr lang="en-GB" sz="1400" b="0" baseline="0" dirty="0">
                          <a:solidFill>
                            <a:schemeClr val="tx1"/>
                          </a:solidFill>
                          <a:latin typeface="Century Gothic" panose="020B0502020202020204" pitchFamily="34" charset="0"/>
                        </a:rPr>
                        <a:t>?</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402884">
                <a:tc>
                  <a:txBody>
                    <a:bodyPr/>
                    <a:lstStyle/>
                    <a:p>
                      <a:pPr marL="0" indent="0">
                        <a:buFont typeface="Arial" panose="020B0604020202020204" pitchFamily="34" charset="0"/>
                        <a:buNone/>
                      </a:pPr>
                      <a:endParaRPr lang="en-GB" sz="1600" b="1" dirty="0">
                        <a:solidFill>
                          <a:srgbClr val="000000"/>
                        </a:solidFill>
                        <a:effectLst/>
                        <a:latin typeface="Century Gothic" panose="020B0502020202020204" pitchFamily="34" charset="0"/>
                        <a:ea typeface="Calibri" panose="020F0502020204030204" pitchFamily="34" charset="0"/>
                        <a:cs typeface="Myriad Pro"/>
                      </a:endParaRPr>
                    </a:p>
                  </a:txBody>
                  <a:tcPr/>
                </a:tc>
                <a:extLst>
                  <a:ext uri="{0D108BD9-81ED-4DB2-BD59-A6C34878D82A}">
                    <a16:rowId xmlns:a16="http://schemas.microsoft.com/office/drawing/2014/main" val="10001"/>
                  </a:ext>
                </a:extLst>
              </a:tr>
              <a:tr h="444609">
                <a:tc>
                  <a:txBody>
                    <a:bodyPr/>
                    <a:lstStyle/>
                    <a:p>
                      <a:pPr marL="0" indent="0">
                        <a:buFont typeface="Arial" panose="020B0604020202020204" pitchFamily="34" charset="0"/>
                        <a:buNone/>
                      </a:pPr>
                      <a:endParaRPr lang="en-GB" sz="1600" dirty="0">
                        <a:solidFill>
                          <a:srgbClr val="000000"/>
                        </a:solidFill>
                        <a:effectLst/>
                        <a:latin typeface="Century Gothic" panose="020B0502020202020204" pitchFamily="34" charset="0"/>
                        <a:ea typeface="Calibri" panose="020F0502020204030204" pitchFamily="34" charset="0"/>
                        <a:cs typeface="Myriad Pro"/>
                      </a:endParaRPr>
                    </a:p>
                  </a:txBody>
                  <a:tcPr/>
                </a:tc>
                <a:extLst>
                  <a:ext uri="{0D108BD9-81ED-4DB2-BD59-A6C34878D82A}">
                    <a16:rowId xmlns:a16="http://schemas.microsoft.com/office/drawing/2014/main" val="10002"/>
                  </a:ext>
                </a:extLst>
              </a:tr>
              <a:tr h="444609">
                <a:tc>
                  <a:txBody>
                    <a:bodyPr/>
                    <a:lstStyle/>
                    <a:p>
                      <a:pPr marL="0" indent="0">
                        <a:buFont typeface="Arial" panose="020B0604020202020204" pitchFamily="34" charset="0"/>
                        <a:buNone/>
                      </a:pPr>
                      <a:endParaRPr lang="en-GB" sz="1600" dirty="0">
                        <a:solidFill>
                          <a:srgbClr val="000000"/>
                        </a:solidFill>
                        <a:effectLst/>
                        <a:latin typeface="Century Gothic" panose="020B0502020202020204" pitchFamily="34" charset="0"/>
                        <a:ea typeface="Calibri" panose="020F0502020204030204" pitchFamily="34" charset="0"/>
                        <a:cs typeface="Myriad Pro"/>
                      </a:endParaRPr>
                    </a:p>
                  </a:txBody>
                  <a:tcPr/>
                </a:tc>
                <a:extLst>
                  <a:ext uri="{0D108BD9-81ED-4DB2-BD59-A6C34878D82A}">
                    <a16:rowId xmlns:a16="http://schemas.microsoft.com/office/drawing/2014/main" val="10003"/>
                  </a:ext>
                </a:extLst>
              </a:tr>
              <a:tr h="444609">
                <a:tc>
                  <a:txBody>
                    <a:bodyPr/>
                    <a:lstStyle/>
                    <a:p>
                      <a:pPr marL="0" indent="0">
                        <a:buFont typeface="Arial" panose="020B0604020202020204" pitchFamily="34" charset="0"/>
                        <a:buNone/>
                      </a:pPr>
                      <a:endParaRPr lang="en-GB" sz="1600" dirty="0">
                        <a:solidFill>
                          <a:srgbClr val="000000"/>
                        </a:solidFill>
                        <a:effectLst/>
                        <a:latin typeface="Century Gothic" panose="020B0502020202020204" pitchFamily="34" charset="0"/>
                        <a:ea typeface="Calibri" panose="020F0502020204030204" pitchFamily="34" charset="0"/>
                        <a:cs typeface="Myriad Pro"/>
                      </a:endParaRPr>
                    </a:p>
                  </a:txBody>
                  <a:tcPr/>
                </a:tc>
                <a:extLst>
                  <a:ext uri="{0D108BD9-81ED-4DB2-BD59-A6C34878D82A}">
                    <a16:rowId xmlns:a16="http://schemas.microsoft.com/office/drawing/2014/main" val="10004"/>
                  </a:ext>
                </a:extLst>
              </a:tr>
              <a:tr h="444609">
                <a:tc>
                  <a:txBody>
                    <a:bodyPr/>
                    <a:lstStyle/>
                    <a:p>
                      <a:pPr marL="0" indent="0">
                        <a:buFont typeface="Arial" panose="020B0604020202020204" pitchFamily="34" charset="0"/>
                        <a:buNone/>
                      </a:pPr>
                      <a:endParaRPr lang="en-GB" sz="1600" dirty="0">
                        <a:solidFill>
                          <a:srgbClr val="000000"/>
                        </a:solidFill>
                        <a:effectLst/>
                        <a:latin typeface="Century Gothic" panose="020B0502020202020204" pitchFamily="34" charset="0"/>
                        <a:ea typeface="Calibri" panose="020F0502020204030204" pitchFamily="34" charset="0"/>
                        <a:cs typeface="Myriad Pro"/>
                      </a:endParaRPr>
                    </a:p>
                  </a:txBody>
                  <a:tcPr/>
                </a:tc>
                <a:extLst>
                  <a:ext uri="{0D108BD9-81ED-4DB2-BD59-A6C34878D82A}">
                    <a16:rowId xmlns:a16="http://schemas.microsoft.com/office/drawing/2014/main" val="10005"/>
                  </a:ext>
                </a:extLst>
              </a:tr>
              <a:tr h="444609">
                <a:tc>
                  <a:txBody>
                    <a:bodyPr/>
                    <a:lstStyle/>
                    <a:p>
                      <a:pPr marL="0" indent="0">
                        <a:buFont typeface="Arial" panose="020B0604020202020204" pitchFamily="34" charset="0"/>
                        <a:buNone/>
                      </a:pPr>
                      <a:endParaRPr lang="en-GB" sz="1600" dirty="0">
                        <a:solidFill>
                          <a:srgbClr val="000000"/>
                        </a:solidFill>
                        <a:effectLst/>
                        <a:latin typeface="Century Gothic" panose="020B0502020202020204" pitchFamily="34" charset="0"/>
                        <a:ea typeface="Calibri" panose="020F0502020204030204" pitchFamily="34" charset="0"/>
                        <a:cs typeface="Myriad Pro"/>
                      </a:endParaRPr>
                    </a:p>
                  </a:txBody>
                  <a:tcPr/>
                </a:tc>
                <a:extLst>
                  <a:ext uri="{0D108BD9-81ED-4DB2-BD59-A6C34878D82A}">
                    <a16:rowId xmlns:a16="http://schemas.microsoft.com/office/drawing/2014/main" val="10006"/>
                  </a:ext>
                </a:extLst>
              </a:tr>
              <a:tr h="444609">
                <a:tc>
                  <a:txBody>
                    <a:bodyPr/>
                    <a:lstStyle/>
                    <a:p>
                      <a:pPr marL="0" indent="0">
                        <a:buFont typeface="Arial" panose="020B0604020202020204" pitchFamily="34" charset="0"/>
                        <a:buNone/>
                      </a:pPr>
                      <a:endParaRPr lang="en-GB" sz="1600" dirty="0">
                        <a:solidFill>
                          <a:srgbClr val="000000"/>
                        </a:solidFill>
                        <a:effectLst/>
                        <a:latin typeface="Century Gothic" panose="020B0502020202020204" pitchFamily="34" charset="0"/>
                        <a:ea typeface="Calibri" panose="020F0502020204030204" pitchFamily="34" charset="0"/>
                        <a:cs typeface="Myriad Pro"/>
                      </a:endParaRPr>
                    </a:p>
                  </a:txBody>
                  <a:tcPr/>
                </a:tc>
                <a:extLst>
                  <a:ext uri="{0D108BD9-81ED-4DB2-BD59-A6C34878D82A}">
                    <a16:rowId xmlns:a16="http://schemas.microsoft.com/office/drawing/2014/main" val="10007"/>
                  </a:ext>
                </a:extLst>
              </a:tr>
              <a:tr h="444609">
                <a:tc>
                  <a:txBody>
                    <a:bodyPr/>
                    <a:lstStyle/>
                    <a:p>
                      <a:pPr marL="0" indent="0">
                        <a:buFont typeface="Arial" panose="020B0604020202020204" pitchFamily="34" charset="0"/>
                        <a:buNone/>
                      </a:pPr>
                      <a:endParaRPr lang="en-GB" sz="1600" dirty="0">
                        <a:solidFill>
                          <a:srgbClr val="000000"/>
                        </a:solidFill>
                        <a:effectLst/>
                        <a:latin typeface="Century Gothic" panose="020B0502020202020204" pitchFamily="34" charset="0"/>
                        <a:ea typeface="Calibri" panose="020F0502020204030204" pitchFamily="34" charset="0"/>
                        <a:cs typeface="Myriad Pro"/>
                      </a:endParaRPr>
                    </a:p>
                  </a:txBody>
                  <a:tcPr/>
                </a:tc>
                <a:extLst>
                  <a:ext uri="{0D108BD9-81ED-4DB2-BD59-A6C34878D82A}">
                    <a16:rowId xmlns:a16="http://schemas.microsoft.com/office/drawing/2014/main" val="10008"/>
                  </a:ext>
                </a:extLst>
              </a:tr>
              <a:tr h="444609">
                <a:tc>
                  <a:txBody>
                    <a:bodyPr/>
                    <a:lstStyle/>
                    <a:p>
                      <a:pPr marL="0" indent="0">
                        <a:buFont typeface="Arial" panose="020B0604020202020204" pitchFamily="34" charset="0"/>
                        <a:buNone/>
                      </a:pPr>
                      <a:endParaRPr lang="en-GB" sz="1600" dirty="0">
                        <a:solidFill>
                          <a:srgbClr val="000000"/>
                        </a:solidFill>
                        <a:effectLst/>
                        <a:latin typeface="Century Gothic" panose="020B0502020202020204" pitchFamily="34" charset="0"/>
                        <a:ea typeface="Calibri" panose="020F0502020204030204" pitchFamily="34" charset="0"/>
                        <a:cs typeface="Myriad Pro"/>
                      </a:endParaRPr>
                    </a:p>
                  </a:txBody>
                  <a:tcPr/>
                </a:tc>
                <a:extLst>
                  <a:ext uri="{0D108BD9-81ED-4DB2-BD59-A6C34878D82A}">
                    <a16:rowId xmlns:a16="http://schemas.microsoft.com/office/drawing/2014/main" val="10009"/>
                  </a:ext>
                </a:extLst>
              </a:tr>
            </a:tbl>
          </a:graphicData>
        </a:graphic>
      </p:graphicFrame>
      <p:sp>
        <p:nvSpPr>
          <p:cNvPr id="7" name="TextBox 6"/>
          <p:cNvSpPr txBox="1"/>
          <p:nvPr/>
        </p:nvSpPr>
        <p:spPr>
          <a:xfrm>
            <a:off x="378884" y="1195864"/>
            <a:ext cx="2486979" cy="954107"/>
          </a:xfrm>
          <a:prstGeom prst="rect">
            <a:avLst/>
          </a:prstGeom>
          <a:noFill/>
        </p:spPr>
        <p:txBody>
          <a:bodyPr wrap="square" rtlCol="0">
            <a:spAutoFit/>
          </a:bodyPr>
          <a:lstStyle/>
          <a:p>
            <a:endParaRPr lang="en-GB" sz="1400" b="1" dirty="0">
              <a:latin typeface="Century Gothic" panose="020B0502020202020204" pitchFamily="34" charset="0"/>
            </a:endParaRPr>
          </a:p>
          <a:p>
            <a:r>
              <a:rPr lang="en-GB" sz="1400" b="1" dirty="0">
                <a:latin typeface="Century Gothic" panose="020B0502020202020204" pitchFamily="34" charset="0"/>
              </a:rPr>
              <a:t>Writing – based</a:t>
            </a:r>
          </a:p>
          <a:p>
            <a:r>
              <a:rPr lang="en-GB" sz="1400" b="1" dirty="0">
                <a:latin typeface="Century Gothic" panose="020B0502020202020204" pitchFamily="34" charset="0"/>
              </a:rPr>
              <a:t>Questions to explore </a:t>
            </a:r>
          </a:p>
          <a:p>
            <a:r>
              <a:rPr lang="en-GB" sz="1400" b="1" dirty="0">
                <a:latin typeface="Century Gothic" panose="020B0502020202020204" pitchFamily="34" charset="0"/>
              </a:rPr>
              <a:t>with your class</a:t>
            </a: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6958" y="5039698"/>
            <a:ext cx="1289778" cy="1260000"/>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36736" y="5062970"/>
            <a:ext cx="1288800" cy="1236728"/>
          </a:xfrm>
          <a:prstGeom prst="rect">
            <a:avLst/>
          </a:prstGeom>
        </p:spPr>
      </p:pic>
      <p:pic>
        <p:nvPicPr>
          <p:cNvPr id="4" name="Picture 3"/>
          <p:cNvPicPr>
            <a:picLocks noChangeAspect="1"/>
          </p:cNvPicPr>
          <p:nvPr/>
        </p:nvPicPr>
        <p:blipFill>
          <a:blip r:embed="rId5"/>
          <a:stretch>
            <a:fillRect/>
          </a:stretch>
        </p:blipFill>
        <p:spPr>
          <a:xfrm>
            <a:off x="3028950" y="1893329"/>
            <a:ext cx="2560482" cy="3915043"/>
          </a:xfrm>
          <a:prstGeom prst="rect">
            <a:avLst/>
          </a:prstGeom>
        </p:spPr>
      </p:pic>
      <p:sp>
        <p:nvSpPr>
          <p:cNvPr id="5" name="Footer Placeholder 4"/>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48</a:t>
            </a:fld>
            <a:endParaRPr lang="en-GB" dirty="0"/>
          </a:p>
        </p:txBody>
      </p:sp>
    </p:spTree>
    <p:extLst>
      <p:ext uri="{BB962C8B-B14F-4D97-AF65-F5344CB8AC3E}">
        <p14:creationId xmlns:p14="http://schemas.microsoft.com/office/powerpoint/2010/main" val="176767748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635319"/>
            <a:ext cx="7772400" cy="2387600"/>
          </a:xfrm>
        </p:spPr>
        <p:txBody>
          <a:bodyPr>
            <a:normAutofit/>
          </a:bodyPr>
          <a:lstStyle/>
          <a:p>
            <a:r>
              <a:rPr lang="en-GB" sz="4400" b="1" dirty="0">
                <a:solidFill>
                  <a:srgbClr val="0070C0"/>
                </a:solidFill>
                <a:latin typeface="Century Gothic" panose="020B0502020202020204" pitchFamily="34" charset="0"/>
              </a:rPr>
              <a:t>Examples to use with </a:t>
            </a:r>
            <a:br>
              <a:rPr lang="en-GB" sz="4400" b="1" dirty="0">
                <a:solidFill>
                  <a:srgbClr val="0070C0"/>
                </a:solidFill>
                <a:latin typeface="Century Gothic" panose="020B0502020202020204" pitchFamily="34" charset="0"/>
              </a:rPr>
            </a:br>
            <a:r>
              <a:rPr lang="en-GB" sz="4400" b="1" dirty="0">
                <a:solidFill>
                  <a:srgbClr val="0070C0"/>
                </a:solidFill>
                <a:latin typeface="Century Gothic" panose="020B0502020202020204" pitchFamily="34" charset="0"/>
              </a:rPr>
              <a:t>Lower Key Stage Two</a:t>
            </a:r>
          </a:p>
        </p:txBody>
      </p:sp>
      <p:sp>
        <p:nvSpPr>
          <p:cNvPr id="3" name="Subtitle 2"/>
          <p:cNvSpPr>
            <a:spLocks noGrp="1"/>
          </p:cNvSpPr>
          <p:nvPr>
            <p:ph type="subTitle" idx="1"/>
          </p:nvPr>
        </p:nvSpPr>
        <p:spPr>
          <a:xfrm>
            <a:off x="1143000" y="4259960"/>
            <a:ext cx="6858000" cy="1655762"/>
          </a:xfrm>
        </p:spPr>
        <p:txBody>
          <a:bodyPr>
            <a:normAutofit/>
          </a:bodyPr>
          <a:lstStyle/>
          <a:p>
            <a:r>
              <a:rPr lang="en-GB" sz="2800" dirty="0">
                <a:latin typeface="Century Gothic" panose="020B0502020202020204" pitchFamily="34" charset="0"/>
              </a:rPr>
              <a:t>Danny Champion of the World </a:t>
            </a:r>
          </a:p>
          <a:p>
            <a:r>
              <a:rPr lang="en-GB" sz="2800" dirty="0">
                <a:latin typeface="Century Gothic" panose="020B0502020202020204" pitchFamily="34" charset="0"/>
              </a:rPr>
              <a:t>by Roald Dahl</a:t>
            </a:r>
          </a:p>
        </p:txBody>
      </p:sp>
      <p:pic>
        <p:nvPicPr>
          <p:cNvPr id="4" name="Picture 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57950" y="84633"/>
            <a:ext cx="2476304" cy="174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Footer Placeholder 4"/>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49</a:t>
            </a:fld>
            <a:endParaRPr lang="en-GB" dirty="0"/>
          </a:p>
        </p:txBody>
      </p:sp>
    </p:spTree>
    <p:extLst>
      <p:ext uri="{BB962C8B-B14F-4D97-AF65-F5344CB8AC3E}">
        <p14:creationId xmlns:p14="http://schemas.microsoft.com/office/powerpoint/2010/main" val="90276502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0293" y="365126"/>
            <a:ext cx="8385717" cy="950767"/>
          </a:xfrm>
        </p:spPr>
        <p:txBody>
          <a:bodyPr>
            <a:normAutofit/>
          </a:bodyPr>
          <a:lstStyle/>
          <a:p>
            <a:r>
              <a:rPr lang="en-GB" sz="2400" b="1" dirty="0">
                <a:latin typeface="Century Gothic" panose="020B0502020202020204" pitchFamily="34" charset="0"/>
              </a:rPr>
              <a:t>Danny Champion of the World by Roald Dahl</a:t>
            </a:r>
          </a:p>
        </p:txBody>
      </p:sp>
      <p:sp>
        <p:nvSpPr>
          <p:cNvPr id="5" name="Content Placeholder 4"/>
          <p:cNvSpPr>
            <a:spLocks noGrp="1"/>
          </p:cNvSpPr>
          <p:nvPr>
            <p:ph sz="half" idx="1"/>
          </p:nvPr>
        </p:nvSpPr>
        <p:spPr>
          <a:xfrm>
            <a:off x="4572000" y="1480955"/>
            <a:ext cx="3886200" cy="4351338"/>
          </a:xfrm>
        </p:spPr>
        <p:txBody>
          <a:bodyPr>
            <a:normAutofit/>
          </a:bodyPr>
          <a:lstStyle/>
          <a:p>
            <a:r>
              <a:rPr lang="en-GB" sz="1400" dirty="0">
                <a:latin typeface="Century Gothic" panose="020B0502020202020204" pitchFamily="34" charset="0"/>
              </a:rPr>
              <a:t>Provide learners with enough time to read the book and enjoy it.</a:t>
            </a:r>
          </a:p>
          <a:p>
            <a:r>
              <a:rPr lang="en-GB" sz="1400" dirty="0">
                <a:latin typeface="Century Gothic" panose="020B0502020202020204" pitchFamily="34" charset="0"/>
              </a:rPr>
              <a:t>How does the book compare with other Roald Dahl books?</a:t>
            </a:r>
          </a:p>
          <a:p>
            <a:r>
              <a:rPr lang="en-GB" sz="1400" dirty="0">
                <a:latin typeface="Century Gothic" panose="020B0502020202020204" pitchFamily="34" charset="0"/>
              </a:rPr>
              <a:t>What is the stand-out moment for you when you read it?</a:t>
            </a:r>
          </a:p>
          <a:p>
            <a:r>
              <a:rPr lang="en-GB" sz="1400" dirty="0">
                <a:latin typeface="Century Gothic" panose="020B0502020202020204" pitchFamily="34" charset="0"/>
              </a:rPr>
              <a:t>Which strong characters has the author been able to create?</a:t>
            </a:r>
          </a:p>
          <a:p>
            <a:r>
              <a:rPr lang="en-GB" sz="1400" dirty="0">
                <a:latin typeface="Century Gothic" panose="020B0502020202020204" pitchFamily="34" charset="0"/>
              </a:rPr>
              <a:t>Danny and his father often break the law in this book. Do you think that a terrible crime has been committed when they do so?</a:t>
            </a:r>
          </a:p>
          <a:p>
            <a:r>
              <a:rPr lang="en-GB" sz="1400" dirty="0">
                <a:latin typeface="Century Gothic" panose="020B0502020202020204" pitchFamily="34" charset="0"/>
              </a:rPr>
              <a:t>Does this raise questions about the law always being fair?</a:t>
            </a:r>
          </a:p>
          <a:p>
            <a:endParaRPr lang="en-GB" sz="1600" dirty="0">
              <a:latin typeface="Century Gothic" panose="020B0502020202020204" pitchFamily="34" charset="0"/>
            </a:endParaRPr>
          </a:p>
          <a:p>
            <a:endParaRPr lang="en-GB" sz="1600" dirty="0">
              <a:latin typeface="Century Gothic" panose="020B0502020202020204" pitchFamily="34" charset="0"/>
            </a:endParaRPr>
          </a:p>
          <a:p>
            <a:endParaRPr lang="en-GB"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32980" y="4572293"/>
            <a:ext cx="1289778" cy="1260000"/>
          </a:xfrm>
          <a:prstGeom prst="rect">
            <a:avLst/>
          </a:prstGeom>
        </p:spPr>
      </p:pic>
      <p:pic>
        <p:nvPicPr>
          <p:cNvPr id="9" name="Picture 8" descr="C:\Users\Clive Davies\Desktop\NEW DOCUMENTS\Tests\Reading\Year 3\Danny ch of the world\cover.png"/>
          <p:cNvPicPr/>
          <p:nvPr/>
        </p:nvPicPr>
        <p:blipFill>
          <a:blip r:embed="rId3">
            <a:extLst>
              <a:ext uri="{28A0092B-C50C-407E-A947-70E740481C1C}">
                <a14:useLocalDpi xmlns:a14="http://schemas.microsoft.com/office/drawing/2010/main" val="0"/>
              </a:ext>
            </a:extLst>
          </a:blip>
          <a:srcRect/>
          <a:stretch>
            <a:fillRect/>
          </a:stretch>
        </p:blipFill>
        <p:spPr bwMode="auto">
          <a:xfrm>
            <a:off x="1411094" y="1583873"/>
            <a:ext cx="1733550" cy="2638425"/>
          </a:xfrm>
          <a:prstGeom prst="rect">
            <a:avLst/>
          </a:prstGeom>
          <a:noFill/>
          <a:ln>
            <a:noFill/>
          </a:ln>
        </p:spPr>
      </p:pic>
      <p:sp>
        <p:nvSpPr>
          <p:cNvPr id="4" name="Footer Placeholder 3"/>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50</a:t>
            </a:fld>
            <a:endParaRPr lang="en-GB" dirty="0"/>
          </a:p>
        </p:txBody>
      </p:sp>
    </p:spTree>
    <p:extLst>
      <p:ext uri="{BB962C8B-B14F-4D97-AF65-F5344CB8AC3E}">
        <p14:creationId xmlns:p14="http://schemas.microsoft.com/office/powerpoint/2010/main" val="87562165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351" y="164680"/>
            <a:ext cx="8675649" cy="1325563"/>
          </a:xfrm>
        </p:spPr>
        <p:txBody>
          <a:bodyPr>
            <a:normAutofit/>
          </a:bodyPr>
          <a:lstStyle/>
          <a:p>
            <a:r>
              <a:rPr lang="en-GB" sz="2400" b="1" dirty="0">
                <a:latin typeface="Century Gothic" panose="020B0502020202020204" pitchFamily="34" charset="0"/>
              </a:rPr>
              <a:t>Danny Champion of the World by Roald Dahl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492681915"/>
              </p:ext>
            </p:extLst>
          </p:nvPr>
        </p:nvGraphicFramePr>
        <p:xfrm>
          <a:off x="3124401" y="1493948"/>
          <a:ext cx="5156716" cy="4792608"/>
        </p:xfrm>
        <a:graphic>
          <a:graphicData uri="http://schemas.openxmlformats.org/drawingml/2006/table">
            <a:tbl>
              <a:tblPr firstRow="1" bandRow="1">
                <a:tableStyleId>{5C22544A-7EE6-4342-B048-85BDC9FD1C3A}</a:tableStyleId>
              </a:tblPr>
              <a:tblGrid>
                <a:gridCol w="2578358">
                  <a:extLst>
                    <a:ext uri="{9D8B030D-6E8A-4147-A177-3AD203B41FA5}">
                      <a16:colId xmlns:a16="http://schemas.microsoft.com/office/drawing/2014/main" val="20000"/>
                    </a:ext>
                  </a:extLst>
                </a:gridCol>
                <a:gridCol w="2578358">
                  <a:extLst>
                    <a:ext uri="{9D8B030D-6E8A-4147-A177-3AD203B41FA5}">
                      <a16:colId xmlns:a16="http://schemas.microsoft.com/office/drawing/2014/main" val="20001"/>
                    </a:ext>
                  </a:extLst>
                </a:gridCol>
              </a:tblGrid>
              <a:tr h="1141729">
                <a:tc gridSpan="2">
                  <a:txBody>
                    <a:bodyPr/>
                    <a:lstStyle/>
                    <a:p>
                      <a:r>
                        <a:rPr lang="en-GB" sz="1400" b="0" kern="1200" dirty="0">
                          <a:solidFill>
                            <a:schemeClr val="tx1"/>
                          </a:solidFill>
                          <a:effectLst/>
                          <a:latin typeface="Century Gothic" panose="020B0502020202020204" pitchFamily="34" charset="0"/>
                          <a:ea typeface="+mn-ea"/>
                          <a:cs typeface="+mn-cs"/>
                        </a:rPr>
                        <a:t>Which character do you think would best fit the following description? Write one sentence about them to capture their character.</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tc hMerge="1">
                  <a:txBody>
                    <a:bodyPr/>
                    <a:lstStyle/>
                    <a:p>
                      <a:endParaRPr lang="en-GB"/>
                    </a:p>
                  </a:txBody>
                  <a:tcPr/>
                </a:tc>
                <a:extLst>
                  <a:ext uri="{0D108BD9-81ED-4DB2-BD59-A6C34878D82A}">
                    <a16:rowId xmlns:a16="http://schemas.microsoft.com/office/drawing/2014/main" val="10000"/>
                  </a:ext>
                </a:extLst>
              </a:tr>
              <a:tr h="1141729">
                <a:tc gridSpan="2">
                  <a:txBody>
                    <a:bodyPr/>
                    <a:lstStyle/>
                    <a:p>
                      <a:pPr marL="285750" lvl="0" indent="-285750">
                        <a:buFont typeface="Arial" panose="020B0604020202020204" pitchFamily="34" charset="0"/>
                        <a:buChar char="•"/>
                      </a:pPr>
                      <a:r>
                        <a:rPr lang="en-GB" sz="1400" b="1" kern="1200" dirty="0">
                          <a:solidFill>
                            <a:schemeClr val="dk1"/>
                          </a:solidFill>
                          <a:effectLst/>
                          <a:latin typeface="Century Gothic" panose="020B0502020202020204" pitchFamily="34" charset="0"/>
                          <a:ea typeface="+mn-ea"/>
                          <a:cs typeface="+mn-cs"/>
                        </a:rPr>
                        <a:t>A roaring snob</a:t>
                      </a:r>
                      <a:endParaRPr lang="en-GB" sz="1400" kern="1200" dirty="0">
                        <a:solidFill>
                          <a:schemeClr val="dk1"/>
                        </a:solidFill>
                        <a:effectLst/>
                        <a:latin typeface="Century Gothic" panose="020B0502020202020204" pitchFamily="34" charset="0"/>
                        <a:ea typeface="+mn-ea"/>
                        <a:cs typeface="+mn-cs"/>
                      </a:endParaRPr>
                    </a:p>
                    <a:p>
                      <a:pPr marL="285750" lvl="0" indent="-285750">
                        <a:buFont typeface="Arial" panose="020B0604020202020204" pitchFamily="34" charset="0"/>
                        <a:buChar char="•"/>
                      </a:pPr>
                      <a:r>
                        <a:rPr lang="en-GB" sz="1400" b="1" kern="1200" dirty="0">
                          <a:solidFill>
                            <a:schemeClr val="dk1"/>
                          </a:solidFill>
                          <a:effectLst/>
                          <a:latin typeface="Century Gothic" panose="020B0502020202020204" pitchFamily="34" charset="0"/>
                          <a:ea typeface="+mn-ea"/>
                          <a:cs typeface="+mn-cs"/>
                        </a:rPr>
                        <a:t>A marvellous story-teller</a:t>
                      </a:r>
                      <a:endParaRPr lang="en-GB" sz="1400" kern="1200" dirty="0">
                        <a:solidFill>
                          <a:schemeClr val="dk1"/>
                        </a:solidFill>
                        <a:effectLst/>
                        <a:latin typeface="Century Gothic" panose="020B0502020202020204" pitchFamily="34" charset="0"/>
                        <a:ea typeface="+mn-ea"/>
                        <a:cs typeface="+mn-cs"/>
                      </a:endParaRPr>
                    </a:p>
                    <a:p>
                      <a:pPr marL="285750" lvl="0" indent="-285750">
                        <a:buFont typeface="Arial" panose="020B0604020202020204" pitchFamily="34" charset="0"/>
                        <a:buChar char="•"/>
                      </a:pPr>
                      <a:r>
                        <a:rPr lang="en-GB" sz="1400" b="1" kern="1200" dirty="0">
                          <a:solidFill>
                            <a:schemeClr val="dk1"/>
                          </a:solidFill>
                          <a:effectLst/>
                          <a:latin typeface="Century Gothic" panose="020B0502020202020204" pitchFamily="34" charset="0"/>
                          <a:ea typeface="+mn-ea"/>
                          <a:cs typeface="+mn-cs"/>
                        </a:rPr>
                        <a:t>A loathsome bully</a:t>
                      </a:r>
                      <a:endParaRPr lang="en-GB" sz="1400" kern="1200" dirty="0">
                        <a:solidFill>
                          <a:schemeClr val="dk1"/>
                        </a:solidFill>
                        <a:effectLst/>
                        <a:latin typeface="Century Gothic" panose="020B0502020202020204" pitchFamily="34" charset="0"/>
                        <a:ea typeface="+mn-ea"/>
                        <a:cs typeface="+mn-cs"/>
                      </a:endParaRPr>
                    </a:p>
                    <a:p>
                      <a:pPr marL="285750" lvl="0" indent="-285750">
                        <a:buFont typeface="Arial" panose="020B0604020202020204" pitchFamily="34" charset="0"/>
                        <a:buChar char="•"/>
                      </a:pPr>
                      <a:r>
                        <a:rPr lang="en-GB" sz="1400" b="1" kern="1200" dirty="0">
                          <a:solidFill>
                            <a:schemeClr val="dk1"/>
                          </a:solidFill>
                          <a:effectLst/>
                          <a:latin typeface="Century Gothic" panose="020B0502020202020204" pitchFamily="34" charset="0"/>
                          <a:ea typeface="+mn-ea"/>
                          <a:cs typeface="+mn-cs"/>
                        </a:rPr>
                        <a:t>A tall magician</a:t>
                      </a:r>
                      <a:endParaRPr lang="en-GB" sz="1400" kern="1200" dirty="0">
                        <a:solidFill>
                          <a:schemeClr val="dk1"/>
                        </a:solidFill>
                        <a:effectLst/>
                        <a:latin typeface="Century Gothic" panose="020B0502020202020204" pitchFamily="34" charset="0"/>
                        <a:ea typeface="+mn-ea"/>
                        <a:cs typeface="+mn-cs"/>
                      </a:endParaRPr>
                    </a:p>
                  </a:txBody>
                  <a:tcPr/>
                </a:tc>
                <a:tc hMerge="1">
                  <a:txBody>
                    <a:bodyPr/>
                    <a:lstStyle/>
                    <a:p>
                      <a:endParaRPr lang="en-GB"/>
                    </a:p>
                  </a:txBody>
                  <a:tcPr/>
                </a:tc>
                <a:extLst>
                  <a:ext uri="{0D108BD9-81ED-4DB2-BD59-A6C34878D82A}">
                    <a16:rowId xmlns:a16="http://schemas.microsoft.com/office/drawing/2014/main" val="10001"/>
                  </a:ext>
                </a:extLst>
              </a:tr>
              <a:tr h="1254575">
                <a:tc>
                  <a:txBody>
                    <a:bodyPr/>
                    <a:lstStyle/>
                    <a:p>
                      <a:r>
                        <a:rPr lang="en-GB" sz="1400" dirty="0">
                          <a:latin typeface="Century Gothic" panose="020B0502020202020204" pitchFamily="34" charset="0"/>
                        </a:rPr>
                        <a:t>BFG</a:t>
                      </a:r>
                    </a:p>
                  </a:txBody>
                  <a:tcPr/>
                </a:tc>
                <a:tc>
                  <a:txBody>
                    <a:bodyPr/>
                    <a:lstStyle/>
                    <a:p>
                      <a:r>
                        <a:rPr lang="en-GB" sz="1400" dirty="0">
                          <a:latin typeface="Century Gothic" panose="020B0502020202020204" pitchFamily="34" charset="0"/>
                        </a:rPr>
                        <a:t>Victor Hazel</a:t>
                      </a:r>
                    </a:p>
                  </a:txBody>
                  <a:tcPr/>
                </a:tc>
                <a:extLst>
                  <a:ext uri="{0D108BD9-81ED-4DB2-BD59-A6C34878D82A}">
                    <a16:rowId xmlns:a16="http://schemas.microsoft.com/office/drawing/2014/main" val="10002"/>
                  </a:ext>
                </a:extLst>
              </a:tr>
              <a:tr h="1254575">
                <a:tc>
                  <a:txBody>
                    <a:bodyPr/>
                    <a:lstStyle/>
                    <a:p>
                      <a:r>
                        <a:rPr lang="en-GB" sz="1400" dirty="0">
                          <a:latin typeface="Century Gothic" panose="020B0502020202020204" pitchFamily="34" charset="0"/>
                        </a:rPr>
                        <a:t>Danny’s dad</a:t>
                      </a:r>
                    </a:p>
                  </a:txBody>
                  <a:tcPr/>
                </a:tc>
                <a:tc>
                  <a:txBody>
                    <a:bodyPr/>
                    <a:lstStyle/>
                    <a:p>
                      <a:r>
                        <a:rPr lang="en-GB" sz="1400" dirty="0">
                          <a:latin typeface="Century Gothic" panose="020B0502020202020204" pitchFamily="34" charset="0"/>
                        </a:rPr>
                        <a:t>Captain Lancaster</a:t>
                      </a:r>
                    </a:p>
                  </a:txBody>
                  <a:tcPr/>
                </a:tc>
                <a:extLst>
                  <a:ext uri="{0D108BD9-81ED-4DB2-BD59-A6C34878D82A}">
                    <a16:rowId xmlns:a16="http://schemas.microsoft.com/office/drawing/2014/main" val="10003"/>
                  </a:ext>
                </a:extLst>
              </a:tr>
            </a:tbl>
          </a:graphicData>
        </a:graphic>
      </p:graphicFrame>
      <p:sp>
        <p:nvSpPr>
          <p:cNvPr id="7" name="TextBox 6"/>
          <p:cNvSpPr txBox="1"/>
          <p:nvPr/>
        </p:nvSpPr>
        <p:spPr>
          <a:xfrm>
            <a:off x="454331" y="1429079"/>
            <a:ext cx="2574619" cy="523220"/>
          </a:xfrm>
          <a:prstGeom prst="rect">
            <a:avLst/>
          </a:prstGeom>
          <a:noFill/>
        </p:spPr>
        <p:txBody>
          <a:bodyPr wrap="square" rtlCol="0">
            <a:spAutoFit/>
          </a:bodyPr>
          <a:lstStyle/>
          <a:p>
            <a:r>
              <a:rPr lang="en-GB" sz="1400" b="1" dirty="0">
                <a:latin typeface="Century Gothic" panose="020B0502020202020204" pitchFamily="34" charset="0"/>
              </a:rPr>
              <a:t>General questions to explore with the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8351" y="5061970"/>
            <a:ext cx="1288800" cy="1259045"/>
          </a:xfrm>
          <a:prstGeom prst="rect">
            <a:avLst/>
          </a:prstGeom>
        </p:spPr>
      </p:pic>
      <p:pic>
        <p:nvPicPr>
          <p:cNvPr id="12" name="Picture 11" descr="C:\Users\Clive Davies\Desktop\NEW DOCUMENTS\Tests\Reading\Year 3\Danny ch of the world\cover.png"/>
          <p:cNvPicPr/>
          <p:nvPr/>
        </p:nvPicPr>
        <p:blipFill>
          <a:blip r:embed="rId3">
            <a:extLst>
              <a:ext uri="{28A0092B-C50C-407E-A947-70E740481C1C}">
                <a14:useLocalDpi xmlns:a14="http://schemas.microsoft.com/office/drawing/2010/main" val="0"/>
              </a:ext>
            </a:extLst>
          </a:blip>
          <a:srcRect/>
          <a:stretch>
            <a:fillRect/>
          </a:stretch>
        </p:blipFill>
        <p:spPr bwMode="auto">
          <a:xfrm>
            <a:off x="468351" y="2187922"/>
            <a:ext cx="1733550" cy="2638425"/>
          </a:xfrm>
          <a:prstGeom prst="rect">
            <a:avLst/>
          </a:prstGeom>
          <a:noFill/>
          <a:ln>
            <a:noFill/>
          </a:ln>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51</a:t>
            </a:fld>
            <a:endParaRPr lang="en-GB" dirty="0"/>
          </a:p>
        </p:txBody>
      </p:sp>
    </p:spTree>
    <p:extLst>
      <p:ext uri="{BB962C8B-B14F-4D97-AF65-F5344CB8AC3E}">
        <p14:creationId xmlns:p14="http://schemas.microsoft.com/office/powerpoint/2010/main" val="412296665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127" y="365126"/>
            <a:ext cx="8614811" cy="1325563"/>
          </a:xfrm>
        </p:spPr>
        <p:txBody>
          <a:bodyPr>
            <a:normAutofit/>
          </a:bodyPr>
          <a:lstStyle/>
          <a:p>
            <a:r>
              <a:rPr lang="en-GB" sz="2400" b="1" dirty="0">
                <a:latin typeface="Century Gothic" panose="020B0502020202020204" pitchFamily="34" charset="0"/>
              </a:rPr>
              <a:t>Danny Champion of the World by Roald Dahl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1439949776"/>
              </p:ext>
            </p:extLst>
          </p:nvPr>
        </p:nvGraphicFramePr>
        <p:xfrm>
          <a:off x="2995611" y="1656650"/>
          <a:ext cx="5272625" cy="4699701"/>
        </p:xfrm>
        <a:graphic>
          <a:graphicData uri="http://schemas.openxmlformats.org/drawingml/2006/table">
            <a:tbl>
              <a:tblPr firstRow="1" bandRow="1">
                <a:tableStyleId>{5C22544A-7EE6-4342-B048-85BDC9FD1C3A}</a:tableStyleId>
              </a:tblPr>
              <a:tblGrid>
                <a:gridCol w="5272625">
                  <a:extLst>
                    <a:ext uri="{9D8B030D-6E8A-4147-A177-3AD203B41FA5}">
                      <a16:colId xmlns:a16="http://schemas.microsoft.com/office/drawing/2014/main" val="20000"/>
                    </a:ext>
                  </a:extLst>
                </a:gridCol>
              </a:tblGrid>
              <a:tr h="651074">
                <a:tc>
                  <a:txBody>
                    <a:bodyPr/>
                    <a:lstStyle/>
                    <a:p>
                      <a:r>
                        <a:rPr lang="en-GB" sz="1400" b="0" kern="1200" dirty="0">
                          <a:solidFill>
                            <a:schemeClr val="tx1"/>
                          </a:solidFill>
                          <a:effectLst/>
                          <a:latin typeface="Century Gothic" panose="020B0502020202020204" pitchFamily="34" charset="0"/>
                          <a:ea typeface="+mn-ea"/>
                          <a:cs typeface="+mn-cs"/>
                        </a:rPr>
                        <a:t>Write down three things you have learnt about pheasants after reading this book.</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1488167">
                <a:tc>
                  <a:txBody>
                    <a:bodyPr/>
                    <a:lstStyle/>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10001"/>
                  </a:ext>
                </a:extLst>
              </a:tr>
              <a:tr h="128023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2"/>
                  </a:ext>
                </a:extLst>
              </a:tr>
              <a:tr h="128023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bl>
          </a:graphicData>
        </a:graphic>
      </p:graphicFrame>
      <p:sp>
        <p:nvSpPr>
          <p:cNvPr id="7" name="TextBox 6"/>
          <p:cNvSpPr txBox="1"/>
          <p:nvPr/>
        </p:nvSpPr>
        <p:spPr>
          <a:xfrm>
            <a:off x="323127" y="1656651"/>
            <a:ext cx="2509283" cy="738664"/>
          </a:xfrm>
          <a:prstGeom prst="rect">
            <a:avLst/>
          </a:prstGeom>
          <a:noFill/>
        </p:spPr>
        <p:txBody>
          <a:bodyPr wrap="square" rtlCol="0">
            <a:spAutoFit/>
          </a:bodyPr>
          <a:lstStyle/>
          <a:p>
            <a:r>
              <a:rPr lang="en-GB" sz="1400" b="1" dirty="0">
                <a:latin typeface="Century Gothic" panose="020B0502020202020204" pitchFamily="34" charset="0"/>
              </a:rPr>
              <a:t>Science – based</a:t>
            </a:r>
          </a:p>
          <a:p>
            <a:r>
              <a:rPr lang="en-GB" sz="1400" b="1" dirty="0">
                <a:latin typeface="Century Gothic" panose="020B0502020202020204" pitchFamily="34" charset="0"/>
              </a:rPr>
              <a:t>Scientific Questions to explore with your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3127" y="4961610"/>
            <a:ext cx="1289778" cy="1260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507436"/>
            <a:ext cx="2696392" cy="1516084"/>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43610" y="4961610"/>
            <a:ext cx="1288800" cy="1288800"/>
          </a:xfrm>
          <a:prstGeom prst="rect">
            <a:avLst/>
          </a:prstGeom>
        </p:spPr>
      </p:pic>
      <p:sp>
        <p:nvSpPr>
          <p:cNvPr id="9" name="Footer Placeholder 8"/>
          <p:cNvSpPr>
            <a:spLocks noGrp="1"/>
          </p:cNvSpPr>
          <p:nvPr>
            <p:ph type="ftr" sz="quarter" idx="11"/>
          </p:nvPr>
        </p:nvSpPr>
        <p:spPr/>
        <p:txBody>
          <a:bodyPr/>
          <a:lstStyle/>
          <a:p>
            <a:r>
              <a:rPr lang="en-GB"/>
              <a:t>© Focus Education UK Ltd</a:t>
            </a:r>
            <a:endParaRPr lang="en-GB" dirty="0"/>
          </a:p>
        </p:txBody>
      </p:sp>
      <p:sp>
        <p:nvSpPr>
          <p:cNvPr id="11" name="Slide Number Placeholder 10"/>
          <p:cNvSpPr>
            <a:spLocks noGrp="1"/>
          </p:cNvSpPr>
          <p:nvPr>
            <p:ph type="sldNum" sz="quarter" idx="12"/>
          </p:nvPr>
        </p:nvSpPr>
        <p:spPr/>
        <p:txBody>
          <a:bodyPr/>
          <a:lstStyle/>
          <a:p>
            <a:fld id="{783CD38E-C31D-4515-A670-E50640EE9A8F}" type="slidenum">
              <a:rPr lang="en-GB" smtClean="0"/>
              <a:t>52</a:t>
            </a:fld>
            <a:endParaRPr lang="en-GB" dirty="0"/>
          </a:p>
        </p:txBody>
      </p:sp>
    </p:spTree>
    <p:extLst>
      <p:ext uri="{BB962C8B-B14F-4D97-AF65-F5344CB8AC3E}">
        <p14:creationId xmlns:p14="http://schemas.microsoft.com/office/powerpoint/2010/main" val="188331541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127" y="198104"/>
            <a:ext cx="8717842" cy="1325563"/>
          </a:xfrm>
        </p:spPr>
        <p:txBody>
          <a:bodyPr>
            <a:normAutofit/>
          </a:bodyPr>
          <a:lstStyle/>
          <a:p>
            <a:r>
              <a:rPr lang="en-GB" sz="2400" b="1" dirty="0">
                <a:latin typeface="Century Gothic" panose="020B0502020202020204" pitchFamily="34" charset="0"/>
              </a:rPr>
              <a:t>Danny Champion of the World by Roald Dahl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444571135"/>
              </p:ext>
            </p:extLst>
          </p:nvPr>
        </p:nvGraphicFramePr>
        <p:xfrm>
          <a:off x="3028950" y="1398334"/>
          <a:ext cx="5285503" cy="4895964"/>
        </p:xfrm>
        <a:graphic>
          <a:graphicData uri="http://schemas.openxmlformats.org/drawingml/2006/table">
            <a:tbl>
              <a:tblPr firstRow="1" bandRow="1">
                <a:tableStyleId>{5C22544A-7EE6-4342-B048-85BDC9FD1C3A}</a:tableStyleId>
              </a:tblPr>
              <a:tblGrid>
                <a:gridCol w="5285503">
                  <a:extLst>
                    <a:ext uri="{9D8B030D-6E8A-4147-A177-3AD203B41FA5}">
                      <a16:colId xmlns:a16="http://schemas.microsoft.com/office/drawing/2014/main" val="20000"/>
                    </a:ext>
                  </a:extLst>
                </a:gridCol>
              </a:tblGrid>
              <a:tr h="808804">
                <a:tc>
                  <a:txBody>
                    <a:bodyPr/>
                    <a:lstStyle/>
                    <a:p>
                      <a:r>
                        <a:rPr lang="en-GB" sz="1400" b="0" kern="1200" dirty="0">
                          <a:solidFill>
                            <a:schemeClr val="tx1"/>
                          </a:solidFill>
                          <a:effectLst/>
                          <a:latin typeface="Century Gothic" panose="020B0502020202020204" pitchFamily="34" charset="0"/>
                          <a:ea typeface="+mn-ea"/>
                          <a:cs typeface="+mn-cs"/>
                        </a:rPr>
                        <a:t>By looking at the illustrations, what clues are there to tell you that this story was not set in 2015?</a:t>
                      </a:r>
                      <a:r>
                        <a:rPr lang="en-GB" sz="1400" b="0" kern="1200" baseline="0" dirty="0">
                          <a:solidFill>
                            <a:schemeClr val="tx1"/>
                          </a:solidFill>
                          <a:effectLst/>
                          <a:latin typeface="Century Gothic" panose="020B0502020202020204" pitchFamily="34" charset="0"/>
                          <a:ea typeface="+mn-ea"/>
                          <a:cs typeface="+mn-cs"/>
                        </a:rPr>
                        <a:t> </a:t>
                      </a:r>
                      <a:r>
                        <a:rPr lang="en-GB" sz="1400" b="0" kern="1200" dirty="0">
                          <a:solidFill>
                            <a:schemeClr val="tx1"/>
                          </a:solidFill>
                          <a:effectLst/>
                          <a:latin typeface="Century Gothic" panose="020B0502020202020204" pitchFamily="34" charset="0"/>
                          <a:ea typeface="+mn-ea"/>
                          <a:cs typeface="+mn-cs"/>
                        </a:rPr>
                        <a:t>(at least </a:t>
                      </a:r>
                      <a:r>
                        <a:rPr lang="en-GB" sz="1400" b="1" kern="1200" dirty="0">
                          <a:solidFill>
                            <a:schemeClr val="tx1"/>
                          </a:solidFill>
                          <a:effectLst/>
                          <a:latin typeface="Century Gothic" panose="020B0502020202020204" pitchFamily="34" charset="0"/>
                          <a:ea typeface="+mn-ea"/>
                          <a:cs typeface="+mn-cs"/>
                        </a:rPr>
                        <a:t>three</a:t>
                      </a:r>
                      <a:r>
                        <a:rPr lang="en-GB" sz="1400" b="0" kern="1200" dirty="0">
                          <a:solidFill>
                            <a:schemeClr val="tx1"/>
                          </a:solidFill>
                          <a:effectLst/>
                          <a:latin typeface="Century Gothic" panose="020B0502020202020204" pitchFamily="34" charset="0"/>
                          <a:ea typeface="+mn-ea"/>
                          <a:cs typeface="+mn-cs"/>
                        </a:rPr>
                        <a:t> must be given)</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1294086">
                <a:tc>
                  <a:txBody>
                    <a:bodyPr/>
                    <a:lstStyle/>
                    <a:p>
                      <a:pPr marL="0" lvl="0" indent="0">
                        <a:buFont typeface="Arial" panose="020B0604020202020204" pitchFamily="34" charset="0"/>
                        <a:buNone/>
                      </a:pPr>
                      <a:endParaRPr lang="en-GB" sz="18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8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8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8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800" kern="1200" dirty="0">
                        <a:solidFill>
                          <a:schemeClr val="dk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10001"/>
                  </a:ext>
                </a:extLst>
              </a:tr>
              <a:tr h="1312060">
                <a:tc>
                  <a:txBody>
                    <a:bodyPr/>
                    <a:lstStyle/>
                    <a:p>
                      <a:endParaRPr lang="en-GB" sz="1600" dirty="0">
                        <a:latin typeface="Century Gothic" panose="020B0502020202020204" pitchFamily="34" charset="0"/>
                      </a:endParaRPr>
                    </a:p>
                  </a:txBody>
                  <a:tcPr/>
                </a:tc>
                <a:extLst>
                  <a:ext uri="{0D108BD9-81ED-4DB2-BD59-A6C34878D82A}">
                    <a16:rowId xmlns:a16="http://schemas.microsoft.com/office/drawing/2014/main" val="10002"/>
                  </a:ext>
                </a:extLst>
              </a:tr>
              <a:tr h="1312060">
                <a:tc>
                  <a:txBody>
                    <a:bodyPr/>
                    <a:lstStyle/>
                    <a:p>
                      <a:endParaRPr lang="en-GB" sz="1600" dirty="0">
                        <a:latin typeface="Century Gothic" panose="020B0502020202020204" pitchFamily="34" charset="0"/>
                      </a:endParaRPr>
                    </a:p>
                  </a:txBody>
                  <a:tcPr/>
                </a:tc>
                <a:extLst>
                  <a:ext uri="{0D108BD9-81ED-4DB2-BD59-A6C34878D82A}">
                    <a16:rowId xmlns:a16="http://schemas.microsoft.com/office/drawing/2014/main" val="10003"/>
                  </a:ext>
                </a:extLst>
              </a:tr>
            </a:tbl>
          </a:graphicData>
        </a:graphic>
      </p:graphicFrame>
      <p:sp>
        <p:nvSpPr>
          <p:cNvPr id="7" name="TextBox 6"/>
          <p:cNvSpPr txBox="1"/>
          <p:nvPr/>
        </p:nvSpPr>
        <p:spPr>
          <a:xfrm>
            <a:off x="323127" y="1525656"/>
            <a:ext cx="2509283" cy="738664"/>
          </a:xfrm>
          <a:prstGeom prst="rect">
            <a:avLst/>
          </a:prstGeom>
          <a:noFill/>
        </p:spPr>
        <p:txBody>
          <a:bodyPr wrap="square" rtlCol="0">
            <a:spAutoFit/>
          </a:bodyPr>
          <a:lstStyle/>
          <a:p>
            <a:r>
              <a:rPr lang="en-GB" sz="1400" b="1" dirty="0">
                <a:latin typeface="Century Gothic" panose="020B0502020202020204" pitchFamily="34" charset="0"/>
              </a:rPr>
              <a:t>History – based</a:t>
            </a:r>
          </a:p>
          <a:p>
            <a:r>
              <a:rPr lang="en-GB" sz="1400" b="1" dirty="0">
                <a:latin typeface="Century Gothic" panose="020B0502020202020204" pitchFamily="34" charset="0"/>
              </a:rPr>
              <a:t>Historical Questions to explore with your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3127" y="4961609"/>
            <a:ext cx="1289778" cy="1260000"/>
          </a:xfrm>
          <a:prstGeom prst="rect">
            <a:avLst/>
          </a:prstGeom>
        </p:spPr>
      </p:pic>
      <p:pic>
        <p:nvPicPr>
          <p:cNvPr id="11" name="Picture 10"/>
          <p:cNvPicPr/>
          <p:nvPr/>
        </p:nvPicPr>
        <p:blipFill>
          <a:blip r:embed="rId3">
            <a:extLst>
              <a:ext uri="{28A0092B-C50C-407E-A947-70E740481C1C}">
                <a14:useLocalDpi xmlns:a14="http://schemas.microsoft.com/office/drawing/2010/main" val="0"/>
              </a:ext>
            </a:extLst>
          </a:blip>
          <a:srcRect/>
          <a:stretch>
            <a:fillRect/>
          </a:stretch>
        </p:blipFill>
        <p:spPr bwMode="auto">
          <a:xfrm>
            <a:off x="468351" y="2526235"/>
            <a:ext cx="1512849" cy="18617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86392" y="5067551"/>
            <a:ext cx="1288800" cy="1288800"/>
          </a:xfrm>
          <a:prstGeom prst="rect">
            <a:avLst/>
          </a:prstGeom>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53</a:t>
            </a:fld>
            <a:endParaRPr lang="en-GB" dirty="0"/>
          </a:p>
        </p:txBody>
      </p:sp>
    </p:spTree>
    <p:extLst>
      <p:ext uri="{BB962C8B-B14F-4D97-AF65-F5344CB8AC3E}">
        <p14:creationId xmlns:p14="http://schemas.microsoft.com/office/powerpoint/2010/main" val="54939117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7691" y="222305"/>
            <a:ext cx="8820399" cy="1325563"/>
          </a:xfrm>
        </p:spPr>
        <p:txBody>
          <a:bodyPr>
            <a:normAutofit/>
          </a:bodyPr>
          <a:lstStyle/>
          <a:p>
            <a:r>
              <a:rPr lang="en-GB" sz="2400" b="1" dirty="0">
                <a:latin typeface="Century Gothic" panose="020B0502020202020204" pitchFamily="34" charset="0"/>
              </a:rPr>
              <a:t>Danny Champion of the World by Roald Dahl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747868938"/>
              </p:ext>
            </p:extLst>
          </p:nvPr>
        </p:nvGraphicFramePr>
        <p:xfrm>
          <a:off x="3208356" y="1449784"/>
          <a:ext cx="4647758" cy="4748552"/>
        </p:xfrm>
        <a:graphic>
          <a:graphicData uri="http://schemas.openxmlformats.org/drawingml/2006/table">
            <a:tbl>
              <a:tblPr firstRow="1" bandRow="1">
                <a:tableStyleId>{5C22544A-7EE6-4342-B048-85BDC9FD1C3A}</a:tableStyleId>
              </a:tblPr>
              <a:tblGrid>
                <a:gridCol w="4647758">
                  <a:extLst>
                    <a:ext uri="{9D8B030D-6E8A-4147-A177-3AD203B41FA5}">
                      <a16:colId xmlns:a16="http://schemas.microsoft.com/office/drawing/2014/main" val="20000"/>
                    </a:ext>
                  </a:extLst>
                </a:gridCol>
              </a:tblGrid>
              <a:tr h="891779">
                <a:tc>
                  <a:txBody>
                    <a:bodyPr/>
                    <a:lstStyle/>
                    <a:p>
                      <a:r>
                        <a:rPr lang="en-GB" sz="1400" b="0" kern="1200" dirty="0">
                          <a:solidFill>
                            <a:schemeClr val="tx1"/>
                          </a:solidFill>
                          <a:effectLst/>
                          <a:latin typeface="Century Gothic" panose="020B0502020202020204" pitchFamily="34" charset="0"/>
                          <a:ea typeface="+mn-ea"/>
                          <a:cs typeface="+mn-cs"/>
                        </a:rPr>
                        <a:t>Read again the chapter about Victor Hazel. </a:t>
                      </a:r>
                    </a:p>
                    <a:p>
                      <a:r>
                        <a:rPr lang="en-GB" sz="1400" b="0" kern="1200" dirty="0">
                          <a:solidFill>
                            <a:schemeClr val="tx1"/>
                          </a:solidFill>
                          <a:effectLst/>
                          <a:latin typeface="Century Gothic" panose="020B0502020202020204" pitchFamily="34" charset="0"/>
                          <a:ea typeface="+mn-ea"/>
                          <a:cs typeface="+mn-cs"/>
                        </a:rPr>
                        <a:t>Write </a:t>
                      </a:r>
                      <a:r>
                        <a:rPr lang="en-GB" sz="1400" b="1" kern="1200" dirty="0">
                          <a:solidFill>
                            <a:schemeClr val="tx1"/>
                          </a:solidFill>
                          <a:effectLst/>
                          <a:latin typeface="Century Gothic" panose="020B0502020202020204" pitchFamily="34" charset="0"/>
                          <a:ea typeface="+mn-ea"/>
                          <a:cs typeface="+mn-cs"/>
                        </a:rPr>
                        <a:t>five</a:t>
                      </a:r>
                      <a:r>
                        <a:rPr lang="en-GB" sz="1400" b="0" kern="1200" dirty="0">
                          <a:solidFill>
                            <a:schemeClr val="tx1"/>
                          </a:solidFill>
                          <a:effectLst/>
                          <a:latin typeface="Century Gothic" panose="020B0502020202020204" pitchFamily="34" charset="0"/>
                          <a:ea typeface="+mn-ea"/>
                          <a:cs typeface="+mn-cs"/>
                        </a:rPr>
                        <a:t> powerful sentences that would describe his character. </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820590">
                <a:tc>
                  <a:txBody>
                    <a:bodyPr/>
                    <a:lstStyle/>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10001"/>
                  </a:ext>
                </a:extLst>
              </a:tr>
              <a:tr h="574413">
                <a:tc>
                  <a:txBody>
                    <a:bodyPr/>
                    <a:lstStyle/>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10002"/>
                  </a:ext>
                </a:extLst>
              </a:tr>
              <a:tr h="820590">
                <a:tc>
                  <a:txBody>
                    <a:bodyPr/>
                    <a:lstStyle/>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10003"/>
                  </a:ext>
                </a:extLst>
              </a:tr>
              <a:tr h="820590">
                <a:tc>
                  <a:txBody>
                    <a:bodyPr/>
                    <a:lstStyle/>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10004"/>
                  </a:ext>
                </a:extLst>
              </a:tr>
              <a:tr h="820590">
                <a:tc>
                  <a:txBody>
                    <a:bodyPr/>
                    <a:lstStyle/>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10005"/>
                  </a:ext>
                </a:extLst>
              </a:tr>
            </a:tbl>
          </a:graphicData>
        </a:graphic>
      </p:graphicFrame>
      <p:sp>
        <p:nvSpPr>
          <p:cNvPr id="7" name="TextBox 6"/>
          <p:cNvSpPr txBox="1"/>
          <p:nvPr/>
        </p:nvSpPr>
        <p:spPr>
          <a:xfrm>
            <a:off x="343520" y="1471985"/>
            <a:ext cx="2509283" cy="738664"/>
          </a:xfrm>
          <a:prstGeom prst="rect">
            <a:avLst/>
          </a:prstGeom>
          <a:noFill/>
        </p:spPr>
        <p:txBody>
          <a:bodyPr wrap="square" rtlCol="0">
            <a:spAutoFit/>
          </a:bodyPr>
          <a:lstStyle/>
          <a:p>
            <a:r>
              <a:rPr lang="en-GB" sz="1400" b="1" dirty="0">
                <a:latin typeface="Century Gothic" panose="020B0502020202020204" pitchFamily="34" charset="0"/>
              </a:rPr>
              <a:t>Writing – based</a:t>
            </a:r>
          </a:p>
          <a:p>
            <a:r>
              <a:rPr lang="en-GB" sz="1400" b="1" dirty="0">
                <a:latin typeface="Century Gothic" panose="020B0502020202020204" pitchFamily="34" charset="0"/>
              </a:rPr>
              <a:t>Questions to explore with your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3127" y="4961609"/>
            <a:ext cx="1289778" cy="1260000"/>
          </a:xfrm>
          <a:prstGeom prst="rect">
            <a:avLst/>
          </a:prstGeom>
        </p:spPr>
      </p:pic>
      <p:pic>
        <p:nvPicPr>
          <p:cNvPr id="12" name="Picture 11" descr="C:\Users\Clive Davies\Desktop\NEW DOCUMENTS\Tests\Reading\Year 3\Danny ch of the world\images.jpg"/>
          <p:cNvPicPr/>
          <p:nvPr/>
        </p:nvPicPr>
        <p:blipFill>
          <a:blip r:embed="rId3">
            <a:extLst>
              <a:ext uri="{28A0092B-C50C-407E-A947-70E740481C1C}">
                <a14:useLocalDpi xmlns:a14="http://schemas.microsoft.com/office/drawing/2010/main" val="0"/>
              </a:ext>
            </a:extLst>
          </a:blip>
          <a:srcRect/>
          <a:stretch>
            <a:fillRect/>
          </a:stretch>
        </p:blipFill>
        <p:spPr bwMode="auto">
          <a:xfrm>
            <a:off x="449530" y="2410919"/>
            <a:ext cx="2254250" cy="2030730"/>
          </a:xfrm>
          <a:prstGeom prst="rect">
            <a:avLst/>
          </a:prstGeom>
          <a:noFill/>
          <a:ln>
            <a:noFill/>
          </a:ln>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76655" y="4961608"/>
            <a:ext cx="1313052" cy="1260000"/>
          </a:xfrm>
          <a:prstGeom prst="rect">
            <a:avLst/>
          </a:prstGeom>
        </p:spPr>
      </p:pic>
      <p:sp>
        <p:nvSpPr>
          <p:cNvPr id="6" name="Footer Placeholder 5"/>
          <p:cNvSpPr>
            <a:spLocks noGrp="1"/>
          </p:cNvSpPr>
          <p:nvPr>
            <p:ph type="ftr" sz="quarter" idx="11"/>
          </p:nvPr>
        </p:nvSpPr>
        <p:spPr/>
        <p:txBody>
          <a:bodyPr/>
          <a:lstStyle/>
          <a:p>
            <a:r>
              <a:rPr lang="en-GB"/>
              <a:t>© Focus Education UK Ltd</a:t>
            </a:r>
            <a:endParaRPr lang="en-GB" dirty="0"/>
          </a:p>
        </p:txBody>
      </p:sp>
      <p:sp>
        <p:nvSpPr>
          <p:cNvPr id="9" name="Slide Number Placeholder 8"/>
          <p:cNvSpPr>
            <a:spLocks noGrp="1"/>
          </p:cNvSpPr>
          <p:nvPr>
            <p:ph type="sldNum" sz="quarter" idx="12"/>
          </p:nvPr>
        </p:nvSpPr>
        <p:spPr/>
        <p:txBody>
          <a:bodyPr/>
          <a:lstStyle/>
          <a:p>
            <a:fld id="{783CD38E-C31D-4515-A670-E50640EE9A8F}" type="slidenum">
              <a:rPr lang="en-GB" smtClean="0"/>
              <a:t>54</a:t>
            </a:fld>
            <a:endParaRPr lang="en-GB" dirty="0"/>
          </a:p>
        </p:txBody>
      </p:sp>
    </p:spTree>
    <p:extLst>
      <p:ext uri="{BB962C8B-B14F-4D97-AF65-F5344CB8AC3E}">
        <p14:creationId xmlns:p14="http://schemas.microsoft.com/office/powerpoint/2010/main" val="120839925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9223" y="243150"/>
            <a:ext cx="8734473" cy="1325563"/>
          </a:xfrm>
        </p:spPr>
        <p:txBody>
          <a:bodyPr>
            <a:normAutofit/>
          </a:bodyPr>
          <a:lstStyle/>
          <a:p>
            <a:r>
              <a:rPr lang="en-GB" sz="2400" b="1" dirty="0">
                <a:latin typeface="Century Gothic" panose="020B0502020202020204" pitchFamily="34" charset="0"/>
              </a:rPr>
              <a:t>Danny Champion of the World by Roald Dahl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610009008"/>
              </p:ext>
            </p:extLst>
          </p:nvPr>
        </p:nvGraphicFramePr>
        <p:xfrm>
          <a:off x="3028950" y="1449498"/>
          <a:ext cx="5092320" cy="4906853"/>
        </p:xfrm>
        <a:graphic>
          <a:graphicData uri="http://schemas.openxmlformats.org/drawingml/2006/table">
            <a:tbl>
              <a:tblPr firstRow="1" bandRow="1">
                <a:tableStyleId>{5C22544A-7EE6-4342-B048-85BDC9FD1C3A}</a:tableStyleId>
              </a:tblPr>
              <a:tblGrid>
                <a:gridCol w="2546160">
                  <a:extLst>
                    <a:ext uri="{9D8B030D-6E8A-4147-A177-3AD203B41FA5}">
                      <a16:colId xmlns:a16="http://schemas.microsoft.com/office/drawing/2014/main" val="20000"/>
                    </a:ext>
                  </a:extLst>
                </a:gridCol>
                <a:gridCol w="2546160">
                  <a:extLst>
                    <a:ext uri="{9D8B030D-6E8A-4147-A177-3AD203B41FA5}">
                      <a16:colId xmlns:a16="http://schemas.microsoft.com/office/drawing/2014/main" val="20001"/>
                    </a:ext>
                  </a:extLst>
                </a:gridCol>
              </a:tblGrid>
              <a:tr h="625706">
                <a:tc gridSpan="2">
                  <a:txBody>
                    <a:bodyPr/>
                    <a:lstStyle/>
                    <a:p>
                      <a:r>
                        <a:rPr lang="en-GB" sz="1400" b="0" kern="1200" dirty="0">
                          <a:solidFill>
                            <a:schemeClr val="tx1"/>
                          </a:solidFill>
                          <a:effectLst/>
                          <a:latin typeface="Century Gothic" panose="020B0502020202020204" pitchFamily="34" charset="0"/>
                          <a:ea typeface="+mn-ea"/>
                          <a:cs typeface="+mn-cs"/>
                        </a:rPr>
                        <a:t>How would you defend Danny’s decision to drive to the woods?</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tc hMerge="1">
                  <a:txBody>
                    <a:bodyPr/>
                    <a:lstStyle/>
                    <a:p>
                      <a:endParaRPr lang="en-GB"/>
                    </a:p>
                  </a:txBody>
                  <a:tcPr/>
                </a:tc>
                <a:extLst>
                  <a:ext uri="{0D108BD9-81ED-4DB2-BD59-A6C34878D82A}">
                    <a16:rowId xmlns:a16="http://schemas.microsoft.com/office/drawing/2014/main" val="10000"/>
                  </a:ext>
                </a:extLst>
              </a:tr>
              <a:tr h="625706">
                <a:tc>
                  <a:txBody>
                    <a:bodyPr/>
                    <a:lstStyle/>
                    <a:p>
                      <a:pPr marL="0" lvl="0" indent="0">
                        <a:buFont typeface="Arial" panose="020B0604020202020204" pitchFamily="34" charset="0"/>
                        <a:buNone/>
                      </a:pPr>
                      <a:r>
                        <a:rPr lang="en-GB" sz="1400" b="1" kern="1200" dirty="0">
                          <a:solidFill>
                            <a:schemeClr val="dk1"/>
                          </a:solidFill>
                          <a:effectLst/>
                          <a:latin typeface="Century Gothic" panose="020B0502020202020204" pitchFamily="34" charset="0"/>
                          <a:ea typeface="+mn-ea"/>
                          <a:cs typeface="+mn-cs"/>
                        </a:rPr>
                        <a:t>Why he should have driven the car.</a:t>
                      </a:r>
                    </a:p>
                  </a:txBody>
                  <a:tcPr/>
                </a:tc>
                <a:tc>
                  <a:txBody>
                    <a:bodyPr/>
                    <a:lstStyle/>
                    <a:p>
                      <a:pPr marL="0" lvl="0" indent="0">
                        <a:buFont typeface="Arial" panose="020B0604020202020204" pitchFamily="34" charset="0"/>
                        <a:buNone/>
                      </a:pPr>
                      <a:r>
                        <a:rPr lang="en-GB" sz="1400" b="1" kern="1200" dirty="0">
                          <a:solidFill>
                            <a:schemeClr val="dk1"/>
                          </a:solidFill>
                          <a:effectLst/>
                          <a:latin typeface="Century Gothic" panose="020B0502020202020204" pitchFamily="34" charset="0"/>
                          <a:ea typeface="+mn-ea"/>
                          <a:cs typeface="+mn-cs"/>
                        </a:rPr>
                        <a:t>Why he should not have driven the car.</a:t>
                      </a:r>
                    </a:p>
                  </a:txBody>
                  <a:tcPr/>
                </a:tc>
                <a:extLst>
                  <a:ext uri="{0D108BD9-81ED-4DB2-BD59-A6C34878D82A}">
                    <a16:rowId xmlns:a16="http://schemas.microsoft.com/office/drawing/2014/main" val="10001"/>
                  </a:ext>
                </a:extLst>
              </a:tr>
              <a:tr h="691570">
                <a:tc>
                  <a:txBody>
                    <a:bodyPr/>
                    <a:lstStyle/>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txBody>
                  <a:tcPr/>
                </a:tc>
                <a:tc>
                  <a:txBody>
                    <a:bodyPr/>
                    <a:lstStyle/>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10002"/>
                  </a:ext>
                </a:extLst>
              </a:tr>
              <a:tr h="987957">
                <a:tc>
                  <a:txBody>
                    <a:bodyPr/>
                    <a:lstStyle/>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txBody>
                  <a:tcPr/>
                </a:tc>
                <a:tc>
                  <a:txBody>
                    <a:bodyPr/>
                    <a:lstStyle/>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10003"/>
                  </a:ext>
                </a:extLst>
              </a:tr>
              <a:tr h="987957">
                <a:tc>
                  <a:txBody>
                    <a:bodyPr/>
                    <a:lstStyle/>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txBody>
                  <a:tcPr/>
                </a:tc>
                <a:tc>
                  <a:txBody>
                    <a:bodyPr/>
                    <a:lstStyle/>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10004"/>
                  </a:ext>
                </a:extLst>
              </a:tr>
              <a:tr h="987957">
                <a:tc>
                  <a:txBody>
                    <a:bodyPr/>
                    <a:lstStyle/>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txBody>
                  <a:tcPr/>
                </a:tc>
                <a:tc>
                  <a:txBody>
                    <a:bodyPr/>
                    <a:lstStyle/>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10005"/>
                  </a:ext>
                </a:extLst>
              </a:tr>
            </a:tbl>
          </a:graphicData>
        </a:graphic>
      </p:graphicFrame>
      <p:sp>
        <p:nvSpPr>
          <p:cNvPr id="7" name="TextBox 6"/>
          <p:cNvSpPr txBox="1"/>
          <p:nvPr/>
        </p:nvSpPr>
        <p:spPr>
          <a:xfrm>
            <a:off x="323127" y="1656651"/>
            <a:ext cx="2509283" cy="738664"/>
          </a:xfrm>
          <a:prstGeom prst="rect">
            <a:avLst/>
          </a:prstGeom>
          <a:noFill/>
        </p:spPr>
        <p:txBody>
          <a:bodyPr wrap="square" rtlCol="0">
            <a:spAutoFit/>
          </a:bodyPr>
          <a:lstStyle/>
          <a:p>
            <a:r>
              <a:rPr lang="en-GB" sz="1400" b="1" dirty="0">
                <a:latin typeface="Century Gothic" panose="020B0502020202020204" pitchFamily="34" charset="0"/>
              </a:rPr>
              <a:t>Citizenship – based</a:t>
            </a:r>
          </a:p>
          <a:p>
            <a:r>
              <a:rPr lang="en-GB" sz="1400" b="1" dirty="0">
                <a:latin typeface="Century Gothic" panose="020B0502020202020204" pitchFamily="34" charset="0"/>
              </a:rPr>
              <a:t>Questions to explore with your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3127" y="4961609"/>
            <a:ext cx="1289778" cy="1260000"/>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86346" y="5020747"/>
            <a:ext cx="1288800" cy="1288800"/>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9223" y="2454452"/>
            <a:ext cx="2694863" cy="1913420"/>
          </a:xfrm>
          <a:prstGeom prst="rect">
            <a:avLst/>
          </a:prstGeom>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9" name="Slide Number Placeholder 8"/>
          <p:cNvSpPr>
            <a:spLocks noGrp="1"/>
          </p:cNvSpPr>
          <p:nvPr>
            <p:ph type="sldNum" sz="quarter" idx="12"/>
          </p:nvPr>
        </p:nvSpPr>
        <p:spPr/>
        <p:txBody>
          <a:bodyPr/>
          <a:lstStyle/>
          <a:p>
            <a:fld id="{783CD38E-C31D-4515-A670-E50640EE9A8F}" type="slidenum">
              <a:rPr lang="en-GB" smtClean="0"/>
              <a:t>55</a:t>
            </a:fld>
            <a:endParaRPr lang="en-GB" dirty="0"/>
          </a:p>
        </p:txBody>
      </p:sp>
    </p:spTree>
    <p:extLst>
      <p:ext uri="{BB962C8B-B14F-4D97-AF65-F5344CB8AC3E}">
        <p14:creationId xmlns:p14="http://schemas.microsoft.com/office/powerpoint/2010/main" val="99521954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452" y="365126"/>
            <a:ext cx="8928547" cy="1325563"/>
          </a:xfrm>
        </p:spPr>
        <p:txBody>
          <a:bodyPr>
            <a:normAutofit/>
          </a:bodyPr>
          <a:lstStyle/>
          <a:p>
            <a:r>
              <a:rPr lang="en-GB" sz="2400" b="1" dirty="0">
                <a:latin typeface="Century Gothic" panose="020B0502020202020204" pitchFamily="34" charset="0"/>
              </a:rPr>
              <a:t>Danny Champion of the World by Roald Dahl (continued)</a:t>
            </a:r>
            <a:endParaRPr lang="en-GB" sz="2400" dirty="0"/>
          </a:p>
        </p:txBody>
      </p:sp>
      <p:sp>
        <p:nvSpPr>
          <p:cNvPr id="7" name="TextBox 6"/>
          <p:cNvSpPr txBox="1"/>
          <p:nvPr/>
        </p:nvSpPr>
        <p:spPr>
          <a:xfrm>
            <a:off x="247957" y="1533799"/>
            <a:ext cx="2509283" cy="738664"/>
          </a:xfrm>
          <a:prstGeom prst="rect">
            <a:avLst/>
          </a:prstGeom>
          <a:noFill/>
        </p:spPr>
        <p:txBody>
          <a:bodyPr wrap="square" rtlCol="0">
            <a:spAutoFit/>
          </a:bodyPr>
          <a:lstStyle/>
          <a:p>
            <a:r>
              <a:rPr lang="en-GB" sz="1400" b="1" dirty="0">
                <a:latin typeface="Century Gothic" panose="020B0502020202020204" pitchFamily="34" charset="0"/>
              </a:rPr>
              <a:t>Citizenship – based Questions to explore with your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3127" y="4961609"/>
            <a:ext cx="1289778" cy="1260000"/>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86346" y="5020747"/>
            <a:ext cx="1288800" cy="1288800"/>
          </a:xfrm>
          <a:prstGeom prst="rect">
            <a:avLst/>
          </a:prstGeom>
        </p:spPr>
      </p:pic>
      <p:pic>
        <p:nvPicPr>
          <p:cNvPr id="12" name="Picture 11"/>
          <p:cNvPicPr>
            <a:picLocks noChangeAspect="1"/>
          </p:cNvPicPr>
          <p:nvPr/>
        </p:nvPicPr>
        <p:blipFill>
          <a:blip r:embed="rId4"/>
          <a:stretch>
            <a:fillRect/>
          </a:stretch>
        </p:blipFill>
        <p:spPr>
          <a:xfrm>
            <a:off x="215452" y="2457129"/>
            <a:ext cx="2541788" cy="1951325"/>
          </a:xfrm>
          <a:prstGeom prst="rect">
            <a:avLst/>
          </a:prstGeom>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9" name="Slide Number Placeholder 8"/>
          <p:cNvSpPr>
            <a:spLocks noGrp="1"/>
          </p:cNvSpPr>
          <p:nvPr>
            <p:ph type="sldNum" sz="quarter" idx="12"/>
          </p:nvPr>
        </p:nvSpPr>
        <p:spPr/>
        <p:txBody>
          <a:bodyPr/>
          <a:lstStyle/>
          <a:p>
            <a:fld id="{783CD38E-C31D-4515-A670-E50640EE9A8F}" type="slidenum">
              <a:rPr lang="en-GB" smtClean="0"/>
              <a:t>56</a:t>
            </a:fld>
            <a:endParaRPr lang="en-GB" dirty="0"/>
          </a:p>
        </p:txBody>
      </p:sp>
      <p:graphicFrame>
        <p:nvGraphicFramePr>
          <p:cNvPr id="13" name="Content Placeholder 7"/>
          <p:cNvGraphicFramePr>
            <a:graphicFrameLocks noGrp="1"/>
          </p:cNvGraphicFramePr>
          <p:nvPr>
            <p:ph sz="half" idx="1"/>
            <p:extLst>
              <p:ext uri="{D42A27DB-BD31-4B8C-83A1-F6EECF244321}">
                <p14:modId xmlns:p14="http://schemas.microsoft.com/office/powerpoint/2010/main" val="624812740"/>
              </p:ext>
            </p:extLst>
          </p:nvPr>
        </p:nvGraphicFramePr>
        <p:xfrm>
          <a:off x="3242725" y="1477262"/>
          <a:ext cx="5272625" cy="4699701"/>
        </p:xfrm>
        <a:graphic>
          <a:graphicData uri="http://schemas.openxmlformats.org/drawingml/2006/table">
            <a:tbl>
              <a:tblPr firstRow="1" bandRow="1">
                <a:tableStyleId>{5C22544A-7EE6-4342-B048-85BDC9FD1C3A}</a:tableStyleId>
              </a:tblPr>
              <a:tblGrid>
                <a:gridCol w="5272625">
                  <a:extLst>
                    <a:ext uri="{9D8B030D-6E8A-4147-A177-3AD203B41FA5}">
                      <a16:colId xmlns:a16="http://schemas.microsoft.com/office/drawing/2014/main" val="20000"/>
                    </a:ext>
                  </a:extLst>
                </a:gridCol>
              </a:tblGrid>
              <a:tr h="651074">
                <a:tc>
                  <a:txBody>
                    <a:bodyPr/>
                    <a:lstStyle/>
                    <a:p>
                      <a:r>
                        <a:rPr lang="en-GB" sz="1400" b="1" kern="1200" dirty="0">
                          <a:solidFill>
                            <a:schemeClr val="tx1"/>
                          </a:solidFill>
                          <a:effectLst/>
                          <a:latin typeface="Century Gothic" panose="020B0502020202020204" pitchFamily="34" charset="0"/>
                          <a:ea typeface="+mn-ea"/>
                          <a:cs typeface="+mn-cs"/>
                        </a:rPr>
                        <a:t>What were the main problems Danny encountered whilst looking for his Dad in the woods?</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1488167">
                <a:tc>
                  <a:txBody>
                    <a:bodyPr/>
                    <a:lstStyle/>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10001"/>
                  </a:ext>
                </a:extLst>
              </a:tr>
              <a:tr h="128023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2"/>
                  </a:ext>
                </a:extLst>
              </a:tr>
              <a:tr h="128023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59262414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8941" y="365126"/>
            <a:ext cx="8731876" cy="1325563"/>
          </a:xfrm>
        </p:spPr>
        <p:txBody>
          <a:bodyPr>
            <a:normAutofit/>
          </a:bodyPr>
          <a:lstStyle/>
          <a:p>
            <a:r>
              <a:rPr lang="en-GB" sz="2400" b="1" dirty="0">
                <a:latin typeface="Century Gothic" panose="020B0502020202020204" pitchFamily="34" charset="0"/>
              </a:rPr>
              <a:t>Danny Champion of the World by Roald Dahl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1621539759"/>
              </p:ext>
            </p:extLst>
          </p:nvPr>
        </p:nvGraphicFramePr>
        <p:xfrm>
          <a:off x="3256272" y="1690689"/>
          <a:ext cx="5519738" cy="4178017"/>
        </p:xfrm>
        <a:graphic>
          <a:graphicData uri="http://schemas.openxmlformats.org/drawingml/2006/table">
            <a:tbl>
              <a:tblPr firstRow="1" bandRow="1">
                <a:tableStyleId>{5C22544A-7EE6-4342-B048-85BDC9FD1C3A}</a:tableStyleId>
              </a:tblPr>
              <a:tblGrid>
                <a:gridCol w="2759869">
                  <a:extLst>
                    <a:ext uri="{9D8B030D-6E8A-4147-A177-3AD203B41FA5}">
                      <a16:colId xmlns:a16="http://schemas.microsoft.com/office/drawing/2014/main" val="20000"/>
                    </a:ext>
                  </a:extLst>
                </a:gridCol>
                <a:gridCol w="2759869">
                  <a:extLst>
                    <a:ext uri="{9D8B030D-6E8A-4147-A177-3AD203B41FA5}">
                      <a16:colId xmlns:a16="http://schemas.microsoft.com/office/drawing/2014/main" val="20001"/>
                    </a:ext>
                  </a:extLst>
                </a:gridCol>
              </a:tblGrid>
              <a:tr h="370840">
                <a:tc gridSpan="2">
                  <a:txBody>
                    <a:bodyPr/>
                    <a:lstStyle/>
                    <a:p>
                      <a:r>
                        <a:rPr lang="en-GB" sz="1400" b="0" kern="1200" dirty="0">
                          <a:solidFill>
                            <a:schemeClr val="tx1"/>
                          </a:solidFill>
                          <a:effectLst/>
                          <a:latin typeface="Century Gothic" panose="020B0502020202020204" pitchFamily="34" charset="0"/>
                          <a:ea typeface="+mn-ea"/>
                          <a:cs typeface="+mn-cs"/>
                        </a:rPr>
                        <a:t>Read again the chapter relating</a:t>
                      </a:r>
                      <a:r>
                        <a:rPr lang="en-GB" sz="1400" b="0" kern="1200" baseline="0" dirty="0">
                          <a:solidFill>
                            <a:schemeClr val="tx1"/>
                          </a:solidFill>
                          <a:effectLst/>
                          <a:latin typeface="Century Gothic" panose="020B0502020202020204" pitchFamily="34" charset="0"/>
                          <a:ea typeface="+mn-ea"/>
                          <a:cs typeface="+mn-cs"/>
                        </a:rPr>
                        <a:t> to Danny’s encounter with Captain Lancaster. What are the main differences between schools then and now</a:t>
                      </a:r>
                      <a:r>
                        <a:rPr lang="en-GB" sz="1400" b="0" kern="1200" dirty="0">
                          <a:solidFill>
                            <a:schemeClr val="tx1"/>
                          </a:solidFill>
                          <a:effectLst/>
                          <a:latin typeface="Century Gothic" panose="020B0502020202020204" pitchFamily="34" charset="0"/>
                          <a:ea typeface="+mn-ea"/>
                          <a:cs typeface="+mn-cs"/>
                        </a:rPr>
                        <a:t>?</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tc hMerge="1">
                  <a:txBody>
                    <a:bodyPr/>
                    <a:lstStyle/>
                    <a:p>
                      <a:endParaRPr lang="en-GB"/>
                    </a:p>
                  </a:txBody>
                  <a:tcPr/>
                </a:tc>
                <a:extLst>
                  <a:ext uri="{0D108BD9-81ED-4DB2-BD59-A6C34878D82A}">
                    <a16:rowId xmlns:a16="http://schemas.microsoft.com/office/drawing/2014/main" val="10000"/>
                  </a:ext>
                </a:extLst>
              </a:tr>
              <a:tr h="456409">
                <a:tc>
                  <a:txBody>
                    <a:bodyPr/>
                    <a:lstStyle/>
                    <a:p>
                      <a:pPr marL="0" lvl="0" indent="0">
                        <a:buFont typeface="Arial" panose="020B0604020202020204" pitchFamily="34" charset="0"/>
                        <a:buNone/>
                      </a:pPr>
                      <a:r>
                        <a:rPr lang="en-GB" sz="1400" b="1" kern="1200" dirty="0">
                          <a:solidFill>
                            <a:schemeClr val="dk1"/>
                          </a:solidFill>
                          <a:effectLst/>
                          <a:latin typeface="Century Gothic" panose="020B0502020202020204" pitchFamily="34" charset="0"/>
                          <a:ea typeface="+mn-ea"/>
                          <a:cs typeface="+mn-cs"/>
                        </a:rPr>
                        <a:t>Danny’s School</a:t>
                      </a:r>
                    </a:p>
                  </a:txBody>
                  <a:tcPr/>
                </a:tc>
                <a:tc>
                  <a:txBody>
                    <a:bodyPr/>
                    <a:lstStyle/>
                    <a:p>
                      <a:pPr marL="0" lvl="0" indent="0">
                        <a:buFont typeface="Arial" panose="020B0604020202020204" pitchFamily="34" charset="0"/>
                        <a:buNone/>
                      </a:pPr>
                      <a:r>
                        <a:rPr lang="en-GB" sz="1400" b="1" kern="1200" dirty="0">
                          <a:solidFill>
                            <a:schemeClr val="dk1"/>
                          </a:solidFill>
                          <a:effectLst/>
                          <a:latin typeface="Century Gothic" panose="020B0502020202020204" pitchFamily="34" charset="0"/>
                          <a:ea typeface="+mn-ea"/>
                          <a:cs typeface="+mn-cs"/>
                        </a:rPr>
                        <a:t>Your School</a:t>
                      </a:r>
                    </a:p>
                  </a:txBody>
                  <a:tcPr/>
                </a:tc>
                <a:extLst>
                  <a:ext uri="{0D108BD9-81ED-4DB2-BD59-A6C34878D82A}">
                    <a16:rowId xmlns:a16="http://schemas.microsoft.com/office/drawing/2014/main" val="10001"/>
                  </a:ext>
                </a:extLst>
              </a:tr>
              <a:tr h="795528">
                <a:tc>
                  <a:txBody>
                    <a:bodyPr/>
                    <a:lstStyle/>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txBody>
                  <a:tcPr/>
                </a:tc>
                <a:tc>
                  <a:txBody>
                    <a:bodyPr/>
                    <a:lstStyle/>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10002"/>
                  </a:ext>
                </a:extLst>
              </a:tr>
              <a:tr h="667512">
                <a:tc>
                  <a:txBody>
                    <a:bodyPr/>
                    <a:lstStyle/>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txBody>
                  <a:tcPr/>
                </a:tc>
                <a:tc>
                  <a:txBody>
                    <a:bodyPr/>
                    <a:lstStyle/>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10003"/>
                  </a:ext>
                </a:extLst>
              </a:tr>
              <a:tr h="667512">
                <a:tc>
                  <a:txBody>
                    <a:bodyPr/>
                    <a:lstStyle/>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txBody>
                  <a:tcPr/>
                </a:tc>
                <a:tc>
                  <a:txBody>
                    <a:bodyPr/>
                    <a:lstStyle/>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10004"/>
                  </a:ext>
                </a:extLst>
              </a:tr>
              <a:tr h="667512">
                <a:tc>
                  <a:txBody>
                    <a:bodyPr/>
                    <a:lstStyle/>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txBody>
                  <a:tcPr/>
                </a:tc>
                <a:tc>
                  <a:txBody>
                    <a:bodyPr/>
                    <a:lstStyle/>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10005"/>
                  </a:ext>
                </a:extLst>
              </a:tr>
            </a:tbl>
          </a:graphicData>
        </a:graphic>
      </p:graphicFrame>
      <p:sp>
        <p:nvSpPr>
          <p:cNvPr id="7" name="TextBox 6"/>
          <p:cNvSpPr txBox="1"/>
          <p:nvPr/>
        </p:nvSpPr>
        <p:spPr>
          <a:xfrm>
            <a:off x="323127" y="1449939"/>
            <a:ext cx="2509283" cy="738664"/>
          </a:xfrm>
          <a:prstGeom prst="rect">
            <a:avLst/>
          </a:prstGeom>
          <a:noFill/>
        </p:spPr>
        <p:txBody>
          <a:bodyPr wrap="square" rtlCol="0">
            <a:spAutoFit/>
          </a:bodyPr>
          <a:lstStyle/>
          <a:p>
            <a:r>
              <a:rPr lang="en-GB" sz="1400" b="1" dirty="0">
                <a:latin typeface="Century Gothic" panose="020B0502020202020204" pitchFamily="34" charset="0"/>
              </a:rPr>
              <a:t>History – based</a:t>
            </a:r>
          </a:p>
          <a:p>
            <a:r>
              <a:rPr lang="en-GB" sz="1400" b="1" dirty="0">
                <a:latin typeface="Century Gothic" panose="020B0502020202020204" pitchFamily="34" charset="0"/>
              </a:rPr>
              <a:t>Questions to explore with your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3127" y="4961609"/>
            <a:ext cx="1289778" cy="1260000"/>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4650" y="2373269"/>
            <a:ext cx="2477759" cy="1858319"/>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76653" y="5031896"/>
            <a:ext cx="1288800" cy="1288800"/>
          </a:xfrm>
          <a:prstGeom prst="rect">
            <a:avLst/>
          </a:prstGeom>
        </p:spPr>
      </p:pic>
      <p:sp>
        <p:nvSpPr>
          <p:cNvPr id="6" name="Footer Placeholder 5"/>
          <p:cNvSpPr>
            <a:spLocks noGrp="1"/>
          </p:cNvSpPr>
          <p:nvPr>
            <p:ph type="ftr" sz="quarter" idx="11"/>
          </p:nvPr>
        </p:nvSpPr>
        <p:spPr/>
        <p:txBody>
          <a:bodyPr/>
          <a:lstStyle/>
          <a:p>
            <a:r>
              <a:rPr lang="en-GB"/>
              <a:t>© Focus Education UK Ltd</a:t>
            </a:r>
            <a:endParaRPr lang="en-GB" dirty="0"/>
          </a:p>
        </p:txBody>
      </p:sp>
      <p:sp>
        <p:nvSpPr>
          <p:cNvPr id="11" name="Slide Number Placeholder 10"/>
          <p:cNvSpPr>
            <a:spLocks noGrp="1"/>
          </p:cNvSpPr>
          <p:nvPr>
            <p:ph type="sldNum" sz="quarter" idx="12"/>
          </p:nvPr>
        </p:nvSpPr>
        <p:spPr/>
        <p:txBody>
          <a:bodyPr/>
          <a:lstStyle/>
          <a:p>
            <a:fld id="{783CD38E-C31D-4515-A670-E50640EE9A8F}" type="slidenum">
              <a:rPr lang="en-GB" smtClean="0"/>
              <a:t>57</a:t>
            </a:fld>
            <a:endParaRPr lang="en-GB" dirty="0"/>
          </a:p>
        </p:txBody>
      </p:sp>
    </p:spTree>
    <p:extLst>
      <p:ext uri="{BB962C8B-B14F-4D97-AF65-F5344CB8AC3E}">
        <p14:creationId xmlns:p14="http://schemas.microsoft.com/office/powerpoint/2010/main" val="336108015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911" y="365126"/>
            <a:ext cx="8660100" cy="1325563"/>
          </a:xfrm>
        </p:spPr>
        <p:txBody>
          <a:bodyPr>
            <a:normAutofit/>
          </a:bodyPr>
          <a:lstStyle/>
          <a:p>
            <a:r>
              <a:rPr lang="en-GB" sz="2400" b="1" dirty="0">
                <a:latin typeface="Century Gothic" panose="020B0502020202020204" pitchFamily="34" charset="0"/>
              </a:rPr>
              <a:t>Danny Champion of the World by Roald Dahl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2458035571"/>
              </p:ext>
            </p:extLst>
          </p:nvPr>
        </p:nvGraphicFramePr>
        <p:xfrm>
          <a:off x="3028950" y="1498065"/>
          <a:ext cx="5519738" cy="4453128"/>
        </p:xfrm>
        <a:graphic>
          <a:graphicData uri="http://schemas.openxmlformats.org/drawingml/2006/table">
            <a:tbl>
              <a:tblPr firstRow="1" bandRow="1">
                <a:tableStyleId>{5C22544A-7EE6-4342-B048-85BDC9FD1C3A}</a:tableStyleId>
              </a:tblPr>
              <a:tblGrid>
                <a:gridCol w="5519738">
                  <a:extLst>
                    <a:ext uri="{9D8B030D-6E8A-4147-A177-3AD203B41FA5}">
                      <a16:colId xmlns:a16="http://schemas.microsoft.com/office/drawing/2014/main" val="20000"/>
                    </a:ext>
                  </a:extLst>
                </a:gridCol>
              </a:tblGrid>
              <a:tr h="370840">
                <a:tc>
                  <a:txBody>
                    <a:bodyPr/>
                    <a:lstStyle/>
                    <a:p>
                      <a:r>
                        <a:rPr lang="en-GB" sz="1400" b="0" kern="1200" dirty="0">
                          <a:solidFill>
                            <a:schemeClr val="tx1"/>
                          </a:solidFill>
                          <a:effectLst/>
                          <a:latin typeface="Century Gothic" panose="020B0502020202020204" pitchFamily="34" charset="0"/>
                          <a:ea typeface="+mn-ea"/>
                          <a:cs typeface="+mn-cs"/>
                        </a:rPr>
                        <a:t>The book creates a picture of Danny living in a</a:t>
                      </a:r>
                      <a:r>
                        <a:rPr lang="en-GB" sz="1400" b="0" kern="1200" baseline="0" dirty="0">
                          <a:solidFill>
                            <a:schemeClr val="tx1"/>
                          </a:solidFill>
                          <a:effectLst/>
                          <a:latin typeface="Century Gothic" panose="020B0502020202020204" pitchFamily="34" charset="0"/>
                          <a:ea typeface="+mn-ea"/>
                          <a:cs typeface="+mn-cs"/>
                        </a:rPr>
                        <a:t> rural part of our country. What stands out to tell you that Danny does live in the country rather than a town?</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456409">
                <a:tc>
                  <a:txBody>
                    <a:bodyPr/>
                    <a:lstStyle/>
                    <a:p>
                      <a:pPr marL="0" lvl="0" indent="0">
                        <a:buFont typeface="Arial" panose="020B0604020202020204" pitchFamily="34" charset="0"/>
                        <a:buNone/>
                      </a:pPr>
                      <a:endParaRPr lang="en-GB" sz="1400" b="1"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b="1"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b="1" kern="1200" dirty="0">
                        <a:solidFill>
                          <a:schemeClr val="dk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10001"/>
                  </a:ext>
                </a:extLst>
              </a:tr>
              <a:tr h="795528">
                <a:tc>
                  <a:txBody>
                    <a:bodyPr/>
                    <a:lstStyle/>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10002"/>
                  </a:ext>
                </a:extLst>
              </a:tr>
              <a:tr h="667512">
                <a:tc>
                  <a:txBody>
                    <a:bodyPr/>
                    <a:lstStyle/>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10003"/>
                  </a:ext>
                </a:extLst>
              </a:tr>
              <a:tr h="667512">
                <a:tc>
                  <a:txBody>
                    <a:bodyPr/>
                    <a:lstStyle/>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10004"/>
                  </a:ext>
                </a:extLst>
              </a:tr>
              <a:tr h="667512">
                <a:tc>
                  <a:txBody>
                    <a:bodyPr/>
                    <a:lstStyle/>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10005"/>
                  </a:ext>
                </a:extLst>
              </a:tr>
            </a:tbl>
          </a:graphicData>
        </a:graphic>
      </p:graphicFrame>
      <p:sp>
        <p:nvSpPr>
          <p:cNvPr id="7" name="TextBox 6"/>
          <p:cNvSpPr txBox="1"/>
          <p:nvPr/>
        </p:nvSpPr>
        <p:spPr>
          <a:xfrm>
            <a:off x="323127" y="1498065"/>
            <a:ext cx="2509283" cy="738664"/>
          </a:xfrm>
          <a:prstGeom prst="rect">
            <a:avLst/>
          </a:prstGeom>
          <a:noFill/>
        </p:spPr>
        <p:txBody>
          <a:bodyPr wrap="square" rtlCol="0">
            <a:spAutoFit/>
          </a:bodyPr>
          <a:lstStyle/>
          <a:p>
            <a:r>
              <a:rPr lang="en-GB" sz="1400" b="1" dirty="0">
                <a:latin typeface="Century Gothic" panose="020B0502020202020204" pitchFamily="34" charset="0"/>
              </a:rPr>
              <a:t>Geography – based</a:t>
            </a:r>
          </a:p>
          <a:p>
            <a:r>
              <a:rPr lang="en-GB" sz="1400" b="1" dirty="0">
                <a:latin typeface="Century Gothic" panose="020B0502020202020204" pitchFamily="34" charset="0"/>
              </a:rPr>
              <a:t>Questions to explore with your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3127" y="4961610"/>
            <a:ext cx="1288800" cy="1259045"/>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6654" y="4961609"/>
            <a:ext cx="1288800" cy="1288800"/>
          </a:xfrm>
          <a:prstGeom prst="rect">
            <a:avLst/>
          </a:prstGeom>
        </p:spPr>
      </p:pic>
      <p:pic>
        <p:nvPicPr>
          <p:cNvPr id="13" name="Picture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94626" y="2336653"/>
            <a:ext cx="2364058" cy="2283887"/>
          </a:xfrm>
          <a:prstGeom prst="rect">
            <a:avLst/>
          </a:prstGeom>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9" name="Slide Number Placeholder 8"/>
          <p:cNvSpPr>
            <a:spLocks noGrp="1"/>
          </p:cNvSpPr>
          <p:nvPr>
            <p:ph type="sldNum" sz="quarter" idx="12"/>
          </p:nvPr>
        </p:nvSpPr>
        <p:spPr/>
        <p:txBody>
          <a:bodyPr/>
          <a:lstStyle/>
          <a:p>
            <a:fld id="{783CD38E-C31D-4515-A670-E50640EE9A8F}" type="slidenum">
              <a:rPr lang="en-GB" smtClean="0"/>
              <a:t>58</a:t>
            </a:fld>
            <a:endParaRPr lang="en-GB" dirty="0"/>
          </a:p>
        </p:txBody>
      </p:sp>
    </p:spTree>
    <p:extLst>
      <p:ext uri="{BB962C8B-B14F-4D97-AF65-F5344CB8AC3E}">
        <p14:creationId xmlns:p14="http://schemas.microsoft.com/office/powerpoint/2010/main" val="263676017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2502" y="198746"/>
            <a:ext cx="8718996" cy="875068"/>
          </a:xfrm>
        </p:spPr>
        <p:txBody>
          <a:bodyPr>
            <a:normAutofit/>
          </a:bodyPr>
          <a:lstStyle/>
          <a:p>
            <a:r>
              <a:rPr lang="en-GB" sz="2400" b="1" dirty="0">
                <a:latin typeface="Century Gothic" panose="020B0502020202020204" pitchFamily="34" charset="0"/>
              </a:rPr>
              <a:t>Danny Champion of the World by Roald Dahl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2343620165"/>
              </p:ext>
            </p:extLst>
          </p:nvPr>
        </p:nvGraphicFramePr>
        <p:xfrm>
          <a:off x="2995612" y="1171979"/>
          <a:ext cx="5519738" cy="5086207"/>
        </p:xfrm>
        <a:graphic>
          <a:graphicData uri="http://schemas.openxmlformats.org/drawingml/2006/table">
            <a:tbl>
              <a:tblPr firstRow="1" bandRow="1">
                <a:tableStyleId>{5C22544A-7EE6-4342-B048-85BDC9FD1C3A}</a:tableStyleId>
              </a:tblPr>
              <a:tblGrid>
                <a:gridCol w="5519738">
                  <a:extLst>
                    <a:ext uri="{9D8B030D-6E8A-4147-A177-3AD203B41FA5}">
                      <a16:colId xmlns:a16="http://schemas.microsoft.com/office/drawing/2014/main" val="20000"/>
                    </a:ext>
                  </a:extLst>
                </a:gridCol>
              </a:tblGrid>
              <a:tr h="807335">
                <a:tc>
                  <a:txBody>
                    <a:bodyPr/>
                    <a:lstStyle/>
                    <a:p>
                      <a:r>
                        <a:rPr lang="en-GB" sz="1400" b="0" kern="1200" dirty="0">
                          <a:solidFill>
                            <a:schemeClr val="tx1"/>
                          </a:solidFill>
                          <a:effectLst/>
                          <a:latin typeface="Century Gothic" panose="020B0502020202020204" pitchFamily="34" charset="0"/>
                          <a:ea typeface="+mn-ea"/>
                          <a:cs typeface="+mn-cs"/>
                        </a:rPr>
                        <a:t>If you could arrange</a:t>
                      </a:r>
                      <a:r>
                        <a:rPr lang="en-GB" sz="1400" b="0" kern="1200" baseline="0" dirty="0">
                          <a:solidFill>
                            <a:schemeClr val="tx1"/>
                          </a:solidFill>
                          <a:effectLst/>
                          <a:latin typeface="Century Gothic" panose="020B0502020202020204" pitchFamily="34" charset="0"/>
                          <a:ea typeface="+mn-ea"/>
                          <a:cs typeface="+mn-cs"/>
                        </a:rPr>
                        <a:t> to have had an interview with the author, Roald Dahl, what questions would you prepare to ask him about this book? Think of five.</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807335">
                <a:tc>
                  <a:txBody>
                    <a:bodyPr/>
                    <a:lstStyle/>
                    <a:p>
                      <a:pPr marL="0" lvl="0" indent="0">
                        <a:buFont typeface="Arial" panose="020B0604020202020204" pitchFamily="34" charset="0"/>
                        <a:buNone/>
                      </a:pPr>
                      <a:endParaRPr lang="en-GB" sz="1400" b="1"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b="1"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b="1" kern="1200" dirty="0">
                        <a:solidFill>
                          <a:schemeClr val="dk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10001"/>
                  </a:ext>
                </a:extLst>
              </a:tr>
              <a:tr h="780423">
                <a:tc>
                  <a:txBody>
                    <a:bodyPr/>
                    <a:lstStyle/>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10002"/>
                  </a:ext>
                </a:extLst>
              </a:tr>
              <a:tr h="897038">
                <a:tc>
                  <a:txBody>
                    <a:bodyPr/>
                    <a:lstStyle/>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10003"/>
                  </a:ext>
                </a:extLst>
              </a:tr>
              <a:tr h="897038">
                <a:tc>
                  <a:txBody>
                    <a:bodyPr/>
                    <a:lstStyle/>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10004"/>
                  </a:ext>
                </a:extLst>
              </a:tr>
              <a:tr h="897038">
                <a:tc>
                  <a:txBody>
                    <a:bodyPr/>
                    <a:lstStyle/>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p>
                      <a:pPr marL="0" lvl="0" indent="0">
                        <a:buFont typeface="Arial" panose="020B0604020202020204" pitchFamily="34" charset="0"/>
                        <a:buNone/>
                      </a:pPr>
                      <a:endParaRPr lang="en-GB" sz="1400" kern="1200" dirty="0">
                        <a:solidFill>
                          <a:schemeClr val="dk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10005"/>
                  </a:ext>
                </a:extLst>
              </a:tr>
            </a:tbl>
          </a:graphicData>
        </a:graphic>
      </p:graphicFrame>
      <p:sp>
        <p:nvSpPr>
          <p:cNvPr id="7" name="TextBox 6"/>
          <p:cNvSpPr txBox="1"/>
          <p:nvPr/>
        </p:nvSpPr>
        <p:spPr>
          <a:xfrm>
            <a:off x="322013" y="1339071"/>
            <a:ext cx="2509283" cy="954107"/>
          </a:xfrm>
          <a:prstGeom prst="rect">
            <a:avLst/>
          </a:prstGeom>
          <a:noFill/>
        </p:spPr>
        <p:txBody>
          <a:bodyPr wrap="square" rtlCol="0">
            <a:spAutoFit/>
          </a:bodyPr>
          <a:lstStyle/>
          <a:p>
            <a:r>
              <a:rPr lang="en-GB" sz="1400" b="1" dirty="0">
                <a:latin typeface="Century Gothic" panose="020B0502020202020204" pitchFamily="34" charset="0"/>
              </a:rPr>
              <a:t>Speaking &amp; Listening based</a:t>
            </a:r>
          </a:p>
          <a:p>
            <a:r>
              <a:rPr lang="en-GB" sz="1400" b="1" dirty="0">
                <a:latin typeface="Century Gothic" panose="020B0502020202020204" pitchFamily="34" charset="0"/>
              </a:rPr>
              <a:t>Questions to explore with your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3127" y="4961610"/>
            <a:ext cx="1288800" cy="1259045"/>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6655" y="4961611"/>
            <a:ext cx="1288800" cy="1236727"/>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8170" y="2436369"/>
            <a:ext cx="1476375" cy="1866900"/>
          </a:xfrm>
          <a:prstGeom prst="rect">
            <a:avLst/>
          </a:prstGeom>
        </p:spPr>
      </p:pic>
      <p:sp>
        <p:nvSpPr>
          <p:cNvPr id="9" name="Footer Placeholder 8"/>
          <p:cNvSpPr>
            <a:spLocks noGrp="1"/>
          </p:cNvSpPr>
          <p:nvPr>
            <p:ph type="ftr" sz="quarter" idx="11"/>
          </p:nvPr>
        </p:nvSpPr>
        <p:spPr/>
        <p:txBody>
          <a:bodyPr/>
          <a:lstStyle/>
          <a:p>
            <a:r>
              <a:rPr lang="en-GB"/>
              <a:t>© Focus Education UK Ltd</a:t>
            </a:r>
            <a:endParaRPr lang="en-GB" dirty="0"/>
          </a:p>
        </p:txBody>
      </p:sp>
      <p:sp>
        <p:nvSpPr>
          <p:cNvPr id="11" name="Slide Number Placeholder 10"/>
          <p:cNvSpPr>
            <a:spLocks noGrp="1"/>
          </p:cNvSpPr>
          <p:nvPr>
            <p:ph type="sldNum" sz="quarter" idx="12"/>
          </p:nvPr>
        </p:nvSpPr>
        <p:spPr/>
        <p:txBody>
          <a:bodyPr/>
          <a:lstStyle/>
          <a:p>
            <a:fld id="{783CD38E-C31D-4515-A670-E50640EE9A8F}" type="slidenum">
              <a:rPr lang="en-GB" smtClean="0"/>
              <a:t>59</a:t>
            </a:fld>
            <a:endParaRPr lang="en-GB" dirty="0"/>
          </a:p>
        </p:txBody>
      </p:sp>
    </p:spTree>
    <p:extLst>
      <p:ext uri="{BB962C8B-B14F-4D97-AF65-F5344CB8AC3E}">
        <p14:creationId xmlns:p14="http://schemas.microsoft.com/office/powerpoint/2010/main" val="304769374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635319"/>
            <a:ext cx="7772400" cy="2387600"/>
          </a:xfrm>
        </p:spPr>
        <p:txBody>
          <a:bodyPr>
            <a:normAutofit/>
          </a:bodyPr>
          <a:lstStyle/>
          <a:p>
            <a:r>
              <a:rPr lang="en-GB" sz="4400" b="1" dirty="0">
                <a:solidFill>
                  <a:srgbClr val="0070C0"/>
                </a:solidFill>
                <a:latin typeface="Century Gothic" panose="020B0502020202020204" pitchFamily="34" charset="0"/>
              </a:rPr>
              <a:t>Examples to use with Lower Key Stage Two</a:t>
            </a:r>
          </a:p>
        </p:txBody>
      </p:sp>
      <p:sp>
        <p:nvSpPr>
          <p:cNvPr id="3" name="Subtitle 2"/>
          <p:cNvSpPr>
            <a:spLocks noGrp="1"/>
          </p:cNvSpPr>
          <p:nvPr>
            <p:ph type="subTitle" idx="1"/>
          </p:nvPr>
        </p:nvSpPr>
        <p:spPr>
          <a:xfrm>
            <a:off x="1143000" y="4259960"/>
            <a:ext cx="6858000" cy="1655762"/>
          </a:xfrm>
        </p:spPr>
        <p:txBody>
          <a:bodyPr>
            <a:normAutofit/>
          </a:bodyPr>
          <a:lstStyle/>
          <a:p>
            <a:r>
              <a:rPr lang="en-GB" sz="2800" dirty="0">
                <a:latin typeface="Century Gothic" panose="020B0502020202020204" pitchFamily="34" charset="0"/>
              </a:rPr>
              <a:t>Street Corner Dad</a:t>
            </a:r>
          </a:p>
          <a:p>
            <a:r>
              <a:rPr lang="en-GB" sz="2800" dirty="0">
                <a:latin typeface="Century Gothic" panose="020B0502020202020204" pitchFamily="34" charset="0"/>
              </a:rPr>
              <a:t>by Alan Gibbons</a:t>
            </a:r>
          </a:p>
        </p:txBody>
      </p:sp>
      <p:pic>
        <p:nvPicPr>
          <p:cNvPr id="4" name="Picture 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57950" y="178223"/>
            <a:ext cx="2476304" cy="174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Footer Placeholder 4"/>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60</a:t>
            </a:fld>
            <a:endParaRPr lang="en-GB" dirty="0"/>
          </a:p>
        </p:txBody>
      </p:sp>
    </p:spTree>
    <p:extLst>
      <p:ext uri="{BB962C8B-B14F-4D97-AF65-F5344CB8AC3E}">
        <p14:creationId xmlns:p14="http://schemas.microsoft.com/office/powerpoint/2010/main" val="291286994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0293" y="365126"/>
            <a:ext cx="8385717" cy="950767"/>
          </a:xfrm>
        </p:spPr>
        <p:txBody>
          <a:bodyPr>
            <a:normAutofit/>
          </a:bodyPr>
          <a:lstStyle/>
          <a:p>
            <a:r>
              <a:rPr lang="en-GB" sz="2400" b="1" dirty="0">
                <a:latin typeface="Century Gothic" panose="020B0502020202020204" pitchFamily="34" charset="0"/>
              </a:rPr>
              <a:t>Street Corner Dad by Alan Gibbons</a:t>
            </a:r>
          </a:p>
        </p:txBody>
      </p:sp>
      <p:sp>
        <p:nvSpPr>
          <p:cNvPr id="5" name="Content Placeholder 4"/>
          <p:cNvSpPr>
            <a:spLocks noGrp="1"/>
          </p:cNvSpPr>
          <p:nvPr>
            <p:ph sz="half" idx="1"/>
          </p:nvPr>
        </p:nvSpPr>
        <p:spPr>
          <a:xfrm>
            <a:off x="4572000" y="1480955"/>
            <a:ext cx="3886200" cy="4351338"/>
          </a:xfrm>
        </p:spPr>
        <p:txBody>
          <a:bodyPr>
            <a:normAutofit/>
          </a:bodyPr>
          <a:lstStyle/>
          <a:p>
            <a:r>
              <a:rPr lang="en-GB" sz="1400" dirty="0">
                <a:latin typeface="Century Gothic" panose="020B0502020202020204" pitchFamily="34" charset="0"/>
              </a:rPr>
              <a:t>Provide learners with enough time to read the book and enjoy it.</a:t>
            </a:r>
          </a:p>
          <a:p>
            <a:r>
              <a:rPr lang="en-GB" sz="1400" dirty="0">
                <a:latin typeface="Century Gothic" panose="020B0502020202020204" pitchFamily="34" charset="0"/>
              </a:rPr>
              <a:t>Notice how the author has created strong characters in this book, especially Nan. </a:t>
            </a:r>
          </a:p>
          <a:p>
            <a:r>
              <a:rPr lang="en-GB" sz="1400" dirty="0">
                <a:latin typeface="Century Gothic" panose="020B0502020202020204" pitchFamily="34" charset="0"/>
              </a:rPr>
              <a:t>Talk about the strategy the author has used to create in the reader a dislike of Nan.  </a:t>
            </a:r>
          </a:p>
          <a:p>
            <a:r>
              <a:rPr lang="en-GB" sz="1400" dirty="0">
                <a:latin typeface="Century Gothic" panose="020B0502020202020204" pitchFamily="34" charset="0"/>
              </a:rPr>
              <a:t>There are a number of unusual sayings, work out what they mean.</a:t>
            </a:r>
          </a:p>
          <a:p>
            <a:r>
              <a:rPr lang="en-GB" sz="1400" dirty="0">
                <a:latin typeface="Century Gothic" panose="020B0502020202020204" pitchFamily="34" charset="0"/>
              </a:rPr>
              <a:t>Why do you think the book is called ‘Street Corner Dad?</a:t>
            </a:r>
          </a:p>
          <a:p>
            <a:r>
              <a:rPr lang="en-GB" sz="1400" dirty="0">
                <a:latin typeface="Century Gothic" panose="020B0502020202020204" pitchFamily="34" charset="0"/>
              </a:rPr>
              <a:t>Find other books written by the author. How does this one relate to others?</a:t>
            </a:r>
          </a:p>
          <a:p>
            <a:r>
              <a:rPr lang="en-GB" sz="1400" dirty="0">
                <a:latin typeface="Century Gothic" panose="020B0502020202020204" pitchFamily="34" charset="0"/>
              </a:rPr>
              <a:t>Where applicable, link to any learning associated with World War Two.</a:t>
            </a:r>
          </a:p>
          <a:p>
            <a:endParaRPr lang="en-GB" sz="1600" dirty="0">
              <a:latin typeface="Century Gothic" panose="020B0502020202020204" pitchFamily="34" charset="0"/>
            </a:endParaRPr>
          </a:p>
          <a:p>
            <a:endParaRPr lang="en-GB"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40150" y="4492183"/>
            <a:ext cx="1288800" cy="1259045"/>
          </a:xfrm>
          <a:prstGeom prst="rect">
            <a:avLst/>
          </a:prstGeom>
        </p:spPr>
      </p:pic>
      <p:pic>
        <p:nvPicPr>
          <p:cNvPr id="8" name="Picture 7" descr="C:\Users\Clive Davies\Desktop\NEW DOCUMENTS\Tests\Reading\Year 3\street corner dad\cover.png"/>
          <p:cNvPicPr/>
          <p:nvPr/>
        </p:nvPicPr>
        <p:blipFill>
          <a:blip r:embed="rId3">
            <a:extLst>
              <a:ext uri="{28A0092B-C50C-407E-A947-70E740481C1C}">
                <a14:useLocalDpi xmlns:a14="http://schemas.microsoft.com/office/drawing/2010/main" val="0"/>
              </a:ext>
            </a:extLst>
          </a:blip>
          <a:srcRect/>
          <a:stretch>
            <a:fillRect/>
          </a:stretch>
        </p:blipFill>
        <p:spPr bwMode="auto">
          <a:xfrm>
            <a:off x="1411094" y="1585778"/>
            <a:ext cx="1733550" cy="2636520"/>
          </a:xfrm>
          <a:prstGeom prst="rect">
            <a:avLst/>
          </a:prstGeom>
          <a:noFill/>
          <a:ln>
            <a:noFill/>
          </a:ln>
        </p:spPr>
      </p:pic>
      <p:sp>
        <p:nvSpPr>
          <p:cNvPr id="4" name="Footer Placeholder 3"/>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61</a:t>
            </a:fld>
            <a:endParaRPr lang="en-GB" dirty="0"/>
          </a:p>
        </p:txBody>
      </p:sp>
    </p:spTree>
    <p:extLst>
      <p:ext uri="{BB962C8B-B14F-4D97-AF65-F5344CB8AC3E}">
        <p14:creationId xmlns:p14="http://schemas.microsoft.com/office/powerpoint/2010/main" val="204163015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897004"/>
          </a:xfrm>
        </p:spPr>
        <p:txBody>
          <a:bodyPr>
            <a:normAutofit/>
          </a:bodyPr>
          <a:lstStyle/>
          <a:p>
            <a:r>
              <a:rPr lang="en-GB" sz="2400" b="1" dirty="0">
                <a:latin typeface="Century Gothic" panose="020B0502020202020204" pitchFamily="34" charset="0"/>
              </a:rPr>
              <a:t>Street Corner Dad by Alan Gibbons (continued)</a:t>
            </a:r>
            <a:endParaRPr lang="en-GB" sz="2400" dirty="0"/>
          </a:p>
        </p:txBody>
      </p:sp>
      <p:pic>
        <p:nvPicPr>
          <p:cNvPr id="11" name="Content Placeholder 10" descr="C:\Users\Clive Davies\Desktop\NEW DOCUMENTS\Tests\Reading\Year 3\street corner dad\cover.png"/>
          <p:cNvPicPr>
            <a:picLocks noGrp="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628650" y="2269591"/>
            <a:ext cx="1733550" cy="2638425"/>
          </a:xfrm>
          <a:prstGeom prst="rect">
            <a:avLst/>
          </a:prstGeom>
          <a:noFill/>
          <a:ln>
            <a:noFill/>
          </a:ln>
        </p:spPr>
      </p:pic>
      <p:graphicFrame>
        <p:nvGraphicFramePr>
          <p:cNvPr id="8" name="Content Placeholder 7"/>
          <p:cNvGraphicFramePr>
            <a:graphicFrameLocks noGrp="1"/>
          </p:cNvGraphicFramePr>
          <p:nvPr>
            <p:ph sz="half" idx="2"/>
            <p:extLst>
              <p:ext uri="{D42A27DB-BD31-4B8C-83A1-F6EECF244321}">
                <p14:modId xmlns:p14="http://schemas.microsoft.com/office/powerpoint/2010/main" val="3795274111"/>
              </p:ext>
            </p:extLst>
          </p:nvPr>
        </p:nvGraphicFramePr>
        <p:xfrm>
          <a:off x="2995613" y="1419225"/>
          <a:ext cx="5519737" cy="4003040"/>
        </p:xfrm>
        <a:graphic>
          <a:graphicData uri="http://schemas.openxmlformats.org/drawingml/2006/table">
            <a:tbl>
              <a:tblPr firstRow="1" bandRow="1">
                <a:tableStyleId>{5C22544A-7EE6-4342-B048-85BDC9FD1C3A}</a:tableStyleId>
              </a:tblPr>
              <a:tblGrid>
                <a:gridCol w="5519737">
                  <a:extLst>
                    <a:ext uri="{9D8B030D-6E8A-4147-A177-3AD203B41FA5}">
                      <a16:colId xmlns:a16="http://schemas.microsoft.com/office/drawing/2014/main" val="20000"/>
                    </a:ext>
                  </a:extLst>
                </a:gridCol>
              </a:tblGrid>
              <a:tr h="370840">
                <a:tc>
                  <a:txBody>
                    <a:bodyPr/>
                    <a:lstStyle/>
                    <a:p>
                      <a:r>
                        <a:rPr lang="en-GB" sz="1400" b="0" kern="1200" dirty="0">
                          <a:solidFill>
                            <a:schemeClr val="dk1"/>
                          </a:solidFill>
                          <a:effectLst/>
                          <a:latin typeface="Century Gothic" panose="020B0502020202020204" pitchFamily="34" charset="0"/>
                          <a:ea typeface="+mn-ea"/>
                          <a:cs typeface="+mn-cs"/>
                        </a:rPr>
                        <a:t>In</a:t>
                      </a:r>
                      <a:r>
                        <a:rPr lang="en-GB" sz="1400" b="0" kern="1200" baseline="0" dirty="0">
                          <a:solidFill>
                            <a:schemeClr val="dk1"/>
                          </a:solidFill>
                          <a:effectLst/>
                          <a:latin typeface="Century Gothic" panose="020B0502020202020204" pitchFamily="34" charset="0"/>
                          <a:ea typeface="+mn-ea"/>
                          <a:cs typeface="+mn-cs"/>
                        </a:rPr>
                        <a:t> which city is this story set</a:t>
                      </a:r>
                      <a:r>
                        <a:rPr lang="en-GB" sz="1400" b="0" kern="1200" dirty="0">
                          <a:solidFill>
                            <a:schemeClr val="dk1"/>
                          </a:solidFill>
                          <a:effectLst/>
                          <a:latin typeface="Century Gothic" panose="020B0502020202020204" pitchFamily="34" charset="0"/>
                          <a:ea typeface="+mn-ea"/>
                          <a:cs typeface="+mn-cs"/>
                        </a:rPr>
                        <a:t>? </a:t>
                      </a:r>
                      <a:endParaRPr lang="en-GB" sz="1400" b="0" dirty="0">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1"/>
                  </a:ext>
                </a:extLst>
              </a:tr>
              <a:tr h="370840">
                <a:tc>
                  <a:txBody>
                    <a:bodyPr/>
                    <a:lstStyle/>
                    <a:p>
                      <a:r>
                        <a:rPr lang="en-GB" sz="1400" kern="1200" dirty="0">
                          <a:solidFill>
                            <a:schemeClr val="dk1"/>
                          </a:solidFill>
                          <a:effectLst/>
                          <a:latin typeface="Century Gothic" panose="020B0502020202020204" pitchFamily="34" charset="0"/>
                          <a:ea typeface="+mn-ea"/>
                          <a:cs typeface="+mn-cs"/>
                        </a:rPr>
                        <a:t>Why was it not Jimmy and Molly’s parents’ decision for them not to be evacuated?</a:t>
                      </a:r>
                      <a:endParaRPr lang="en-GB" sz="1400" dirty="0">
                        <a:latin typeface="Century Gothic" panose="020B0502020202020204" pitchFamily="34" charset="0"/>
                      </a:endParaRPr>
                    </a:p>
                  </a:txBody>
                  <a:tcPr/>
                </a:tc>
                <a:extLst>
                  <a:ext uri="{0D108BD9-81ED-4DB2-BD59-A6C34878D82A}">
                    <a16:rowId xmlns:a16="http://schemas.microsoft.com/office/drawing/2014/main" val="10002"/>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370840">
                <a:tc>
                  <a:txBody>
                    <a:bodyPr/>
                    <a:lstStyle/>
                    <a:p>
                      <a:r>
                        <a:rPr lang="en-GB" sz="1400" kern="1200" dirty="0">
                          <a:solidFill>
                            <a:schemeClr val="dk1"/>
                          </a:solidFill>
                          <a:effectLst/>
                          <a:latin typeface="Century Gothic" panose="020B0502020202020204" pitchFamily="34" charset="0"/>
                          <a:ea typeface="+mn-ea"/>
                          <a:cs typeface="+mn-cs"/>
                        </a:rPr>
                        <a:t>Why do you think Jimmy and Molly had not come across coconuts and bananas before?</a:t>
                      </a:r>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5"/>
                  </a:ext>
                </a:extLst>
              </a:tr>
              <a:tr h="370840">
                <a:tc>
                  <a:txBody>
                    <a:bodyPr/>
                    <a:lstStyle/>
                    <a:p>
                      <a:r>
                        <a:rPr lang="en-GB" sz="1400" kern="1200" dirty="0">
                          <a:solidFill>
                            <a:schemeClr val="dk1"/>
                          </a:solidFill>
                          <a:effectLst/>
                          <a:latin typeface="Century Gothic" panose="020B0502020202020204" pitchFamily="34" charset="0"/>
                          <a:ea typeface="+mn-ea"/>
                          <a:cs typeface="+mn-cs"/>
                        </a:rPr>
                        <a:t>What was the job that Dad’s ship had during the war?</a:t>
                      </a:r>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7"/>
                  </a:ext>
                </a:extLst>
              </a:tr>
              <a:tr h="370840">
                <a:tc>
                  <a:txBody>
                    <a:bodyPr/>
                    <a:lstStyle/>
                    <a:p>
                      <a:r>
                        <a:rPr lang="en-GB" sz="1400" kern="1200" dirty="0">
                          <a:solidFill>
                            <a:schemeClr val="dk1"/>
                          </a:solidFill>
                          <a:effectLst/>
                          <a:latin typeface="Century Gothic" panose="020B0502020202020204" pitchFamily="34" charset="0"/>
                          <a:ea typeface="+mn-ea"/>
                          <a:cs typeface="+mn-cs"/>
                        </a:rPr>
                        <a:t>Who was Peter Kelly?</a:t>
                      </a:r>
                      <a:endParaRPr lang="en-GB" sz="1400" dirty="0">
                        <a:latin typeface="Century Gothic" panose="020B0502020202020204" pitchFamily="34" charset="0"/>
                      </a:endParaRPr>
                    </a:p>
                  </a:txBody>
                  <a:tcPr/>
                </a:tc>
                <a:extLst>
                  <a:ext uri="{0D108BD9-81ED-4DB2-BD59-A6C34878D82A}">
                    <a16:rowId xmlns:a16="http://schemas.microsoft.com/office/drawing/2014/main" val="10008"/>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9"/>
                  </a:ext>
                </a:extLst>
              </a:tr>
            </a:tbl>
          </a:graphicData>
        </a:graphic>
      </p:graphicFrame>
      <p:sp>
        <p:nvSpPr>
          <p:cNvPr id="7" name="TextBox 6"/>
          <p:cNvSpPr txBox="1"/>
          <p:nvPr/>
        </p:nvSpPr>
        <p:spPr>
          <a:xfrm>
            <a:off x="394471" y="1504251"/>
            <a:ext cx="2490397" cy="523220"/>
          </a:xfrm>
          <a:prstGeom prst="rect">
            <a:avLst/>
          </a:prstGeom>
          <a:noFill/>
        </p:spPr>
        <p:txBody>
          <a:bodyPr wrap="square" rtlCol="0">
            <a:spAutoFit/>
          </a:bodyPr>
          <a:lstStyle/>
          <a:p>
            <a:r>
              <a:rPr lang="en-GB" sz="1400" b="1" dirty="0">
                <a:latin typeface="Century Gothic" panose="020B0502020202020204" pitchFamily="34" charset="0"/>
              </a:rPr>
              <a:t>General questions to explore with the class</a:t>
            </a: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0536" y="5278913"/>
            <a:ext cx="1289778" cy="1260000"/>
          </a:xfrm>
          <a:prstGeom prst="rect">
            <a:avLst/>
          </a:prstGeom>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62</a:t>
            </a:fld>
            <a:endParaRPr lang="en-GB" dirty="0"/>
          </a:p>
        </p:txBody>
      </p:sp>
    </p:spTree>
    <p:extLst>
      <p:ext uri="{BB962C8B-B14F-4D97-AF65-F5344CB8AC3E}">
        <p14:creationId xmlns:p14="http://schemas.microsoft.com/office/powerpoint/2010/main" val="242264072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44113"/>
            <a:ext cx="7886700" cy="902107"/>
          </a:xfrm>
        </p:spPr>
        <p:txBody>
          <a:bodyPr>
            <a:normAutofit/>
          </a:bodyPr>
          <a:lstStyle/>
          <a:p>
            <a:r>
              <a:rPr lang="en-GB" sz="2400" b="1" dirty="0">
                <a:latin typeface="Century Gothic" panose="020B0502020202020204" pitchFamily="34" charset="0"/>
              </a:rPr>
              <a:t>Street Corner Dad by Alan Gibbons (continued)</a:t>
            </a:r>
            <a:endParaRPr lang="en-GB" sz="2400" dirty="0"/>
          </a:p>
        </p:txBody>
      </p:sp>
      <p:pic>
        <p:nvPicPr>
          <p:cNvPr id="11" name="Content Placeholder 10" descr="C:\Users\Clive Davies\Desktop\NEW DOCUMENTS\Tests\Reading\Year 3\street corner dad\cover.png"/>
          <p:cNvPicPr>
            <a:picLocks noGrp="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387129" y="2446840"/>
            <a:ext cx="1733550" cy="2638425"/>
          </a:xfrm>
          <a:prstGeom prst="rect">
            <a:avLst/>
          </a:prstGeom>
          <a:noFill/>
          <a:ln>
            <a:noFill/>
          </a:ln>
        </p:spPr>
      </p:pic>
      <p:graphicFrame>
        <p:nvGraphicFramePr>
          <p:cNvPr id="8" name="Content Placeholder 7"/>
          <p:cNvGraphicFramePr>
            <a:graphicFrameLocks noGrp="1"/>
          </p:cNvGraphicFramePr>
          <p:nvPr>
            <p:ph sz="half" idx="2"/>
            <p:extLst>
              <p:ext uri="{D42A27DB-BD31-4B8C-83A1-F6EECF244321}">
                <p14:modId xmlns:p14="http://schemas.microsoft.com/office/powerpoint/2010/main" val="1747289029"/>
              </p:ext>
            </p:extLst>
          </p:nvPr>
        </p:nvGraphicFramePr>
        <p:xfrm>
          <a:off x="3028950" y="1300837"/>
          <a:ext cx="5780513" cy="4811674"/>
        </p:xfrm>
        <a:graphic>
          <a:graphicData uri="http://schemas.openxmlformats.org/drawingml/2006/table">
            <a:tbl>
              <a:tblPr firstRow="1" bandRow="1">
                <a:tableStyleId>{5C22544A-7EE6-4342-B048-85BDC9FD1C3A}</a:tableStyleId>
              </a:tblPr>
              <a:tblGrid>
                <a:gridCol w="5780513">
                  <a:extLst>
                    <a:ext uri="{9D8B030D-6E8A-4147-A177-3AD203B41FA5}">
                      <a16:colId xmlns:a16="http://schemas.microsoft.com/office/drawing/2014/main" val="20000"/>
                    </a:ext>
                  </a:extLst>
                </a:gridCol>
              </a:tblGrid>
              <a:tr h="479559">
                <a:tc>
                  <a:txBody>
                    <a:bodyPr/>
                    <a:lstStyle/>
                    <a:p>
                      <a:r>
                        <a:rPr lang="en-GB" sz="1400" b="0" kern="1200" dirty="0">
                          <a:solidFill>
                            <a:schemeClr val="tx1"/>
                          </a:solidFill>
                          <a:effectLst/>
                          <a:latin typeface="Century Gothic" panose="020B0502020202020204" pitchFamily="34" charset="0"/>
                          <a:ea typeface="+mn-ea"/>
                          <a:cs typeface="+mn-cs"/>
                        </a:rPr>
                        <a:t>Find </a:t>
                      </a:r>
                      <a:r>
                        <a:rPr lang="en-GB" sz="1400" b="1" kern="1200" dirty="0">
                          <a:solidFill>
                            <a:schemeClr val="tx1"/>
                          </a:solidFill>
                          <a:effectLst/>
                          <a:latin typeface="Century Gothic" panose="020B0502020202020204" pitchFamily="34" charset="0"/>
                          <a:ea typeface="+mn-ea"/>
                          <a:cs typeface="+mn-cs"/>
                        </a:rPr>
                        <a:t>four </a:t>
                      </a:r>
                      <a:r>
                        <a:rPr lang="en-GB" sz="1400" b="0" kern="1200" dirty="0">
                          <a:solidFill>
                            <a:schemeClr val="tx1"/>
                          </a:solidFill>
                          <a:effectLst/>
                          <a:latin typeface="Century Gothic" panose="020B0502020202020204" pitchFamily="34" charset="0"/>
                          <a:ea typeface="+mn-ea"/>
                          <a:cs typeface="+mn-cs"/>
                        </a:rPr>
                        <a:t>phrases or sentences that tell you that the story was set during the war.</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343214">
                <a:tc>
                  <a:txBody>
                    <a:bodyPr/>
                    <a:lstStyle/>
                    <a:p>
                      <a:r>
                        <a:rPr lang="en-GB" sz="1400" dirty="0">
                          <a:latin typeface="Century Gothic" panose="020B0502020202020204" pitchFamily="34" charset="0"/>
                        </a:rPr>
                        <a:t>1</a:t>
                      </a:r>
                    </a:p>
                  </a:txBody>
                  <a:tcPr/>
                </a:tc>
                <a:extLst>
                  <a:ext uri="{0D108BD9-81ED-4DB2-BD59-A6C34878D82A}">
                    <a16:rowId xmlns:a16="http://schemas.microsoft.com/office/drawing/2014/main" val="10001"/>
                  </a:ext>
                </a:extLst>
              </a:tr>
              <a:tr h="343214">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2"/>
                  </a:ext>
                </a:extLst>
              </a:tr>
              <a:tr h="343214">
                <a:tc>
                  <a:txBody>
                    <a:bodyPr/>
                    <a:lstStyle/>
                    <a:p>
                      <a:r>
                        <a:rPr lang="en-GB" sz="1400" dirty="0">
                          <a:latin typeface="Century Gothic" panose="020B0502020202020204" pitchFamily="34" charset="0"/>
                        </a:rPr>
                        <a:t>2</a:t>
                      </a:r>
                    </a:p>
                  </a:txBody>
                  <a:tcPr/>
                </a:tc>
                <a:extLst>
                  <a:ext uri="{0D108BD9-81ED-4DB2-BD59-A6C34878D82A}">
                    <a16:rowId xmlns:a16="http://schemas.microsoft.com/office/drawing/2014/main" val="10003"/>
                  </a:ext>
                </a:extLst>
              </a:tr>
              <a:tr h="343214">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r h="343214">
                <a:tc>
                  <a:txBody>
                    <a:bodyPr/>
                    <a:lstStyle/>
                    <a:p>
                      <a:r>
                        <a:rPr lang="en-GB" sz="1400" dirty="0">
                          <a:latin typeface="Century Gothic" panose="020B0502020202020204" pitchFamily="34" charset="0"/>
                        </a:rPr>
                        <a:t>3</a:t>
                      </a:r>
                    </a:p>
                  </a:txBody>
                  <a:tcPr/>
                </a:tc>
                <a:extLst>
                  <a:ext uri="{0D108BD9-81ED-4DB2-BD59-A6C34878D82A}">
                    <a16:rowId xmlns:a16="http://schemas.microsoft.com/office/drawing/2014/main" val="10005"/>
                  </a:ext>
                </a:extLst>
              </a:tr>
              <a:tr h="343214">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r h="343214">
                <a:tc>
                  <a:txBody>
                    <a:bodyPr/>
                    <a:lstStyle/>
                    <a:p>
                      <a:r>
                        <a:rPr lang="en-GB" sz="1400" dirty="0">
                          <a:latin typeface="Century Gothic" panose="020B0502020202020204" pitchFamily="34" charset="0"/>
                        </a:rPr>
                        <a:t>4</a:t>
                      </a:r>
                    </a:p>
                  </a:txBody>
                  <a:tcPr/>
                </a:tc>
                <a:extLst>
                  <a:ext uri="{0D108BD9-81ED-4DB2-BD59-A6C34878D82A}">
                    <a16:rowId xmlns:a16="http://schemas.microsoft.com/office/drawing/2014/main" val="10007"/>
                  </a:ext>
                </a:extLst>
              </a:tr>
              <a:tr h="343214">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8"/>
                  </a:ext>
                </a:extLst>
              </a:tr>
              <a:tr h="479559">
                <a:tc>
                  <a:txBody>
                    <a:bodyPr/>
                    <a:lstStyle/>
                    <a:p>
                      <a:r>
                        <a:rPr lang="en-GB" sz="1400" dirty="0">
                          <a:latin typeface="Century Gothic" panose="020B0502020202020204" pitchFamily="34" charset="0"/>
                        </a:rPr>
                        <a:t>How</a:t>
                      </a:r>
                      <a:r>
                        <a:rPr lang="en-GB" sz="1400" baseline="0" dirty="0">
                          <a:latin typeface="Century Gothic" panose="020B0502020202020204" pitchFamily="34" charset="0"/>
                        </a:rPr>
                        <a:t> does the fact that the story is set in wartime impact on the book?</a:t>
                      </a:r>
                      <a:endParaRPr lang="en-GB" sz="1400" dirty="0">
                        <a:latin typeface="Century Gothic" panose="020B0502020202020204" pitchFamily="34" charset="0"/>
                      </a:endParaRPr>
                    </a:p>
                  </a:txBody>
                  <a:tcPr/>
                </a:tc>
                <a:extLst>
                  <a:ext uri="{0D108BD9-81ED-4DB2-BD59-A6C34878D82A}">
                    <a16:rowId xmlns:a16="http://schemas.microsoft.com/office/drawing/2014/main" val="10009"/>
                  </a:ext>
                </a:extLst>
              </a:tr>
              <a:tr h="343214">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10"/>
                  </a:ext>
                </a:extLst>
              </a:tr>
              <a:tr h="343214">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11"/>
                  </a:ext>
                </a:extLst>
              </a:tr>
              <a:tr h="343214">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12"/>
                  </a:ext>
                </a:extLst>
              </a:tr>
            </a:tbl>
          </a:graphicData>
        </a:graphic>
      </p:graphicFrame>
      <p:sp>
        <p:nvSpPr>
          <p:cNvPr id="7" name="TextBox 6"/>
          <p:cNvSpPr txBox="1"/>
          <p:nvPr/>
        </p:nvSpPr>
        <p:spPr>
          <a:xfrm>
            <a:off x="374075" y="1479115"/>
            <a:ext cx="2021707" cy="738664"/>
          </a:xfrm>
          <a:prstGeom prst="rect">
            <a:avLst/>
          </a:prstGeom>
          <a:noFill/>
        </p:spPr>
        <p:txBody>
          <a:bodyPr wrap="none" rtlCol="0">
            <a:spAutoFit/>
          </a:bodyPr>
          <a:lstStyle/>
          <a:p>
            <a:r>
              <a:rPr lang="en-GB" sz="1400" b="1" dirty="0">
                <a:latin typeface="Century Gothic" panose="020B0502020202020204" pitchFamily="34" charset="0"/>
              </a:rPr>
              <a:t>History – based</a:t>
            </a:r>
          </a:p>
          <a:p>
            <a:r>
              <a:rPr lang="en-GB" sz="1400" b="1" dirty="0">
                <a:latin typeface="Century Gothic" panose="020B0502020202020204" pitchFamily="34" charset="0"/>
              </a:rPr>
              <a:t>Questions to explore </a:t>
            </a:r>
          </a:p>
          <a:p>
            <a:r>
              <a:rPr lang="en-GB" sz="1400" b="1" dirty="0">
                <a:latin typeface="Century Gothic" panose="020B0502020202020204" pitchFamily="34" charset="0"/>
              </a:rPr>
              <a:t>with your class</a:t>
            </a: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2395" y="5314325"/>
            <a:ext cx="1289778" cy="1260000"/>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82173" y="5314325"/>
            <a:ext cx="1288800" cy="1288800"/>
          </a:xfrm>
          <a:prstGeom prst="rect">
            <a:avLst/>
          </a:prstGeom>
        </p:spPr>
      </p:pic>
      <p:sp>
        <p:nvSpPr>
          <p:cNvPr id="6" name="Footer Placeholder 5"/>
          <p:cNvSpPr>
            <a:spLocks noGrp="1"/>
          </p:cNvSpPr>
          <p:nvPr>
            <p:ph type="ftr" sz="quarter" idx="11"/>
          </p:nvPr>
        </p:nvSpPr>
        <p:spPr/>
        <p:txBody>
          <a:bodyPr/>
          <a:lstStyle/>
          <a:p>
            <a:r>
              <a:rPr lang="en-GB"/>
              <a:t>© Focus Education UK Ltd</a:t>
            </a:r>
            <a:endParaRPr lang="en-GB" dirty="0"/>
          </a:p>
        </p:txBody>
      </p:sp>
      <p:sp>
        <p:nvSpPr>
          <p:cNvPr id="9" name="Slide Number Placeholder 8"/>
          <p:cNvSpPr>
            <a:spLocks noGrp="1"/>
          </p:cNvSpPr>
          <p:nvPr>
            <p:ph type="sldNum" sz="quarter" idx="12"/>
          </p:nvPr>
        </p:nvSpPr>
        <p:spPr/>
        <p:txBody>
          <a:bodyPr/>
          <a:lstStyle/>
          <a:p>
            <a:fld id="{783CD38E-C31D-4515-A670-E50640EE9A8F}" type="slidenum">
              <a:rPr lang="en-GB" smtClean="0"/>
              <a:t>63</a:t>
            </a:fld>
            <a:endParaRPr lang="en-GB" dirty="0"/>
          </a:p>
        </p:txBody>
      </p:sp>
    </p:spTree>
    <p:extLst>
      <p:ext uri="{BB962C8B-B14F-4D97-AF65-F5344CB8AC3E}">
        <p14:creationId xmlns:p14="http://schemas.microsoft.com/office/powerpoint/2010/main" val="162874393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4489" y="130951"/>
            <a:ext cx="8200861" cy="1325563"/>
          </a:xfrm>
        </p:spPr>
        <p:txBody>
          <a:bodyPr>
            <a:normAutofit/>
          </a:bodyPr>
          <a:lstStyle/>
          <a:p>
            <a:r>
              <a:rPr lang="en-GB" sz="2400" b="1" dirty="0">
                <a:latin typeface="Century Gothic" panose="020B0502020202020204" pitchFamily="34" charset="0"/>
              </a:rPr>
              <a:t>Street Corner Dad by Alan Gibbons (continued)</a:t>
            </a:r>
            <a:endParaRPr lang="en-GB" sz="2400" dirty="0"/>
          </a:p>
        </p:txBody>
      </p:sp>
      <p:pic>
        <p:nvPicPr>
          <p:cNvPr id="11" name="Content Placeholder 10" descr="C:\Users\Clive Davies\Desktop\NEW DOCUMENTS\Tests\Reading\Year 3\street corner dad\cover.png"/>
          <p:cNvPicPr>
            <a:picLocks noGrp="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579148" y="2369265"/>
            <a:ext cx="1733550" cy="2638425"/>
          </a:xfrm>
          <a:prstGeom prst="rect">
            <a:avLst/>
          </a:prstGeom>
          <a:noFill/>
          <a:ln>
            <a:noFill/>
          </a:ln>
        </p:spPr>
      </p:pic>
      <p:graphicFrame>
        <p:nvGraphicFramePr>
          <p:cNvPr id="8" name="Content Placeholder 7"/>
          <p:cNvGraphicFramePr>
            <a:graphicFrameLocks noGrp="1"/>
          </p:cNvGraphicFramePr>
          <p:nvPr>
            <p:ph sz="half" idx="2"/>
            <p:extLst>
              <p:ext uri="{D42A27DB-BD31-4B8C-83A1-F6EECF244321}">
                <p14:modId xmlns:p14="http://schemas.microsoft.com/office/powerpoint/2010/main" val="169078883"/>
              </p:ext>
            </p:extLst>
          </p:nvPr>
        </p:nvGraphicFramePr>
        <p:xfrm>
          <a:off x="3078521" y="1416299"/>
          <a:ext cx="5519737" cy="4549370"/>
        </p:xfrm>
        <a:graphic>
          <a:graphicData uri="http://schemas.openxmlformats.org/drawingml/2006/table">
            <a:tbl>
              <a:tblPr firstRow="1" bandRow="1">
                <a:tableStyleId>{5C22544A-7EE6-4342-B048-85BDC9FD1C3A}</a:tableStyleId>
              </a:tblPr>
              <a:tblGrid>
                <a:gridCol w="5519737">
                  <a:extLst>
                    <a:ext uri="{9D8B030D-6E8A-4147-A177-3AD203B41FA5}">
                      <a16:colId xmlns:a16="http://schemas.microsoft.com/office/drawing/2014/main" val="20000"/>
                    </a:ext>
                  </a:extLst>
                </a:gridCol>
              </a:tblGrid>
              <a:tr h="650897">
                <a:tc>
                  <a:txBody>
                    <a:bodyPr/>
                    <a:lstStyle/>
                    <a:p>
                      <a:r>
                        <a:rPr lang="en-GB" sz="1400" b="0" kern="1200" dirty="0">
                          <a:solidFill>
                            <a:schemeClr val="dk1"/>
                          </a:solidFill>
                          <a:effectLst/>
                          <a:latin typeface="Century Gothic" panose="020B0502020202020204" pitchFamily="34" charset="0"/>
                          <a:ea typeface="+mn-ea"/>
                          <a:cs typeface="+mn-cs"/>
                        </a:rPr>
                        <a:t>There are many sayings in the book that are unique to the period of time or to the area the story was set. Here are some of them. What do you think is meant by the</a:t>
                      </a:r>
                      <a:r>
                        <a:rPr lang="en-GB" sz="1400" b="0" kern="1200" baseline="0" dirty="0">
                          <a:solidFill>
                            <a:schemeClr val="dk1"/>
                          </a:solidFill>
                          <a:effectLst/>
                          <a:latin typeface="Century Gothic" panose="020B0502020202020204" pitchFamily="34" charset="0"/>
                          <a:ea typeface="+mn-ea"/>
                          <a:cs typeface="+mn-cs"/>
                        </a:rPr>
                        <a:t> following</a:t>
                      </a:r>
                      <a:r>
                        <a:rPr lang="en-GB" sz="1400" b="0" kern="1200" dirty="0">
                          <a:solidFill>
                            <a:schemeClr val="dk1"/>
                          </a:solidFill>
                          <a:effectLst/>
                          <a:latin typeface="Century Gothic" panose="020B0502020202020204" pitchFamily="34" charset="0"/>
                          <a:ea typeface="+mn-ea"/>
                          <a:cs typeface="+mn-cs"/>
                        </a:rPr>
                        <a:t> sayings? </a:t>
                      </a:r>
                      <a:endParaRPr lang="en-GB" sz="1400" b="0" dirty="0">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32996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kern="1200" dirty="0">
                          <a:solidFill>
                            <a:schemeClr val="dk1"/>
                          </a:solidFill>
                          <a:effectLst/>
                          <a:latin typeface="Century Gothic" panose="020B0502020202020204" pitchFamily="34" charset="0"/>
                          <a:ea typeface="+mn-ea"/>
                          <a:cs typeface="+mn-cs"/>
                        </a:rPr>
                        <a:t>‘We kids took it in our stride’</a:t>
                      </a:r>
                    </a:p>
                  </a:txBody>
                  <a:tcPr/>
                </a:tc>
                <a:extLst>
                  <a:ext uri="{0D108BD9-81ED-4DB2-BD59-A6C34878D82A}">
                    <a16:rowId xmlns:a16="http://schemas.microsoft.com/office/drawing/2014/main" val="10001"/>
                  </a:ext>
                </a:extLst>
              </a:tr>
              <a:tr h="329969">
                <a:tc>
                  <a:txBody>
                    <a:bodyPr/>
                    <a:lstStyle/>
                    <a:p>
                      <a:endParaRPr lang="en-GB" sz="1400" b="1" dirty="0">
                        <a:latin typeface="Century Gothic" panose="020B0502020202020204" pitchFamily="34" charset="0"/>
                      </a:endParaRPr>
                    </a:p>
                  </a:txBody>
                  <a:tcPr/>
                </a:tc>
                <a:extLst>
                  <a:ext uri="{0D108BD9-81ED-4DB2-BD59-A6C34878D82A}">
                    <a16:rowId xmlns:a16="http://schemas.microsoft.com/office/drawing/2014/main" val="10002"/>
                  </a:ext>
                </a:extLst>
              </a:tr>
              <a:tr h="32996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kern="1200" dirty="0">
                          <a:solidFill>
                            <a:schemeClr val="dk1"/>
                          </a:solidFill>
                          <a:effectLst/>
                          <a:latin typeface="Century Gothic" panose="020B0502020202020204" pitchFamily="34" charset="0"/>
                          <a:ea typeface="+mn-ea"/>
                          <a:cs typeface="+mn-cs"/>
                        </a:rPr>
                        <a:t>‘Anything Nan said was gospel’</a:t>
                      </a:r>
                    </a:p>
                  </a:txBody>
                  <a:tcPr/>
                </a:tc>
                <a:extLst>
                  <a:ext uri="{0D108BD9-81ED-4DB2-BD59-A6C34878D82A}">
                    <a16:rowId xmlns:a16="http://schemas.microsoft.com/office/drawing/2014/main" val="10003"/>
                  </a:ext>
                </a:extLst>
              </a:tr>
              <a:tr h="329969">
                <a:tc>
                  <a:txBody>
                    <a:bodyPr/>
                    <a:lstStyle/>
                    <a:p>
                      <a:endParaRPr lang="en-GB" sz="1400" b="1" dirty="0">
                        <a:latin typeface="Century Gothic" panose="020B0502020202020204" pitchFamily="34" charset="0"/>
                      </a:endParaRPr>
                    </a:p>
                  </a:txBody>
                  <a:tcPr/>
                </a:tc>
                <a:extLst>
                  <a:ext uri="{0D108BD9-81ED-4DB2-BD59-A6C34878D82A}">
                    <a16:rowId xmlns:a16="http://schemas.microsoft.com/office/drawing/2014/main" val="10004"/>
                  </a:ext>
                </a:extLst>
              </a:tr>
              <a:tr h="329969">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kern="1200" dirty="0">
                          <a:solidFill>
                            <a:schemeClr val="dk1"/>
                          </a:solidFill>
                          <a:effectLst/>
                          <a:latin typeface="Century Gothic" panose="020B0502020202020204" pitchFamily="34" charset="0"/>
                          <a:ea typeface="+mn-ea"/>
                          <a:cs typeface="+mn-cs"/>
                        </a:rPr>
                        <a:t>‘Nan and Marlene would go on a bender’</a:t>
                      </a:r>
                    </a:p>
                  </a:txBody>
                  <a:tcPr/>
                </a:tc>
                <a:extLst>
                  <a:ext uri="{0D108BD9-81ED-4DB2-BD59-A6C34878D82A}">
                    <a16:rowId xmlns:a16="http://schemas.microsoft.com/office/drawing/2014/main" val="10005"/>
                  </a:ext>
                </a:extLst>
              </a:tr>
              <a:tr h="329969">
                <a:tc>
                  <a:txBody>
                    <a:bodyPr/>
                    <a:lstStyle/>
                    <a:p>
                      <a:endParaRPr lang="en-GB" sz="1400" b="1" dirty="0">
                        <a:latin typeface="Century Gothic" panose="020B0502020202020204" pitchFamily="34" charset="0"/>
                      </a:endParaRPr>
                    </a:p>
                  </a:txBody>
                  <a:tcPr/>
                </a:tc>
                <a:extLst>
                  <a:ext uri="{0D108BD9-81ED-4DB2-BD59-A6C34878D82A}">
                    <a16:rowId xmlns:a16="http://schemas.microsoft.com/office/drawing/2014/main" val="10006"/>
                  </a:ext>
                </a:extLst>
              </a:tr>
              <a:tr h="46105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kern="1200" dirty="0">
                          <a:solidFill>
                            <a:schemeClr val="dk1"/>
                          </a:solidFill>
                          <a:effectLst/>
                          <a:latin typeface="Century Gothic" panose="020B0502020202020204" pitchFamily="34" charset="0"/>
                          <a:ea typeface="+mn-ea"/>
                          <a:cs typeface="+mn-cs"/>
                        </a:rPr>
                        <a:t>‘His voice was thick with feeling’</a:t>
                      </a:r>
                    </a:p>
                    <a:p>
                      <a:endParaRPr lang="en-GB" sz="1400" b="1" dirty="0">
                        <a:latin typeface="Century Gothic" panose="020B0502020202020204" pitchFamily="34" charset="0"/>
                      </a:endParaRPr>
                    </a:p>
                  </a:txBody>
                  <a:tcPr/>
                </a:tc>
                <a:extLst>
                  <a:ext uri="{0D108BD9-81ED-4DB2-BD59-A6C34878D82A}">
                    <a16:rowId xmlns:a16="http://schemas.microsoft.com/office/drawing/2014/main" val="10007"/>
                  </a:ext>
                </a:extLst>
              </a:tr>
              <a:tr h="329969">
                <a:tc>
                  <a:txBody>
                    <a:bodyPr/>
                    <a:lstStyle/>
                    <a:p>
                      <a:endParaRPr lang="en-GB" sz="1400" b="1" dirty="0">
                        <a:latin typeface="Century Gothic" panose="020B0502020202020204" pitchFamily="34" charset="0"/>
                      </a:endParaRPr>
                    </a:p>
                  </a:txBody>
                  <a:tcPr/>
                </a:tc>
                <a:extLst>
                  <a:ext uri="{0D108BD9-81ED-4DB2-BD59-A6C34878D82A}">
                    <a16:rowId xmlns:a16="http://schemas.microsoft.com/office/drawing/2014/main" val="10008"/>
                  </a:ext>
                </a:extLst>
              </a:tr>
              <a:tr h="329969">
                <a:tc>
                  <a:txBody>
                    <a:bodyPr/>
                    <a:lstStyle/>
                    <a:p>
                      <a:r>
                        <a:rPr lang="en-GB" sz="1400" b="1" kern="1200" dirty="0">
                          <a:solidFill>
                            <a:schemeClr val="dk1"/>
                          </a:solidFill>
                          <a:effectLst/>
                          <a:latin typeface="Century Gothic" panose="020B0502020202020204" pitchFamily="34" charset="0"/>
                          <a:ea typeface="+mn-ea"/>
                          <a:cs typeface="+mn-cs"/>
                        </a:rPr>
                        <a:t>‘Nan ruled the house with a rod of iron’</a:t>
                      </a:r>
                      <a:endParaRPr lang="en-GB" sz="1400" b="1" dirty="0">
                        <a:latin typeface="Century Gothic" panose="020B0502020202020204" pitchFamily="34" charset="0"/>
                      </a:endParaRPr>
                    </a:p>
                  </a:txBody>
                  <a:tcPr/>
                </a:tc>
                <a:extLst>
                  <a:ext uri="{0D108BD9-81ED-4DB2-BD59-A6C34878D82A}">
                    <a16:rowId xmlns:a16="http://schemas.microsoft.com/office/drawing/2014/main" val="10009"/>
                  </a:ext>
                </a:extLst>
              </a:tr>
              <a:tr h="329969">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10"/>
                  </a:ext>
                </a:extLst>
              </a:tr>
              <a:tr h="329969">
                <a:tc>
                  <a:txBody>
                    <a:bodyPr/>
                    <a:lstStyle/>
                    <a:p>
                      <a:r>
                        <a:rPr lang="en-GB" sz="1400" dirty="0">
                          <a:latin typeface="Century Gothic" panose="020B0502020202020204" pitchFamily="34" charset="0"/>
                        </a:rPr>
                        <a:t>Find</a:t>
                      </a:r>
                      <a:r>
                        <a:rPr lang="en-GB" sz="1400" baseline="0" dirty="0">
                          <a:latin typeface="Century Gothic" panose="020B0502020202020204" pitchFamily="34" charset="0"/>
                        </a:rPr>
                        <a:t> at least one more unusual saying.</a:t>
                      </a:r>
                      <a:endParaRPr lang="en-GB" sz="1400" dirty="0">
                        <a:latin typeface="Century Gothic" panose="020B0502020202020204" pitchFamily="34" charset="0"/>
                      </a:endParaRPr>
                    </a:p>
                  </a:txBody>
                  <a:tcPr/>
                </a:tc>
                <a:extLst>
                  <a:ext uri="{0D108BD9-81ED-4DB2-BD59-A6C34878D82A}">
                    <a16:rowId xmlns:a16="http://schemas.microsoft.com/office/drawing/2014/main" val="10011"/>
                  </a:ext>
                </a:extLst>
              </a:tr>
            </a:tbl>
          </a:graphicData>
        </a:graphic>
      </p:graphicFrame>
      <p:sp>
        <p:nvSpPr>
          <p:cNvPr id="7" name="TextBox 6"/>
          <p:cNvSpPr txBox="1"/>
          <p:nvPr/>
        </p:nvSpPr>
        <p:spPr>
          <a:xfrm>
            <a:off x="314489" y="1416299"/>
            <a:ext cx="2143536" cy="646331"/>
          </a:xfrm>
          <a:prstGeom prst="rect">
            <a:avLst/>
          </a:prstGeom>
          <a:noFill/>
        </p:spPr>
        <p:txBody>
          <a:bodyPr wrap="none" rtlCol="0">
            <a:spAutoFit/>
          </a:bodyPr>
          <a:lstStyle/>
          <a:p>
            <a:r>
              <a:rPr lang="en-GB" sz="1200" b="1" dirty="0">
                <a:latin typeface="Century Gothic" panose="020B0502020202020204" pitchFamily="34" charset="0"/>
              </a:rPr>
              <a:t>Spoken language – based</a:t>
            </a:r>
          </a:p>
          <a:p>
            <a:r>
              <a:rPr lang="en-GB" sz="1200" b="1" dirty="0">
                <a:latin typeface="Century Gothic" panose="020B0502020202020204" pitchFamily="34" charset="0"/>
              </a:rPr>
              <a:t>Questions to explore </a:t>
            </a:r>
          </a:p>
          <a:p>
            <a:r>
              <a:rPr lang="en-GB" sz="1200" b="1" dirty="0">
                <a:latin typeface="Century Gothic" panose="020B0502020202020204" pitchFamily="34" charset="0"/>
              </a:rPr>
              <a:t>with your class</a:t>
            </a: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2395" y="5314325"/>
            <a:ext cx="1289778" cy="1260000"/>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45923" y="5377141"/>
            <a:ext cx="1288800" cy="1130688"/>
          </a:xfrm>
          <a:prstGeom prst="rect">
            <a:avLst/>
          </a:prstGeom>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9" name="Slide Number Placeholder 8"/>
          <p:cNvSpPr>
            <a:spLocks noGrp="1"/>
          </p:cNvSpPr>
          <p:nvPr>
            <p:ph type="sldNum" sz="quarter" idx="12"/>
          </p:nvPr>
        </p:nvSpPr>
        <p:spPr/>
        <p:txBody>
          <a:bodyPr/>
          <a:lstStyle/>
          <a:p>
            <a:fld id="{783CD38E-C31D-4515-A670-E50640EE9A8F}" type="slidenum">
              <a:rPr lang="en-GB" smtClean="0"/>
              <a:t>64</a:t>
            </a:fld>
            <a:endParaRPr lang="en-GB" dirty="0"/>
          </a:p>
        </p:txBody>
      </p:sp>
    </p:spTree>
    <p:extLst>
      <p:ext uri="{BB962C8B-B14F-4D97-AF65-F5344CB8AC3E}">
        <p14:creationId xmlns:p14="http://schemas.microsoft.com/office/powerpoint/2010/main" val="156473086"/>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351" y="365126"/>
            <a:ext cx="8307659" cy="649635"/>
          </a:xfrm>
        </p:spPr>
        <p:txBody>
          <a:bodyPr>
            <a:normAutofit/>
          </a:bodyPr>
          <a:lstStyle/>
          <a:p>
            <a:r>
              <a:rPr lang="en-GB" sz="2400" b="1" dirty="0">
                <a:latin typeface="Century Gothic" panose="020B0502020202020204" pitchFamily="34" charset="0"/>
              </a:rPr>
              <a:t>Street Corner Dad by Alan Gibbons (continued)</a:t>
            </a:r>
            <a:endParaRPr lang="en-GB" sz="2400" dirty="0"/>
          </a:p>
        </p:txBody>
      </p:sp>
      <p:pic>
        <p:nvPicPr>
          <p:cNvPr id="9" name="Content Placeholder 10" descr="C:\Users\Clive Davies\Desktop\NEW DOCUMENTS\Tests\Reading\Year 3\street corner dad\cover.png"/>
          <p:cNvPicPr>
            <a:picLocks noGrp="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468351" y="2336310"/>
            <a:ext cx="1733550" cy="2638425"/>
          </a:xfrm>
          <a:prstGeom prst="rect">
            <a:avLst/>
          </a:prstGeom>
          <a:noFill/>
          <a:ln>
            <a:noFill/>
          </a:ln>
        </p:spPr>
      </p:pic>
      <p:graphicFrame>
        <p:nvGraphicFramePr>
          <p:cNvPr id="8" name="Content Placeholder 7"/>
          <p:cNvGraphicFramePr>
            <a:graphicFrameLocks noGrp="1"/>
          </p:cNvGraphicFramePr>
          <p:nvPr>
            <p:ph sz="half" idx="2"/>
            <p:extLst>
              <p:ext uri="{D42A27DB-BD31-4B8C-83A1-F6EECF244321}">
                <p14:modId xmlns:p14="http://schemas.microsoft.com/office/powerpoint/2010/main" val="745631424"/>
              </p:ext>
            </p:extLst>
          </p:nvPr>
        </p:nvGraphicFramePr>
        <p:xfrm>
          <a:off x="2995612" y="1315302"/>
          <a:ext cx="5519738" cy="4643120"/>
        </p:xfrm>
        <a:graphic>
          <a:graphicData uri="http://schemas.openxmlformats.org/drawingml/2006/table">
            <a:tbl>
              <a:tblPr firstRow="1" bandRow="1">
                <a:tableStyleId>{5C22544A-7EE6-4342-B048-85BDC9FD1C3A}</a:tableStyleId>
              </a:tblPr>
              <a:tblGrid>
                <a:gridCol w="2759869">
                  <a:extLst>
                    <a:ext uri="{9D8B030D-6E8A-4147-A177-3AD203B41FA5}">
                      <a16:colId xmlns:a16="http://schemas.microsoft.com/office/drawing/2014/main" val="20000"/>
                    </a:ext>
                  </a:extLst>
                </a:gridCol>
                <a:gridCol w="2759869">
                  <a:extLst>
                    <a:ext uri="{9D8B030D-6E8A-4147-A177-3AD203B41FA5}">
                      <a16:colId xmlns:a16="http://schemas.microsoft.com/office/drawing/2014/main" val="20001"/>
                    </a:ext>
                  </a:extLst>
                </a:gridCol>
              </a:tblGrid>
              <a:tr h="370840">
                <a:tc gridSpan="2">
                  <a:txBody>
                    <a:bodyPr/>
                    <a:lstStyle/>
                    <a:p>
                      <a:r>
                        <a:rPr lang="en-GB" sz="1400" b="0" kern="1200" dirty="0">
                          <a:solidFill>
                            <a:schemeClr val="tx1"/>
                          </a:solidFill>
                          <a:effectLst/>
                          <a:latin typeface="Century Gothic" panose="020B0502020202020204" pitchFamily="34" charset="0"/>
                          <a:ea typeface="+mn-ea"/>
                          <a:cs typeface="+mn-cs"/>
                        </a:rPr>
                        <a:t>Which of the main characters do you think would best fit the following descriptions? Write one sentence about them to capture their character.</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tc hMerge="1">
                  <a:txBody>
                    <a:bodyPr/>
                    <a:lstStyle/>
                    <a:p>
                      <a:endParaRPr lang="en-GB"/>
                    </a:p>
                  </a:txBody>
                  <a:tcPr/>
                </a:tc>
                <a:extLst>
                  <a:ext uri="{0D108BD9-81ED-4DB2-BD59-A6C34878D82A}">
                    <a16:rowId xmlns:a16="http://schemas.microsoft.com/office/drawing/2014/main" val="10000"/>
                  </a:ext>
                </a:extLst>
              </a:tr>
              <a:tr h="370840">
                <a:tc gridSpan="2">
                  <a:txBody>
                    <a:bodyPr/>
                    <a:lstStyle/>
                    <a:p>
                      <a:pPr marL="285750" lvl="0" indent="-285750">
                        <a:buFont typeface="Arial" panose="020B0604020202020204" pitchFamily="34" charset="0"/>
                        <a:buChar char="•"/>
                      </a:pPr>
                      <a:r>
                        <a:rPr lang="en-GB" sz="1400" b="1" kern="1200" dirty="0">
                          <a:solidFill>
                            <a:schemeClr val="dk1"/>
                          </a:solidFill>
                          <a:effectLst/>
                          <a:latin typeface="Century Gothic" panose="020B0502020202020204" pitchFamily="34" charset="0"/>
                          <a:ea typeface="+mn-ea"/>
                          <a:cs typeface="+mn-cs"/>
                        </a:rPr>
                        <a:t>Grown up for his age</a:t>
                      </a:r>
                      <a:endParaRPr lang="en-GB" sz="1400" kern="1200" dirty="0">
                        <a:solidFill>
                          <a:schemeClr val="dk1"/>
                        </a:solidFill>
                        <a:effectLst/>
                        <a:latin typeface="Century Gothic" panose="020B0502020202020204" pitchFamily="34" charset="0"/>
                        <a:ea typeface="+mn-ea"/>
                        <a:cs typeface="+mn-cs"/>
                      </a:endParaRPr>
                    </a:p>
                    <a:p>
                      <a:pPr marL="285750" lvl="0" indent="-285750">
                        <a:buFont typeface="Arial" panose="020B0604020202020204" pitchFamily="34" charset="0"/>
                        <a:buChar char="•"/>
                      </a:pPr>
                      <a:r>
                        <a:rPr lang="en-GB" sz="1400" b="1" kern="1200" dirty="0">
                          <a:solidFill>
                            <a:schemeClr val="dk1"/>
                          </a:solidFill>
                          <a:effectLst/>
                          <a:latin typeface="Century Gothic" panose="020B0502020202020204" pitchFamily="34" charset="0"/>
                          <a:ea typeface="+mn-ea"/>
                          <a:cs typeface="+mn-cs"/>
                        </a:rPr>
                        <a:t>Caring and thoughtful</a:t>
                      </a:r>
                      <a:endParaRPr lang="en-GB" sz="1400" kern="1200" dirty="0">
                        <a:solidFill>
                          <a:schemeClr val="dk1"/>
                        </a:solidFill>
                        <a:effectLst/>
                        <a:latin typeface="Century Gothic" panose="020B0502020202020204" pitchFamily="34" charset="0"/>
                        <a:ea typeface="+mn-ea"/>
                        <a:cs typeface="+mn-cs"/>
                      </a:endParaRPr>
                    </a:p>
                    <a:p>
                      <a:pPr marL="285750" lvl="0" indent="-285750">
                        <a:buFont typeface="Arial" panose="020B0604020202020204" pitchFamily="34" charset="0"/>
                        <a:buChar char="•"/>
                      </a:pPr>
                      <a:r>
                        <a:rPr lang="en-GB" sz="1400" b="1" kern="1200" dirty="0">
                          <a:solidFill>
                            <a:schemeClr val="dk1"/>
                          </a:solidFill>
                          <a:effectLst/>
                          <a:latin typeface="Century Gothic" panose="020B0502020202020204" pitchFamily="34" charset="0"/>
                          <a:ea typeface="+mn-ea"/>
                          <a:cs typeface="+mn-cs"/>
                        </a:rPr>
                        <a:t>Bad-tempered and unkind</a:t>
                      </a:r>
                      <a:endParaRPr lang="en-GB" sz="1400" kern="1200" dirty="0">
                        <a:solidFill>
                          <a:schemeClr val="dk1"/>
                        </a:solidFill>
                        <a:effectLst/>
                        <a:latin typeface="Century Gothic" panose="020B0502020202020204" pitchFamily="34" charset="0"/>
                        <a:ea typeface="+mn-ea"/>
                        <a:cs typeface="+mn-cs"/>
                      </a:endParaRPr>
                    </a:p>
                    <a:p>
                      <a:pPr marL="285750" lvl="0" indent="-285750">
                        <a:buFont typeface="Arial" panose="020B0604020202020204" pitchFamily="34" charset="0"/>
                        <a:buChar char="•"/>
                      </a:pPr>
                      <a:r>
                        <a:rPr lang="en-GB" sz="1400" b="1" kern="1200" dirty="0">
                          <a:solidFill>
                            <a:schemeClr val="dk1"/>
                          </a:solidFill>
                          <a:effectLst/>
                          <a:latin typeface="Century Gothic" panose="020B0502020202020204" pitchFamily="34" charset="0"/>
                          <a:ea typeface="+mn-ea"/>
                          <a:cs typeface="+mn-cs"/>
                        </a:rPr>
                        <a:t>Very dependent on her brother</a:t>
                      </a:r>
                      <a:endParaRPr lang="en-GB" sz="1400" kern="1200" dirty="0">
                        <a:solidFill>
                          <a:schemeClr val="dk1"/>
                        </a:solidFill>
                        <a:effectLst/>
                        <a:latin typeface="Century Gothic" panose="020B0502020202020204" pitchFamily="34" charset="0"/>
                        <a:ea typeface="+mn-ea"/>
                        <a:cs typeface="+mn-cs"/>
                      </a:endParaRPr>
                    </a:p>
                  </a:txBody>
                  <a:tcPr/>
                </a:tc>
                <a:tc hMerge="1">
                  <a:txBody>
                    <a:bodyPr/>
                    <a:lstStyle/>
                    <a:p>
                      <a:endParaRPr lang="en-GB"/>
                    </a:p>
                  </a:txBody>
                  <a:tcPr/>
                </a:tc>
                <a:extLst>
                  <a:ext uri="{0D108BD9-81ED-4DB2-BD59-A6C34878D82A}">
                    <a16:rowId xmlns:a16="http://schemas.microsoft.com/office/drawing/2014/main" val="10001"/>
                  </a:ext>
                </a:extLst>
              </a:tr>
              <a:tr h="1483360">
                <a:tc>
                  <a:txBody>
                    <a:bodyPr/>
                    <a:lstStyle/>
                    <a:p>
                      <a:r>
                        <a:rPr lang="en-GB" sz="1400" dirty="0">
                          <a:latin typeface="Century Gothic" panose="020B0502020202020204" pitchFamily="34" charset="0"/>
                        </a:rPr>
                        <a:t>Jimmy</a:t>
                      </a:r>
                    </a:p>
                  </a:txBody>
                  <a:tcPr/>
                </a:tc>
                <a:tc>
                  <a:txBody>
                    <a:bodyPr/>
                    <a:lstStyle/>
                    <a:p>
                      <a:r>
                        <a:rPr lang="en-GB" sz="1400" dirty="0">
                          <a:latin typeface="Century Gothic" panose="020B0502020202020204" pitchFamily="34" charset="0"/>
                        </a:rPr>
                        <a:t>Molly</a:t>
                      </a:r>
                    </a:p>
                  </a:txBody>
                  <a:tcPr/>
                </a:tc>
                <a:extLst>
                  <a:ext uri="{0D108BD9-81ED-4DB2-BD59-A6C34878D82A}">
                    <a16:rowId xmlns:a16="http://schemas.microsoft.com/office/drawing/2014/main" val="10002"/>
                  </a:ext>
                </a:extLst>
              </a:tr>
              <a:tr h="1483360">
                <a:tc>
                  <a:txBody>
                    <a:bodyPr/>
                    <a:lstStyle/>
                    <a:p>
                      <a:r>
                        <a:rPr lang="en-GB" sz="1400" dirty="0">
                          <a:latin typeface="Century Gothic" panose="020B0502020202020204" pitchFamily="34" charset="0"/>
                        </a:rPr>
                        <a:t>Nan</a:t>
                      </a:r>
                    </a:p>
                  </a:txBody>
                  <a:tcPr/>
                </a:tc>
                <a:tc>
                  <a:txBody>
                    <a:bodyPr/>
                    <a:lstStyle/>
                    <a:p>
                      <a:r>
                        <a:rPr lang="en-GB" sz="1400" dirty="0">
                          <a:latin typeface="Century Gothic" panose="020B0502020202020204" pitchFamily="34" charset="0"/>
                        </a:rPr>
                        <a:t>Dad</a:t>
                      </a:r>
                    </a:p>
                  </a:txBody>
                  <a:tcPr/>
                </a:tc>
                <a:extLst>
                  <a:ext uri="{0D108BD9-81ED-4DB2-BD59-A6C34878D82A}">
                    <a16:rowId xmlns:a16="http://schemas.microsoft.com/office/drawing/2014/main" val="10003"/>
                  </a:ext>
                </a:extLst>
              </a:tr>
            </a:tbl>
          </a:graphicData>
        </a:graphic>
      </p:graphicFrame>
      <p:sp>
        <p:nvSpPr>
          <p:cNvPr id="7" name="TextBox 6"/>
          <p:cNvSpPr txBox="1"/>
          <p:nvPr/>
        </p:nvSpPr>
        <p:spPr>
          <a:xfrm>
            <a:off x="306916" y="1315302"/>
            <a:ext cx="2021707" cy="738664"/>
          </a:xfrm>
          <a:prstGeom prst="rect">
            <a:avLst/>
          </a:prstGeom>
          <a:noFill/>
        </p:spPr>
        <p:txBody>
          <a:bodyPr wrap="none" rtlCol="0">
            <a:spAutoFit/>
          </a:bodyPr>
          <a:lstStyle/>
          <a:p>
            <a:r>
              <a:rPr lang="en-GB" sz="1400" b="1" dirty="0">
                <a:latin typeface="Century Gothic" panose="020B0502020202020204" pitchFamily="34" charset="0"/>
              </a:rPr>
              <a:t>Writing – based</a:t>
            </a:r>
          </a:p>
          <a:p>
            <a:r>
              <a:rPr lang="en-GB" sz="1400" b="1" dirty="0">
                <a:latin typeface="Century Gothic" panose="020B0502020202020204" pitchFamily="34" charset="0"/>
              </a:rPr>
              <a:t>Questions to explore </a:t>
            </a:r>
          </a:p>
          <a:p>
            <a:r>
              <a:rPr lang="en-GB" sz="1400" b="1" dirty="0">
                <a:latin typeface="Century Gothic" panose="020B0502020202020204" pitchFamily="34" charset="0"/>
              </a:rPr>
              <a:t>with your class</a:t>
            </a: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3127" y="5314326"/>
            <a:ext cx="1288800" cy="1259045"/>
          </a:xfrm>
          <a:prstGeom prst="rect">
            <a:avLst/>
          </a:prstGeom>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64044" y="5285702"/>
            <a:ext cx="1288800" cy="1236727"/>
          </a:xfrm>
          <a:prstGeom prst="rect">
            <a:avLst/>
          </a:prstGeom>
        </p:spPr>
      </p:pic>
      <p:sp>
        <p:nvSpPr>
          <p:cNvPr id="6" name="Footer Placeholder 5"/>
          <p:cNvSpPr>
            <a:spLocks noGrp="1"/>
          </p:cNvSpPr>
          <p:nvPr>
            <p:ph type="ftr" sz="quarter" idx="11"/>
          </p:nvPr>
        </p:nvSpPr>
        <p:spPr/>
        <p:txBody>
          <a:bodyPr/>
          <a:lstStyle/>
          <a:p>
            <a:r>
              <a:rPr lang="en-GB"/>
              <a:t>© Focus Education UK Ltd</a:t>
            </a:r>
            <a:endParaRPr lang="en-GB" dirty="0"/>
          </a:p>
        </p:txBody>
      </p:sp>
      <p:sp>
        <p:nvSpPr>
          <p:cNvPr id="11" name="Slide Number Placeholder 10"/>
          <p:cNvSpPr>
            <a:spLocks noGrp="1"/>
          </p:cNvSpPr>
          <p:nvPr>
            <p:ph type="sldNum" sz="quarter" idx="12"/>
          </p:nvPr>
        </p:nvSpPr>
        <p:spPr/>
        <p:txBody>
          <a:bodyPr/>
          <a:lstStyle/>
          <a:p>
            <a:fld id="{783CD38E-C31D-4515-A670-E50640EE9A8F}" type="slidenum">
              <a:rPr lang="en-GB" smtClean="0"/>
              <a:t>65</a:t>
            </a:fld>
            <a:endParaRPr lang="en-GB" dirty="0"/>
          </a:p>
        </p:txBody>
      </p:sp>
    </p:spTree>
    <p:extLst>
      <p:ext uri="{BB962C8B-B14F-4D97-AF65-F5344CB8AC3E}">
        <p14:creationId xmlns:p14="http://schemas.microsoft.com/office/powerpoint/2010/main" val="51734796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351" y="365126"/>
            <a:ext cx="8307659" cy="649635"/>
          </a:xfrm>
        </p:spPr>
        <p:txBody>
          <a:bodyPr>
            <a:normAutofit/>
          </a:bodyPr>
          <a:lstStyle/>
          <a:p>
            <a:r>
              <a:rPr lang="en-GB" sz="2400" b="1" dirty="0">
                <a:latin typeface="Century Gothic" panose="020B0502020202020204" pitchFamily="34" charset="0"/>
              </a:rPr>
              <a:t>Street Corner Dad by Alan Gibbons (continued)</a:t>
            </a:r>
            <a:endParaRPr lang="en-GB" sz="2400" dirty="0"/>
          </a:p>
        </p:txBody>
      </p:sp>
      <p:pic>
        <p:nvPicPr>
          <p:cNvPr id="9" name="Content Placeholder 10" descr="C:\Users\Clive Davies\Desktop\NEW DOCUMENTS\Tests\Reading\Year 3\street corner dad\cover.png"/>
          <p:cNvPicPr>
            <a:picLocks noGrp="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588004" y="2411496"/>
            <a:ext cx="1733550" cy="2638425"/>
          </a:xfrm>
          <a:prstGeom prst="rect">
            <a:avLst/>
          </a:prstGeom>
          <a:noFill/>
          <a:ln>
            <a:noFill/>
          </a:ln>
        </p:spPr>
      </p:pic>
      <p:graphicFrame>
        <p:nvGraphicFramePr>
          <p:cNvPr id="8" name="Content Placeholder 7"/>
          <p:cNvGraphicFramePr>
            <a:graphicFrameLocks noGrp="1"/>
          </p:cNvGraphicFramePr>
          <p:nvPr>
            <p:ph sz="half" idx="2"/>
            <p:extLst>
              <p:ext uri="{D42A27DB-BD31-4B8C-83A1-F6EECF244321}">
                <p14:modId xmlns:p14="http://schemas.microsoft.com/office/powerpoint/2010/main" val="1186124637"/>
              </p:ext>
            </p:extLst>
          </p:nvPr>
        </p:nvGraphicFramePr>
        <p:xfrm>
          <a:off x="2995612" y="1073538"/>
          <a:ext cx="5519738" cy="4739632"/>
        </p:xfrm>
        <a:graphic>
          <a:graphicData uri="http://schemas.openxmlformats.org/drawingml/2006/table">
            <a:tbl>
              <a:tblPr firstRow="1" bandRow="1">
                <a:tableStyleId>{5C22544A-7EE6-4342-B048-85BDC9FD1C3A}</a:tableStyleId>
              </a:tblPr>
              <a:tblGrid>
                <a:gridCol w="5519738">
                  <a:extLst>
                    <a:ext uri="{9D8B030D-6E8A-4147-A177-3AD203B41FA5}">
                      <a16:colId xmlns:a16="http://schemas.microsoft.com/office/drawing/2014/main" val="20000"/>
                    </a:ext>
                  </a:extLst>
                </a:gridCol>
              </a:tblGrid>
              <a:tr h="370840">
                <a:tc>
                  <a:txBody>
                    <a:bodyPr/>
                    <a:lstStyle/>
                    <a:p>
                      <a:r>
                        <a:rPr lang="en-GB" sz="1400" b="0" kern="1200" dirty="0">
                          <a:solidFill>
                            <a:schemeClr val="tx1"/>
                          </a:solidFill>
                          <a:effectLst/>
                          <a:latin typeface="Century Gothic" panose="020B0502020202020204" pitchFamily="34" charset="0"/>
                          <a:ea typeface="+mn-ea"/>
                          <a:cs typeface="+mn-cs"/>
                        </a:rPr>
                        <a:t>Dad was on board a ship during the war. There are many references to this from the time he went away to the time it was</a:t>
                      </a:r>
                      <a:r>
                        <a:rPr lang="en-GB" sz="1400" b="0" kern="1200" baseline="0" dirty="0">
                          <a:solidFill>
                            <a:schemeClr val="tx1"/>
                          </a:solidFill>
                          <a:effectLst/>
                          <a:latin typeface="Century Gothic" panose="020B0502020202020204" pitchFamily="34" charset="0"/>
                          <a:ea typeface="+mn-ea"/>
                          <a:cs typeface="+mn-cs"/>
                        </a:rPr>
                        <a:t> torpedoed.</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370840">
                <a:tc>
                  <a:txBody>
                    <a:bodyPr/>
                    <a:lstStyle/>
                    <a:p>
                      <a:pPr marL="0" lvl="0" indent="0">
                        <a:buFont typeface="Arial" panose="020B0604020202020204" pitchFamily="34" charset="0"/>
                        <a:buNone/>
                      </a:pPr>
                      <a:r>
                        <a:rPr lang="en-GB" sz="1400" b="1" kern="1200" dirty="0">
                          <a:solidFill>
                            <a:schemeClr val="dk1"/>
                          </a:solidFill>
                          <a:effectLst/>
                          <a:latin typeface="Century Gothic" panose="020B0502020202020204" pitchFamily="34" charset="0"/>
                          <a:ea typeface="+mn-ea"/>
                          <a:cs typeface="+mn-cs"/>
                        </a:rPr>
                        <a:t>What</a:t>
                      </a:r>
                      <a:r>
                        <a:rPr lang="en-GB" sz="1400" b="1" kern="1200" baseline="0" dirty="0">
                          <a:solidFill>
                            <a:schemeClr val="dk1"/>
                          </a:solidFill>
                          <a:effectLst/>
                          <a:latin typeface="Century Gothic" panose="020B0502020202020204" pitchFamily="34" charset="0"/>
                          <a:ea typeface="+mn-ea"/>
                          <a:cs typeface="+mn-cs"/>
                        </a:rPr>
                        <a:t> do we learn about Dad’s time in the war by piecing together the extracts in the book which mention his experiences as a sailor?</a:t>
                      </a:r>
                      <a:endParaRPr lang="en-GB" sz="1400" kern="1200" dirty="0">
                        <a:solidFill>
                          <a:schemeClr val="dk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10001"/>
                  </a:ext>
                </a:extLst>
              </a:tr>
              <a:tr h="409574">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2"/>
                  </a:ext>
                </a:extLst>
              </a:tr>
              <a:tr h="409574">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409574">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r h="409574">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5"/>
                  </a:ext>
                </a:extLst>
              </a:tr>
              <a:tr h="409574">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r h="409574">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7"/>
                  </a:ext>
                </a:extLst>
              </a:tr>
              <a:tr h="409574">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8"/>
                  </a:ext>
                </a:extLst>
              </a:tr>
              <a:tr h="409574">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9"/>
                  </a:ext>
                </a:extLst>
              </a:tr>
            </a:tbl>
          </a:graphicData>
        </a:graphic>
      </p:graphicFrame>
      <p:sp>
        <p:nvSpPr>
          <p:cNvPr id="7" name="TextBox 6"/>
          <p:cNvSpPr txBox="1"/>
          <p:nvPr/>
        </p:nvSpPr>
        <p:spPr>
          <a:xfrm>
            <a:off x="374075" y="1427298"/>
            <a:ext cx="2021707" cy="738664"/>
          </a:xfrm>
          <a:prstGeom prst="rect">
            <a:avLst/>
          </a:prstGeom>
          <a:noFill/>
        </p:spPr>
        <p:txBody>
          <a:bodyPr wrap="none" rtlCol="0">
            <a:spAutoFit/>
          </a:bodyPr>
          <a:lstStyle/>
          <a:p>
            <a:r>
              <a:rPr lang="en-GB" sz="1400" b="1" dirty="0">
                <a:latin typeface="Century Gothic" panose="020B0502020202020204" pitchFamily="34" charset="0"/>
              </a:rPr>
              <a:t>History – based</a:t>
            </a:r>
          </a:p>
          <a:p>
            <a:r>
              <a:rPr lang="en-GB" sz="1400" b="1" dirty="0">
                <a:latin typeface="Century Gothic" panose="020B0502020202020204" pitchFamily="34" charset="0"/>
              </a:rPr>
              <a:t>Questions to explore </a:t>
            </a:r>
          </a:p>
          <a:p>
            <a:r>
              <a:rPr lang="en-GB" sz="1400" b="1" dirty="0">
                <a:latin typeface="Century Gothic" panose="020B0502020202020204" pitchFamily="34" charset="0"/>
              </a:rPr>
              <a:t>with your class</a:t>
            </a: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1252" y="5330798"/>
            <a:ext cx="1289777" cy="1260000"/>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54779" y="5366143"/>
            <a:ext cx="1288800" cy="1288800"/>
          </a:xfrm>
          <a:prstGeom prst="rect">
            <a:avLst/>
          </a:prstGeom>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66</a:t>
            </a:fld>
            <a:endParaRPr lang="en-GB" dirty="0"/>
          </a:p>
        </p:txBody>
      </p:sp>
    </p:spTree>
    <p:extLst>
      <p:ext uri="{BB962C8B-B14F-4D97-AF65-F5344CB8AC3E}">
        <p14:creationId xmlns:p14="http://schemas.microsoft.com/office/powerpoint/2010/main" val="351900747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351" y="365126"/>
            <a:ext cx="8307659" cy="649635"/>
          </a:xfrm>
        </p:spPr>
        <p:txBody>
          <a:bodyPr>
            <a:normAutofit/>
          </a:bodyPr>
          <a:lstStyle/>
          <a:p>
            <a:r>
              <a:rPr lang="en-GB" sz="2400" b="1" dirty="0">
                <a:latin typeface="Century Gothic" panose="020B0502020202020204" pitchFamily="34" charset="0"/>
              </a:rPr>
              <a:t>Street Corner Dad by Alan Gibbons (continued)</a:t>
            </a:r>
            <a:endParaRPr lang="en-GB" sz="2400" dirty="0"/>
          </a:p>
        </p:txBody>
      </p:sp>
      <p:pic>
        <p:nvPicPr>
          <p:cNvPr id="9" name="Content Placeholder 10" descr="C:\Users\Clive Davies\Desktop\NEW DOCUMENTS\Tests\Reading\Year 3\street corner dad\cover.png"/>
          <p:cNvPicPr>
            <a:picLocks noGrp="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662232" y="2236650"/>
            <a:ext cx="1733550" cy="2638425"/>
          </a:xfrm>
          <a:prstGeom prst="rect">
            <a:avLst/>
          </a:prstGeom>
          <a:noFill/>
          <a:ln>
            <a:noFill/>
          </a:ln>
        </p:spPr>
      </p:pic>
      <p:graphicFrame>
        <p:nvGraphicFramePr>
          <p:cNvPr id="8" name="Content Placeholder 7"/>
          <p:cNvGraphicFramePr>
            <a:graphicFrameLocks noGrp="1"/>
          </p:cNvGraphicFramePr>
          <p:nvPr>
            <p:ph sz="half" idx="2"/>
            <p:extLst>
              <p:ext uri="{D42A27DB-BD31-4B8C-83A1-F6EECF244321}">
                <p14:modId xmlns:p14="http://schemas.microsoft.com/office/powerpoint/2010/main" val="2737004277"/>
              </p:ext>
            </p:extLst>
          </p:nvPr>
        </p:nvGraphicFramePr>
        <p:xfrm>
          <a:off x="2995612" y="1073538"/>
          <a:ext cx="5519738" cy="4722486"/>
        </p:xfrm>
        <a:graphic>
          <a:graphicData uri="http://schemas.openxmlformats.org/drawingml/2006/table">
            <a:tbl>
              <a:tblPr firstRow="1" bandRow="1">
                <a:tableStyleId>{5C22544A-7EE6-4342-B048-85BDC9FD1C3A}</a:tableStyleId>
              </a:tblPr>
              <a:tblGrid>
                <a:gridCol w="2759869">
                  <a:extLst>
                    <a:ext uri="{9D8B030D-6E8A-4147-A177-3AD203B41FA5}">
                      <a16:colId xmlns:a16="http://schemas.microsoft.com/office/drawing/2014/main" val="20000"/>
                    </a:ext>
                  </a:extLst>
                </a:gridCol>
                <a:gridCol w="2759869">
                  <a:extLst>
                    <a:ext uri="{9D8B030D-6E8A-4147-A177-3AD203B41FA5}">
                      <a16:colId xmlns:a16="http://schemas.microsoft.com/office/drawing/2014/main" val="20001"/>
                    </a:ext>
                  </a:extLst>
                </a:gridCol>
              </a:tblGrid>
              <a:tr h="370840">
                <a:tc gridSpan="2">
                  <a:txBody>
                    <a:bodyPr/>
                    <a:lstStyle/>
                    <a:p>
                      <a:r>
                        <a:rPr lang="en-GB" sz="1400" b="0" kern="1200" dirty="0">
                          <a:solidFill>
                            <a:schemeClr val="tx1"/>
                          </a:solidFill>
                          <a:effectLst/>
                          <a:latin typeface="Century Gothic" panose="020B0502020202020204" pitchFamily="34" charset="0"/>
                          <a:ea typeface="+mn-ea"/>
                          <a:cs typeface="+mn-cs"/>
                        </a:rPr>
                        <a:t>How has the book helped you to understand more about life at home for children during the war?</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tc hMerge="1">
                  <a:txBody>
                    <a:bodyPr/>
                    <a:lstStyle/>
                    <a:p>
                      <a:endParaRPr lang="en-GB"/>
                    </a:p>
                  </a:txBody>
                  <a:tcPr/>
                </a:tc>
                <a:extLst>
                  <a:ext uri="{0D108BD9-81ED-4DB2-BD59-A6C34878D82A}">
                    <a16:rowId xmlns:a16="http://schemas.microsoft.com/office/drawing/2014/main" val="10000"/>
                  </a:ext>
                </a:extLst>
              </a:tr>
              <a:tr h="370840">
                <a:tc>
                  <a:txBody>
                    <a:bodyPr/>
                    <a:lstStyle/>
                    <a:p>
                      <a:pPr marL="0" lvl="0" indent="0">
                        <a:buFont typeface="Arial" panose="020B0604020202020204" pitchFamily="34" charset="0"/>
                        <a:buNone/>
                      </a:pPr>
                      <a:r>
                        <a:rPr lang="en-GB" sz="1400" b="1" kern="1200" dirty="0">
                          <a:solidFill>
                            <a:schemeClr val="dk1"/>
                          </a:solidFill>
                          <a:effectLst/>
                          <a:latin typeface="Century Gothic" panose="020B0502020202020204" pitchFamily="34" charset="0"/>
                          <a:ea typeface="+mn-ea"/>
                          <a:cs typeface="+mn-cs"/>
                        </a:rPr>
                        <a:t>What I have learnt about children’s life during the war.</a:t>
                      </a:r>
                    </a:p>
                  </a:txBody>
                  <a:tcPr/>
                </a:tc>
                <a:tc>
                  <a:txBody>
                    <a:bodyPr/>
                    <a:lstStyle/>
                    <a:p>
                      <a:pPr marL="0" lvl="0" indent="0">
                        <a:buFont typeface="Arial" panose="020B0604020202020204" pitchFamily="34" charset="0"/>
                        <a:buNone/>
                      </a:pPr>
                      <a:r>
                        <a:rPr lang="en-GB" sz="1400" b="1" kern="1200" dirty="0">
                          <a:solidFill>
                            <a:schemeClr val="dk1"/>
                          </a:solidFill>
                          <a:effectLst/>
                          <a:latin typeface="Century Gothic" panose="020B0502020202020204" pitchFamily="34" charset="0"/>
                          <a:ea typeface="+mn-ea"/>
                          <a:cs typeface="+mn-cs"/>
                        </a:rPr>
                        <a:t>Questions I still have</a:t>
                      </a:r>
                      <a:r>
                        <a:rPr lang="en-GB" sz="1400" b="1" kern="1200" baseline="0" dirty="0">
                          <a:solidFill>
                            <a:schemeClr val="dk1"/>
                          </a:solidFill>
                          <a:effectLst/>
                          <a:latin typeface="Century Gothic" panose="020B0502020202020204" pitchFamily="34" charset="0"/>
                          <a:ea typeface="+mn-ea"/>
                          <a:cs typeface="+mn-cs"/>
                        </a:rPr>
                        <a:t> about children’s life during the war.</a:t>
                      </a:r>
                      <a:endParaRPr lang="en-GB" sz="1400" b="1" kern="1200" dirty="0">
                        <a:solidFill>
                          <a:schemeClr val="dk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10001"/>
                  </a:ext>
                </a:extLst>
              </a:tr>
              <a:tr h="409574">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2"/>
                  </a:ext>
                </a:extLst>
              </a:tr>
              <a:tr h="409574">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409574">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r h="409574">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5"/>
                  </a:ext>
                </a:extLst>
              </a:tr>
              <a:tr h="409574">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r h="409574">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7"/>
                  </a:ext>
                </a:extLst>
              </a:tr>
              <a:tr h="409574">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8"/>
                  </a:ext>
                </a:extLst>
              </a:tr>
              <a:tr h="409574">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9"/>
                  </a:ext>
                </a:extLst>
              </a:tr>
              <a:tr h="409574">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10"/>
                  </a:ext>
                </a:extLst>
              </a:tr>
            </a:tbl>
          </a:graphicData>
        </a:graphic>
      </p:graphicFrame>
      <p:sp>
        <p:nvSpPr>
          <p:cNvPr id="7" name="TextBox 6"/>
          <p:cNvSpPr txBox="1"/>
          <p:nvPr/>
        </p:nvSpPr>
        <p:spPr>
          <a:xfrm>
            <a:off x="374075" y="1462642"/>
            <a:ext cx="2021707" cy="738664"/>
          </a:xfrm>
          <a:prstGeom prst="rect">
            <a:avLst/>
          </a:prstGeom>
          <a:noFill/>
        </p:spPr>
        <p:txBody>
          <a:bodyPr wrap="none" rtlCol="0">
            <a:spAutoFit/>
          </a:bodyPr>
          <a:lstStyle/>
          <a:p>
            <a:r>
              <a:rPr lang="en-GB" sz="1400" b="1" dirty="0">
                <a:latin typeface="Century Gothic" panose="020B0502020202020204" pitchFamily="34" charset="0"/>
              </a:rPr>
              <a:t>History – based</a:t>
            </a:r>
          </a:p>
          <a:p>
            <a:r>
              <a:rPr lang="en-GB" sz="1400" b="1" dirty="0">
                <a:latin typeface="Century Gothic" panose="020B0502020202020204" pitchFamily="34" charset="0"/>
              </a:rPr>
              <a:t>Questions to explore </a:t>
            </a:r>
          </a:p>
          <a:p>
            <a:r>
              <a:rPr lang="en-GB" sz="1400" b="1" dirty="0">
                <a:latin typeface="Century Gothic" panose="020B0502020202020204" pitchFamily="34" charset="0"/>
              </a:rPr>
              <a:t>with your class</a:t>
            </a:r>
          </a:p>
        </p:txBody>
      </p:sp>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1251" y="5330798"/>
            <a:ext cx="1289778" cy="1260000"/>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54779" y="5366143"/>
            <a:ext cx="1260000" cy="1260000"/>
          </a:xfrm>
          <a:prstGeom prst="rect">
            <a:avLst/>
          </a:prstGeom>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67</a:t>
            </a:fld>
            <a:endParaRPr lang="en-GB" dirty="0"/>
          </a:p>
        </p:txBody>
      </p:sp>
    </p:spTree>
    <p:extLst>
      <p:ext uri="{BB962C8B-B14F-4D97-AF65-F5344CB8AC3E}">
        <p14:creationId xmlns:p14="http://schemas.microsoft.com/office/powerpoint/2010/main" val="139170175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351" y="365126"/>
            <a:ext cx="8307659" cy="649635"/>
          </a:xfrm>
        </p:spPr>
        <p:txBody>
          <a:bodyPr>
            <a:normAutofit/>
          </a:bodyPr>
          <a:lstStyle/>
          <a:p>
            <a:r>
              <a:rPr lang="en-GB" sz="2400" b="1" dirty="0">
                <a:latin typeface="Century Gothic" panose="020B0502020202020204" pitchFamily="34" charset="0"/>
              </a:rPr>
              <a:t>Street Corner Dad by Alan Gibbons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501264095"/>
              </p:ext>
            </p:extLst>
          </p:nvPr>
        </p:nvGraphicFramePr>
        <p:xfrm>
          <a:off x="2995612" y="1073538"/>
          <a:ext cx="5519738" cy="4526272"/>
        </p:xfrm>
        <a:graphic>
          <a:graphicData uri="http://schemas.openxmlformats.org/drawingml/2006/table">
            <a:tbl>
              <a:tblPr firstRow="1" bandRow="1">
                <a:tableStyleId>{5C22544A-7EE6-4342-B048-85BDC9FD1C3A}</a:tableStyleId>
              </a:tblPr>
              <a:tblGrid>
                <a:gridCol w="2759869">
                  <a:extLst>
                    <a:ext uri="{9D8B030D-6E8A-4147-A177-3AD203B41FA5}">
                      <a16:colId xmlns:a16="http://schemas.microsoft.com/office/drawing/2014/main" val="20000"/>
                    </a:ext>
                  </a:extLst>
                </a:gridCol>
                <a:gridCol w="2759869">
                  <a:extLst>
                    <a:ext uri="{9D8B030D-6E8A-4147-A177-3AD203B41FA5}">
                      <a16:colId xmlns:a16="http://schemas.microsoft.com/office/drawing/2014/main" val="20001"/>
                    </a:ext>
                  </a:extLst>
                </a:gridCol>
              </a:tblGrid>
              <a:tr h="370840">
                <a:tc gridSpan="2">
                  <a:txBody>
                    <a:bodyPr/>
                    <a:lstStyle/>
                    <a:p>
                      <a:r>
                        <a:rPr lang="en-GB" sz="1400" b="0" kern="1200" dirty="0">
                          <a:solidFill>
                            <a:schemeClr val="tx1"/>
                          </a:solidFill>
                          <a:effectLst/>
                          <a:latin typeface="Century Gothic" panose="020B0502020202020204" pitchFamily="34" charset="0"/>
                          <a:ea typeface="+mn-ea"/>
                          <a:cs typeface="+mn-cs"/>
                        </a:rPr>
                        <a:t>If you could meet</a:t>
                      </a:r>
                      <a:r>
                        <a:rPr lang="en-GB" sz="1400" b="0" kern="1200" baseline="0" dirty="0">
                          <a:solidFill>
                            <a:schemeClr val="tx1"/>
                          </a:solidFill>
                          <a:effectLst/>
                          <a:latin typeface="Century Gothic" panose="020B0502020202020204" pitchFamily="34" charset="0"/>
                          <a:ea typeface="+mn-ea"/>
                          <a:cs typeface="+mn-cs"/>
                        </a:rPr>
                        <a:t> the author, Alan Gibbon, is there anything you would want to ask him and is there some part of the book you’d ask him to re-write</a:t>
                      </a:r>
                      <a:r>
                        <a:rPr lang="en-GB" sz="1400" b="0" kern="1200" dirty="0">
                          <a:solidFill>
                            <a:schemeClr val="tx1"/>
                          </a:solidFill>
                          <a:effectLst/>
                          <a:latin typeface="Century Gothic" panose="020B0502020202020204" pitchFamily="34" charset="0"/>
                          <a:ea typeface="+mn-ea"/>
                          <a:cs typeface="+mn-cs"/>
                        </a:rPr>
                        <a:t>?</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tc hMerge="1">
                  <a:txBody>
                    <a:bodyPr/>
                    <a:lstStyle/>
                    <a:p>
                      <a:endParaRPr lang="en-GB"/>
                    </a:p>
                  </a:txBody>
                  <a:tcPr/>
                </a:tc>
                <a:extLst>
                  <a:ext uri="{0D108BD9-81ED-4DB2-BD59-A6C34878D82A}">
                    <a16:rowId xmlns:a16="http://schemas.microsoft.com/office/drawing/2014/main" val="10000"/>
                  </a:ext>
                </a:extLst>
              </a:tr>
              <a:tr h="409574">
                <a:tc>
                  <a:txBody>
                    <a:bodyPr/>
                    <a:lstStyle/>
                    <a:p>
                      <a:r>
                        <a:rPr lang="en-GB" sz="1400" b="1" dirty="0">
                          <a:latin typeface="Century Gothic" panose="020B0502020202020204" pitchFamily="34" charset="0"/>
                        </a:rPr>
                        <a:t>Questions for Alan Gibbon</a:t>
                      </a:r>
                    </a:p>
                  </a:txBody>
                  <a:tcPr/>
                </a:tc>
                <a:tc>
                  <a:txBody>
                    <a:bodyPr/>
                    <a:lstStyle/>
                    <a:p>
                      <a:r>
                        <a:rPr lang="en-GB" sz="1400" b="1" dirty="0">
                          <a:latin typeface="Century Gothic" panose="020B0502020202020204" pitchFamily="34" charset="0"/>
                        </a:rPr>
                        <a:t>What would you like him to re-think?</a:t>
                      </a:r>
                    </a:p>
                  </a:txBody>
                  <a:tcPr/>
                </a:tc>
                <a:extLst>
                  <a:ext uri="{0D108BD9-81ED-4DB2-BD59-A6C34878D82A}">
                    <a16:rowId xmlns:a16="http://schemas.microsoft.com/office/drawing/2014/main" val="10001"/>
                  </a:ext>
                </a:extLst>
              </a:tr>
              <a:tr h="409574">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2"/>
                  </a:ext>
                </a:extLst>
              </a:tr>
              <a:tr h="409574">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409574">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r h="409574">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5"/>
                  </a:ext>
                </a:extLst>
              </a:tr>
              <a:tr h="409574">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r h="409574">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7"/>
                  </a:ext>
                </a:extLst>
              </a:tr>
              <a:tr h="409574">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8"/>
                  </a:ext>
                </a:extLst>
              </a:tr>
              <a:tr h="409574">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9"/>
                  </a:ext>
                </a:extLst>
              </a:tr>
            </a:tbl>
          </a:graphicData>
        </a:graphic>
      </p:graphicFrame>
      <p:sp>
        <p:nvSpPr>
          <p:cNvPr id="7" name="TextBox 6"/>
          <p:cNvSpPr txBox="1"/>
          <p:nvPr/>
        </p:nvSpPr>
        <p:spPr>
          <a:xfrm>
            <a:off x="323127" y="1656651"/>
            <a:ext cx="2021707" cy="523220"/>
          </a:xfrm>
          <a:prstGeom prst="rect">
            <a:avLst/>
          </a:prstGeom>
          <a:noFill/>
        </p:spPr>
        <p:txBody>
          <a:bodyPr wrap="none" rtlCol="0">
            <a:spAutoFit/>
          </a:bodyPr>
          <a:lstStyle/>
          <a:p>
            <a:r>
              <a:rPr lang="en-GB" sz="1400" b="1" dirty="0">
                <a:latin typeface="Century Gothic" panose="020B0502020202020204" pitchFamily="34" charset="0"/>
              </a:rPr>
              <a:t>Questions to explore </a:t>
            </a:r>
          </a:p>
          <a:p>
            <a:r>
              <a:rPr lang="en-GB" sz="1400" b="1" dirty="0">
                <a:latin typeface="Century Gothic" panose="020B0502020202020204" pitchFamily="34" charset="0"/>
              </a:rPr>
              <a:t>with your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1077" y="5279868"/>
            <a:ext cx="1288800" cy="1259045"/>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127" y="2280954"/>
            <a:ext cx="2044700" cy="2628900"/>
          </a:xfrm>
          <a:prstGeom prst="rect">
            <a:avLst/>
          </a:prstGeom>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9" name="Slide Number Placeholder 8"/>
          <p:cNvSpPr>
            <a:spLocks noGrp="1"/>
          </p:cNvSpPr>
          <p:nvPr>
            <p:ph type="sldNum" sz="quarter" idx="12"/>
          </p:nvPr>
        </p:nvSpPr>
        <p:spPr/>
        <p:txBody>
          <a:bodyPr/>
          <a:lstStyle/>
          <a:p>
            <a:fld id="{783CD38E-C31D-4515-A670-E50640EE9A8F}" type="slidenum">
              <a:rPr lang="en-GB" smtClean="0"/>
              <a:t>68</a:t>
            </a:fld>
            <a:endParaRPr lang="en-GB" dirty="0"/>
          </a:p>
        </p:txBody>
      </p:sp>
    </p:spTree>
    <p:extLst>
      <p:ext uri="{BB962C8B-B14F-4D97-AF65-F5344CB8AC3E}">
        <p14:creationId xmlns:p14="http://schemas.microsoft.com/office/powerpoint/2010/main" val="348893130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635319"/>
            <a:ext cx="7772400" cy="2387600"/>
          </a:xfrm>
        </p:spPr>
        <p:txBody>
          <a:bodyPr>
            <a:normAutofit/>
          </a:bodyPr>
          <a:lstStyle/>
          <a:p>
            <a:r>
              <a:rPr lang="en-GB" sz="4400" b="1" dirty="0">
                <a:solidFill>
                  <a:srgbClr val="0070C0"/>
                </a:solidFill>
                <a:latin typeface="Century Gothic" panose="020B0502020202020204" pitchFamily="34" charset="0"/>
              </a:rPr>
              <a:t>Examples to use with </a:t>
            </a:r>
            <a:br>
              <a:rPr lang="en-GB" sz="4400" b="1" dirty="0">
                <a:solidFill>
                  <a:srgbClr val="0070C0"/>
                </a:solidFill>
                <a:latin typeface="Century Gothic" panose="020B0502020202020204" pitchFamily="34" charset="0"/>
              </a:rPr>
            </a:br>
            <a:r>
              <a:rPr lang="en-GB" sz="4400" b="1" dirty="0">
                <a:solidFill>
                  <a:srgbClr val="0070C0"/>
                </a:solidFill>
                <a:latin typeface="Century Gothic" panose="020B0502020202020204" pitchFamily="34" charset="0"/>
              </a:rPr>
              <a:t>Lower Key Stage Two</a:t>
            </a:r>
          </a:p>
        </p:txBody>
      </p:sp>
      <p:sp>
        <p:nvSpPr>
          <p:cNvPr id="3" name="Subtitle 2"/>
          <p:cNvSpPr>
            <a:spLocks noGrp="1"/>
          </p:cNvSpPr>
          <p:nvPr>
            <p:ph type="subTitle" idx="1"/>
          </p:nvPr>
        </p:nvSpPr>
        <p:spPr>
          <a:xfrm>
            <a:off x="1143000" y="4259960"/>
            <a:ext cx="6858000" cy="1655762"/>
          </a:xfrm>
        </p:spPr>
        <p:txBody>
          <a:bodyPr>
            <a:normAutofit/>
          </a:bodyPr>
          <a:lstStyle/>
          <a:p>
            <a:r>
              <a:rPr lang="en-GB" sz="2800" b="1" dirty="0">
                <a:latin typeface="Century Gothic" panose="020B0502020202020204" pitchFamily="34" charset="0"/>
              </a:rPr>
              <a:t>Badger’s Parting Gifts</a:t>
            </a:r>
          </a:p>
          <a:p>
            <a:r>
              <a:rPr lang="en-GB" sz="2800" b="1" dirty="0">
                <a:latin typeface="Century Gothic" panose="020B0502020202020204" pitchFamily="34" charset="0"/>
              </a:rPr>
              <a:t>by Susan Varley</a:t>
            </a:r>
          </a:p>
        </p:txBody>
      </p:sp>
      <p:pic>
        <p:nvPicPr>
          <p:cNvPr id="4" name="Picture 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57950" y="221250"/>
            <a:ext cx="2476304" cy="174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Footer Placeholder 4"/>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69</a:t>
            </a:fld>
            <a:endParaRPr lang="en-GB" dirty="0"/>
          </a:p>
        </p:txBody>
      </p:sp>
    </p:spTree>
    <p:extLst>
      <p:ext uri="{BB962C8B-B14F-4D97-AF65-F5344CB8AC3E}">
        <p14:creationId xmlns:p14="http://schemas.microsoft.com/office/powerpoint/2010/main" val="173002237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0293" y="365126"/>
            <a:ext cx="8385717" cy="709127"/>
          </a:xfrm>
        </p:spPr>
        <p:txBody>
          <a:bodyPr>
            <a:normAutofit/>
          </a:bodyPr>
          <a:lstStyle/>
          <a:p>
            <a:r>
              <a:rPr lang="en-GB" sz="2400" b="1" dirty="0">
                <a:latin typeface="Century Gothic" panose="020B0502020202020204" pitchFamily="34" charset="0"/>
              </a:rPr>
              <a:t>Badger’s Parting Gifts by Susan Varley</a:t>
            </a:r>
          </a:p>
        </p:txBody>
      </p:sp>
      <p:sp>
        <p:nvSpPr>
          <p:cNvPr id="5" name="Content Placeholder 4"/>
          <p:cNvSpPr>
            <a:spLocks noGrp="1"/>
          </p:cNvSpPr>
          <p:nvPr>
            <p:ph sz="half" idx="1"/>
          </p:nvPr>
        </p:nvSpPr>
        <p:spPr>
          <a:xfrm>
            <a:off x="4572000" y="1480955"/>
            <a:ext cx="3886200" cy="4351338"/>
          </a:xfrm>
        </p:spPr>
        <p:txBody>
          <a:bodyPr>
            <a:normAutofit/>
          </a:bodyPr>
          <a:lstStyle/>
          <a:p>
            <a:r>
              <a:rPr lang="en-GB" sz="1500" dirty="0">
                <a:latin typeface="Century Gothic" panose="020B0502020202020204" pitchFamily="34" charset="0"/>
              </a:rPr>
              <a:t>Provide learners with enough time to read the book and understand it fully.</a:t>
            </a:r>
          </a:p>
          <a:p>
            <a:r>
              <a:rPr lang="en-GB" sz="1500" dirty="0">
                <a:latin typeface="Century Gothic" panose="020B0502020202020204" pitchFamily="34" charset="0"/>
              </a:rPr>
              <a:t>Notice how the author has deals with a very difficult subject. </a:t>
            </a:r>
          </a:p>
          <a:p>
            <a:r>
              <a:rPr lang="en-GB" sz="1500" dirty="0">
                <a:latin typeface="Century Gothic" panose="020B0502020202020204" pitchFamily="34" charset="0"/>
              </a:rPr>
              <a:t>Talk about the strategy the author has used to create a sense of sadness but celebration of Badger’s life.  </a:t>
            </a:r>
          </a:p>
          <a:p>
            <a:r>
              <a:rPr lang="en-GB" sz="1500" dirty="0">
                <a:latin typeface="Century Gothic" panose="020B0502020202020204" pitchFamily="34" charset="0"/>
              </a:rPr>
              <a:t>Talk about people they are attached to, both family and friends.</a:t>
            </a:r>
          </a:p>
          <a:p>
            <a:r>
              <a:rPr lang="en-GB" sz="1500" dirty="0">
                <a:latin typeface="Century Gothic" panose="020B0502020202020204" pitchFamily="34" charset="0"/>
              </a:rPr>
              <a:t>Why is the book titled as is it is?</a:t>
            </a:r>
          </a:p>
          <a:p>
            <a:r>
              <a:rPr lang="en-GB" sz="1500" dirty="0">
                <a:latin typeface="Century Gothic" panose="020B0502020202020204" pitchFamily="34" charset="0"/>
              </a:rPr>
              <a:t>Why do you think the author has used animals in this story rather than humans?</a:t>
            </a:r>
          </a:p>
          <a:p>
            <a:r>
              <a:rPr lang="en-GB" sz="1500" dirty="0">
                <a:latin typeface="Century Gothic" panose="020B0502020202020204" pitchFamily="34" charset="0"/>
              </a:rPr>
              <a:t>Does this help you to understand more about someone dying?</a:t>
            </a:r>
          </a:p>
          <a:p>
            <a:r>
              <a:rPr lang="en-GB" sz="1500" dirty="0">
                <a:latin typeface="Century Gothic" panose="020B0502020202020204" pitchFamily="34" charset="0"/>
              </a:rPr>
              <a:t>Find other books written by Susan Varley.</a:t>
            </a:r>
          </a:p>
          <a:p>
            <a:endParaRPr lang="en-GB" sz="1600" dirty="0">
              <a:latin typeface="Century Gothic" panose="020B0502020202020204" pitchFamily="34" charset="0"/>
            </a:endParaRPr>
          </a:p>
          <a:p>
            <a:endParaRPr lang="en-GB"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8523" y="4477164"/>
            <a:ext cx="1289778" cy="1260000"/>
          </a:xfrm>
          <a:prstGeom prst="rect">
            <a:avLst/>
          </a:prstGeom>
        </p:spPr>
      </p:pic>
      <p:pic>
        <p:nvPicPr>
          <p:cNvPr id="9" name="Picture 8" descr="C:\Users\Clive Davies\Desktop\NEW DOCUMENTS\Tests\Reading\Year 3\Badger's Part Gifts\cover.png"/>
          <p:cNvPicPr/>
          <p:nvPr/>
        </p:nvPicPr>
        <p:blipFill>
          <a:blip r:embed="rId3">
            <a:extLst>
              <a:ext uri="{28A0092B-C50C-407E-A947-70E740481C1C}">
                <a14:useLocalDpi xmlns:a14="http://schemas.microsoft.com/office/drawing/2010/main" val="0"/>
              </a:ext>
            </a:extLst>
          </a:blip>
          <a:srcRect/>
          <a:stretch>
            <a:fillRect/>
          </a:stretch>
        </p:blipFill>
        <p:spPr bwMode="auto">
          <a:xfrm>
            <a:off x="718523" y="1480955"/>
            <a:ext cx="3139799" cy="2486477"/>
          </a:xfrm>
          <a:prstGeom prst="rect">
            <a:avLst/>
          </a:prstGeom>
          <a:noFill/>
          <a:ln>
            <a:noFill/>
          </a:ln>
        </p:spPr>
      </p:pic>
      <p:sp>
        <p:nvSpPr>
          <p:cNvPr id="4" name="Footer Placeholder 3"/>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70</a:t>
            </a:fld>
            <a:endParaRPr lang="en-GB" dirty="0"/>
          </a:p>
        </p:txBody>
      </p:sp>
    </p:spTree>
    <p:extLst>
      <p:ext uri="{BB962C8B-B14F-4D97-AF65-F5344CB8AC3E}">
        <p14:creationId xmlns:p14="http://schemas.microsoft.com/office/powerpoint/2010/main" val="78046009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755336"/>
          </a:xfrm>
        </p:spPr>
        <p:txBody>
          <a:bodyPr>
            <a:normAutofit/>
          </a:bodyPr>
          <a:lstStyle/>
          <a:p>
            <a:r>
              <a:rPr lang="en-GB" sz="2400" b="1" dirty="0">
                <a:latin typeface="Century Gothic" panose="020B0502020202020204" pitchFamily="34" charset="0"/>
              </a:rPr>
              <a:t>Badger’s Parting Gifts by Susan Varley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3991323285"/>
              </p:ext>
            </p:extLst>
          </p:nvPr>
        </p:nvGraphicFramePr>
        <p:xfrm>
          <a:off x="2995613" y="1419225"/>
          <a:ext cx="5519737" cy="4373880"/>
        </p:xfrm>
        <a:graphic>
          <a:graphicData uri="http://schemas.openxmlformats.org/drawingml/2006/table">
            <a:tbl>
              <a:tblPr firstRow="1" bandRow="1">
                <a:tableStyleId>{5C22544A-7EE6-4342-B048-85BDC9FD1C3A}</a:tableStyleId>
              </a:tblPr>
              <a:tblGrid>
                <a:gridCol w="5519737">
                  <a:extLst>
                    <a:ext uri="{9D8B030D-6E8A-4147-A177-3AD203B41FA5}">
                      <a16:colId xmlns:a16="http://schemas.microsoft.com/office/drawing/2014/main" val="20000"/>
                    </a:ext>
                  </a:extLst>
                </a:gridCol>
              </a:tblGrid>
              <a:tr h="370840">
                <a:tc>
                  <a:txBody>
                    <a:bodyPr/>
                    <a:lstStyle/>
                    <a:p>
                      <a:r>
                        <a:rPr lang="en-GB" sz="1400" b="0" kern="1200" dirty="0">
                          <a:solidFill>
                            <a:schemeClr val="tx1"/>
                          </a:solidFill>
                          <a:effectLst/>
                          <a:latin typeface="Century Gothic" panose="020B0502020202020204" pitchFamily="34" charset="0"/>
                          <a:ea typeface="+mn-ea"/>
                          <a:cs typeface="+mn-cs"/>
                        </a:rPr>
                        <a:t>Write down three things that changed in Badger as</a:t>
                      </a:r>
                      <a:r>
                        <a:rPr lang="en-GB" sz="1400" b="0" kern="1200" baseline="0" dirty="0">
                          <a:solidFill>
                            <a:schemeClr val="tx1"/>
                          </a:solidFill>
                          <a:effectLst/>
                          <a:latin typeface="Century Gothic" panose="020B0502020202020204" pitchFamily="34" charset="0"/>
                          <a:ea typeface="+mn-ea"/>
                          <a:cs typeface="+mn-cs"/>
                        </a:rPr>
                        <a:t> </a:t>
                      </a:r>
                      <a:r>
                        <a:rPr lang="en-GB" sz="1400" b="0" kern="1200" dirty="0">
                          <a:solidFill>
                            <a:schemeClr val="tx1"/>
                          </a:solidFill>
                          <a:effectLst/>
                          <a:latin typeface="Century Gothic" panose="020B0502020202020204" pitchFamily="34" charset="0"/>
                          <a:ea typeface="+mn-ea"/>
                          <a:cs typeface="+mn-cs"/>
                        </a:rPr>
                        <a:t>he went into the tunnel.</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1"/>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2"/>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5"/>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dk1"/>
                          </a:solidFill>
                          <a:effectLst/>
                          <a:latin typeface="Century Gothic" panose="020B0502020202020204" pitchFamily="34" charset="0"/>
                          <a:ea typeface="+mn-ea"/>
                          <a:cs typeface="+mn-cs"/>
                        </a:rPr>
                        <a:t>What was really happening to Badger as he was going through the tunnel? </a:t>
                      </a:r>
                      <a:endParaRPr lang="en-GB" sz="1400" dirty="0">
                        <a:latin typeface="Century Gothic" panose="020B0502020202020204" pitchFamily="34" charset="0"/>
                      </a:endParaRPr>
                    </a:p>
                  </a:txBody>
                  <a:tcPr/>
                </a:tc>
                <a:extLst>
                  <a:ext uri="{0D108BD9-81ED-4DB2-BD59-A6C34878D82A}">
                    <a16:rowId xmlns:a16="http://schemas.microsoft.com/office/drawing/2014/main" val="10007"/>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8"/>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9"/>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10"/>
                  </a:ext>
                </a:extLst>
              </a:tr>
            </a:tbl>
          </a:graphicData>
        </a:graphic>
      </p:graphicFrame>
      <p:sp>
        <p:nvSpPr>
          <p:cNvPr id="7" name="TextBox 6"/>
          <p:cNvSpPr txBox="1"/>
          <p:nvPr/>
        </p:nvSpPr>
        <p:spPr>
          <a:xfrm>
            <a:off x="458909" y="1407636"/>
            <a:ext cx="2441589" cy="523220"/>
          </a:xfrm>
          <a:prstGeom prst="rect">
            <a:avLst/>
          </a:prstGeom>
          <a:noFill/>
        </p:spPr>
        <p:txBody>
          <a:bodyPr wrap="square" rtlCol="0">
            <a:spAutoFit/>
          </a:bodyPr>
          <a:lstStyle/>
          <a:p>
            <a:r>
              <a:rPr lang="en-GB" sz="1400" b="1" dirty="0">
                <a:latin typeface="Century Gothic" panose="020B0502020202020204" pitchFamily="34" charset="0"/>
              </a:rPr>
              <a:t>General questions to explore with the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4802" y="4375582"/>
            <a:ext cx="1289778" cy="1260000"/>
          </a:xfrm>
          <a:prstGeom prst="rect">
            <a:avLst/>
          </a:prstGeom>
        </p:spPr>
      </p:pic>
      <p:pic>
        <p:nvPicPr>
          <p:cNvPr id="9" name="Picture 8" descr="C:\Users\Clive Davies\Desktop\NEW DOCUMENTS\Tests\Reading\Year 3\Badger's Part Gifts\cover.png"/>
          <p:cNvPicPr/>
          <p:nvPr/>
        </p:nvPicPr>
        <p:blipFill>
          <a:blip r:embed="rId3">
            <a:extLst>
              <a:ext uri="{28A0092B-C50C-407E-A947-70E740481C1C}">
                <a14:useLocalDpi xmlns:a14="http://schemas.microsoft.com/office/drawing/2010/main" val="0"/>
              </a:ext>
            </a:extLst>
          </a:blip>
          <a:srcRect/>
          <a:stretch>
            <a:fillRect/>
          </a:stretch>
        </p:blipFill>
        <p:spPr bwMode="auto">
          <a:xfrm>
            <a:off x="378884" y="2090654"/>
            <a:ext cx="2521614" cy="2125130"/>
          </a:xfrm>
          <a:prstGeom prst="rect">
            <a:avLst/>
          </a:prstGeom>
          <a:noFill/>
          <a:ln>
            <a:noFill/>
          </a:ln>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71</a:t>
            </a:fld>
            <a:endParaRPr lang="en-GB" dirty="0"/>
          </a:p>
        </p:txBody>
      </p:sp>
    </p:spTree>
    <p:extLst>
      <p:ext uri="{BB962C8B-B14F-4D97-AF65-F5344CB8AC3E}">
        <p14:creationId xmlns:p14="http://schemas.microsoft.com/office/powerpoint/2010/main" val="73068699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44113"/>
            <a:ext cx="7886700" cy="800599"/>
          </a:xfrm>
        </p:spPr>
        <p:txBody>
          <a:bodyPr>
            <a:normAutofit/>
          </a:bodyPr>
          <a:lstStyle/>
          <a:p>
            <a:r>
              <a:rPr lang="en-GB" sz="2400" b="1" dirty="0">
                <a:latin typeface="Century Gothic" panose="020B0502020202020204" pitchFamily="34" charset="0"/>
              </a:rPr>
              <a:t>Badger’s Parting Gift by Susan Varley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13963945"/>
              </p:ext>
            </p:extLst>
          </p:nvPr>
        </p:nvGraphicFramePr>
        <p:xfrm>
          <a:off x="3028950" y="1396196"/>
          <a:ext cx="5780513" cy="4744720"/>
        </p:xfrm>
        <a:graphic>
          <a:graphicData uri="http://schemas.openxmlformats.org/drawingml/2006/table">
            <a:tbl>
              <a:tblPr firstRow="1" bandRow="1">
                <a:tableStyleId>{5C22544A-7EE6-4342-B048-85BDC9FD1C3A}</a:tableStyleId>
              </a:tblPr>
              <a:tblGrid>
                <a:gridCol w="5780513">
                  <a:extLst>
                    <a:ext uri="{9D8B030D-6E8A-4147-A177-3AD203B41FA5}">
                      <a16:colId xmlns:a16="http://schemas.microsoft.com/office/drawing/2014/main" val="20000"/>
                    </a:ext>
                  </a:extLst>
                </a:gridCol>
              </a:tblGrid>
              <a:tr h="370840">
                <a:tc>
                  <a:txBody>
                    <a:bodyPr/>
                    <a:lstStyle/>
                    <a:p>
                      <a:r>
                        <a:rPr lang="en-GB" sz="1400" b="0" kern="1200" dirty="0">
                          <a:solidFill>
                            <a:schemeClr val="tx1"/>
                          </a:solidFill>
                          <a:effectLst/>
                          <a:latin typeface="Century Gothic" panose="020B0502020202020204" pitchFamily="34" charset="0"/>
                          <a:ea typeface="+mn-ea"/>
                          <a:cs typeface="+mn-cs"/>
                        </a:rPr>
                        <a:t>There are many subtle references to Badger’s imminent death. Find </a:t>
                      </a:r>
                      <a:r>
                        <a:rPr lang="en-GB" sz="1400" b="1" kern="1200" dirty="0">
                          <a:solidFill>
                            <a:schemeClr val="tx1"/>
                          </a:solidFill>
                          <a:effectLst/>
                          <a:latin typeface="Century Gothic" panose="020B0502020202020204" pitchFamily="34" charset="0"/>
                          <a:ea typeface="+mn-ea"/>
                          <a:cs typeface="+mn-cs"/>
                        </a:rPr>
                        <a:t>four</a:t>
                      </a:r>
                      <a:r>
                        <a:rPr lang="en-GB" sz="1400" b="0" kern="1200" dirty="0">
                          <a:solidFill>
                            <a:schemeClr val="tx1"/>
                          </a:solidFill>
                          <a:effectLst/>
                          <a:latin typeface="Century Gothic" panose="020B0502020202020204" pitchFamily="34" charset="0"/>
                          <a:ea typeface="+mn-ea"/>
                          <a:cs typeface="+mn-cs"/>
                        </a:rPr>
                        <a:t> of them in the</a:t>
                      </a:r>
                      <a:r>
                        <a:rPr lang="en-GB" sz="1400" b="0" kern="1200" baseline="0" dirty="0">
                          <a:solidFill>
                            <a:schemeClr val="tx1"/>
                          </a:solidFill>
                          <a:effectLst/>
                          <a:latin typeface="Century Gothic" panose="020B0502020202020204" pitchFamily="34" charset="0"/>
                          <a:ea typeface="+mn-ea"/>
                          <a:cs typeface="+mn-cs"/>
                        </a:rPr>
                        <a:t> early chapters.</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370840">
                <a:tc>
                  <a:txBody>
                    <a:bodyPr/>
                    <a:lstStyle/>
                    <a:p>
                      <a:r>
                        <a:rPr lang="en-GB" sz="1400" dirty="0">
                          <a:latin typeface="Century Gothic" panose="020B0502020202020204" pitchFamily="34" charset="0"/>
                        </a:rPr>
                        <a:t>1</a:t>
                      </a:r>
                    </a:p>
                  </a:txBody>
                  <a:tcPr/>
                </a:tc>
                <a:extLst>
                  <a:ext uri="{0D108BD9-81ED-4DB2-BD59-A6C34878D82A}">
                    <a16:rowId xmlns:a16="http://schemas.microsoft.com/office/drawing/2014/main" val="10001"/>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2"/>
                  </a:ext>
                </a:extLst>
              </a:tr>
              <a:tr h="370840">
                <a:tc>
                  <a:txBody>
                    <a:bodyPr/>
                    <a:lstStyle/>
                    <a:p>
                      <a:r>
                        <a:rPr lang="en-GB" sz="1400" dirty="0">
                          <a:latin typeface="Century Gothic" panose="020B0502020202020204" pitchFamily="34" charset="0"/>
                        </a:rPr>
                        <a:t>2</a:t>
                      </a:r>
                    </a:p>
                  </a:txBody>
                  <a:tcPr/>
                </a:tc>
                <a:extLst>
                  <a:ext uri="{0D108BD9-81ED-4DB2-BD59-A6C34878D82A}">
                    <a16:rowId xmlns:a16="http://schemas.microsoft.com/office/drawing/2014/main" val="10003"/>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r h="370840">
                <a:tc>
                  <a:txBody>
                    <a:bodyPr/>
                    <a:lstStyle/>
                    <a:p>
                      <a:r>
                        <a:rPr lang="en-GB" sz="1400" dirty="0">
                          <a:latin typeface="Century Gothic" panose="020B0502020202020204" pitchFamily="34" charset="0"/>
                        </a:rPr>
                        <a:t>3</a:t>
                      </a:r>
                    </a:p>
                  </a:txBody>
                  <a:tcPr/>
                </a:tc>
                <a:extLst>
                  <a:ext uri="{0D108BD9-81ED-4DB2-BD59-A6C34878D82A}">
                    <a16:rowId xmlns:a16="http://schemas.microsoft.com/office/drawing/2014/main" val="10005"/>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r h="370840">
                <a:tc>
                  <a:txBody>
                    <a:bodyPr/>
                    <a:lstStyle/>
                    <a:p>
                      <a:r>
                        <a:rPr lang="en-GB" sz="1400" dirty="0">
                          <a:latin typeface="Century Gothic" panose="020B0502020202020204" pitchFamily="34" charset="0"/>
                        </a:rPr>
                        <a:t>4</a:t>
                      </a:r>
                    </a:p>
                  </a:txBody>
                  <a:tcPr/>
                </a:tc>
                <a:extLst>
                  <a:ext uri="{0D108BD9-81ED-4DB2-BD59-A6C34878D82A}">
                    <a16:rowId xmlns:a16="http://schemas.microsoft.com/office/drawing/2014/main" val="10007"/>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8"/>
                  </a:ext>
                </a:extLst>
              </a:tr>
              <a:tr h="370840">
                <a:tc>
                  <a:txBody>
                    <a:bodyPr/>
                    <a:lstStyle/>
                    <a:p>
                      <a:r>
                        <a:rPr lang="en-GB" sz="1400" dirty="0">
                          <a:latin typeface="Century Gothic" panose="020B0502020202020204" pitchFamily="34" charset="0"/>
                        </a:rPr>
                        <a:t>How</a:t>
                      </a:r>
                      <a:r>
                        <a:rPr lang="en-GB" sz="1400" baseline="0" dirty="0">
                          <a:latin typeface="Century Gothic" panose="020B0502020202020204" pitchFamily="34" charset="0"/>
                        </a:rPr>
                        <a:t> does the author try and convey the feeling that Badger’s death is not all sad?</a:t>
                      </a:r>
                      <a:endParaRPr lang="en-GB" sz="1400" dirty="0">
                        <a:latin typeface="Century Gothic" panose="020B0502020202020204" pitchFamily="34" charset="0"/>
                      </a:endParaRPr>
                    </a:p>
                  </a:txBody>
                  <a:tcPr/>
                </a:tc>
                <a:extLst>
                  <a:ext uri="{0D108BD9-81ED-4DB2-BD59-A6C34878D82A}">
                    <a16:rowId xmlns:a16="http://schemas.microsoft.com/office/drawing/2014/main" val="10009"/>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10"/>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11"/>
                  </a:ext>
                </a:extLst>
              </a:tr>
            </a:tbl>
          </a:graphicData>
        </a:graphic>
      </p:graphicFrame>
      <p:sp>
        <p:nvSpPr>
          <p:cNvPr id="7" name="TextBox 6"/>
          <p:cNvSpPr txBox="1"/>
          <p:nvPr/>
        </p:nvSpPr>
        <p:spPr>
          <a:xfrm>
            <a:off x="435069" y="1369622"/>
            <a:ext cx="2021707" cy="523220"/>
          </a:xfrm>
          <a:prstGeom prst="rect">
            <a:avLst/>
          </a:prstGeom>
          <a:noFill/>
        </p:spPr>
        <p:txBody>
          <a:bodyPr wrap="none" rtlCol="0">
            <a:spAutoFit/>
          </a:bodyPr>
          <a:lstStyle/>
          <a:p>
            <a:r>
              <a:rPr lang="en-GB" sz="1400" b="1" dirty="0">
                <a:latin typeface="Century Gothic" panose="020B0502020202020204" pitchFamily="34" charset="0"/>
              </a:rPr>
              <a:t>Questions to explore </a:t>
            </a:r>
          </a:p>
          <a:p>
            <a:r>
              <a:rPr lang="en-GB" sz="1400" b="1" dirty="0">
                <a:latin typeface="Century Gothic" panose="020B0502020202020204" pitchFamily="34" charset="0"/>
              </a:rPr>
              <a:t>with the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44811" y="4180984"/>
            <a:ext cx="1289778" cy="1260000"/>
          </a:xfrm>
          <a:prstGeom prst="rect">
            <a:avLst/>
          </a:prstGeom>
        </p:spPr>
      </p:pic>
      <p:pic>
        <p:nvPicPr>
          <p:cNvPr id="12" name="Picture 11" descr="C:\Users\Clive Davies\Desktop\NEW DOCUMENTS\Tests\Reading\Year 3\Badger's Part Gifts\wishing he could run.jpg"/>
          <p:cNvPicPr/>
          <p:nvPr/>
        </p:nvPicPr>
        <p:blipFill>
          <a:blip r:embed="rId3">
            <a:extLst>
              <a:ext uri="{28A0092B-C50C-407E-A947-70E740481C1C}">
                <a14:useLocalDpi xmlns:a14="http://schemas.microsoft.com/office/drawing/2010/main" val="0"/>
              </a:ext>
            </a:extLst>
          </a:blip>
          <a:srcRect/>
          <a:stretch>
            <a:fillRect/>
          </a:stretch>
        </p:blipFill>
        <p:spPr bwMode="auto">
          <a:xfrm>
            <a:off x="192395" y="2217752"/>
            <a:ext cx="2594610" cy="1765300"/>
          </a:xfrm>
          <a:prstGeom prst="rect">
            <a:avLst/>
          </a:prstGeom>
          <a:noFill/>
          <a:ln>
            <a:noFill/>
          </a:ln>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72</a:t>
            </a:fld>
            <a:endParaRPr lang="en-GB" dirty="0"/>
          </a:p>
        </p:txBody>
      </p:sp>
    </p:spTree>
    <p:extLst>
      <p:ext uri="{BB962C8B-B14F-4D97-AF65-F5344CB8AC3E}">
        <p14:creationId xmlns:p14="http://schemas.microsoft.com/office/powerpoint/2010/main" val="421112301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44113"/>
            <a:ext cx="7886700" cy="966501"/>
          </a:xfrm>
        </p:spPr>
        <p:txBody>
          <a:bodyPr>
            <a:normAutofit/>
          </a:bodyPr>
          <a:lstStyle/>
          <a:p>
            <a:r>
              <a:rPr lang="en-GB" sz="2400" b="1" dirty="0">
                <a:latin typeface="Century Gothic" panose="020B0502020202020204" pitchFamily="34" charset="0"/>
              </a:rPr>
              <a:t>Badger’s Parting Gift by Susan Varley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3978455966"/>
              </p:ext>
            </p:extLst>
          </p:nvPr>
        </p:nvGraphicFramePr>
        <p:xfrm>
          <a:off x="3028950" y="1692413"/>
          <a:ext cx="5780513" cy="3855815"/>
        </p:xfrm>
        <a:graphic>
          <a:graphicData uri="http://schemas.openxmlformats.org/drawingml/2006/table">
            <a:tbl>
              <a:tblPr firstRow="1" bandRow="1">
                <a:tableStyleId>{5C22544A-7EE6-4342-B048-85BDC9FD1C3A}</a:tableStyleId>
              </a:tblPr>
              <a:tblGrid>
                <a:gridCol w="5780513">
                  <a:extLst>
                    <a:ext uri="{9D8B030D-6E8A-4147-A177-3AD203B41FA5}">
                      <a16:colId xmlns:a16="http://schemas.microsoft.com/office/drawing/2014/main" val="20000"/>
                    </a:ext>
                  </a:extLst>
                </a:gridCol>
              </a:tblGrid>
              <a:tr h="598301">
                <a:tc>
                  <a:txBody>
                    <a:bodyPr/>
                    <a:lstStyle/>
                    <a:p>
                      <a:r>
                        <a:rPr lang="en-GB" sz="1400" b="0" kern="1200" dirty="0">
                          <a:solidFill>
                            <a:schemeClr val="tx1"/>
                          </a:solidFill>
                          <a:effectLst/>
                          <a:latin typeface="Century Gothic" panose="020B0502020202020204" pitchFamily="34" charset="0"/>
                          <a:ea typeface="+mn-ea"/>
                          <a:cs typeface="+mn-cs"/>
                        </a:rPr>
                        <a:t>Looking at the illustration, what clues are there that Badger is very old? (write down </a:t>
                      </a:r>
                      <a:r>
                        <a:rPr lang="en-GB" sz="1400" b="1" kern="1200" dirty="0">
                          <a:solidFill>
                            <a:schemeClr val="tx1"/>
                          </a:solidFill>
                          <a:effectLst/>
                          <a:latin typeface="Century Gothic" panose="020B0502020202020204" pitchFamily="34" charset="0"/>
                          <a:ea typeface="+mn-ea"/>
                          <a:cs typeface="+mn-cs"/>
                        </a:rPr>
                        <a:t>three</a:t>
                      </a:r>
                      <a:r>
                        <a:rPr lang="en-GB" sz="1400" b="0" kern="1200" dirty="0">
                          <a:solidFill>
                            <a:schemeClr val="tx1"/>
                          </a:solidFill>
                          <a:effectLst/>
                          <a:latin typeface="Century Gothic" panose="020B0502020202020204" pitchFamily="34" charset="0"/>
                          <a:ea typeface="+mn-ea"/>
                          <a:cs typeface="+mn-cs"/>
                        </a:rPr>
                        <a:t> things)</a:t>
                      </a:r>
                      <a:r>
                        <a:rPr lang="en-GB" sz="1400" b="1" kern="1200" dirty="0">
                          <a:solidFill>
                            <a:schemeClr val="tx1"/>
                          </a:solidFill>
                          <a:effectLst/>
                          <a:latin typeface="Century Gothic" panose="020B0502020202020204" pitchFamily="34" charset="0"/>
                          <a:ea typeface="+mn-ea"/>
                          <a:cs typeface="+mn-cs"/>
                        </a:rPr>
                        <a:t> </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353982">
                <a:tc>
                  <a:txBody>
                    <a:bodyPr/>
                    <a:lstStyle/>
                    <a:p>
                      <a:r>
                        <a:rPr lang="en-GB" sz="1400" dirty="0">
                          <a:latin typeface="Century Gothic" panose="020B0502020202020204" pitchFamily="34" charset="0"/>
                        </a:rPr>
                        <a:t>1</a:t>
                      </a:r>
                    </a:p>
                  </a:txBody>
                  <a:tcPr/>
                </a:tc>
                <a:extLst>
                  <a:ext uri="{0D108BD9-81ED-4DB2-BD59-A6C34878D82A}">
                    <a16:rowId xmlns:a16="http://schemas.microsoft.com/office/drawing/2014/main" val="10001"/>
                  </a:ext>
                </a:extLst>
              </a:tr>
              <a:tr h="353982">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2"/>
                  </a:ext>
                </a:extLst>
              </a:tr>
              <a:tr h="353982">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353982">
                <a:tc>
                  <a:txBody>
                    <a:bodyPr/>
                    <a:lstStyle/>
                    <a:p>
                      <a:r>
                        <a:rPr lang="en-GB" sz="1400" dirty="0">
                          <a:latin typeface="Century Gothic" panose="020B0502020202020204" pitchFamily="34" charset="0"/>
                        </a:rPr>
                        <a:t>2</a:t>
                      </a:r>
                    </a:p>
                  </a:txBody>
                  <a:tcPr/>
                </a:tc>
                <a:extLst>
                  <a:ext uri="{0D108BD9-81ED-4DB2-BD59-A6C34878D82A}">
                    <a16:rowId xmlns:a16="http://schemas.microsoft.com/office/drawing/2014/main" val="10004"/>
                  </a:ext>
                </a:extLst>
              </a:tr>
              <a:tr h="353982">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5"/>
                  </a:ext>
                </a:extLst>
              </a:tr>
              <a:tr h="353982">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r h="377874">
                <a:tc>
                  <a:txBody>
                    <a:bodyPr/>
                    <a:lstStyle/>
                    <a:p>
                      <a:r>
                        <a:rPr lang="en-GB" sz="1400" dirty="0">
                          <a:latin typeface="Century Gothic" panose="020B0502020202020204" pitchFamily="34" charset="0"/>
                        </a:rPr>
                        <a:t>3</a:t>
                      </a:r>
                    </a:p>
                  </a:txBody>
                  <a:tcPr/>
                </a:tc>
                <a:extLst>
                  <a:ext uri="{0D108BD9-81ED-4DB2-BD59-A6C34878D82A}">
                    <a16:rowId xmlns:a16="http://schemas.microsoft.com/office/drawing/2014/main" val="10007"/>
                  </a:ext>
                </a:extLst>
              </a:tr>
              <a:tr h="377874">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8"/>
                  </a:ext>
                </a:extLst>
              </a:tr>
              <a:tr h="377874">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9"/>
                  </a:ext>
                </a:extLst>
              </a:tr>
            </a:tbl>
          </a:graphicData>
        </a:graphic>
      </p:graphicFrame>
      <p:sp>
        <p:nvSpPr>
          <p:cNvPr id="7" name="TextBox 6"/>
          <p:cNvSpPr txBox="1"/>
          <p:nvPr/>
        </p:nvSpPr>
        <p:spPr>
          <a:xfrm>
            <a:off x="435069" y="1705604"/>
            <a:ext cx="2021707" cy="738664"/>
          </a:xfrm>
          <a:prstGeom prst="rect">
            <a:avLst/>
          </a:prstGeom>
          <a:noFill/>
        </p:spPr>
        <p:txBody>
          <a:bodyPr wrap="none" rtlCol="0">
            <a:spAutoFit/>
          </a:bodyPr>
          <a:lstStyle/>
          <a:p>
            <a:r>
              <a:rPr lang="en-GB" sz="1400" b="1" dirty="0">
                <a:latin typeface="Century Gothic" panose="020B0502020202020204" pitchFamily="34" charset="0"/>
              </a:rPr>
              <a:t>Writing – based</a:t>
            </a:r>
          </a:p>
          <a:p>
            <a:r>
              <a:rPr lang="en-GB" sz="1400" b="1" dirty="0">
                <a:latin typeface="Century Gothic" panose="020B0502020202020204" pitchFamily="34" charset="0"/>
              </a:rPr>
              <a:t>Questions to explore </a:t>
            </a:r>
          </a:p>
          <a:p>
            <a:r>
              <a:rPr lang="en-GB" sz="1400" b="1" dirty="0">
                <a:latin typeface="Century Gothic" panose="020B0502020202020204" pitchFamily="34" charset="0"/>
              </a:rPr>
              <a:t>with your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6775" y="4940839"/>
            <a:ext cx="1288800" cy="1259045"/>
          </a:xfrm>
          <a:prstGeom prst="rect">
            <a:avLst/>
          </a:prstGeom>
        </p:spPr>
      </p:pic>
      <p:pic>
        <p:nvPicPr>
          <p:cNvPr id="9" name="Picture 8" descr="C:\Users\Clive Davies\Desktop\NEW DOCUMENTS\Tests\Reading\Year 3\Badger's Part Gifts\feeling old.png"/>
          <p:cNvPicPr/>
          <p:nvPr/>
        </p:nvPicPr>
        <p:blipFill>
          <a:blip r:embed="rId3">
            <a:extLst>
              <a:ext uri="{28A0092B-C50C-407E-A947-70E740481C1C}">
                <a14:useLocalDpi xmlns:a14="http://schemas.microsoft.com/office/drawing/2010/main" val="0"/>
              </a:ext>
            </a:extLst>
          </a:blip>
          <a:srcRect/>
          <a:stretch>
            <a:fillRect/>
          </a:stretch>
        </p:blipFill>
        <p:spPr bwMode="auto">
          <a:xfrm>
            <a:off x="192395" y="2717089"/>
            <a:ext cx="2626360" cy="1732915"/>
          </a:xfrm>
          <a:prstGeom prst="rect">
            <a:avLst/>
          </a:prstGeom>
          <a:noFill/>
          <a:ln>
            <a:noFill/>
          </a:ln>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45922" y="4973285"/>
            <a:ext cx="1288800" cy="1236727"/>
          </a:xfrm>
          <a:prstGeom prst="rect">
            <a:avLst/>
          </a:prstGeom>
        </p:spPr>
      </p:pic>
      <p:sp>
        <p:nvSpPr>
          <p:cNvPr id="6" name="Footer Placeholder 5"/>
          <p:cNvSpPr>
            <a:spLocks noGrp="1"/>
          </p:cNvSpPr>
          <p:nvPr>
            <p:ph type="ftr" sz="quarter" idx="11"/>
          </p:nvPr>
        </p:nvSpPr>
        <p:spPr/>
        <p:txBody>
          <a:bodyPr/>
          <a:lstStyle/>
          <a:p>
            <a:r>
              <a:rPr lang="en-GB"/>
              <a:t>© Focus Education UK Ltd</a:t>
            </a:r>
            <a:endParaRPr lang="en-GB" dirty="0"/>
          </a:p>
        </p:txBody>
      </p:sp>
      <p:sp>
        <p:nvSpPr>
          <p:cNvPr id="11" name="Slide Number Placeholder 10"/>
          <p:cNvSpPr>
            <a:spLocks noGrp="1"/>
          </p:cNvSpPr>
          <p:nvPr>
            <p:ph type="sldNum" sz="quarter" idx="12"/>
          </p:nvPr>
        </p:nvSpPr>
        <p:spPr/>
        <p:txBody>
          <a:bodyPr/>
          <a:lstStyle/>
          <a:p>
            <a:fld id="{783CD38E-C31D-4515-A670-E50640EE9A8F}" type="slidenum">
              <a:rPr lang="en-GB" smtClean="0"/>
              <a:t>73</a:t>
            </a:fld>
            <a:endParaRPr lang="en-GB" dirty="0"/>
          </a:p>
        </p:txBody>
      </p:sp>
    </p:spTree>
    <p:extLst>
      <p:ext uri="{BB962C8B-B14F-4D97-AF65-F5344CB8AC3E}">
        <p14:creationId xmlns:p14="http://schemas.microsoft.com/office/powerpoint/2010/main" val="660062434"/>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44113"/>
            <a:ext cx="7886700" cy="786197"/>
          </a:xfrm>
        </p:spPr>
        <p:txBody>
          <a:bodyPr>
            <a:normAutofit/>
          </a:bodyPr>
          <a:lstStyle/>
          <a:p>
            <a:r>
              <a:rPr lang="en-GB" sz="2400" b="1" dirty="0">
                <a:latin typeface="Century Gothic" panose="020B0502020202020204" pitchFamily="34" charset="0"/>
              </a:rPr>
              <a:t>Badger’s Parting Gift by Susan Varley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3560877309"/>
              </p:ext>
            </p:extLst>
          </p:nvPr>
        </p:nvGraphicFramePr>
        <p:xfrm>
          <a:off x="3028950" y="1087102"/>
          <a:ext cx="5780513" cy="4653280"/>
        </p:xfrm>
        <a:graphic>
          <a:graphicData uri="http://schemas.openxmlformats.org/drawingml/2006/table">
            <a:tbl>
              <a:tblPr firstRow="1" bandRow="1">
                <a:tableStyleId>{5C22544A-7EE6-4342-B048-85BDC9FD1C3A}</a:tableStyleId>
              </a:tblPr>
              <a:tblGrid>
                <a:gridCol w="5780513">
                  <a:extLst>
                    <a:ext uri="{9D8B030D-6E8A-4147-A177-3AD203B41FA5}">
                      <a16:colId xmlns:a16="http://schemas.microsoft.com/office/drawing/2014/main" val="20000"/>
                    </a:ext>
                  </a:extLst>
                </a:gridCol>
              </a:tblGrid>
              <a:tr h="370840">
                <a:tc>
                  <a:txBody>
                    <a:bodyPr/>
                    <a:lstStyle/>
                    <a:p>
                      <a:r>
                        <a:rPr lang="en-GB" sz="1400" b="0" kern="1200" dirty="0">
                          <a:solidFill>
                            <a:schemeClr val="tx1"/>
                          </a:solidFill>
                          <a:effectLst/>
                          <a:latin typeface="Century Gothic" panose="020B0502020202020204" pitchFamily="34" charset="0"/>
                          <a:ea typeface="+mn-ea"/>
                          <a:cs typeface="+mn-cs"/>
                        </a:rPr>
                        <a:t>Fox broke the bad news to the rest of the animals by reading Badger’s note. This said ‘Gone down the Long Tunnel. Bye , Badger.’ Write another note that Badger could have left for his friends.</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370840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1"/>
                  </a:ext>
                </a:extLst>
              </a:tr>
            </a:tbl>
          </a:graphicData>
        </a:graphic>
      </p:graphicFrame>
      <p:sp>
        <p:nvSpPr>
          <p:cNvPr id="7" name="TextBox 6"/>
          <p:cNvSpPr txBox="1"/>
          <p:nvPr/>
        </p:nvSpPr>
        <p:spPr>
          <a:xfrm>
            <a:off x="369266" y="1675454"/>
            <a:ext cx="2021707" cy="738664"/>
          </a:xfrm>
          <a:prstGeom prst="rect">
            <a:avLst/>
          </a:prstGeom>
          <a:noFill/>
        </p:spPr>
        <p:txBody>
          <a:bodyPr wrap="none" rtlCol="0">
            <a:spAutoFit/>
          </a:bodyPr>
          <a:lstStyle/>
          <a:p>
            <a:r>
              <a:rPr lang="en-GB" sz="1400" b="1" dirty="0">
                <a:latin typeface="Century Gothic" panose="020B0502020202020204" pitchFamily="34" charset="0"/>
              </a:rPr>
              <a:t>Writing – based</a:t>
            </a:r>
          </a:p>
          <a:p>
            <a:r>
              <a:rPr lang="en-GB" sz="1400" b="1" dirty="0">
                <a:latin typeface="Century Gothic" panose="020B0502020202020204" pitchFamily="34" charset="0"/>
              </a:rPr>
              <a:t>Questions to explore </a:t>
            </a:r>
          </a:p>
          <a:p>
            <a:r>
              <a:rPr lang="en-GB" sz="1400" b="1" dirty="0">
                <a:latin typeface="Century Gothic" panose="020B0502020202020204" pitchFamily="34" charset="0"/>
              </a:rPr>
              <a:t>with your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2395" y="5314325"/>
            <a:ext cx="1289778" cy="1260000"/>
          </a:xfrm>
          <a:prstGeom prst="rect">
            <a:avLst/>
          </a:prstGeom>
        </p:spPr>
      </p:pic>
      <p:sp>
        <p:nvSpPr>
          <p:cNvPr id="3" name="Vertical Scroll 2"/>
          <p:cNvSpPr/>
          <p:nvPr/>
        </p:nvSpPr>
        <p:spPr>
          <a:xfrm>
            <a:off x="369266" y="2704562"/>
            <a:ext cx="2280094" cy="2163651"/>
          </a:xfrm>
          <a:prstGeom prst="vertic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latin typeface="Century Gothic" panose="020B0502020202020204" pitchFamily="34" charset="0"/>
              </a:rPr>
              <a:t>Gone down the long tunnel. </a:t>
            </a:r>
          </a:p>
          <a:p>
            <a:pPr algn="ctr"/>
            <a:r>
              <a:rPr lang="en-GB" sz="1400" dirty="0">
                <a:latin typeface="Century Gothic" panose="020B0502020202020204" pitchFamily="34" charset="0"/>
              </a:rPr>
              <a:t>Bye Bye</a:t>
            </a:r>
          </a:p>
          <a:p>
            <a:pPr algn="ctr"/>
            <a:r>
              <a:rPr lang="en-GB" sz="1400" dirty="0">
                <a:latin typeface="Century Gothic" panose="020B0502020202020204" pitchFamily="34" charset="0"/>
              </a:rPr>
              <a:t>Badger</a:t>
            </a:r>
          </a:p>
        </p:txBody>
      </p:sp>
      <p:sp>
        <p:nvSpPr>
          <p:cNvPr id="6" name="Vertical Scroll 5"/>
          <p:cNvSpPr/>
          <p:nvPr/>
        </p:nvSpPr>
        <p:spPr>
          <a:xfrm>
            <a:off x="4121239" y="2171881"/>
            <a:ext cx="3515932" cy="3142445"/>
          </a:xfrm>
          <a:prstGeom prst="verticalScroll">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82173" y="5337598"/>
            <a:ext cx="1288800" cy="1236727"/>
          </a:xfrm>
          <a:prstGeom prst="rect">
            <a:avLst/>
          </a:prstGeom>
        </p:spPr>
      </p:pic>
      <p:sp>
        <p:nvSpPr>
          <p:cNvPr id="9" name="Footer Placeholder 8"/>
          <p:cNvSpPr>
            <a:spLocks noGrp="1"/>
          </p:cNvSpPr>
          <p:nvPr>
            <p:ph type="ftr" sz="quarter" idx="11"/>
          </p:nvPr>
        </p:nvSpPr>
        <p:spPr/>
        <p:txBody>
          <a:bodyPr/>
          <a:lstStyle/>
          <a:p>
            <a:r>
              <a:rPr lang="en-GB"/>
              <a:t>© Focus Education UK Ltd</a:t>
            </a:r>
            <a:endParaRPr lang="en-GB" dirty="0"/>
          </a:p>
        </p:txBody>
      </p:sp>
      <p:sp>
        <p:nvSpPr>
          <p:cNvPr id="12" name="Slide Number Placeholder 11"/>
          <p:cNvSpPr>
            <a:spLocks noGrp="1"/>
          </p:cNvSpPr>
          <p:nvPr>
            <p:ph type="sldNum" sz="quarter" idx="12"/>
          </p:nvPr>
        </p:nvSpPr>
        <p:spPr/>
        <p:txBody>
          <a:bodyPr/>
          <a:lstStyle/>
          <a:p>
            <a:fld id="{783CD38E-C31D-4515-A670-E50640EE9A8F}" type="slidenum">
              <a:rPr lang="en-GB" smtClean="0"/>
              <a:t>74</a:t>
            </a:fld>
            <a:endParaRPr lang="en-GB" dirty="0"/>
          </a:p>
        </p:txBody>
      </p:sp>
    </p:spTree>
    <p:extLst>
      <p:ext uri="{BB962C8B-B14F-4D97-AF65-F5344CB8AC3E}">
        <p14:creationId xmlns:p14="http://schemas.microsoft.com/office/powerpoint/2010/main" val="2537196165"/>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44114"/>
            <a:ext cx="7886700" cy="863470"/>
          </a:xfrm>
        </p:spPr>
        <p:txBody>
          <a:bodyPr>
            <a:normAutofit/>
          </a:bodyPr>
          <a:lstStyle/>
          <a:p>
            <a:r>
              <a:rPr lang="en-GB" sz="2400" b="1" dirty="0">
                <a:latin typeface="Century Gothic" panose="020B0502020202020204" pitchFamily="34" charset="0"/>
              </a:rPr>
              <a:t>Badger’s Parting Gift by Susan Varley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3897511941"/>
              </p:ext>
            </p:extLst>
          </p:nvPr>
        </p:nvGraphicFramePr>
        <p:xfrm>
          <a:off x="3028950" y="1197740"/>
          <a:ext cx="5780513" cy="4280894"/>
        </p:xfrm>
        <a:graphic>
          <a:graphicData uri="http://schemas.openxmlformats.org/drawingml/2006/table">
            <a:tbl>
              <a:tblPr firstRow="1" bandRow="1">
                <a:tableStyleId>{5C22544A-7EE6-4342-B048-85BDC9FD1C3A}</a:tableStyleId>
              </a:tblPr>
              <a:tblGrid>
                <a:gridCol w="5780513">
                  <a:extLst>
                    <a:ext uri="{9D8B030D-6E8A-4147-A177-3AD203B41FA5}">
                      <a16:colId xmlns:a16="http://schemas.microsoft.com/office/drawing/2014/main" val="20000"/>
                    </a:ext>
                  </a:extLst>
                </a:gridCol>
              </a:tblGrid>
              <a:tr h="556358">
                <a:tc>
                  <a:txBody>
                    <a:bodyPr/>
                    <a:lstStyle/>
                    <a:p>
                      <a:r>
                        <a:rPr lang="en-GB" sz="1400" b="0" kern="1200" dirty="0">
                          <a:solidFill>
                            <a:schemeClr val="tx1"/>
                          </a:solidFill>
                          <a:effectLst/>
                          <a:latin typeface="Century Gothic" panose="020B0502020202020204" pitchFamily="34" charset="0"/>
                          <a:ea typeface="+mn-ea"/>
                          <a:cs typeface="+mn-cs"/>
                        </a:rPr>
                        <a:t>Here is the cover of another book which tries to help us understand about special people dying. </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474410">
                <a:tc>
                  <a:txBody>
                    <a:bodyPr/>
                    <a:lstStyle/>
                    <a:p>
                      <a:r>
                        <a:rPr lang="en-GB" sz="1400" b="1" kern="1200" dirty="0">
                          <a:solidFill>
                            <a:schemeClr val="dk1"/>
                          </a:solidFill>
                          <a:effectLst/>
                          <a:latin typeface="Century Gothic" panose="020B0502020202020204" pitchFamily="34" charset="0"/>
                          <a:ea typeface="+mn-ea"/>
                          <a:cs typeface="+mn-cs"/>
                        </a:rPr>
                        <a:t>If we think of Badger’s special gifts, think of a special gift an older person you know will have given to you.</a:t>
                      </a:r>
                      <a:endParaRPr lang="en-GB" sz="1400" b="1" dirty="0">
                        <a:latin typeface="Century Gothic" panose="020B0502020202020204" pitchFamily="34" charset="0"/>
                      </a:endParaRPr>
                    </a:p>
                  </a:txBody>
                  <a:tcPr/>
                </a:tc>
                <a:extLst>
                  <a:ext uri="{0D108BD9-81ED-4DB2-BD59-A6C34878D82A}">
                    <a16:rowId xmlns:a16="http://schemas.microsoft.com/office/drawing/2014/main" val="10001"/>
                  </a:ext>
                </a:extLst>
              </a:tr>
              <a:tr h="356264">
                <a:tc>
                  <a:txBody>
                    <a:bodyPr/>
                    <a:lstStyle/>
                    <a:p>
                      <a:r>
                        <a:rPr lang="en-GB" sz="1400" kern="1200" dirty="0">
                          <a:solidFill>
                            <a:schemeClr val="dk1"/>
                          </a:solidFill>
                          <a:effectLst/>
                          <a:latin typeface="Century Gothic" panose="020B0502020202020204" pitchFamily="34" charset="0"/>
                          <a:ea typeface="+mn-ea"/>
                          <a:cs typeface="+mn-cs"/>
                        </a:rPr>
                        <a:t>The person I am thinking of: </a:t>
                      </a:r>
                      <a:endParaRPr lang="en-GB" sz="1400" dirty="0">
                        <a:latin typeface="Century Gothic" panose="020B0502020202020204" pitchFamily="34" charset="0"/>
                      </a:endParaRPr>
                    </a:p>
                  </a:txBody>
                  <a:tcPr/>
                </a:tc>
                <a:extLst>
                  <a:ext uri="{0D108BD9-81ED-4DB2-BD59-A6C34878D82A}">
                    <a16:rowId xmlns:a16="http://schemas.microsoft.com/office/drawing/2014/main" val="10002"/>
                  </a:ext>
                </a:extLst>
              </a:tr>
              <a:tr h="356264">
                <a:tc>
                  <a:txBody>
                    <a:bodyPr/>
                    <a:lstStyle/>
                    <a:p>
                      <a:endParaRPr lang="en-GB" sz="1400" b="0" dirty="0">
                        <a:latin typeface="Century Gothic" panose="020B0502020202020204" pitchFamily="34" charset="0"/>
                      </a:endParaRPr>
                    </a:p>
                  </a:txBody>
                  <a:tcPr/>
                </a:tc>
                <a:extLst>
                  <a:ext uri="{0D108BD9-81ED-4DB2-BD59-A6C34878D82A}">
                    <a16:rowId xmlns:a16="http://schemas.microsoft.com/office/drawing/2014/main" val="10003"/>
                  </a:ext>
                </a:extLst>
              </a:tr>
              <a:tr h="356264">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GB" sz="1400" b="0" kern="1200" dirty="0">
                          <a:solidFill>
                            <a:schemeClr val="dk1"/>
                          </a:solidFill>
                          <a:effectLst/>
                          <a:latin typeface="Century Gothic" panose="020B0502020202020204" pitchFamily="34" charset="0"/>
                          <a:ea typeface="+mn-ea"/>
                          <a:cs typeface="+mn-cs"/>
                        </a:rPr>
                        <a:t>The gift they give/ gave you:</a:t>
                      </a:r>
                      <a:endParaRPr lang="en-GB" sz="1400" b="0" dirty="0">
                        <a:latin typeface="Century Gothic" panose="020B0502020202020204" pitchFamily="34" charset="0"/>
                      </a:endParaRPr>
                    </a:p>
                  </a:txBody>
                  <a:tcPr/>
                </a:tc>
                <a:extLst>
                  <a:ext uri="{0D108BD9-81ED-4DB2-BD59-A6C34878D82A}">
                    <a16:rowId xmlns:a16="http://schemas.microsoft.com/office/drawing/2014/main" val="10004"/>
                  </a:ext>
                </a:extLst>
              </a:tr>
              <a:tr h="356264">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5"/>
                  </a:ext>
                </a:extLst>
              </a:tr>
              <a:tr h="356264">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r h="356264">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7"/>
                  </a:ext>
                </a:extLst>
              </a:tr>
              <a:tr h="356264">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8"/>
                  </a:ext>
                </a:extLst>
              </a:tr>
              <a:tr h="356264">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9"/>
                  </a:ext>
                </a:extLst>
              </a:tr>
              <a:tr h="356264">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10"/>
                  </a:ext>
                </a:extLst>
              </a:tr>
            </a:tbl>
          </a:graphicData>
        </a:graphic>
      </p:graphicFrame>
      <p:sp>
        <p:nvSpPr>
          <p:cNvPr id="7" name="TextBox 6"/>
          <p:cNvSpPr txBox="1"/>
          <p:nvPr/>
        </p:nvSpPr>
        <p:spPr>
          <a:xfrm>
            <a:off x="374075" y="1642067"/>
            <a:ext cx="2021707" cy="738664"/>
          </a:xfrm>
          <a:prstGeom prst="rect">
            <a:avLst/>
          </a:prstGeom>
          <a:noFill/>
        </p:spPr>
        <p:txBody>
          <a:bodyPr wrap="none" rtlCol="0">
            <a:spAutoFit/>
          </a:bodyPr>
          <a:lstStyle/>
          <a:p>
            <a:r>
              <a:rPr lang="en-GB" sz="1400" b="1" dirty="0">
                <a:latin typeface="Century Gothic" panose="020B0502020202020204" pitchFamily="34" charset="0"/>
              </a:rPr>
              <a:t>Citizenship – based</a:t>
            </a:r>
          </a:p>
          <a:p>
            <a:r>
              <a:rPr lang="en-GB" sz="1400" b="1" dirty="0">
                <a:latin typeface="Century Gothic" panose="020B0502020202020204" pitchFamily="34" charset="0"/>
              </a:rPr>
              <a:t>Questions to explore </a:t>
            </a:r>
          </a:p>
          <a:p>
            <a:r>
              <a:rPr lang="en-GB" sz="1400" b="1" dirty="0">
                <a:latin typeface="Century Gothic" panose="020B0502020202020204" pitchFamily="34" charset="0"/>
              </a:rPr>
              <a:t>with your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7651" y="4920997"/>
            <a:ext cx="1289778" cy="1260000"/>
          </a:xfrm>
          <a:prstGeom prst="rect">
            <a:avLst/>
          </a:prstGeom>
        </p:spPr>
      </p:pic>
      <p:pic>
        <p:nvPicPr>
          <p:cNvPr id="11" name="Picture 10" descr="C:\Users\Clive Davies\Desktop\NEW DOCUMENTS\Tests\Reading\Year 3\Badger's Part Gifts\grandad.jpg"/>
          <p:cNvPicPr/>
          <p:nvPr/>
        </p:nvPicPr>
        <p:blipFill>
          <a:blip r:embed="rId3">
            <a:extLst>
              <a:ext uri="{28A0092B-C50C-407E-A947-70E740481C1C}">
                <a14:useLocalDpi xmlns:a14="http://schemas.microsoft.com/office/drawing/2010/main" val="0"/>
              </a:ext>
            </a:extLst>
          </a:blip>
          <a:srcRect/>
          <a:stretch>
            <a:fillRect/>
          </a:stretch>
        </p:blipFill>
        <p:spPr bwMode="auto">
          <a:xfrm>
            <a:off x="337651" y="2463058"/>
            <a:ext cx="2371090" cy="1924685"/>
          </a:xfrm>
          <a:prstGeom prst="rect">
            <a:avLst/>
          </a:prstGeom>
          <a:noFill/>
          <a:ln>
            <a:noFill/>
          </a:ln>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23196" y="5010629"/>
            <a:ext cx="1288800" cy="1288800"/>
          </a:xfrm>
          <a:prstGeom prst="rect">
            <a:avLst/>
          </a:prstGeom>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75</a:t>
            </a:fld>
            <a:endParaRPr lang="en-GB" dirty="0"/>
          </a:p>
        </p:txBody>
      </p:sp>
    </p:spTree>
    <p:extLst>
      <p:ext uri="{BB962C8B-B14F-4D97-AF65-F5344CB8AC3E}">
        <p14:creationId xmlns:p14="http://schemas.microsoft.com/office/powerpoint/2010/main" val="68823796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351" y="365126"/>
            <a:ext cx="8307659" cy="649635"/>
          </a:xfrm>
        </p:spPr>
        <p:txBody>
          <a:bodyPr>
            <a:normAutofit/>
          </a:bodyPr>
          <a:lstStyle/>
          <a:p>
            <a:pPr algn="ctr"/>
            <a:r>
              <a:rPr lang="en-GB" sz="2400" b="1" dirty="0">
                <a:latin typeface="Century Gothic" panose="020B0502020202020204" pitchFamily="34" charset="0"/>
              </a:rPr>
              <a:t>Badger’s Parting Gift by Susan Varley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2063375379"/>
              </p:ext>
            </p:extLst>
          </p:nvPr>
        </p:nvGraphicFramePr>
        <p:xfrm>
          <a:off x="2995612" y="1073538"/>
          <a:ext cx="5519738" cy="4526272"/>
        </p:xfrm>
        <a:graphic>
          <a:graphicData uri="http://schemas.openxmlformats.org/drawingml/2006/table">
            <a:tbl>
              <a:tblPr firstRow="1" bandRow="1">
                <a:tableStyleId>{5C22544A-7EE6-4342-B048-85BDC9FD1C3A}</a:tableStyleId>
              </a:tblPr>
              <a:tblGrid>
                <a:gridCol w="2759869">
                  <a:extLst>
                    <a:ext uri="{9D8B030D-6E8A-4147-A177-3AD203B41FA5}">
                      <a16:colId xmlns:a16="http://schemas.microsoft.com/office/drawing/2014/main" val="20000"/>
                    </a:ext>
                  </a:extLst>
                </a:gridCol>
                <a:gridCol w="2759869">
                  <a:extLst>
                    <a:ext uri="{9D8B030D-6E8A-4147-A177-3AD203B41FA5}">
                      <a16:colId xmlns:a16="http://schemas.microsoft.com/office/drawing/2014/main" val="20001"/>
                    </a:ext>
                  </a:extLst>
                </a:gridCol>
              </a:tblGrid>
              <a:tr h="370840">
                <a:tc gridSpan="2">
                  <a:txBody>
                    <a:bodyPr/>
                    <a:lstStyle/>
                    <a:p>
                      <a:r>
                        <a:rPr lang="en-GB" sz="1400" b="0" kern="1200" dirty="0">
                          <a:solidFill>
                            <a:schemeClr val="tx1"/>
                          </a:solidFill>
                          <a:effectLst/>
                          <a:latin typeface="Century Gothic" panose="020B0502020202020204" pitchFamily="34" charset="0"/>
                          <a:ea typeface="+mn-ea"/>
                          <a:cs typeface="+mn-cs"/>
                        </a:rPr>
                        <a:t>If you could meet</a:t>
                      </a:r>
                      <a:r>
                        <a:rPr lang="en-GB" sz="1400" b="0" kern="1200" baseline="0" dirty="0">
                          <a:solidFill>
                            <a:schemeClr val="tx1"/>
                          </a:solidFill>
                          <a:effectLst/>
                          <a:latin typeface="Century Gothic" panose="020B0502020202020204" pitchFamily="34" charset="0"/>
                          <a:ea typeface="+mn-ea"/>
                          <a:cs typeface="+mn-cs"/>
                        </a:rPr>
                        <a:t> the author, Susan Varley, is there anything you would want to ask her and is there some part of the book you’d ask her to re-write</a:t>
                      </a:r>
                      <a:r>
                        <a:rPr lang="en-GB" sz="1400" b="0" kern="1200" dirty="0">
                          <a:solidFill>
                            <a:schemeClr val="tx1"/>
                          </a:solidFill>
                          <a:effectLst/>
                          <a:latin typeface="Century Gothic" panose="020B0502020202020204" pitchFamily="34" charset="0"/>
                          <a:ea typeface="+mn-ea"/>
                          <a:cs typeface="+mn-cs"/>
                        </a:rPr>
                        <a:t>?</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tc hMerge="1">
                  <a:txBody>
                    <a:bodyPr/>
                    <a:lstStyle/>
                    <a:p>
                      <a:endParaRPr lang="en-GB"/>
                    </a:p>
                  </a:txBody>
                  <a:tcPr/>
                </a:tc>
                <a:extLst>
                  <a:ext uri="{0D108BD9-81ED-4DB2-BD59-A6C34878D82A}">
                    <a16:rowId xmlns:a16="http://schemas.microsoft.com/office/drawing/2014/main" val="10000"/>
                  </a:ext>
                </a:extLst>
              </a:tr>
              <a:tr h="409574">
                <a:tc>
                  <a:txBody>
                    <a:bodyPr/>
                    <a:lstStyle/>
                    <a:p>
                      <a:r>
                        <a:rPr lang="en-GB" sz="1400" b="1" dirty="0">
                          <a:latin typeface="Century Gothic" panose="020B0502020202020204" pitchFamily="34" charset="0"/>
                        </a:rPr>
                        <a:t>Questions for Susan Varley</a:t>
                      </a:r>
                    </a:p>
                  </a:txBody>
                  <a:tcPr/>
                </a:tc>
                <a:tc>
                  <a:txBody>
                    <a:bodyPr/>
                    <a:lstStyle/>
                    <a:p>
                      <a:r>
                        <a:rPr lang="en-GB" sz="1400" b="1" dirty="0">
                          <a:latin typeface="Century Gothic" panose="020B0502020202020204" pitchFamily="34" charset="0"/>
                        </a:rPr>
                        <a:t>What would you like her to re-think?</a:t>
                      </a:r>
                    </a:p>
                  </a:txBody>
                  <a:tcPr/>
                </a:tc>
                <a:extLst>
                  <a:ext uri="{0D108BD9-81ED-4DB2-BD59-A6C34878D82A}">
                    <a16:rowId xmlns:a16="http://schemas.microsoft.com/office/drawing/2014/main" val="10001"/>
                  </a:ext>
                </a:extLst>
              </a:tr>
              <a:tr h="409574">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2"/>
                  </a:ext>
                </a:extLst>
              </a:tr>
              <a:tr h="409574">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409574">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r h="409574">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5"/>
                  </a:ext>
                </a:extLst>
              </a:tr>
              <a:tr h="409574">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r h="409574">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7"/>
                  </a:ext>
                </a:extLst>
              </a:tr>
              <a:tr h="409574">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8"/>
                  </a:ext>
                </a:extLst>
              </a:tr>
              <a:tr h="409574">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9"/>
                  </a:ext>
                </a:extLst>
              </a:tr>
            </a:tbl>
          </a:graphicData>
        </a:graphic>
      </p:graphicFrame>
      <p:sp>
        <p:nvSpPr>
          <p:cNvPr id="7" name="TextBox 6"/>
          <p:cNvSpPr txBox="1"/>
          <p:nvPr/>
        </p:nvSpPr>
        <p:spPr>
          <a:xfrm>
            <a:off x="619163" y="1014761"/>
            <a:ext cx="2021707" cy="523220"/>
          </a:xfrm>
          <a:prstGeom prst="rect">
            <a:avLst/>
          </a:prstGeom>
          <a:noFill/>
        </p:spPr>
        <p:txBody>
          <a:bodyPr wrap="none" rtlCol="0">
            <a:spAutoFit/>
          </a:bodyPr>
          <a:lstStyle/>
          <a:p>
            <a:r>
              <a:rPr lang="en-GB" sz="1400" b="1" dirty="0">
                <a:latin typeface="Century Gothic" panose="020B0502020202020204" pitchFamily="34" charset="0"/>
              </a:rPr>
              <a:t>Questions to explore </a:t>
            </a:r>
          </a:p>
          <a:p>
            <a:r>
              <a:rPr lang="en-GB" sz="1400" b="1" dirty="0">
                <a:latin typeface="Century Gothic" panose="020B0502020202020204" pitchFamily="34" charset="0"/>
              </a:rPr>
              <a:t>with the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45811" y="4462062"/>
            <a:ext cx="1289778" cy="1260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9163" y="1664396"/>
            <a:ext cx="1743075" cy="2425537"/>
          </a:xfrm>
          <a:prstGeom prst="rect">
            <a:avLst/>
          </a:prstGeom>
        </p:spPr>
      </p:pic>
      <p:sp>
        <p:nvSpPr>
          <p:cNvPr id="6" name="Footer Placeholder 5"/>
          <p:cNvSpPr>
            <a:spLocks noGrp="1"/>
          </p:cNvSpPr>
          <p:nvPr>
            <p:ph type="ftr" sz="quarter" idx="11"/>
          </p:nvPr>
        </p:nvSpPr>
        <p:spPr/>
        <p:txBody>
          <a:bodyPr/>
          <a:lstStyle/>
          <a:p>
            <a:r>
              <a:rPr lang="en-GB"/>
              <a:t>© Focus Education UK Ltd</a:t>
            </a:r>
            <a:endParaRPr lang="en-GB" dirty="0"/>
          </a:p>
        </p:txBody>
      </p:sp>
      <p:sp>
        <p:nvSpPr>
          <p:cNvPr id="9" name="Slide Number Placeholder 8"/>
          <p:cNvSpPr>
            <a:spLocks noGrp="1"/>
          </p:cNvSpPr>
          <p:nvPr>
            <p:ph type="sldNum" sz="quarter" idx="12"/>
          </p:nvPr>
        </p:nvSpPr>
        <p:spPr/>
        <p:txBody>
          <a:bodyPr/>
          <a:lstStyle/>
          <a:p>
            <a:fld id="{783CD38E-C31D-4515-A670-E50640EE9A8F}" type="slidenum">
              <a:rPr lang="en-GB" smtClean="0"/>
              <a:t>76</a:t>
            </a:fld>
            <a:endParaRPr lang="en-GB" dirty="0"/>
          </a:p>
        </p:txBody>
      </p:sp>
    </p:spTree>
    <p:extLst>
      <p:ext uri="{BB962C8B-B14F-4D97-AF65-F5344CB8AC3E}">
        <p14:creationId xmlns:p14="http://schemas.microsoft.com/office/powerpoint/2010/main" val="229978330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635319"/>
            <a:ext cx="7772400" cy="2387600"/>
          </a:xfrm>
        </p:spPr>
        <p:txBody>
          <a:bodyPr>
            <a:normAutofit/>
          </a:bodyPr>
          <a:lstStyle/>
          <a:p>
            <a:r>
              <a:rPr lang="en-GB" sz="4400" b="1" dirty="0">
                <a:solidFill>
                  <a:srgbClr val="0070C0"/>
                </a:solidFill>
                <a:latin typeface="Century Gothic" panose="020B0502020202020204" pitchFamily="34" charset="0"/>
              </a:rPr>
              <a:t>Examples to use with </a:t>
            </a:r>
            <a:br>
              <a:rPr lang="en-GB" sz="4400" b="1" dirty="0">
                <a:solidFill>
                  <a:srgbClr val="0070C0"/>
                </a:solidFill>
                <a:latin typeface="Century Gothic" panose="020B0502020202020204" pitchFamily="34" charset="0"/>
              </a:rPr>
            </a:br>
            <a:r>
              <a:rPr lang="en-GB" sz="4400" b="1" dirty="0">
                <a:solidFill>
                  <a:srgbClr val="0070C0"/>
                </a:solidFill>
                <a:latin typeface="Century Gothic" panose="020B0502020202020204" pitchFamily="34" charset="0"/>
              </a:rPr>
              <a:t>Lower Key Stage Two</a:t>
            </a:r>
          </a:p>
        </p:txBody>
      </p:sp>
      <p:sp>
        <p:nvSpPr>
          <p:cNvPr id="3" name="Subtitle 2"/>
          <p:cNvSpPr>
            <a:spLocks noGrp="1"/>
          </p:cNvSpPr>
          <p:nvPr>
            <p:ph type="subTitle" idx="1"/>
          </p:nvPr>
        </p:nvSpPr>
        <p:spPr>
          <a:xfrm>
            <a:off x="1143000" y="4259960"/>
            <a:ext cx="6858000" cy="1655762"/>
          </a:xfrm>
        </p:spPr>
        <p:txBody>
          <a:bodyPr>
            <a:normAutofit/>
          </a:bodyPr>
          <a:lstStyle/>
          <a:p>
            <a:r>
              <a:rPr lang="en-GB" sz="2800" dirty="0">
                <a:latin typeface="Century Gothic" panose="020B0502020202020204" pitchFamily="34" charset="0"/>
              </a:rPr>
              <a:t>The Lorax</a:t>
            </a:r>
          </a:p>
          <a:p>
            <a:r>
              <a:rPr lang="en-GB" sz="2800" dirty="0">
                <a:latin typeface="Century Gothic" panose="020B0502020202020204" pitchFamily="34" charset="0"/>
              </a:rPr>
              <a:t>by Dr. Seuss</a:t>
            </a:r>
          </a:p>
        </p:txBody>
      </p:sp>
      <p:pic>
        <p:nvPicPr>
          <p:cNvPr id="4" name="Picture 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57950" y="182614"/>
            <a:ext cx="2476304" cy="174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Footer Placeholder 4"/>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77</a:t>
            </a:fld>
            <a:endParaRPr lang="en-GB" dirty="0"/>
          </a:p>
        </p:txBody>
      </p:sp>
    </p:spTree>
    <p:extLst>
      <p:ext uri="{BB962C8B-B14F-4D97-AF65-F5344CB8AC3E}">
        <p14:creationId xmlns:p14="http://schemas.microsoft.com/office/powerpoint/2010/main" val="2305463607"/>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0293" y="365126"/>
            <a:ext cx="8385717" cy="645911"/>
          </a:xfrm>
        </p:spPr>
        <p:txBody>
          <a:bodyPr>
            <a:normAutofit/>
          </a:bodyPr>
          <a:lstStyle/>
          <a:p>
            <a:r>
              <a:rPr lang="en-GB" sz="2400" b="1" dirty="0">
                <a:latin typeface="Century Gothic" panose="020B0502020202020204" pitchFamily="34" charset="0"/>
              </a:rPr>
              <a:t>The Lorax by Dr Seuss</a:t>
            </a:r>
          </a:p>
        </p:txBody>
      </p:sp>
      <p:sp>
        <p:nvSpPr>
          <p:cNvPr id="5" name="Content Placeholder 4"/>
          <p:cNvSpPr>
            <a:spLocks noGrp="1"/>
          </p:cNvSpPr>
          <p:nvPr>
            <p:ph sz="half" idx="1"/>
          </p:nvPr>
        </p:nvSpPr>
        <p:spPr>
          <a:xfrm>
            <a:off x="4572000" y="1480955"/>
            <a:ext cx="3886200" cy="4351338"/>
          </a:xfrm>
        </p:spPr>
        <p:txBody>
          <a:bodyPr>
            <a:normAutofit/>
          </a:bodyPr>
          <a:lstStyle/>
          <a:p>
            <a:r>
              <a:rPr lang="en-GB" sz="1400" dirty="0">
                <a:latin typeface="Century Gothic" panose="020B0502020202020204" pitchFamily="34" charset="0"/>
              </a:rPr>
              <a:t>Provide learners with enough time to read the book; draw some personal thoughts about it and, of course, enjoy it.</a:t>
            </a:r>
          </a:p>
          <a:p>
            <a:r>
              <a:rPr lang="en-GB" sz="1400" dirty="0">
                <a:latin typeface="Century Gothic" panose="020B0502020202020204" pitchFamily="34" charset="0"/>
              </a:rPr>
              <a:t>How does the book compare with other Dr Seuss books?</a:t>
            </a:r>
          </a:p>
          <a:p>
            <a:r>
              <a:rPr lang="en-GB" sz="1400" dirty="0">
                <a:latin typeface="Century Gothic" panose="020B0502020202020204" pitchFamily="34" charset="0"/>
              </a:rPr>
              <a:t>What has the author done to make you feel very angry about is happening?</a:t>
            </a:r>
          </a:p>
          <a:p>
            <a:r>
              <a:rPr lang="en-GB" sz="1400" dirty="0">
                <a:latin typeface="Century Gothic" panose="020B0502020202020204" pitchFamily="34" charset="0"/>
              </a:rPr>
              <a:t>Which strong characters has the author been able to create?</a:t>
            </a:r>
          </a:p>
          <a:p>
            <a:r>
              <a:rPr lang="en-GB" sz="1400" dirty="0">
                <a:latin typeface="Century Gothic" panose="020B0502020202020204" pitchFamily="34" charset="0"/>
              </a:rPr>
              <a:t>Which page in the book gives you a sense of despair and irritation?</a:t>
            </a:r>
          </a:p>
          <a:p>
            <a:r>
              <a:rPr lang="en-GB" sz="1400" dirty="0">
                <a:latin typeface="Century Gothic" panose="020B0502020202020204" pitchFamily="34" charset="0"/>
              </a:rPr>
              <a:t>Does this raise questions about the way we look after our environment?</a:t>
            </a:r>
          </a:p>
          <a:p>
            <a:endParaRPr lang="en-GB" sz="1400" dirty="0">
              <a:latin typeface="Century Gothic" panose="020B0502020202020204" pitchFamily="34" charset="0"/>
            </a:endParaRPr>
          </a:p>
          <a:p>
            <a:endParaRPr lang="en-GB" sz="1400" dirty="0">
              <a:latin typeface="Century Gothic" panose="020B0502020202020204" pitchFamily="34" charset="0"/>
            </a:endParaRPr>
          </a:p>
          <a:p>
            <a:endParaRPr lang="en-GB" sz="1400"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30700" y="4462838"/>
            <a:ext cx="1289778" cy="1260000"/>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5030" y="1535095"/>
            <a:ext cx="2019614" cy="2751518"/>
          </a:xfrm>
          <a:prstGeom prst="rect">
            <a:avLst/>
          </a:prstGeom>
        </p:spPr>
      </p:pic>
      <p:sp>
        <p:nvSpPr>
          <p:cNvPr id="6" name="Footer Placeholder 5"/>
          <p:cNvSpPr>
            <a:spLocks noGrp="1"/>
          </p:cNvSpPr>
          <p:nvPr>
            <p:ph type="ftr" sz="quarter" idx="11"/>
          </p:nvPr>
        </p:nvSpPr>
        <p:spPr/>
        <p:txBody>
          <a:bodyPr/>
          <a:lstStyle/>
          <a:p>
            <a:r>
              <a:rPr lang="en-GB"/>
              <a:t>© Focus Education UK Ltd</a:t>
            </a:r>
            <a:endParaRPr lang="en-GB" dirty="0"/>
          </a:p>
        </p:txBody>
      </p:sp>
      <p:sp>
        <p:nvSpPr>
          <p:cNvPr id="7" name="Slide Number Placeholder 6"/>
          <p:cNvSpPr>
            <a:spLocks noGrp="1"/>
          </p:cNvSpPr>
          <p:nvPr>
            <p:ph type="sldNum" sz="quarter" idx="12"/>
          </p:nvPr>
        </p:nvSpPr>
        <p:spPr/>
        <p:txBody>
          <a:bodyPr/>
          <a:lstStyle/>
          <a:p>
            <a:fld id="{783CD38E-C31D-4515-A670-E50640EE9A8F}" type="slidenum">
              <a:rPr lang="en-GB" smtClean="0"/>
              <a:t>78</a:t>
            </a:fld>
            <a:endParaRPr lang="en-GB" dirty="0"/>
          </a:p>
        </p:txBody>
      </p:sp>
    </p:spTree>
    <p:extLst>
      <p:ext uri="{BB962C8B-B14F-4D97-AF65-F5344CB8AC3E}">
        <p14:creationId xmlns:p14="http://schemas.microsoft.com/office/powerpoint/2010/main" val="3216416393"/>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351" y="365127"/>
            <a:ext cx="8307659" cy="703820"/>
          </a:xfrm>
        </p:spPr>
        <p:txBody>
          <a:bodyPr>
            <a:normAutofit/>
          </a:bodyPr>
          <a:lstStyle/>
          <a:p>
            <a:r>
              <a:rPr lang="en-GB" sz="2400" b="1" dirty="0">
                <a:latin typeface="Century Gothic" panose="020B0502020202020204" pitchFamily="34" charset="0"/>
              </a:rPr>
              <a:t>The Lorax by Dr Seuss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2457733365"/>
              </p:ext>
            </p:extLst>
          </p:nvPr>
        </p:nvGraphicFramePr>
        <p:xfrm>
          <a:off x="2995612" y="1073538"/>
          <a:ext cx="5519738" cy="5230240"/>
        </p:xfrm>
        <a:graphic>
          <a:graphicData uri="http://schemas.openxmlformats.org/drawingml/2006/table">
            <a:tbl>
              <a:tblPr firstRow="1" bandRow="1">
                <a:tableStyleId>{5C22544A-7EE6-4342-B048-85BDC9FD1C3A}</a:tableStyleId>
              </a:tblPr>
              <a:tblGrid>
                <a:gridCol w="5519738">
                  <a:extLst>
                    <a:ext uri="{9D8B030D-6E8A-4147-A177-3AD203B41FA5}">
                      <a16:colId xmlns:a16="http://schemas.microsoft.com/office/drawing/2014/main" val="20000"/>
                    </a:ext>
                  </a:extLst>
                </a:gridCol>
              </a:tblGrid>
              <a:tr h="370840">
                <a:tc>
                  <a:txBody>
                    <a:bodyPr/>
                    <a:lstStyle/>
                    <a:p>
                      <a:r>
                        <a:rPr lang="en-GB" sz="1400" b="0" kern="1200" dirty="0">
                          <a:solidFill>
                            <a:schemeClr val="tx1"/>
                          </a:solidFill>
                          <a:effectLst/>
                          <a:latin typeface="Century Gothic" panose="020B0502020202020204" pitchFamily="34" charset="0"/>
                          <a:ea typeface="+mn-ea"/>
                          <a:cs typeface="+mn-cs"/>
                        </a:rPr>
                        <a:t>Who is the Lorax? </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370840">
                <a:tc>
                  <a:txBody>
                    <a:bodyPr/>
                    <a:lstStyle/>
                    <a:p>
                      <a:pPr marL="285750" lvl="0" indent="-285750">
                        <a:buFont typeface="Arial" panose="020B0604020202020204" pitchFamily="34" charset="0"/>
                        <a:buChar char="•"/>
                      </a:pPr>
                      <a:endParaRPr lang="en-GB" sz="1400" kern="1200" dirty="0">
                        <a:solidFill>
                          <a:schemeClr val="dk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10001"/>
                  </a:ext>
                </a:extLst>
              </a:tr>
              <a:tr h="361312">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2"/>
                  </a:ext>
                </a:extLst>
              </a:tr>
              <a:tr h="386366">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386366">
                <a:tc>
                  <a:txBody>
                    <a:bodyPr/>
                    <a:lstStyle/>
                    <a:p>
                      <a:r>
                        <a:rPr lang="en-GB" sz="1400" dirty="0">
                          <a:latin typeface="Century Gothic" panose="020B0502020202020204" pitchFamily="34" charset="0"/>
                        </a:rPr>
                        <a:t>How does the author use the Lorax in making a case for looking after</a:t>
                      </a:r>
                      <a:r>
                        <a:rPr lang="en-GB" sz="1400" baseline="0" dirty="0">
                          <a:latin typeface="Century Gothic" panose="020B0502020202020204" pitchFamily="34" charset="0"/>
                        </a:rPr>
                        <a:t> our environment?</a:t>
                      </a:r>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r h="386366">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5"/>
                  </a:ext>
                </a:extLst>
              </a:tr>
              <a:tr h="386366">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r h="386366">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7"/>
                  </a:ext>
                </a:extLst>
              </a:tr>
              <a:tr h="386366">
                <a:tc>
                  <a:txBody>
                    <a:bodyPr/>
                    <a:lstStyle/>
                    <a:p>
                      <a:r>
                        <a:rPr lang="en-GB" sz="1400" dirty="0">
                          <a:latin typeface="Century Gothic" panose="020B0502020202020204" pitchFamily="34" charset="0"/>
                        </a:rPr>
                        <a:t>What sort of character would you have created to play the role that the Lorax did?</a:t>
                      </a:r>
                    </a:p>
                  </a:txBody>
                  <a:tcPr/>
                </a:tc>
                <a:extLst>
                  <a:ext uri="{0D108BD9-81ED-4DB2-BD59-A6C34878D82A}">
                    <a16:rowId xmlns:a16="http://schemas.microsoft.com/office/drawing/2014/main" val="10008"/>
                  </a:ext>
                </a:extLst>
              </a:tr>
              <a:tr h="386366">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9"/>
                  </a:ext>
                </a:extLst>
              </a:tr>
              <a:tr h="386366">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10"/>
                  </a:ext>
                </a:extLst>
              </a:tr>
              <a:tr h="386366">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11"/>
                  </a:ext>
                </a:extLst>
              </a:tr>
              <a:tr h="386366">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12"/>
                  </a:ext>
                </a:extLst>
              </a:tr>
            </a:tbl>
          </a:graphicData>
        </a:graphic>
      </p:graphicFrame>
      <p:sp>
        <p:nvSpPr>
          <p:cNvPr id="7" name="TextBox 6"/>
          <p:cNvSpPr txBox="1"/>
          <p:nvPr/>
        </p:nvSpPr>
        <p:spPr>
          <a:xfrm>
            <a:off x="343352" y="1445159"/>
            <a:ext cx="2574619" cy="523220"/>
          </a:xfrm>
          <a:prstGeom prst="rect">
            <a:avLst/>
          </a:prstGeom>
          <a:noFill/>
        </p:spPr>
        <p:txBody>
          <a:bodyPr wrap="square" rtlCol="0">
            <a:spAutoFit/>
          </a:bodyPr>
          <a:lstStyle/>
          <a:p>
            <a:r>
              <a:rPr lang="en-GB" sz="1400" b="1" dirty="0">
                <a:latin typeface="Century Gothic" panose="020B0502020202020204" pitchFamily="34" charset="0"/>
              </a:rPr>
              <a:t>General questions to explore with the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3624" y="5061969"/>
            <a:ext cx="1289778" cy="12600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3352" y="2300401"/>
            <a:ext cx="2230323" cy="2429546"/>
          </a:xfrm>
          <a:prstGeom prst="rect">
            <a:avLst/>
          </a:prstGeom>
        </p:spPr>
      </p:pic>
      <p:sp>
        <p:nvSpPr>
          <p:cNvPr id="6" name="Footer Placeholder 5"/>
          <p:cNvSpPr>
            <a:spLocks noGrp="1"/>
          </p:cNvSpPr>
          <p:nvPr>
            <p:ph type="ftr" sz="quarter" idx="11"/>
          </p:nvPr>
        </p:nvSpPr>
        <p:spPr/>
        <p:txBody>
          <a:bodyPr/>
          <a:lstStyle/>
          <a:p>
            <a:r>
              <a:rPr lang="en-GB"/>
              <a:t>© Focus Education UK Ltd</a:t>
            </a:r>
            <a:endParaRPr lang="en-GB" dirty="0"/>
          </a:p>
        </p:txBody>
      </p:sp>
      <p:sp>
        <p:nvSpPr>
          <p:cNvPr id="9" name="Slide Number Placeholder 8"/>
          <p:cNvSpPr>
            <a:spLocks noGrp="1"/>
          </p:cNvSpPr>
          <p:nvPr>
            <p:ph type="sldNum" sz="quarter" idx="12"/>
          </p:nvPr>
        </p:nvSpPr>
        <p:spPr/>
        <p:txBody>
          <a:bodyPr/>
          <a:lstStyle/>
          <a:p>
            <a:fld id="{783CD38E-C31D-4515-A670-E50640EE9A8F}" type="slidenum">
              <a:rPr lang="en-GB" smtClean="0"/>
              <a:t>79</a:t>
            </a:fld>
            <a:endParaRPr lang="en-GB" dirty="0"/>
          </a:p>
        </p:txBody>
      </p:sp>
    </p:spTree>
    <p:extLst>
      <p:ext uri="{BB962C8B-B14F-4D97-AF65-F5344CB8AC3E}">
        <p14:creationId xmlns:p14="http://schemas.microsoft.com/office/powerpoint/2010/main" val="575570316"/>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351" y="365127"/>
            <a:ext cx="8307659" cy="703820"/>
          </a:xfrm>
        </p:spPr>
        <p:txBody>
          <a:bodyPr>
            <a:normAutofit/>
          </a:bodyPr>
          <a:lstStyle/>
          <a:p>
            <a:r>
              <a:rPr lang="en-GB" sz="2400" b="1" dirty="0">
                <a:latin typeface="Century Gothic" panose="020B0502020202020204" pitchFamily="34" charset="0"/>
              </a:rPr>
              <a:t>The Lorax by Dr Seuss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392103569"/>
              </p:ext>
            </p:extLst>
          </p:nvPr>
        </p:nvGraphicFramePr>
        <p:xfrm>
          <a:off x="2995612" y="1073538"/>
          <a:ext cx="5519738" cy="4966652"/>
        </p:xfrm>
        <a:graphic>
          <a:graphicData uri="http://schemas.openxmlformats.org/drawingml/2006/table">
            <a:tbl>
              <a:tblPr firstRow="1" bandRow="1">
                <a:tableStyleId>{5C22544A-7EE6-4342-B048-85BDC9FD1C3A}</a:tableStyleId>
              </a:tblPr>
              <a:tblGrid>
                <a:gridCol w="2759869">
                  <a:extLst>
                    <a:ext uri="{9D8B030D-6E8A-4147-A177-3AD203B41FA5}">
                      <a16:colId xmlns:a16="http://schemas.microsoft.com/office/drawing/2014/main" val="20000"/>
                    </a:ext>
                  </a:extLst>
                </a:gridCol>
                <a:gridCol w="2759869">
                  <a:extLst>
                    <a:ext uri="{9D8B030D-6E8A-4147-A177-3AD203B41FA5}">
                      <a16:colId xmlns:a16="http://schemas.microsoft.com/office/drawing/2014/main" val="20001"/>
                    </a:ext>
                  </a:extLst>
                </a:gridCol>
              </a:tblGrid>
              <a:tr h="370840">
                <a:tc gridSpan="2">
                  <a:txBody>
                    <a:bodyPr/>
                    <a:lstStyle/>
                    <a:p>
                      <a:r>
                        <a:rPr lang="en-GB" sz="1400" b="0" dirty="0">
                          <a:solidFill>
                            <a:schemeClr val="tx1"/>
                          </a:solidFill>
                          <a:latin typeface="Century Gothic" panose="020B0502020202020204" pitchFamily="34" charset="0"/>
                        </a:rPr>
                        <a:t>Contrast the characters: The Lorax and the Once-ler</a:t>
                      </a:r>
                    </a:p>
                  </a:txBody>
                  <a:tcPr>
                    <a:solidFill>
                      <a:schemeClr val="accent1">
                        <a:lumMod val="20000"/>
                        <a:lumOff val="80000"/>
                      </a:schemeClr>
                    </a:solidFill>
                  </a:tcPr>
                </a:tc>
                <a:tc hMerge="1">
                  <a:txBody>
                    <a:bodyPr/>
                    <a:lstStyle/>
                    <a:p>
                      <a:endParaRPr lang="en-GB"/>
                    </a:p>
                  </a:txBody>
                  <a:tcPr/>
                </a:tc>
                <a:extLst>
                  <a:ext uri="{0D108BD9-81ED-4DB2-BD59-A6C34878D82A}">
                    <a16:rowId xmlns:a16="http://schemas.microsoft.com/office/drawing/2014/main" val="10000"/>
                  </a:ext>
                </a:extLst>
              </a:tr>
              <a:tr h="1504884">
                <a:tc>
                  <a:txBody>
                    <a:bodyPr/>
                    <a:lstStyle/>
                    <a:p>
                      <a:pPr marL="285750" lvl="0" indent="-285750">
                        <a:buFont typeface="Arial" panose="020B0604020202020204" pitchFamily="34" charset="0"/>
                        <a:buChar char="•"/>
                      </a:pPr>
                      <a:endParaRPr lang="en-GB" sz="1400" kern="1200" dirty="0">
                        <a:solidFill>
                          <a:schemeClr val="dk1"/>
                        </a:solidFill>
                        <a:effectLst/>
                        <a:latin typeface="Century Gothic" panose="020B0502020202020204" pitchFamily="34" charset="0"/>
                        <a:ea typeface="+mn-ea"/>
                        <a:cs typeface="+mn-cs"/>
                      </a:endParaRPr>
                    </a:p>
                  </a:txBody>
                  <a:tcPr/>
                </a:tc>
                <a:tc>
                  <a:txBody>
                    <a:bodyPr/>
                    <a:lstStyle/>
                    <a:p>
                      <a:pPr marL="285750" lvl="0" indent="-285750">
                        <a:buFont typeface="Arial" panose="020B0604020202020204" pitchFamily="34" charset="0"/>
                        <a:buChar char="•"/>
                      </a:pPr>
                      <a:endParaRPr lang="en-GB" sz="1400" kern="1200" dirty="0">
                        <a:solidFill>
                          <a:schemeClr val="dk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10001"/>
                  </a:ext>
                </a:extLst>
              </a:tr>
              <a:tr h="386366">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2"/>
                  </a:ext>
                </a:extLst>
              </a:tr>
              <a:tr h="386366">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386366">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r h="386366">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5"/>
                  </a:ext>
                </a:extLst>
              </a:tr>
              <a:tr h="386366">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r h="386366">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7"/>
                  </a:ext>
                </a:extLst>
              </a:tr>
              <a:tr h="386366">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8"/>
                  </a:ext>
                </a:extLst>
              </a:tr>
              <a:tr h="386366">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9"/>
                  </a:ext>
                </a:extLst>
              </a:tr>
            </a:tbl>
          </a:graphicData>
        </a:graphic>
      </p:graphicFrame>
      <p:sp>
        <p:nvSpPr>
          <p:cNvPr id="7" name="TextBox 6"/>
          <p:cNvSpPr txBox="1"/>
          <p:nvPr/>
        </p:nvSpPr>
        <p:spPr>
          <a:xfrm>
            <a:off x="360382" y="1218945"/>
            <a:ext cx="2574619" cy="523220"/>
          </a:xfrm>
          <a:prstGeom prst="rect">
            <a:avLst/>
          </a:prstGeom>
          <a:noFill/>
        </p:spPr>
        <p:txBody>
          <a:bodyPr wrap="square" rtlCol="0">
            <a:spAutoFit/>
          </a:bodyPr>
          <a:lstStyle/>
          <a:p>
            <a:r>
              <a:rPr lang="en-GB" sz="1400" b="1" dirty="0">
                <a:latin typeface="Century Gothic" panose="020B0502020202020204" pitchFamily="34" charset="0"/>
              </a:rPr>
              <a:t>General questions to explore with the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5300" y="5096351"/>
            <a:ext cx="1289778" cy="1260000"/>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23274" y="1480555"/>
            <a:ext cx="2410888" cy="1228218"/>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63444" y="1480555"/>
            <a:ext cx="2564954" cy="1404314"/>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0382" y="1943680"/>
            <a:ext cx="2019614" cy="2751518"/>
          </a:xfrm>
          <a:prstGeom prst="rect">
            <a:avLst/>
          </a:prstGeom>
        </p:spPr>
      </p:pic>
      <p:sp>
        <p:nvSpPr>
          <p:cNvPr id="9" name="Footer Placeholder 8"/>
          <p:cNvSpPr>
            <a:spLocks noGrp="1"/>
          </p:cNvSpPr>
          <p:nvPr>
            <p:ph type="ftr" sz="quarter" idx="11"/>
          </p:nvPr>
        </p:nvSpPr>
        <p:spPr/>
        <p:txBody>
          <a:bodyPr/>
          <a:lstStyle/>
          <a:p>
            <a:r>
              <a:rPr lang="en-GB"/>
              <a:t>© Focus Education UK Ltd</a:t>
            </a:r>
            <a:endParaRPr lang="en-GB" dirty="0"/>
          </a:p>
        </p:txBody>
      </p:sp>
      <p:sp>
        <p:nvSpPr>
          <p:cNvPr id="13" name="Slide Number Placeholder 12"/>
          <p:cNvSpPr>
            <a:spLocks noGrp="1"/>
          </p:cNvSpPr>
          <p:nvPr>
            <p:ph type="sldNum" sz="quarter" idx="12"/>
          </p:nvPr>
        </p:nvSpPr>
        <p:spPr/>
        <p:txBody>
          <a:bodyPr/>
          <a:lstStyle/>
          <a:p>
            <a:fld id="{783CD38E-C31D-4515-A670-E50640EE9A8F}" type="slidenum">
              <a:rPr lang="en-GB" smtClean="0"/>
              <a:t>80</a:t>
            </a:fld>
            <a:endParaRPr lang="en-GB" dirty="0"/>
          </a:p>
        </p:txBody>
      </p:sp>
    </p:spTree>
    <p:extLst>
      <p:ext uri="{BB962C8B-B14F-4D97-AF65-F5344CB8AC3E}">
        <p14:creationId xmlns:p14="http://schemas.microsoft.com/office/powerpoint/2010/main" val="320981664"/>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351" y="365127"/>
            <a:ext cx="8307659" cy="703820"/>
          </a:xfrm>
        </p:spPr>
        <p:txBody>
          <a:bodyPr>
            <a:normAutofit/>
          </a:bodyPr>
          <a:lstStyle/>
          <a:p>
            <a:r>
              <a:rPr lang="en-GB" sz="2400" b="1" dirty="0">
                <a:latin typeface="Century Gothic" panose="020B0502020202020204" pitchFamily="34" charset="0"/>
              </a:rPr>
              <a:t>The Lorax by Dr Seuss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914235179"/>
              </p:ext>
            </p:extLst>
          </p:nvPr>
        </p:nvGraphicFramePr>
        <p:xfrm>
          <a:off x="2995612" y="1073538"/>
          <a:ext cx="5519738" cy="4940966"/>
        </p:xfrm>
        <a:graphic>
          <a:graphicData uri="http://schemas.openxmlformats.org/drawingml/2006/table">
            <a:tbl>
              <a:tblPr firstRow="1" bandRow="1">
                <a:tableStyleId>{5C22544A-7EE6-4342-B048-85BDC9FD1C3A}</a:tableStyleId>
              </a:tblPr>
              <a:tblGrid>
                <a:gridCol w="5519738">
                  <a:extLst>
                    <a:ext uri="{9D8B030D-6E8A-4147-A177-3AD203B41FA5}">
                      <a16:colId xmlns:a16="http://schemas.microsoft.com/office/drawing/2014/main" val="20000"/>
                    </a:ext>
                  </a:extLst>
                </a:gridCol>
              </a:tblGrid>
              <a:tr h="370840">
                <a:tc>
                  <a:txBody>
                    <a:bodyPr/>
                    <a:lstStyle/>
                    <a:p>
                      <a:r>
                        <a:rPr lang="en-GB" sz="1400" b="0" kern="1200" dirty="0">
                          <a:solidFill>
                            <a:schemeClr val="tx1"/>
                          </a:solidFill>
                          <a:effectLst/>
                          <a:latin typeface="Century Gothic" panose="020B0502020202020204" pitchFamily="34" charset="0"/>
                          <a:ea typeface="+mn-ea"/>
                          <a:cs typeface="+mn-cs"/>
                        </a:rPr>
                        <a:t>How does this book help you to better understand the plight of the rainforests? Compose a letter to the</a:t>
                      </a:r>
                      <a:r>
                        <a:rPr lang="en-GB" sz="1400" b="0" kern="1200" baseline="0" dirty="0">
                          <a:solidFill>
                            <a:schemeClr val="tx1"/>
                          </a:solidFill>
                          <a:effectLst/>
                          <a:latin typeface="Century Gothic" panose="020B0502020202020204" pitchFamily="34" charset="0"/>
                          <a:ea typeface="+mn-ea"/>
                          <a:cs typeface="+mn-cs"/>
                        </a:rPr>
                        <a:t> </a:t>
                      </a:r>
                      <a:r>
                        <a:rPr lang="en-GB" sz="1400" b="0" kern="1200" dirty="0">
                          <a:solidFill>
                            <a:schemeClr val="tx1"/>
                          </a:solidFill>
                          <a:effectLst/>
                          <a:latin typeface="Century Gothic" panose="020B0502020202020204" pitchFamily="34" charset="0"/>
                          <a:ea typeface="+mn-ea"/>
                          <a:cs typeface="+mn-cs"/>
                        </a:rPr>
                        <a:t>minister in charge of the environment to make a case for saving the rainforests. </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370840">
                <a:tc>
                  <a:txBody>
                    <a:bodyPr/>
                    <a:lstStyle/>
                    <a:p>
                      <a:pPr marL="285750" lvl="0" indent="-285750">
                        <a:buFont typeface="Arial" panose="020B0604020202020204" pitchFamily="34" charset="0"/>
                        <a:buChar char="•"/>
                      </a:pPr>
                      <a:endParaRPr lang="en-GB" sz="1400" kern="1200" dirty="0">
                        <a:solidFill>
                          <a:schemeClr val="dk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10001"/>
                  </a:ext>
                </a:extLst>
              </a:tr>
              <a:tr h="361312">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2"/>
                  </a:ext>
                </a:extLst>
              </a:tr>
              <a:tr h="386366">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386366">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r h="386366">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5"/>
                  </a:ext>
                </a:extLst>
              </a:tr>
              <a:tr h="386366">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r h="386366">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7"/>
                  </a:ext>
                </a:extLst>
              </a:tr>
              <a:tr h="386366">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8"/>
                  </a:ext>
                </a:extLst>
              </a:tr>
              <a:tr h="386366">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9"/>
                  </a:ext>
                </a:extLst>
              </a:tr>
              <a:tr h="386366">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10"/>
                  </a:ext>
                </a:extLst>
              </a:tr>
              <a:tr h="386366">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11"/>
                  </a:ext>
                </a:extLst>
              </a:tr>
            </a:tbl>
          </a:graphicData>
        </a:graphic>
      </p:graphicFrame>
      <p:sp>
        <p:nvSpPr>
          <p:cNvPr id="7" name="TextBox 6"/>
          <p:cNvSpPr txBox="1"/>
          <p:nvPr/>
        </p:nvSpPr>
        <p:spPr>
          <a:xfrm>
            <a:off x="323127" y="1296229"/>
            <a:ext cx="2574619" cy="738664"/>
          </a:xfrm>
          <a:prstGeom prst="rect">
            <a:avLst/>
          </a:prstGeom>
          <a:noFill/>
        </p:spPr>
        <p:txBody>
          <a:bodyPr wrap="square" rtlCol="0">
            <a:spAutoFit/>
          </a:bodyPr>
          <a:lstStyle/>
          <a:p>
            <a:r>
              <a:rPr lang="en-GB" sz="1400" b="1" dirty="0">
                <a:latin typeface="Century Gothic" panose="020B0502020202020204" pitchFamily="34" charset="0"/>
              </a:rPr>
              <a:t>Geography – based </a:t>
            </a:r>
          </a:p>
          <a:p>
            <a:r>
              <a:rPr lang="en-GB" sz="1400" b="1" dirty="0">
                <a:latin typeface="Century Gothic" panose="020B0502020202020204" pitchFamily="34" charset="0"/>
              </a:rPr>
              <a:t>Geographical questions to explore with the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8601" y="4830150"/>
            <a:ext cx="1289778" cy="1260000"/>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8692" y="2262175"/>
            <a:ext cx="2619375" cy="1743075"/>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78379" y="4920303"/>
            <a:ext cx="1288800" cy="1288800"/>
          </a:xfrm>
          <a:prstGeom prst="rect">
            <a:avLst/>
          </a:prstGeom>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11" name="Slide Number Placeholder 10"/>
          <p:cNvSpPr>
            <a:spLocks noGrp="1"/>
          </p:cNvSpPr>
          <p:nvPr>
            <p:ph type="sldNum" sz="quarter" idx="12"/>
          </p:nvPr>
        </p:nvSpPr>
        <p:spPr/>
        <p:txBody>
          <a:bodyPr/>
          <a:lstStyle/>
          <a:p>
            <a:fld id="{783CD38E-C31D-4515-A670-E50640EE9A8F}" type="slidenum">
              <a:rPr lang="en-GB" smtClean="0"/>
              <a:t>81</a:t>
            </a:fld>
            <a:endParaRPr lang="en-GB" dirty="0"/>
          </a:p>
        </p:txBody>
      </p:sp>
    </p:spTree>
    <p:extLst>
      <p:ext uri="{BB962C8B-B14F-4D97-AF65-F5344CB8AC3E}">
        <p14:creationId xmlns:p14="http://schemas.microsoft.com/office/powerpoint/2010/main" val="4109886979"/>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351" y="365127"/>
            <a:ext cx="8307659" cy="703820"/>
          </a:xfrm>
        </p:spPr>
        <p:txBody>
          <a:bodyPr>
            <a:normAutofit/>
          </a:bodyPr>
          <a:lstStyle/>
          <a:p>
            <a:r>
              <a:rPr lang="en-GB" sz="2400" b="1" dirty="0">
                <a:latin typeface="Century Gothic" panose="020B0502020202020204" pitchFamily="34" charset="0"/>
              </a:rPr>
              <a:t>The Lorax by Dr Seuss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2093006173"/>
              </p:ext>
            </p:extLst>
          </p:nvPr>
        </p:nvGraphicFramePr>
        <p:xfrm>
          <a:off x="2995612" y="1073537"/>
          <a:ext cx="5519738" cy="5043927"/>
        </p:xfrm>
        <a:graphic>
          <a:graphicData uri="http://schemas.openxmlformats.org/drawingml/2006/table">
            <a:tbl>
              <a:tblPr firstRow="1" bandRow="1">
                <a:tableStyleId>{5C22544A-7EE6-4342-B048-85BDC9FD1C3A}</a:tableStyleId>
              </a:tblPr>
              <a:tblGrid>
                <a:gridCol w="5519738">
                  <a:extLst>
                    <a:ext uri="{9D8B030D-6E8A-4147-A177-3AD203B41FA5}">
                      <a16:colId xmlns:a16="http://schemas.microsoft.com/office/drawing/2014/main" val="20000"/>
                    </a:ext>
                  </a:extLst>
                </a:gridCol>
              </a:tblGrid>
              <a:tr h="587307">
                <a:tc>
                  <a:txBody>
                    <a:bodyPr/>
                    <a:lstStyle/>
                    <a:p>
                      <a:r>
                        <a:rPr lang="en-GB" sz="1400" b="0" kern="1200" dirty="0">
                          <a:solidFill>
                            <a:schemeClr val="tx1"/>
                          </a:solidFill>
                          <a:effectLst/>
                          <a:latin typeface="Century Gothic" panose="020B0502020202020204" pitchFamily="34" charset="0"/>
                          <a:ea typeface="+mn-ea"/>
                          <a:cs typeface="+mn-cs"/>
                        </a:rPr>
                        <a:t>What are your thoughts when the last Truffula Tree is chopped down? Capture them in these speech bubbles.</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4456620">
                <a:tc>
                  <a:txBody>
                    <a:bodyPr/>
                    <a:lstStyle/>
                    <a:p>
                      <a:endParaRPr lang="en-GB" sz="1400" b="0" dirty="0">
                        <a:solidFill>
                          <a:schemeClr val="tx1"/>
                        </a:solidFill>
                        <a:latin typeface="Century Gothic" panose="020B0502020202020204" pitchFamily="34" charset="0"/>
                      </a:endParaRPr>
                    </a:p>
                    <a:p>
                      <a:endParaRPr lang="en-GB" sz="1400" b="0" dirty="0">
                        <a:solidFill>
                          <a:schemeClr val="tx1"/>
                        </a:solidFill>
                        <a:latin typeface="Century Gothic" panose="020B0502020202020204" pitchFamily="34" charset="0"/>
                      </a:endParaRPr>
                    </a:p>
                    <a:p>
                      <a:endParaRPr lang="en-GB" sz="1400" b="0" dirty="0">
                        <a:solidFill>
                          <a:schemeClr val="tx1"/>
                        </a:solidFill>
                        <a:latin typeface="Century Gothic" panose="020B0502020202020204" pitchFamily="34" charset="0"/>
                      </a:endParaRPr>
                    </a:p>
                    <a:p>
                      <a:endParaRPr lang="en-GB" sz="1400" b="0" dirty="0">
                        <a:solidFill>
                          <a:schemeClr val="tx1"/>
                        </a:solidFill>
                        <a:latin typeface="Century Gothic" panose="020B0502020202020204" pitchFamily="34" charset="0"/>
                      </a:endParaRPr>
                    </a:p>
                    <a:p>
                      <a:endParaRPr lang="en-GB" sz="1400" b="0" dirty="0">
                        <a:solidFill>
                          <a:schemeClr val="tx1"/>
                        </a:solidFill>
                        <a:latin typeface="Century Gothic" panose="020B0502020202020204" pitchFamily="34" charset="0"/>
                      </a:endParaRPr>
                    </a:p>
                    <a:p>
                      <a:endParaRPr lang="en-GB" sz="1400" b="0" dirty="0">
                        <a:solidFill>
                          <a:schemeClr val="tx1"/>
                        </a:solidFill>
                        <a:latin typeface="Century Gothic" panose="020B0502020202020204" pitchFamily="34" charset="0"/>
                      </a:endParaRPr>
                    </a:p>
                    <a:p>
                      <a:endParaRPr lang="en-GB" sz="1400" b="0" dirty="0">
                        <a:solidFill>
                          <a:schemeClr val="tx1"/>
                        </a:solidFill>
                        <a:latin typeface="Century Gothic" panose="020B0502020202020204" pitchFamily="34" charset="0"/>
                      </a:endParaRPr>
                    </a:p>
                    <a:p>
                      <a:endParaRPr lang="en-GB" sz="1400" b="0" dirty="0">
                        <a:solidFill>
                          <a:schemeClr val="tx1"/>
                        </a:solidFill>
                        <a:latin typeface="Century Gothic" panose="020B0502020202020204" pitchFamily="34" charset="0"/>
                      </a:endParaRPr>
                    </a:p>
                    <a:p>
                      <a:endParaRPr lang="en-GB" sz="1400" b="0" dirty="0">
                        <a:solidFill>
                          <a:schemeClr val="tx1"/>
                        </a:solidFill>
                        <a:latin typeface="Century Gothic" panose="020B0502020202020204" pitchFamily="34" charset="0"/>
                      </a:endParaRPr>
                    </a:p>
                    <a:p>
                      <a:endParaRPr lang="en-GB" sz="1400" b="0" dirty="0">
                        <a:solidFill>
                          <a:schemeClr val="tx1"/>
                        </a:solidFill>
                        <a:latin typeface="Century Gothic" panose="020B0502020202020204" pitchFamily="34" charset="0"/>
                      </a:endParaRPr>
                    </a:p>
                    <a:p>
                      <a:endParaRPr lang="en-GB" sz="1400" b="0" dirty="0">
                        <a:solidFill>
                          <a:schemeClr val="tx1"/>
                        </a:solidFill>
                        <a:latin typeface="Century Gothic" panose="020B0502020202020204" pitchFamily="34" charset="0"/>
                      </a:endParaRPr>
                    </a:p>
                    <a:p>
                      <a:endParaRPr lang="en-GB" sz="1400" b="0" dirty="0">
                        <a:solidFill>
                          <a:schemeClr val="tx1"/>
                        </a:solidFill>
                        <a:latin typeface="Century Gothic" panose="020B0502020202020204" pitchFamily="34" charset="0"/>
                      </a:endParaRPr>
                    </a:p>
                    <a:p>
                      <a:endParaRPr lang="en-GB" sz="1400" b="0" dirty="0">
                        <a:solidFill>
                          <a:schemeClr val="tx1"/>
                        </a:solidFill>
                        <a:latin typeface="Century Gothic" panose="020B0502020202020204" pitchFamily="34" charset="0"/>
                      </a:endParaRPr>
                    </a:p>
                    <a:p>
                      <a:endParaRPr lang="en-GB" sz="1400" b="0" dirty="0">
                        <a:solidFill>
                          <a:schemeClr val="tx1"/>
                        </a:solidFill>
                        <a:latin typeface="Century Gothic" panose="020B0502020202020204" pitchFamily="34" charset="0"/>
                      </a:endParaRPr>
                    </a:p>
                    <a:p>
                      <a:endParaRPr lang="en-GB" sz="1400" b="0" dirty="0">
                        <a:solidFill>
                          <a:schemeClr val="tx1"/>
                        </a:solidFill>
                        <a:latin typeface="Century Gothic" panose="020B0502020202020204" pitchFamily="34" charset="0"/>
                      </a:endParaRPr>
                    </a:p>
                    <a:p>
                      <a:endParaRPr lang="en-GB" sz="1400" b="0" dirty="0">
                        <a:solidFill>
                          <a:schemeClr val="tx1"/>
                        </a:solidFill>
                        <a:latin typeface="Century Gothic" panose="020B0502020202020204" pitchFamily="34" charset="0"/>
                      </a:endParaRPr>
                    </a:p>
                    <a:p>
                      <a:endParaRPr lang="en-GB" sz="1400" b="0" dirty="0">
                        <a:solidFill>
                          <a:schemeClr val="tx1"/>
                        </a:solidFill>
                        <a:latin typeface="Century Gothic" panose="020B0502020202020204" pitchFamily="34" charset="0"/>
                      </a:endParaRPr>
                    </a:p>
                    <a:p>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1"/>
                  </a:ext>
                </a:extLst>
              </a:tr>
            </a:tbl>
          </a:graphicData>
        </a:graphic>
      </p:graphicFrame>
      <p:sp>
        <p:nvSpPr>
          <p:cNvPr id="7" name="TextBox 6"/>
          <p:cNvSpPr txBox="1"/>
          <p:nvPr/>
        </p:nvSpPr>
        <p:spPr>
          <a:xfrm>
            <a:off x="326452" y="1030715"/>
            <a:ext cx="2574619" cy="738664"/>
          </a:xfrm>
          <a:prstGeom prst="rect">
            <a:avLst/>
          </a:prstGeom>
          <a:noFill/>
        </p:spPr>
        <p:txBody>
          <a:bodyPr wrap="square" rtlCol="0">
            <a:spAutoFit/>
          </a:bodyPr>
          <a:lstStyle/>
          <a:p>
            <a:r>
              <a:rPr lang="en-GB" sz="1400" b="1" dirty="0">
                <a:latin typeface="Century Gothic" panose="020B0502020202020204" pitchFamily="34" charset="0"/>
              </a:rPr>
              <a:t>Geography – based </a:t>
            </a:r>
          </a:p>
          <a:p>
            <a:r>
              <a:rPr lang="en-GB" sz="1400" b="1" dirty="0">
                <a:latin typeface="Century Gothic" panose="020B0502020202020204" pitchFamily="34" charset="0"/>
              </a:rPr>
              <a:t>Geographical questions to explore with the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4985" y="5061969"/>
            <a:ext cx="1289778" cy="1260000"/>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12592" y="5128494"/>
            <a:ext cx="1288800" cy="1288800"/>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8351" y="1938218"/>
            <a:ext cx="1888483" cy="2756909"/>
          </a:xfrm>
          <a:prstGeom prst="rect">
            <a:avLst/>
          </a:prstGeom>
        </p:spPr>
      </p:pic>
      <p:sp>
        <p:nvSpPr>
          <p:cNvPr id="11" name="Cloud Callout 10"/>
          <p:cNvSpPr/>
          <p:nvPr/>
        </p:nvSpPr>
        <p:spPr>
          <a:xfrm>
            <a:off x="3316492" y="1856369"/>
            <a:ext cx="1884820" cy="1168575"/>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Cloud Callout 11"/>
          <p:cNvSpPr/>
          <p:nvPr/>
        </p:nvSpPr>
        <p:spPr>
          <a:xfrm>
            <a:off x="6115050" y="1782487"/>
            <a:ext cx="1884820" cy="1168575"/>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Cloud Callout 12"/>
          <p:cNvSpPr/>
          <p:nvPr/>
        </p:nvSpPr>
        <p:spPr>
          <a:xfrm>
            <a:off x="3316492" y="3316673"/>
            <a:ext cx="1884820" cy="1168575"/>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Cloud Callout 13"/>
          <p:cNvSpPr/>
          <p:nvPr/>
        </p:nvSpPr>
        <p:spPr>
          <a:xfrm>
            <a:off x="6115050" y="3316674"/>
            <a:ext cx="1884820" cy="1168575"/>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Cloud Callout 14"/>
          <p:cNvSpPr/>
          <p:nvPr/>
        </p:nvSpPr>
        <p:spPr>
          <a:xfrm>
            <a:off x="4612889" y="4604319"/>
            <a:ext cx="1884820" cy="1168575"/>
          </a:xfrm>
          <a:prstGeom prst="cloud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Footer Placeholder 5"/>
          <p:cNvSpPr>
            <a:spLocks noGrp="1"/>
          </p:cNvSpPr>
          <p:nvPr>
            <p:ph type="ftr" sz="quarter" idx="11"/>
          </p:nvPr>
        </p:nvSpPr>
        <p:spPr/>
        <p:txBody>
          <a:bodyPr/>
          <a:lstStyle/>
          <a:p>
            <a:r>
              <a:rPr lang="en-GB"/>
              <a:t>© Focus Education UK Ltd</a:t>
            </a:r>
            <a:endParaRPr lang="en-GB" dirty="0"/>
          </a:p>
        </p:txBody>
      </p:sp>
      <p:sp>
        <p:nvSpPr>
          <p:cNvPr id="16" name="Slide Number Placeholder 15"/>
          <p:cNvSpPr>
            <a:spLocks noGrp="1"/>
          </p:cNvSpPr>
          <p:nvPr>
            <p:ph type="sldNum" sz="quarter" idx="12"/>
          </p:nvPr>
        </p:nvSpPr>
        <p:spPr/>
        <p:txBody>
          <a:bodyPr/>
          <a:lstStyle/>
          <a:p>
            <a:fld id="{783CD38E-C31D-4515-A670-E50640EE9A8F}" type="slidenum">
              <a:rPr lang="en-GB" smtClean="0"/>
              <a:t>82</a:t>
            </a:fld>
            <a:endParaRPr lang="en-GB" dirty="0"/>
          </a:p>
        </p:txBody>
      </p:sp>
    </p:spTree>
    <p:extLst>
      <p:ext uri="{BB962C8B-B14F-4D97-AF65-F5344CB8AC3E}">
        <p14:creationId xmlns:p14="http://schemas.microsoft.com/office/powerpoint/2010/main" val="2164774239"/>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351" y="365127"/>
            <a:ext cx="8307659" cy="703820"/>
          </a:xfrm>
        </p:spPr>
        <p:txBody>
          <a:bodyPr>
            <a:normAutofit/>
          </a:bodyPr>
          <a:lstStyle/>
          <a:p>
            <a:r>
              <a:rPr lang="en-GB" sz="2400" b="1" dirty="0">
                <a:latin typeface="Century Gothic" panose="020B0502020202020204" pitchFamily="34" charset="0"/>
              </a:rPr>
              <a:t>The Lorax by Dr Seuss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1670746092"/>
              </p:ext>
            </p:extLst>
          </p:nvPr>
        </p:nvGraphicFramePr>
        <p:xfrm>
          <a:off x="2995612" y="1073538"/>
          <a:ext cx="5519738" cy="4981546"/>
        </p:xfrm>
        <a:graphic>
          <a:graphicData uri="http://schemas.openxmlformats.org/drawingml/2006/table">
            <a:tbl>
              <a:tblPr firstRow="1" bandRow="1">
                <a:tableStyleId>{5C22544A-7EE6-4342-B048-85BDC9FD1C3A}</a:tableStyleId>
              </a:tblPr>
              <a:tblGrid>
                <a:gridCol w="5519738">
                  <a:extLst>
                    <a:ext uri="{9D8B030D-6E8A-4147-A177-3AD203B41FA5}">
                      <a16:colId xmlns:a16="http://schemas.microsoft.com/office/drawing/2014/main" val="20000"/>
                    </a:ext>
                  </a:extLst>
                </a:gridCol>
              </a:tblGrid>
              <a:tr h="370840">
                <a:tc>
                  <a:txBody>
                    <a:bodyPr/>
                    <a:lstStyle/>
                    <a:p>
                      <a:r>
                        <a:rPr lang="en-GB" sz="1400" b="0" dirty="0">
                          <a:solidFill>
                            <a:schemeClr val="tx1"/>
                          </a:solidFill>
                          <a:latin typeface="Century Gothic" panose="020B0502020202020204" pitchFamily="34" charset="0"/>
                        </a:rPr>
                        <a:t>How has</a:t>
                      </a:r>
                      <a:r>
                        <a:rPr lang="en-GB" sz="1400" b="0" baseline="0" dirty="0">
                          <a:solidFill>
                            <a:schemeClr val="tx1"/>
                          </a:solidFill>
                          <a:latin typeface="Century Gothic" panose="020B0502020202020204" pitchFamily="34" charset="0"/>
                        </a:rPr>
                        <a:t> the author created a very strong case for world leaders to consider? Does it matter that this is a ‘make-believe’ story?</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386366">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1"/>
                  </a:ext>
                </a:extLst>
              </a:tr>
              <a:tr h="386366">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2"/>
                  </a:ext>
                </a:extLst>
              </a:tr>
              <a:tr h="386366">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386366">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r h="386366">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5"/>
                  </a:ext>
                </a:extLst>
              </a:tr>
              <a:tr h="386366">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r h="386366">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7"/>
                  </a:ext>
                </a:extLst>
              </a:tr>
              <a:tr h="386366">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8"/>
                  </a:ext>
                </a:extLst>
              </a:tr>
              <a:tr h="386366">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9"/>
                  </a:ext>
                </a:extLst>
              </a:tr>
              <a:tr h="386366">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10"/>
                  </a:ext>
                </a:extLst>
              </a:tr>
              <a:tr h="386366">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11"/>
                  </a:ext>
                </a:extLst>
              </a:tr>
            </a:tbl>
          </a:graphicData>
        </a:graphic>
      </p:graphicFrame>
      <p:sp>
        <p:nvSpPr>
          <p:cNvPr id="7" name="TextBox 6"/>
          <p:cNvSpPr txBox="1"/>
          <p:nvPr/>
        </p:nvSpPr>
        <p:spPr>
          <a:xfrm>
            <a:off x="310248" y="1329235"/>
            <a:ext cx="2574619" cy="738664"/>
          </a:xfrm>
          <a:prstGeom prst="rect">
            <a:avLst/>
          </a:prstGeom>
          <a:noFill/>
        </p:spPr>
        <p:txBody>
          <a:bodyPr wrap="square" rtlCol="0">
            <a:spAutoFit/>
          </a:bodyPr>
          <a:lstStyle/>
          <a:p>
            <a:r>
              <a:rPr lang="en-GB" sz="1400" b="1" dirty="0">
                <a:latin typeface="Century Gothic" panose="020B0502020202020204" pitchFamily="34" charset="0"/>
              </a:rPr>
              <a:t>Writing – based</a:t>
            </a:r>
          </a:p>
          <a:p>
            <a:r>
              <a:rPr lang="en-GB" sz="1400" b="1" dirty="0">
                <a:latin typeface="Century Gothic" panose="020B0502020202020204" pitchFamily="34" charset="0"/>
              </a:rPr>
              <a:t>Questions to explore with the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4985" y="5061969"/>
            <a:ext cx="1289778" cy="1260000"/>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23255" y="5060939"/>
            <a:ext cx="1288800" cy="1236727"/>
          </a:xfrm>
          <a:prstGeom prst="rect">
            <a:avLst/>
          </a:prstGeom>
        </p:spPr>
      </p:pic>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3448" y="2188660"/>
            <a:ext cx="2019614" cy="2751518"/>
          </a:xfrm>
          <a:prstGeom prst="rect">
            <a:avLst/>
          </a:prstGeom>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83</a:t>
            </a:fld>
            <a:endParaRPr lang="en-GB" dirty="0"/>
          </a:p>
        </p:txBody>
      </p:sp>
    </p:spTree>
    <p:extLst>
      <p:ext uri="{BB962C8B-B14F-4D97-AF65-F5344CB8AC3E}">
        <p14:creationId xmlns:p14="http://schemas.microsoft.com/office/powerpoint/2010/main" val="2630453253"/>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351" y="365127"/>
            <a:ext cx="8307659" cy="703820"/>
          </a:xfrm>
        </p:spPr>
        <p:txBody>
          <a:bodyPr>
            <a:normAutofit/>
          </a:bodyPr>
          <a:lstStyle/>
          <a:p>
            <a:r>
              <a:rPr lang="en-GB" sz="2400" b="1" dirty="0">
                <a:latin typeface="Century Gothic" panose="020B0502020202020204" pitchFamily="34" charset="0"/>
              </a:rPr>
              <a:t>The Lorax by Dr Seuss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3542345983"/>
              </p:ext>
            </p:extLst>
          </p:nvPr>
        </p:nvGraphicFramePr>
        <p:xfrm>
          <a:off x="2995612" y="1236371"/>
          <a:ext cx="5519738" cy="4768186"/>
        </p:xfrm>
        <a:graphic>
          <a:graphicData uri="http://schemas.openxmlformats.org/drawingml/2006/table">
            <a:tbl>
              <a:tblPr firstRow="1" bandRow="1">
                <a:tableStyleId>{5C22544A-7EE6-4342-B048-85BDC9FD1C3A}</a:tableStyleId>
              </a:tblPr>
              <a:tblGrid>
                <a:gridCol w="5519738">
                  <a:extLst>
                    <a:ext uri="{9D8B030D-6E8A-4147-A177-3AD203B41FA5}">
                      <a16:colId xmlns:a16="http://schemas.microsoft.com/office/drawing/2014/main" val="20000"/>
                    </a:ext>
                  </a:extLst>
                </a:gridCol>
              </a:tblGrid>
              <a:tr h="355326">
                <a:tc>
                  <a:txBody>
                    <a:bodyPr/>
                    <a:lstStyle/>
                    <a:p>
                      <a:r>
                        <a:rPr lang="en-GB" sz="1400" b="0" dirty="0">
                          <a:solidFill>
                            <a:schemeClr val="tx1"/>
                          </a:solidFill>
                          <a:latin typeface="Century Gothic" panose="020B0502020202020204" pitchFamily="34" charset="0"/>
                        </a:rPr>
                        <a:t>The author is a very famous person. What can you find out about him?</a:t>
                      </a:r>
                    </a:p>
                  </a:txBody>
                  <a:tcPr>
                    <a:solidFill>
                      <a:schemeClr val="accent1">
                        <a:lumMod val="20000"/>
                        <a:lumOff val="80000"/>
                      </a:schemeClr>
                    </a:solidFill>
                  </a:tcPr>
                </a:tc>
                <a:extLst>
                  <a:ext uri="{0D108BD9-81ED-4DB2-BD59-A6C34878D82A}">
                    <a16:rowId xmlns:a16="http://schemas.microsoft.com/office/drawing/2014/main" val="10000"/>
                  </a:ext>
                </a:extLst>
              </a:tr>
              <a:tr h="386366">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1"/>
                  </a:ext>
                </a:extLst>
              </a:tr>
              <a:tr h="386366">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2"/>
                  </a:ext>
                </a:extLst>
              </a:tr>
              <a:tr h="386366">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386366">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r h="386366">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5"/>
                  </a:ext>
                </a:extLst>
              </a:tr>
              <a:tr h="386366">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r h="386366">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7"/>
                  </a:ext>
                </a:extLst>
              </a:tr>
              <a:tr h="386366">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8"/>
                  </a:ext>
                </a:extLst>
              </a:tr>
              <a:tr h="386366">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9"/>
                  </a:ext>
                </a:extLst>
              </a:tr>
              <a:tr h="386366">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10"/>
                  </a:ext>
                </a:extLst>
              </a:tr>
              <a:tr h="386366">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11"/>
                  </a:ext>
                </a:extLst>
              </a:tr>
            </a:tbl>
          </a:graphicData>
        </a:graphic>
      </p:graphicFrame>
      <p:sp>
        <p:nvSpPr>
          <p:cNvPr id="7" name="TextBox 6"/>
          <p:cNvSpPr txBox="1"/>
          <p:nvPr/>
        </p:nvSpPr>
        <p:spPr>
          <a:xfrm>
            <a:off x="310248" y="1329235"/>
            <a:ext cx="2574619" cy="523220"/>
          </a:xfrm>
          <a:prstGeom prst="rect">
            <a:avLst/>
          </a:prstGeom>
          <a:noFill/>
        </p:spPr>
        <p:txBody>
          <a:bodyPr wrap="square" rtlCol="0">
            <a:spAutoFit/>
          </a:bodyPr>
          <a:lstStyle/>
          <a:p>
            <a:r>
              <a:rPr lang="en-GB" sz="1400" b="1" dirty="0">
                <a:latin typeface="Century Gothic" panose="020B0502020202020204" pitchFamily="34" charset="0"/>
              </a:rPr>
              <a:t>Writing – based Questions to explore with the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4985" y="5061969"/>
            <a:ext cx="1289778" cy="1260000"/>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97250" y="5119624"/>
            <a:ext cx="1288800" cy="1236727"/>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8351" y="1852455"/>
            <a:ext cx="1737154" cy="2445913"/>
          </a:xfrm>
          <a:prstGeom prst="rect">
            <a:avLst/>
          </a:prstGeom>
        </p:spPr>
      </p:pic>
      <p:sp>
        <p:nvSpPr>
          <p:cNvPr id="6" name="Footer Placeholder 5"/>
          <p:cNvSpPr>
            <a:spLocks noGrp="1"/>
          </p:cNvSpPr>
          <p:nvPr>
            <p:ph type="ftr" sz="quarter" idx="11"/>
          </p:nvPr>
        </p:nvSpPr>
        <p:spPr/>
        <p:txBody>
          <a:bodyPr/>
          <a:lstStyle/>
          <a:p>
            <a:r>
              <a:rPr lang="en-GB"/>
              <a:t>© Focus Education UK Ltd</a:t>
            </a:r>
            <a:endParaRPr lang="en-GB" dirty="0"/>
          </a:p>
        </p:txBody>
      </p:sp>
      <p:sp>
        <p:nvSpPr>
          <p:cNvPr id="9" name="Slide Number Placeholder 8"/>
          <p:cNvSpPr>
            <a:spLocks noGrp="1"/>
          </p:cNvSpPr>
          <p:nvPr>
            <p:ph type="sldNum" sz="quarter" idx="12"/>
          </p:nvPr>
        </p:nvSpPr>
        <p:spPr/>
        <p:txBody>
          <a:bodyPr/>
          <a:lstStyle/>
          <a:p>
            <a:fld id="{783CD38E-C31D-4515-A670-E50640EE9A8F}" type="slidenum">
              <a:rPr lang="en-GB" smtClean="0"/>
              <a:t>84</a:t>
            </a:fld>
            <a:endParaRPr lang="en-GB" dirty="0"/>
          </a:p>
        </p:txBody>
      </p:sp>
    </p:spTree>
    <p:extLst>
      <p:ext uri="{BB962C8B-B14F-4D97-AF65-F5344CB8AC3E}">
        <p14:creationId xmlns:p14="http://schemas.microsoft.com/office/powerpoint/2010/main" val="731626219"/>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635319"/>
            <a:ext cx="7772400" cy="2387600"/>
          </a:xfrm>
        </p:spPr>
        <p:txBody>
          <a:bodyPr>
            <a:normAutofit/>
          </a:bodyPr>
          <a:lstStyle/>
          <a:p>
            <a:r>
              <a:rPr lang="en-GB" sz="4400" b="1" dirty="0">
                <a:solidFill>
                  <a:srgbClr val="0070C0"/>
                </a:solidFill>
                <a:latin typeface="Century Gothic" panose="020B0502020202020204" pitchFamily="34" charset="0"/>
              </a:rPr>
              <a:t>Examples to use with </a:t>
            </a:r>
            <a:br>
              <a:rPr lang="en-GB" sz="4400" b="1" dirty="0">
                <a:solidFill>
                  <a:srgbClr val="0070C0"/>
                </a:solidFill>
                <a:latin typeface="Century Gothic" panose="020B0502020202020204" pitchFamily="34" charset="0"/>
              </a:rPr>
            </a:br>
            <a:r>
              <a:rPr lang="en-GB" sz="4400" b="1" dirty="0">
                <a:solidFill>
                  <a:srgbClr val="0070C0"/>
                </a:solidFill>
                <a:latin typeface="Century Gothic" panose="020B0502020202020204" pitchFamily="34" charset="0"/>
              </a:rPr>
              <a:t>Lower Key Stage Two</a:t>
            </a:r>
          </a:p>
        </p:txBody>
      </p:sp>
      <p:sp>
        <p:nvSpPr>
          <p:cNvPr id="3" name="Subtitle 2"/>
          <p:cNvSpPr>
            <a:spLocks noGrp="1"/>
          </p:cNvSpPr>
          <p:nvPr>
            <p:ph type="subTitle" idx="1"/>
          </p:nvPr>
        </p:nvSpPr>
        <p:spPr>
          <a:xfrm>
            <a:off x="1143000" y="4259960"/>
            <a:ext cx="6858000" cy="1655762"/>
          </a:xfrm>
        </p:spPr>
        <p:txBody>
          <a:bodyPr>
            <a:normAutofit/>
          </a:bodyPr>
          <a:lstStyle/>
          <a:p>
            <a:r>
              <a:rPr lang="en-GB" sz="2800" dirty="0">
                <a:latin typeface="Century Gothic" panose="020B0502020202020204" pitchFamily="34" charset="0"/>
              </a:rPr>
              <a:t>The Whales’ Song</a:t>
            </a:r>
          </a:p>
          <a:p>
            <a:r>
              <a:rPr lang="en-GB" sz="2800" dirty="0">
                <a:latin typeface="Century Gothic" panose="020B0502020202020204" pitchFamily="34" charset="0"/>
              </a:rPr>
              <a:t>by Dyan Sheldon and Gary Blythe</a:t>
            </a:r>
          </a:p>
        </p:txBody>
      </p:sp>
      <p:pic>
        <p:nvPicPr>
          <p:cNvPr id="4" name="Picture 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48498" y="131099"/>
            <a:ext cx="2476304" cy="174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Footer Placeholder 4"/>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85</a:t>
            </a:fld>
            <a:endParaRPr lang="en-GB" dirty="0"/>
          </a:p>
        </p:txBody>
      </p:sp>
    </p:spTree>
    <p:extLst>
      <p:ext uri="{BB962C8B-B14F-4D97-AF65-F5344CB8AC3E}">
        <p14:creationId xmlns:p14="http://schemas.microsoft.com/office/powerpoint/2010/main" val="2890957457"/>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0293" y="365126"/>
            <a:ext cx="8385717" cy="950767"/>
          </a:xfrm>
        </p:spPr>
        <p:txBody>
          <a:bodyPr>
            <a:normAutofit/>
          </a:bodyPr>
          <a:lstStyle/>
          <a:p>
            <a:pPr algn="ctr"/>
            <a:r>
              <a:rPr lang="en-GB" sz="2400" b="1" dirty="0">
                <a:latin typeface="Century Gothic" panose="020B0502020202020204" pitchFamily="34" charset="0"/>
              </a:rPr>
              <a:t>The Whales’ Song by Dyan Sheldon</a:t>
            </a:r>
          </a:p>
        </p:txBody>
      </p:sp>
      <p:sp>
        <p:nvSpPr>
          <p:cNvPr id="5" name="Content Placeholder 4"/>
          <p:cNvSpPr>
            <a:spLocks noGrp="1"/>
          </p:cNvSpPr>
          <p:nvPr>
            <p:ph sz="half" idx="1"/>
          </p:nvPr>
        </p:nvSpPr>
        <p:spPr>
          <a:xfrm>
            <a:off x="4572000" y="1480955"/>
            <a:ext cx="3886200" cy="4351338"/>
          </a:xfrm>
        </p:spPr>
        <p:txBody>
          <a:bodyPr>
            <a:normAutofit/>
          </a:bodyPr>
          <a:lstStyle/>
          <a:p>
            <a:r>
              <a:rPr lang="en-GB" sz="1400" dirty="0">
                <a:latin typeface="Century Gothic" panose="020B0502020202020204" pitchFamily="34" charset="0"/>
              </a:rPr>
              <a:t>Provide learners with enough time to read the book and understand it fully.</a:t>
            </a:r>
          </a:p>
          <a:p>
            <a:r>
              <a:rPr lang="en-GB" sz="1400" dirty="0">
                <a:latin typeface="Century Gothic" panose="020B0502020202020204" pitchFamily="34" charset="0"/>
              </a:rPr>
              <a:t>Notice how the author has used contrasting images between Grandmother and Uncle Frederick. </a:t>
            </a:r>
          </a:p>
          <a:p>
            <a:r>
              <a:rPr lang="en-GB" sz="1400" dirty="0">
                <a:latin typeface="Century Gothic" panose="020B0502020202020204" pitchFamily="34" charset="0"/>
              </a:rPr>
              <a:t>Talk about the possibility of whales actually singing.</a:t>
            </a:r>
          </a:p>
          <a:p>
            <a:r>
              <a:rPr lang="en-GB" sz="1400" dirty="0">
                <a:latin typeface="Century Gothic" panose="020B0502020202020204" pitchFamily="34" charset="0"/>
              </a:rPr>
              <a:t>Consider the possibility that Grandmother has already died and that Lilly is thinking about the story she used to tell her.  </a:t>
            </a:r>
          </a:p>
          <a:p>
            <a:r>
              <a:rPr lang="en-GB" sz="1400" dirty="0">
                <a:latin typeface="Century Gothic" panose="020B0502020202020204" pitchFamily="34" charset="0"/>
              </a:rPr>
              <a:t>Why are the illustrations in this book very important?</a:t>
            </a:r>
          </a:p>
          <a:p>
            <a:r>
              <a:rPr lang="en-GB" sz="1400" dirty="0">
                <a:latin typeface="Century Gothic" panose="020B0502020202020204" pitchFamily="34" charset="0"/>
              </a:rPr>
              <a:t>Find other books written by Dyan Sheldon.</a:t>
            </a:r>
          </a:p>
          <a:p>
            <a:endParaRPr lang="en-GB" sz="1400" dirty="0">
              <a:latin typeface="Century Gothic" panose="020B0502020202020204" pitchFamily="34" charset="0"/>
            </a:endParaRPr>
          </a:p>
          <a:p>
            <a:endParaRPr lang="en-GB" sz="1400"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43307" y="4572293"/>
            <a:ext cx="1289778" cy="1260000"/>
          </a:xfrm>
          <a:prstGeom prst="rect">
            <a:avLst/>
          </a:prstGeom>
        </p:spPr>
      </p:pic>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10225" t="6802" r="8279" b="23201"/>
          <a:stretch/>
        </p:blipFill>
        <p:spPr>
          <a:xfrm>
            <a:off x="510745" y="1480955"/>
            <a:ext cx="3754903" cy="2662971"/>
          </a:xfrm>
          <a:prstGeom prst="rect">
            <a:avLst/>
          </a:prstGeom>
        </p:spPr>
      </p:pic>
      <p:sp>
        <p:nvSpPr>
          <p:cNvPr id="6" name="Footer Placeholder 5"/>
          <p:cNvSpPr>
            <a:spLocks noGrp="1"/>
          </p:cNvSpPr>
          <p:nvPr>
            <p:ph type="ftr" sz="quarter" idx="11"/>
          </p:nvPr>
        </p:nvSpPr>
        <p:spPr/>
        <p:txBody>
          <a:bodyPr/>
          <a:lstStyle/>
          <a:p>
            <a:r>
              <a:rPr lang="en-GB"/>
              <a:t>© Focus Education UK Ltd</a:t>
            </a:r>
            <a:endParaRPr lang="en-GB" dirty="0"/>
          </a:p>
        </p:txBody>
      </p:sp>
      <p:sp>
        <p:nvSpPr>
          <p:cNvPr id="7" name="Slide Number Placeholder 6"/>
          <p:cNvSpPr>
            <a:spLocks noGrp="1"/>
          </p:cNvSpPr>
          <p:nvPr>
            <p:ph type="sldNum" sz="quarter" idx="12"/>
          </p:nvPr>
        </p:nvSpPr>
        <p:spPr/>
        <p:txBody>
          <a:bodyPr/>
          <a:lstStyle/>
          <a:p>
            <a:fld id="{783CD38E-C31D-4515-A670-E50640EE9A8F}" type="slidenum">
              <a:rPr lang="en-GB" smtClean="0"/>
              <a:t>86</a:t>
            </a:fld>
            <a:endParaRPr lang="en-GB" dirty="0"/>
          </a:p>
        </p:txBody>
      </p:sp>
    </p:spTree>
    <p:extLst>
      <p:ext uri="{BB962C8B-B14F-4D97-AF65-F5344CB8AC3E}">
        <p14:creationId xmlns:p14="http://schemas.microsoft.com/office/powerpoint/2010/main" val="4156835374"/>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897004"/>
          </a:xfrm>
        </p:spPr>
        <p:txBody>
          <a:bodyPr>
            <a:normAutofit/>
          </a:bodyPr>
          <a:lstStyle/>
          <a:p>
            <a:r>
              <a:rPr lang="en-GB" sz="2400" b="1" dirty="0">
                <a:latin typeface="Century Gothic" panose="020B0502020202020204" pitchFamily="34" charset="0"/>
              </a:rPr>
              <a:t>The Whales’ Song by Dyan Sheldon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120164580"/>
              </p:ext>
            </p:extLst>
          </p:nvPr>
        </p:nvGraphicFramePr>
        <p:xfrm>
          <a:off x="2995613" y="1419225"/>
          <a:ext cx="5519737" cy="4597400"/>
        </p:xfrm>
        <a:graphic>
          <a:graphicData uri="http://schemas.openxmlformats.org/drawingml/2006/table">
            <a:tbl>
              <a:tblPr firstRow="1" bandRow="1">
                <a:tableStyleId>{5C22544A-7EE6-4342-B048-85BDC9FD1C3A}</a:tableStyleId>
              </a:tblPr>
              <a:tblGrid>
                <a:gridCol w="5519737">
                  <a:extLst>
                    <a:ext uri="{9D8B030D-6E8A-4147-A177-3AD203B41FA5}">
                      <a16:colId xmlns:a16="http://schemas.microsoft.com/office/drawing/2014/main" val="20000"/>
                    </a:ext>
                  </a:extLst>
                </a:gridCol>
              </a:tblGrid>
              <a:tr h="370840">
                <a:tc>
                  <a:txBody>
                    <a:bodyPr/>
                    <a:lstStyle/>
                    <a:p>
                      <a:r>
                        <a:rPr lang="en-GB" sz="1400" b="0" kern="1200" dirty="0">
                          <a:solidFill>
                            <a:schemeClr val="tx1"/>
                          </a:solidFill>
                          <a:effectLst/>
                          <a:latin typeface="Century Gothic" panose="020B0502020202020204" pitchFamily="34" charset="0"/>
                          <a:ea typeface="+mn-ea"/>
                          <a:cs typeface="+mn-cs"/>
                        </a:rPr>
                        <a:t>What can you find out about the way whales live?</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1"/>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2"/>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370840">
                <a:tc>
                  <a:txBody>
                    <a:bodyPr/>
                    <a:lstStyle/>
                    <a:p>
                      <a:r>
                        <a:rPr lang="en-GB" sz="1400" dirty="0">
                          <a:latin typeface="Century Gothic" panose="020B0502020202020204" pitchFamily="34" charset="0"/>
                        </a:rPr>
                        <a:t>Do they stay together or do they live in isolation?</a:t>
                      </a:r>
                    </a:p>
                  </a:txBody>
                  <a:tcPr/>
                </a:tc>
                <a:extLst>
                  <a:ext uri="{0D108BD9-81ED-4DB2-BD59-A6C34878D82A}">
                    <a16:rowId xmlns:a16="http://schemas.microsoft.com/office/drawing/2014/main" val="10004"/>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5"/>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dirty="0">
                        <a:latin typeface="Century Gothic" panose="020B0502020202020204" pitchFamily="34" charset="0"/>
                      </a:endParaRPr>
                    </a:p>
                  </a:txBody>
                  <a:tcPr/>
                </a:tc>
                <a:extLst>
                  <a:ext uri="{0D108BD9-81ED-4DB2-BD59-A6C34878D82A}">
                    <a16:rowId xmlns:a16="http://schemas.microsoft.com/office/drawing/2014/main" val="10007"/>
                  </a:ext>
                </a:extLst>
              </a:tr>
              <a:tr h="370840">
                <a:tc>
                  <a:txBody>
                    <a:bodyPr/>
                    <a:lstStyle/>
                    <a:p>
                      <a:r>
                        <a:rPr lang="en-GB" sz="1400" dirty="0">
                          <a:latin typeface="Century Gothic" panose="020B0502020202020204" pitchFamily="34" charset="0"/>
                        </a:rPr>
                        <a:t>Why do you think whales will always be a fascination to us humans?</a:t>
                      </a:r>
                    </a:p>
                  </a:txBody>
                  <a:tcPr/>
                </a:tc>
                <a:extLst>
                  <a:ext uri="{0D108BD9-81ED-4DB2-BD59-A6C34878D82A}">
                    <a16:rowId xmlns:a16="http://schemas.microsoft.com/office/drawing/2014/main" val="10008"/>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9"/>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10"/>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11"/>
                  </a:ext>
                </a:extLst>
              </a:tr>
            </a:tbl>
          </a:graphicData>
        </a:graphic>
      </p:graphicFrame>
      <p:sp>
        <p:nvSpPr>
          <p:cNvPr id="7" name="TextBox 6"/>
          <p:cNvSpPr txBox="1"/>
          <p:nvPr/>
        </p:nvSpPr>
        <p:spPr>
          <a:xfrm>
            <a:off x="417313" y="1570840"/>
            <a:ext cx="2441589" cy="738664"/>
          </a:xfrm>
          <a:prstGeom prst="rect">
            <a:avLst/>
          </a:prstGeom>
          <a:noFill/>
        </p:spPr>
        <p:txBody>
          <a:bodyPr wrap="square" rtlCol="0">
            <a:spAutoFit/>
          </a:bodyPr>
          <a:lstStyle/>
          <a:p>
            <a:r>
              <a:rPr lang="en-GB" sz="1400" b="1" dirty="0">
                <a:latin typeface="Century Gothic" panose="020B0502020202020204" pitchFamily="34" charset="0"/>
              </a:rPr>
              <a:t>Science - based </a:t>
            </a:r>
          </a:p>
          <a:p>
            <a:r>
              <a:rPr lang="en-GB" sz="1400" b="1" dirty="0">
                <a:latin typeface="Century Gothic" panose="020B0502020202020204" pitchFamily="34" charset="0"/>
              </a:rPr>
              <a:t>Scientific questions to explore with the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5640" y="5096351"/>
            <a:ext cx="1289778" cy="1260000"/>
          </a:xfrm>
          <a:prstGeom prst="rect">
            <a:avLst/>
          </a:prstGeom>
        </p:spPr>
      </p:pic>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7313" y="2502818"/>
            <a:ext cx="2364729" cy="1919068"/>
          </a:xfrm>
          <a:prstGeom prst="rect">
            <a:avLst/>
          </a:prstGeom>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87</a:t>
            </a:fld>
            <a:endParaRPr lang="en-GB" dirty="0"/>
          </a:p>
        </p:txBody>
      </p:sp>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20691" y="5232487"/>
            <a:ext cx="1288800" cy="1288800"/>
          </a:xfrm>
          <a:prstGeom prst="rect">
            <a:avLst/>
          </a:prstGeom>
        </p:spPr>
      </p:pic>
    </p:spTree>
    <p:extLst>
      <p:ext uri="{BB962C8B-B14F-4D97-AF65-F5344CB8AC3E}">
        <p14:creationId xmlns:p14="http://schemas.microsoft.com/office/powerpoint/2010/main" val="536647089"/>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70456"/>
            <a:ext cx="7886700" cy="1036319"/>
          </a:xfrm>
        </p:spPr>
        <p:txBody>
          <a:bodyPr>
            <a:normAutofit/>
          </a:bodyPr>
          <a:lstStyle/>
          <a:p>
            <a:r>
              <a:rPr lang="en-GB" sz="2400" b="1" dirty="0">
                <a:latin typeface="Century Gothic" panose="020B0502020202020204" pitchFamily="34" charset="0"/>
              </a:rPr>
              <a:t>The Whales’ Song by Dyan Sheldon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794325446"/>
              </p:ext>
            </p:extLst>
          </p:nvPr>
        </p:nvGraphicFramePr>
        <p:xfrm>
          <a:off x="2995613" y="1419225"/>
          <a:ext cx="5519738" cy="4597400"/>
        </p:xfrm>
        <a:graphic>
          <a:graphicData uri="http://schemas.openxmlformats.org/drawingml/2006/table">
            <a:tbl>
              <a:tblPr firstRow="1" bandRow="1">
                <a:tableStyleId>{5C22544A-7EE6-4342-B048-85BDC9FD1C3A}</a:tableStyleId>
              </a:tblPr>
              <a:tblGrid>
                <a:gridCol w="2759869">
                  <a:extLst>
                    <a:ext uri="{9D8B030D-6E8A-4147-A177-3AD203B41FA5}">
                      <a16:colId xmlns:a16="http://schemas.microsoft.com/office/drawing/2014/main" val="20000"/>
                    </a:ext>
                  </a:extLst>
                </a:gridCol>
                <a:gridCol w="2759869">
                  <a:extLst>
                    <a:ext uri="{9D8B030D-6E8A-4147-A177-3AD203B41FA5}">
                      <a16:colId xmlns:a16="http://schemas.microsoft.com/office/drawing/2014/main" val="20001"/>
                    </a:ext>
                  </a:extLst>
                </a:gridCol>
              </a:tblGrid>
              <a:tr h="370840">
                <a:tc gridSpan="2">
                  <a:txBody>
                    <a:bodyPr/>
                    <a:lstStyle/>
                    <a:p>
                      <a:r>
                        <a:rPr lang="en-GB" sz="1400" b="0" dirty="0">
                          <a:solidFill>
                            <a:schemeClr val="tx1"/>
                          </a:solidFill>
                          <a:latin typeface="Century Gothic" panose="020B0502020202020204" pitchFamily="34" charset="0"/>
                        </a:rPr>
                        <a:t>From what we learn, contrast the characteristics of Grandmother and</a:t>
                      </a:r>
                      <a:r>
                        <a:rPr lang="en-GB" sz="1400" b="0" baseline="0" dirty="0">
                          <a:solidFill>
                            <a:schemeClr val="tx1"/>
                          </a:solidFill>
                          <a:latin typeface="Century Gothic" panose="020B0502020202020204" pitchFamily="34" charset="0"/>
                        </a:rPr>
                        <a:t> Uncle Frederick.</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tc hMerge="1">
                  <a:txBody>
                    <a:bodyPr/>
                    <a:lstStyle/>
                    <a:p>
                      <a:endParaRPr lang="en-GB"/>
                    </a:p>
                  </a:txBody>
                  <a:tcPr/>
                </a:tc>
                <a:extLst>
                  <a:ext uri="{0D108BD9-81ED-4DB2-BD59-A6C34878D82A}">
                    <a16:rowId xmlns:a16="http://schemas.microsoft.com/office/drawing/2014/main" val="10000"/>
                  </a:ext>
                </a:extLst>
              </a:tr>
              <a:tr h="370840">
                <a:tc>
                  <a:txBody>
                    <a:bodyPr/>
                    <a:lstStyle/>
                    <a:p>
                      <a:r>
                        <a:rPr lang="en-GB" sz="1400" dirty="0">
                          <a:latin typeface="Century Gothic" panose="020B0502020202020204" pitchFamily="34" charset="0"/>
                        </a:rPr>
                        <a:t>Grandmother</a:t>
                      </a:r>
                    </a:p>
                  </a:txBody>
                  <a:tcPr/>
                </a:tc>
                <a:tc>
                  <a:txBody>
                    <a:bodyPr/>
                    <a:lstStyle/>
                    <a:p>
                      <a:r>
                        <a:rPr lang="en-GB" sz="1400" dirty="0">
                          <a:latin typeface="Century Gothic" panose="020B0502020202020204" pitchFamily="34" charset="0"/>
                        </a:rPr>
                        <a:t>Uncle Frederick</a:t>
                      </a:r>
                    </a:p>
                  </a:txBody>
                  <a:tcPr/>
                </a:tc>
                <a:extLst>
                  <a:ext uri="{0D108BD9-81ED-4DB2-BD59-A6C34878D82A}">
                    <a16:rowId xmlns:a16="http://schemas.microsoft.com/office/drawing/2014/main" val="10001"/>
                  </a:ext>
                </a:extLst>
              </a:tr>
              <a:tr h="370840">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2"/>
                  </a:ext>
                </a:extLst>
              </a:tr>
              <a:tr h="370840">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370840">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r h="370840">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5"/>
                  </a:ext>
                </a:extLst>
              </a:tr>
              <a:tr h="370840">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dirty="0">
                        <a:latin typeface="Century Gothic" panose="020B050202020202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dirty="0">
                        <a:latin typeface="Century Gothic" panose="020B0502020202020204" pitchFamily="34" charset="0"/>
                      </a:endParaRPr>
                    </a:p>
                  </a:txBody>
                  <a:tcPr/>
                </a:tc>
                <a:extLst>
                  <a:ext uri="{0D108BD9-81ED-4DB2-BD59-A6C34878D82A}">
                    <a16:rowId xmlns:a16="http://schemas.microsoft.com/office/drawing/2014/main" val="10007"/>
                  </a:ext>
                </a:extLst>
              </a:tr>
              <a:tr h="370840">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8"/>
                  </a:ext>
                </a:extLst>
              </a:tr>
              <a:tr h="370840">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9"/>
                  </a:ext>
                </a:extLst>
              </a:tr>
              <a:tr h="370840">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10"/>
                  </a:ext>
                </a:extLst>
              </a:tr>
              <a:tr h="370840">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11"/>
                  </a:ext>
                </a:extLst>
              </a:tr>
            </a:tbl>
          </a:graphicData>
        </a:graphic>
      </p:graphicFrame>
      <p:sp>
        <p:nvSpPr>
          <p:cNvPr id="7" name="TextBox 6"/>
          <p:cNvSpPr txBox="1"/>
          <p:nvPr/>
        </p:nvSpPr>
        <p:spPr>
          <a:xfrm>
            <a:off x="417313" y="1616937"/>
            <a:ext cx="2441589" cy="738664"/>
          </a:xfrm>
          <a:prstGeom prst="rect">
            <a:avLst/>
          </a:prstGeom>
          <a:noFill/>
        </p:spPr>
        <p:txBody>
          <a:bodyPr wrap="square" rtlCol="0">
            <a:spAutoFit/>
          </a:bodyPr>
          <a:lstStyle/>
          <a:p>
            <a:r>
              <a:rPr lang="en-GB" sz="1400" b="1" dirty="0">
                <a:latin typeface="Century Gothic" panose="020B0502020202020204" pitchFamily="34" charset="0"/>
              </a:rPr>
              <a:t>Science – based Scientific questions to explore with the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6150" y="5131763"/>
            <a:ext cx="1289778" cy="1260000"/>
          </a:xfrm>
          <a:prstGeom prst="rect">
            <a:avLst/>
          </a:prstGeom>
        </p:spPr>
      </p:pic>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4405" y="2528575"/>
            <a:ext cx="2364729" cy="1919068"/>
          </a:xfrm>
          <a:prstGeom prst="rect">
            <a:avLst/>
          </a:prstGeom>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88</a:t>
            </a:fld>
            <a:endParaRPr lang="en-GB" dirty="0"/>
          </a:p>
        </p:txBody>
      </p:sp>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70102" y="5250113"/>
            <a:ext cx="1288800" cy="1288800"/>
          </a:xfrm>
          <a:prstGeom prst="rect">
            <a:avLst/>
          </a:prstGeom>
        </p:spPr>
      </p:pic>
    </p:spTree>
    <p:extLst>
      <p:ext uri="{BB962C8B-B14F-4D97-AF65-F5344CB8AC3E}">
        <p14:creationId xmlns:p14="http://schemas.microsoft.com/office/powerpoint/2010/main" val="1308551251"/>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74562"/>
            <a:ext cx="7886700" cy="1325563"/>
          </a:xfrm>
        </p:spPr>
        <p:txBody>
          <a:bodyPr>
            <a:normAutofit/>
          </a:bodyPr>
          <a:lstStyle/>
          <a:p>
            <a:r>
              <a:rPr lang="en-GB" sz="2400" b="1" dirty="0">
                <a:latin typeface="Century Gothic" panose="020B0502020202020204" pitchFamily="34" charset="0"/>
              </a:rPr>
              <a:t>The Whales’ Song by Dyan Sheldon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3414830866"/>
              </p:ext>
            </p:extLst>
          </p:nvPr>
        </p:nvGraphicFramePr>
        <p:xfrm>
          <a:off x="2995613" y="1419225"/>
          <a:ext cx="5519738" cy="4658360"/>
        </p:xfrm>
        <a:graphic>
          <a:graphicData uri="http://schemas.openxmlformats.org/drawingml/2006/table">
            <a:tbl>
              <a:tblPr firstRow="1" bandRow="1">
                <a:tableStyleId>{5C22544A-7EE6-4342-B048-85BDC9FD1C3A}</a:tableStyleId>
              </a:tblPr>
              <a:tblGrid>
                <a:gridCol w="5519738">
                  <a:extLst>
                    <a:ext uri="{9D8B030D-6E8A-4147-A177-3AD203B41FA5}">
                      <a16:colId xmlns:a16="http://schemas.microsoft.com/office/drawing/2014/main" val="20000"/>
                    </a:ext>
                  </a:extLst>
                </a:gridCol>
              </a:tblGrid>
              <a:tr h="370840">
                <a:tc>
                  <a:txBody>
                    <a:bodyPr/>
                    <a:lstStyle/>
                    <a:p>
                      <a:r>
                        <a:rPr lang="en-GB" sz="1600" b="0" dirty="0">
                          <a:solidFill>
                            <a:schemeClr val="tx1"/>
                          </a:solidFill>
                          <a:latin typeface="Century Gothic" panose="020B0502020202020204" pitchFamily="34" charset="0"/>
                        </a:rPr>
                        <a:t>What can you find out about the illustrator Gary Blythe? </a:t>
                      </a:r>
                      <a:r>
                        <a:rPr lang="en-GB" sz="1600" b="0" baseline="0" dirty="0">
                          <a:solidFill>
                            <a:schemeClr val="tx1"/>
                          </a:solidFill>
                          <a:latin typeface="Century Gothic" panose="020B0502020202020204" pitchFamily="34" charset="0"/>
                        </a:rPr>
                        <a:t>.</a:t>
                      </a:r>
                      <a:endParaRPr lang="en-GB" sz="16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370840">
                <a:tc>
                  <a:txBody>
                    <a:bodyPr/>
                    <a:lstStyle/>
                    <a:p>
                      <a:endParaRPr lang="en-GB" sz="1600" dirty="0">
                        <a:latin typeface="Century Gothic" panose="020B0502020202020204" pitchFamily="34" charset="0"/>
                      </a:endParaRPr>
                    </a:p>
                  </a:txBody>
                  <a:tcPr/>
                </a:tc>
                <a:extLst>
                  <a:ext uri="{0D108BD9-81ED-4DB2-BD59-A6C34878D82A}">
                    <a16:rowId xmlns:a16="http://schemas.microsoft.com/office/drawing/2014/main" val="10001"/>
                  </a:ext>
                </a:extLst>
              </a:tr>
              <a:tr h="370840">
                <a:tc>
                  <a:txBody>
                    <a:bodyPr/>
                    <a:lstStyle/>
                    <a:p>
                      <a:endParaRPr lang="en-GB" sz="1600" dirty="0">
                        <a:latin typeface="Century Gothic" panose="020B0502020202020204" pitchFamily="34" charset="0"/>
                      </a:endParaRPr>
                    </a:p>
                  </a:txBody>
                  <a:tcPr/>
                </a:tc>
                <a:extLst>
                  <a:ext uri="{0D108BD9-81ED-4DB2-BD59-A6C34878D82A}">
                    <a16:rowId xmlns:a16="http://schemas.microsoft.com/office/drawing/2014/main" val="10002"/>
                  </a:ext>
                </a:extLst>
              </a:tr>
              <a:tr h="370840">
                <a:tc>
                  <a:txBody>
                    <a:bodyPr/>
                    <a:lstStyle/>
                    <a:p>
                      <a:endParaRPr lang="en-GB" sz="1600" dirty="0">
                        <a:latin typeface="Century Gothic" panose="020B0502020202020204" pitchFamily="34" charset="0"/>
                      </a:endParaRPr>
                    </a:p>
                  </a:txBody>
                  <a:tcPr/>
                </a:tc>
                <a:extLst>
                  <a:ext uri="{0D108BD9-81ED-4DB2-BD59-A6C34878D82A}">
                    <a16:rowId xmlns:a16="http://schemas.microsoft.com/office/drawing/2014/main" val="10003"/>
                  </a:ext>
                </a:extLst>
              </a:tr>
              <a:tr h="370840">
                <a:tc>
                  <a:txBody>
                    <a:bodyPr/>
                    <a:lstStyle/>
                    <a:p>
                      <a:endParaRPr lang="en-GB" sz="1600" dirty="0">
                        <a:latin typeface="Century Gothic" panose="020B0502020202020204" pitchFamily="34" charset="0"/>
                      </a:endParaRPr>
                    </a:p>
                  </a:txBody>
                  <a:tcPr/>
                </a:tc>
                <a:extLst>
                  <a:ext uri="{0D108BD9-81ED-4DB2-BD59-A6C34878D82A}">
                    <a16:rowId xmlns:a16="http://schemas.microsoft.com/office/drawing/2014/main" val="10004"/>
                  </a:ext>
                </a:extLst>
              </a:tr>
              <a:tr h="370840">
                <a:tc>
                  <a:txBody>
                    <a:bodyPr/>
                    <a:lstStyle/>
                    <a:p>
                      <a:endParaRPr lang="en-GB" sz="1600" dirty="0">
                        <a:latin typeface="Century Gothic" panose="020B0502020202020204" pitchFamily="34" charset="0"/>
                      </a:endParaRPr>
                    </a:p>
                  </a:txBody>
                  <a:tcPr/>
                </a:tc>
                <a:extLst>
                  <a:ext uri="{0D108BD9-81ED-4DB2-BD59-A6C34878D82A}">
                    <a16:rowId xmlns:a16="http://schemas.microsoft.com/office/drawing/2014/main" val="10005"/>
                  </a:ext>
                </a:extLst>
              </a:tr>
              <a:tr h="370840">
                <a:tc>
                  <a:txBody>
                    <a:bodyPr/>
                    <a:lstStyle/>
                    <a:p>
                      <a:r>
                        <a:rPr lang="en-GB" sz="1600" dirty="0">
                          <a:latin typeface="Century Gothic" panose="020B0502020202020204" pitchFamily="34" charset="0"/>
                        </a:rPr>
                        <a:t>Do you admire his work? Qualify your answer.</a:t>
                      </a:r>
                    </a:p>
                  </a:txBody>
                  <a:tcPr/>
                </a:tc>
                <a:extLst>
                  <a:ext uri="{0D108BD9-81ED-4DB2-BD59-A6C34878D82A}">
                    <a16:rowId xmlns:a16="http://schemas.microsoft.com/office/drawing/2014/main" val="10006"/>
                  </a:ext>
                </a:extLst>
              </a:tr>
              <a:tr h="370840">
                <a:tc>
                  <a:txBody>
                    <a:bodyPr/>
                    <a:lstStyle/>
                    <a:p>
                      <a:endParaRPr lang="en-GB" sz="1600" dirty="0">
                        <a:latin typeface="Century Gothic" panose="020B0502020202020204" pitchFamily="34" charset="0"/>
                      </a:endParaRPr>
                    </a:p>
                  </a:txBody>
                  <a:tcPr/>
                </a:tc>
                <a:extLst>
                  <a:ext uri="{0D108BD9-81ED-4DB2-BD59-A6C34878D82A}">
                    <a16:rowId xmlns:a16="http://schemas.microsoft.com/office/drawing/2014/main" val="10007"/>
                  </a:ext>
                </a:extLst>
              </a:tr>
              <a:tr h="370840">
                <a:tc>
                  <a:txBody>
                    <a:bodyPr/>
                    <a:lstStyle/>
                    <a:p>
                      <a:endParaRPr lang="en-GB" sz="1600" dirty="0">
                        <a:latin typeface="Century Gothic" panose="020B0502020202020204" pitchFamily="34" charset="0"/>
                      </a:endParaRPr>
                    </a:p>
                  </a:txBody>
                  <a:tcPr/>
                </a:tc>
                <a:extLst>
                  <a:ext uri="{0D108BD9-81ED-4DB2-BD59-A6C34878D82A}">
                    <a16:rowId xmlns:a16="http://schemas.microsoft.com/office/drawing/2014/main" val="10008"/>
                  </a:ext>
                </a:extLst>
              </a:tr>
              <a:tr h="370840">
                <a:tc>
                  <a:txBody>
                    <a:bodyPr/>
                    <a:lstStyle/>
                    <a:p>
                      <a:endParaRPr lang="en-GB" sz="1600" dirty="0">
                        <a:latin typeface="Century Gothic" panose="020B0502020202020204" pitchFamily="34" charset="0"/>
                      </a:endParaRPr>
                    </a:p>
                  </a:txBody>
                  <a:tcPr/>
                </a:tc>
                <a:extLst>
                  <a:ext uri="{0D108BD9-81ED-4DB2-BD59-A6C34878D82A}">
                    <a16:rowId xmlns:a16="http://schemas.microsoft.com/office/drawing/2014/main" val="10009"/>
                  </a:ext>
                </a:extLst>
              </a:tr>
              <a:tr h="370840">
                <a:tc>
                  <a:txBody>
                    <a:bodyPr/>
                    <a:lstStyle/>
                    <a:p>
                      <a:endParaRPr lang="en-GB" sz="1600" dirty="0">
                        <a:latin typeface="Century Gothic" panose="020B0502020202020204" pitchFamily="34" charset="0"/>
                      </a:endParaRPr>
                    </a:p>
                  </a:txBody>
                  <a:tcPr/>
                </a:tc>
                <a:extLst>
                  <a:ext uri="{0D108BD9-81ED-4DB2-BD59-A6C34878D82A}">
                    <a16:rowId xmlns:a16="http://schemas.microsoft.com/office/drawing/2014/main" val="10010"/>
                  </a:ext>
                </a:extLst>
              </a:tr>
              <a:tr h="370840">
                <a:tc>
                  <a:txBody>
                    <a:bodyPr/>
                    <a:lstStyle/>
                    <a:p>
                      <a:endParaRPr lang="en-GB" sz="1600" dirty="0">
                        <a:latin typeface="Century Gothic" panose="020B0502020202020204" pitchFamily="34" charset="0"/>
                      </a:endParaRPr>
                    </a:p>
                  </a:txBody>
                  <a:tcPr/>
                </a:tc>
                <a:extLst>
                  <a:ext uri="{0D108BD9-81ED-4DB2-BD59-A6C34878D82A}">
                    <a16:rowId xmlns:a16="http://schemas.microsoft.com/office/drawing/2014/main" val="10011"/>
                  </a:ext>
                </a:extLst>
              </a:tr>
            </a:tbl>
          </a:graphicData>
        </a:graphic>
      </p:graphicFrame>
      <p:sp>
        <p:nvSpPr>
          <p:cNvPr id="7" name="TextBox 6"/>
          <p:cNvSpPr txBox="1"/>
          <p:nvPr/>
        </p:nvSpPr>
        <p:spPr>
          <a:xfrm>
            <a:off x="378883" y="1596628"/>
            <a:ext cx="2650067" cy="923330"/>
          </a:xfrm>
          <a:prstGeom prst="rect">
            <a:avLst/>
          </a:prstGeom>
          <a:noFill/>
        </p:spPr>
        <p:txBody>
          <a:bodyPr wrap="square" rtlCol="0">
            <a:spAutoFit/>
          </a:bodyPr>
          <a:lstStyle/>
          <a:p>
            <a:r>
              <a:rPr lang="en-GB" b="1" dirty="0">
                <a:latin typeface="Century Gothic" panose="020B0502020202020204" pitchFamily="34" charset="0"/>
              </a:rPr>
              <a:t>Research opportunity to explore with the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7245" y="5415658"/>
            <a:ext cx="1253528" cy="1224587"/>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1380" y="2519958"/>
            <a:ext cx="2143125" cy="2857500"/>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33515" y="5468941"/>
            <a:ext cx="1348322" cy="1348322"/>
          </a:xfrm>
          <a:prstGeom prst="rect">
            <a:avLst/>
          </a:prstGeom>
        </p:spPr>
      </p:pic>
      <p:sp>
        <p:nvSpPr>
          <p:cNvPr id="9" name="Footer Placeholder 8"/>
          <p:cNvSpPr>
            <a:spLocks noGrp="1"/>
          </p:cNvSpPr>
          <p:nvPr>
            <p:ph type="ftr" sz="quarter" idx="11"/>
          </p:nvPr>
        </p:nvSpPr>
        <p:spPr/>
        <p:txBody>
          <a:bodyPr/>
          <a:lstStyle/>
          <a:p>
            <a:r>
              <a:rPr lang="en-GB"/>
              <a:t>© Focus Education UK Ltd</a:t>
            </a:r>
            <a:endParaRPr lang="en-GB" dirty="0"/>
          </a:p>
        </p:txBody>
      </p:sp>
      <p:sp>
        <p:nvSpPr>
          <p:cNvPr id="11" name="Slide Number Placeholder 10"/>
          <p:cNvSpPr>
            <a:spLocks noGrp="1"/>
          </p:cNvSpPr>
          <p:nvPr>
            <p:ph type="sldNum" sz="quarter" idx="12"/>
          </p:nvPr>
        </p:nvSpPr>
        <p:spPr/>
        <p:txBody>
          <a:bodyPr/>
          <a:lstStyle/>
          <a:p>
            <a:fld id="{783CD38E-C31D-4515-A670-E50640EE9A8F}" type="slidenum">
              <a:rPr lang="en-GB" smtClean="0"/>
              <a:t>89</a:t>
            </a:fld>
            <a:endParaRPr lang="en-GB" dirty="0"/>
          </a:p>
        </p:txBody>
      </p:sp>
    </p:spTree>
    <p:extLst>
      <p:ext uri="{BB962C8B-B14F-4D97-AF65-F5344CB8AC3E}">
        <p14:creationId xmlns:p14="http://schemas.microsoft.com/office/powerpoint/2010/main" val="2561882128"/>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863898"/>
          </a:xfrm>
        </p:spPr>
        <p:txBody>
          <a:bodyPr>
            <a:normAutofit/>
          </a:bodyPr>
          <a:lstStyle/>
          <a:p>
            <a:r>
              <a:rPr lang="en-GB" sz="2400" b="1" dirty="0">
                <a:latin typeface="Century Gothic" panose="020B0502020202020204" pitchFamily="34" charset="0"/>
              </a:rPr>
              <a:t>The Whales’ Song by Dyan Sheldon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439191567"/>
              </p:ext>
            </p:extLst>
          </p:nvPr>
        </p:nvGraphicFramePr>
        <p:xfrm>
          <a:off x="2995613" y="1419225"/>
          <a:ext cx="5519738" cy="4587240"/>
        </p:xfrm>
        <a:graphic>
          <a:graphicData uri="http://schemas.openxmlformats.org/drawingml/2006/table">
            <a:tbl>
              <a:tblPr firstRow="1" bandRow="1">
                <a:tableStyleId>{5C22544A-7EE6-4342-B048-85BDC9FD1C3A}</a:tableStyleId>
              </a:tblPr>
              <a:tblGrid>
                <a:gridCol w="2759869">
                  <a:extLst>
                    <a:ext uri="{9D8B030D-6E8A-4147-A177-3AD203B41FA5}">
                      <a16:colId xmlns:a16="http://schemas.microsoft.com/office/drawing/2014/main" val="20000"/>
                    </a:ext>
                  </a:extLst>
                </a:gridCol>
                <a:gridCol w="2759869">
                  <a:extLst>
                    <a:ext uri="{9D8B030D-6E8A-4147-A177-3AD203B41FA5}">
                      <a16:colId xmlns:a16="http://schemas.microsoft.com/office/drawing/2014/main" val="20001"/>
                    </a:ext>
                  </a:extLst>
                </a:gridCol>
              </a:tblGrid>
              <a:tr h="370840">
                <a:tc gridSpan="2">
                  <a:txBody>
                    <a:bodyPr/>
                    <a:lstStyle/>
                    <a:p>
                      <a:r>
                        <a:rPr lang="en-GB" sz="1400" b="0" dirty="0">
                          <a:solidFill>
                            <a:schemeClr val="tx1"/>
                          </a:solidFill>
                          <a:latin typeface="Century Gothic" panose="020B0502020202020204" pitchFamily="34" charset="0"/>
                        </a:rPr>
                        <a:t>Is there a chance that Grandmother may already be dead and Lilly is remembering her story?</a:t>
                      </a:r>
                    </a:p>
                  </a:txBody>
                  <a:tcPr>
                    <a:solidFill>
                      <a:schemeClr val="accent1">
                        <a:lumMod val="20000"/>
                        <a:lumOff val="80000"/>
                      </a:schemeClr>
                    </a:solidFill>
                  </a:tcPr>
                </a:tc>
                <a:tc hMerge="1">
                  <a:txBody>
                    <a:bodyPr/>
                    <a:lstStyle/>
                    <a:p>
                      <a:endParaRPr lang="en-GB"/>
                    </a:p>
                  </a:txBody>
                  <a:tcPr/>
                </a:tc>
                <a:extLst>
                  <a:ext uri="{0D108BD9-81ED-4DB2-BD59-A6C34878D82A}">
                    <a16:rowId xmlns:a16="http://schemas.microsoft.com/office/drawing/2014/main" val="10000"/>
                  </a:ext>
                </a:extLst>
              </a:tr>
              <a:tr h="370840">
                <a:tc>
                  <a:txBody>
                    <a:bodyPr/>
                    <a:lstStyle/>
                    <a:p>
                      <a:r>
                        <a:rPr lang="en-GB" sz="1400" dirty="0">
                          <a:latin typeface="Century Gothic" panose="020B0502020202020204" pitchFamily="34" charset="0"/>
                        </a:rPr>
                        <a:t>Reasons to support the idea that Grandmother may be dead</a:t>
                      </a:r>
                    </a:p>
                  </a:txBody>
                  <a:tcPr/>
                </a:tc>
                <a:tc>
                  <a:txBody>
                    <a:bodyPr/>
                    <a:lstStyle/>
                    <a:p>
                      <a:r>
                        <a:rPr lang="en-GB" sz="1400" dirty="0">
                          <a:latin typeface="Century Gothic" panose="020B0502020202020204" pitchFamily="34" charset="0"/>
                        </a:rPr>
                        <a:t>Reasons to</a:t>
                      </a:r>
                      <a:r>
                        <a:rPr lang="en-GB" sz="1400" baseline="0" dirty="0">
                          <a:latin typeface="Century Gothic" panose="020B0502020202020204" pitchFamily="34" charset="0"/>
                        </a:rPr>
                        <a:t> support</a:t>
                      </a:r>
                      <a:r>
                        <a:rPr lang="en-GB" sz="1400" dirty="0">
                          <a:latin typeface="Century Gothic" panose="020B0502020202020204" pitchFamily="34" charset="0"/>
                        </a:rPr>
                        <a:t> the idea that Grandmother is very much alive</a:t>
                      </a:r>
                    </a:p>
                  </a:txBody>
                  <a:tcPr/>
                </a:tc>
                <a:extLst>
                  <a:ext uri="{0D108BD9-81ED-4DB2-BD59-A6C34878D82A}">
                    <a16:rowId xmlns:a16="http://schemas.microsoft.com/office/drawing/2014/main" val="10001"/>
                  </a:ext>
                </a:extLst>
              </a:tr>
              <a:tr h="370840">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2"/>
                  </a:ext>
                </a:extLst>
              </a:tr>
              <a:tr h="370840">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370840">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r h="370840">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5"/>
                  </a:ext>
                </a:extLst>
              </a:tr>
              <a:tr h="370840">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dirty="0">
                        <a:latin typeface="Century Gothic" panose="020B050202020202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dirty="0">
                        <a:latin typeface="Century Gothic" panose="020B0502020202020204" pitchFamily="34" charset="0"/>
                      </a:endParaRPr>
                    </a:p>
                  </a:txBody>
                  <a:tcPr/>
                </a:tc>
                <a:extLst>
                  <a:ext uri="{0D108BD9-81ED-4DB2-BD59-A6C34878D82A}">
                    <a16:rowId xmlns:a16="http://schemas.microsoft.com/office/drawing/2014/main" val="10007"/>
                  </a:ext>
                </a:extLst>
              </a:tr>
              <a:tr h="370840">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8"/>
                  </a:ext>
                </a:extLst>
              </a:tr>
              <a:tr h="370840">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9"/>
                  </a:ext>
                </a:extLst>
              </a:tr>
              <a:tr h="370840">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10"/>
                  </a:ext>
                </a:extLst>
              </a:tr>
            </a:tbl>
          </a:graphicData>
        </a:graphic>
      </p:graphicFrame>
      <p:sp>
        <p:nvSpPr>
          <p:cNvPr id="7" name="TextBox 6"/>
          <p:cNvSpPr txBox="1"/>
          <p:nvPr/>
        </p:nvSpPr>
        <p:spPr>
          <a:xfrm>
            <a:off x="378884" y="1526779"/>
            <a:ext cx="2441589" cy="738664"/>
          </a:xfrm>
          <a:prstGeom prst="rect">
            <a:avLst/>
          </a:prstGeom>
          <a:noFill/>
        </p:spPr>
        <p:txBody>
          <a:bodyPr wrap="square" rtlCol="0">
            <a:spAutoFit/>
          </a:bodyPr>
          <a:lstStyle/>
          <a:p>
            <a:r>
              <a:rPr lang="en-GB" sz="1400" b="1" dirty="0">
                <a:latin typeface="Century Gothic" panose="020B0502020202020204" pitchFamily="34" charset="0"/>
              </a:rPr>
              <a:t>Writing – based</a:t>
            </a:r>
          </a:p>
          <a:p>
            <a:r>
              <a:rPr lang="en-GB" sz="1400" b="1" dirty="0">
                <a:latin typeface="Century Gothic" panose="020B0502020202020204" pitchFamily="34" charset="0"/>
              </a:rPr>
              <a:t>Questions to explore with the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1470" y="4887064"/>
            <a:ext cx="1289778" cy="1260000"/>
          </a:xfrm>
          <a:prstGeom prst="rect">
            <a:avLst/>
          </a:prstGeom>
        </p:spPr>
      </p:pic>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8884" y="2563197"/>
            <a:ext cx="2364729" cy="1919068"/>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54813" y="4887064"/>
            <a:ext cx="1288800" cy="1236727"/>
          </a:xfrm>
          <a:prstGeom prst="rect">
            <a:avLst/>
          </a:prstGeom>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90</a:t>
            </a:fld>
            <a:endParaRPr lang="en-GB" dirty="0"/>
          </a:p>
        </p:txBody>
      </p:sp>
    </p:spTree>
    <p:extLst>
      <p:ext uri="{BB962C8B-B14F-4D97-AF65-F5344CB8AC3E}">
        <p14:creationId xmlns:p14="http://schemas.microsoft.com/office/powerpoint/2010/main" val="3958467652"/>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863898"/>
          </a:xfrm>
        </p:spPr>
        <p:txBody>
          <a:bodyPr>
            <a:normAutofit/>
          </a:bodyPr>
          <a:lstStyle/>
          <a:p>
            <a:r>
              <a:rPr lang="en-GB" sz="2400" b="1" dirty="0">
                <a:latin typeface="Century Gothic" panose="020B0502020202020204" pitchFamily="34" charset="0"/>
              </a:rPr>
              <a:t>The Whales’ Song by Dyan Sheldon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2103497628"/>
              </p:ext>
            </p:extLst>
          </p:nvPr>
        </p:nvGraphicFramePr>
        <p:xfrm>
          <a:off x="2995613" y="1419225"/>
          <a:ext cx="5519738" cy="4439920"/>
        </p:xfrm>
        <a:graphic>
          <a:graphicData uri="http://schemas.openxmlformats.org/drawingml/2006/table">
            <a:tbl>
              <a:tblPr firstRow="1" bandRow="1">
                <a:tableStyleId>{5C22544A-7EE6-4342-B048-85BDC9FD1C3A}</a:tableStyleId>
              </a:tblPr>
              <a:tblGrid>
                <a:gridCol w="5519738">
                  <a:extLst>
                    <a:ext uri="{9D8B030D-6E8A-4147-A177-3AD203B41FA5}">
                      <a16:colId xmlns:a16="http://schemas.microsoft.com/office/drawing/2014/main" val="20000"/>
                    </a:ext>
                  </a:extLst>
                </a:gridCol>
              </a:tblGrid>
              <a:tr h="370840">
                <a:tc>
                  <a:txBody>
                    <a:bodyPr/>
                    <a:lstStyle/>
                    <a:p>
                      <a:r>
                        <a:rPr lang="en-GB" sz="1400" b="0" dirty="0">
                          <a:solidFill>
                            <a:schemeClr val="tx1"/>
                          </a:solidFill>
                          <a:latin typeface="Century Gothic" panose="020B0502020202020204" pitchFamily="34" charset="0"/>
                        </a:rPr>
                        <a:t>Why do you think this book is one of the most fondly remembered books by adults when they think of books they enjoyed when they were children?</a:t>
                      </a:r>
                    </a:p>
                  </a:txBody>
                  <a:tcPr>
                    <a:solidFill>
                      <a:schemeClr val="accent1">
                        <a:lumMod val="20000"/>
                        <a:lumOff val="80000"/>
                      </a:schemeClr>
                    </a:solidFill>
                  </a:tcPr>
                </a:tc>
                <a:extLst>
                  <a:ext uri="{0D108BD9-81ED-4DB2-BD59-A6C34878D82A}">
                    <a16:rowId xmlns:a16="http://schemas.microsoft.com/office/drawing/2014/main" val="10000"/>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1"/>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2"/>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5"/>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7"/>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8"/>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9"/>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10"/>
                  </a:ext>
                </a:extLst>
              </a:tr>
            </a:tbl>
          </a:graphicData>
        </a:graphic>
      </p:graphicFrame>
      <p:sp>
        <p:nvSpPr>
          <p:cNvPr id="7" name="TextBox 6"/>
          <p:cNvSpPr txBox="1"/>
          <p:nvPr/>
        </p:nvSpPr>
        <p:spPr>
          <a:xfrm>
            <a:off x="417313" y="1526778"/>
            <a:ext cx="2441589" cy="738664"/>
          </a:xfrm>
          <a:prstGeom prst="rect">
            <a:avLst/>
          </a:prstGeom>
          <a:noFill/>
        </p:spPr>
        <p:txBody>
          <a:bodyPr wrap="square" rtlCol="0">
            <a:spAutoFit/>
          </a:bodyPr>
          <a:lstStyle/>
          <a:p>
            <a:r>
              <a:rPr lang="en-GB" sz="1400" b="1" dirty="0">
                <a:latin typeface="Century Gothic" panose="020B0502020202020204" pitchFamily="34" charset="0"/>
              </a:rPr>
              <a:t>Writing – based</a:t>
            </a:r>
          </a:p>
          <a:p>
            <a:r>
              <a:rPr lang="en-GB" sz="1400" b="1" dirty="0">
                <a:latin typeface="Century Gothic" panose="020B0502020202020204" pitchFamily="34" charset="0"/>
              </a:rPr>
              <a:t>Questions to explore with the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1674" y="5002974"/>
            <a:ext cx="1289778" cy="1260000"/>
          </a:xfrm>
          <a:prstGeom prst="rect">
            <a:avLst/>
          </a:prstGeom>
        </p:spPr>
      </p:pic>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9088" y="2563195"/>
            <a:ext cx="2364729" cy="1919068"/>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55017" y="5014610"/>
            <a:ext cx="1288800" cy="1236727"/>
          </a:xfrm>
          <a:prstGeom prst="rect">
            <a:avLst/>
          </a:prstGeom>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91</a:t>
            </a:fld>
            <a:endParaRPr lang="en-GB" dirty="0"/>
          </a:p>
        </p:txBody>
      </p:sp>
    </p:spTree>
    <p:extLst>
      <p:ext uri="{BB962C8B-B14F-4D97-AF65-F5344CB8AC3E}">
        <p14:creationId xmlns:p14="http://schemas.microsoft.com/office/powerpoint/2010/main" val="80470772"/>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635319"/>
            <a:ext cx="7772400" cy="2387600"/>
          </a:xfrm>
        </p:spPr>
        <p:txBody>
          <a:bodyPr>
            <a:normAutofit/>
          </a:bodyPr>
          <a:lstStyle/>
          <a:p>
            <a:r>
              <a:rPr lang="en-GB" sz="4400" b="1" dirty="0">
                <a:solidFill>
                  <a:srgbClr val="0070C0"/>
                </a:solidFill>
                <a:latin typeface="Century Gothic" panose="020B0502020202020204" pitchFamily="34" charset="0"/>
              </a:rPr>
              <a:t>Examples to use with </a:t>
            </a:r>
            <a:br>
              <a:rPr lang="en-GB" sz="4400" b="1" dirty="0">
                <a:solidFill>
                  <a:srgbClr val="0070C0"/>
                </a:solidFill>
                <a:latin typeface="Century Gothic" panose="020B0502020202020204" pitchFamily="34" charset="0"/>
              </a:rPr>
            </a:br>
            <a:r>
              <a:rPr lang="en-GB" sz="4400" b="1" dirty="0">
                <a:solidFill>
                  <a:srgbClr val="0070C0"/>
                </a:solidFill>
                <a:latin typeface="Century Gothic" panose="020B0502020202020204" pitchFamily="34" charset="0"/>
              </a:rPr>
              <a:t>Upper Key Stage Two</a:t>
            </a:r>
          </a:p>
        </p:txBody>
      </p:sp>
      <p:sp>
        <p:nvSpPr>
          <p:cNvPr id="3" name="Subtitle 2"/>
          <p:cNvSpPr>
            <a:spLocks noGrp="1"/>
          </p:cNvSpPr>
          <p:nvPr>
            <p:ph type="subTitle" idx="1"/>
          </p:nvPr>
        </p:nvSpPr>
        <p:spPr>
          <a:xfrm>
            <a:off x="1143000" y="4259960"/>
            <a:ext cx="6858000" cy="1655762"/>
          </a:xfrm>
        </p:spPr>
        <p:txBody>
          <a:bodyPr>
            <a:normAutofit/>
          </a:bodyPr>
          <a:lstStyle/>
          <a:p>
            <a:r>
              <a:rPr lang="en-GB" sz="2800" dirty="0">
                <a:latin typeface="Century Gothic" panose="020B0502020202020204" pitchFamily="34" charset="0"/>
              </a:rPr>
              <a:t>Goodnight Mr Tom</a:t>
            </a:r>
          </a:p>
          <a:p>
            <a:r>
              <a:rPr lang="en-GB" sz="2800" dirty="0">
                <a:latin typeface="Century Gothic" panose="020B0502020202020204" pitchFamily="34" charset="0"/>
              </a:rPr>
              <a:t>by Michelle Magorian</a:t>
            </a:r>
          </a:p>
        </p:txBody>
      </p:sp>
      <p:pic>
        <p:nvPicPr>
          <p:cNvPr id="4" name="Picture 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53074" y="195493"/>
            <a:ext cx="2476304" cy="174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Footer Placeholder 4"/>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92</a:t>
            </a:fld>
            <a:endParaRPr lang="en-GB" dirty="0"/>
          </a:p>
        </p:txBody>
      </p:sp>
    </p:spTree>
    <p:extLst>
      <p:ext uri="{BB962C8B-B14F-4D97-AF65-F5344CB8AC3E}">
        <p14:creationId xmlns:p14="http://schemas.microsoft.com/office/powerpoint/2010/main" val="2148621730"/>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0293" y="365126"/>
            <a:ext cx="8385717" cy="950767"/>
          </a:xfrm>
        </p:spPr>
        <p:txBody>
          <a:bodyPr>
            <a:normAutofit/>
          </a:bodyPr>
          <a:lstStyle/>
          <a:p>
            <a:r>
              <a:rPr lang="en-GB" sz="2400" b="1" dirty="0">
                <a:latin typeface="Century Gothic" panose="020B0502020202020204" pitchFamily="34" charset="0"/>
              </a:rPr>
              <a:t>Goodnight Mr. Tom by Michelle Magorian</a:t>
            </a:r>
          </a:p>
        </p:txBody>
      </p:sp>
      <p:sp>
        <p:nvSpPr>
          <p:cNvPr id="5" name="Content Placeholder 4"/>
          <p:cNvSpPr>
            <a:spLocks noGrp="1"/>
          </p:cNvSpPr>
          <p:nvPr>
            <p:ph sz="half" idx="1"/>
          </p:nvPr>
        </p:nvSpPr>
        <p:spPr>
          <a:xfrm>
            <a:off x="4572000" y="1480955"/>
            <a:ext cx="3886200" cy="4351338"/>
          </a:xfrm>
        </p:spPr>
        <p:txBody>
          <a:bodyPr>
            <a:normAutofit/>
          </a:bodyPr>
          <a:lstStyle/>
          <a:p>
            <a:r>
              <a:rPr lang="en-GB" sz="1400" dirty="0">
                <a:latin typeface="Century Gothic" panose="020B0502020202020204" pitchFamily="34" charset="0"/>
              </a:rPr>
              <a:t>Provide learners with enough time to read the book and enjoy it.</a:t>
            </a:r>
          </a:p>
          <a:p>
            <a:r>
              <a:rPr lang="en-GB" sz="1400" dirty="0">
                <a:latin typeface="Century Gothic" panose="020B0502020202020204" pitchFamily="34" charset="0"/>
              </a:rPr>
              <a:t>Notice how the author makes excellent use of dialect, especially Mr Tom’s talk. </a:t>
            </a:r>
          </a:p>
          <a:p>
            <a:r>
              <a:rPr lang="en-GB" sz="1400" dirty="0">
                <a:latin typeface="Century Gothic" panose="020B0502020202020204" pitchFamily="34" charset="0"/>
              </a:rPr>
              <a:t>Talk about the concept of evacuees and how they would have coped.  </a:t>
            </a:r>
          </a:p>
          <a:p>
            <a:r>
              <a:rPr lang="en-GB" sz="1400" dirty="0">
                <a:latin typeface="Century Gothic" panose="020B0502020202020204" pitchFamily="34" charset="0"/>
              </a:rPr>
              <a:t>Talk about how the war  impacted on the settings of this book, the countryside and the city of London.</a:t>
            </a:r>
          </a:p>
          <a:p>
            <a:r>
              <a:rPr lang="en-GB" sz="1400" dirty="0">
                <a:latin typeface="Century Gothic" panose="020B0502020202020204" pitchFamily="34" charset="0"/>
              </a:rPr>
              <a:t>What strategy has the author used to create a sense that Mr Tom was always going to be kind to William?</a:t>
            </a:r>
          </a:p>
          <a:p>
            <a:r>
              <a:rPr lang="en-GB" sz="1400" dirty="0">
                <a:latin typeface="Century Gothic" panose="020B0502020202020204" pitchFamily="34" charset="0"/>
              </a:rPr>
              <a:t>Find other books written by the author. How does this one relate to others?</a:t>
            </a:r>
          </a:p>
          <a:p>
            <a:r>
              <a:rPr lang="en-GB" sz="1400" dirty="0">
                <a:latin typeface="Century Gothic" panose="020B0502020202020204" pitchFamily="34" charset="0"/>
              </a:rPr>
              <a:t>Where applicable, link to any learning associated with World War Two.</a:t>
            </a:r>
          </a:p>
          <a:p>
            <a:endParaRPr lang="en-GB" sz="1400" dirty="0">
              <a:latin typeface="Century Gothic" panose="020B0502020202020204" pitchFamily="34" charset="0"/>
            </a:endParaRPr>
          </a:p>
          <a:p>
            <a:endParaRPr lang="en-GB" sz="1400"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32374" y="4850575"/>
            <a:ext cx="1289778" cy="1260000"/>
          </a:xfrm>
          <a:prstGeom prst="rect">
            <a:avLst/>
          </a:prstGeom>
        </p:spPr>
      </p:pic>
      <p:pic>
        <p:nvPicPr>
          <p:cNvPr id="9" name="Picture 8" descr="http://aplaceformybooks.files.wordpress.com/2012/02/goodnightmrtom1.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7404" y="1625756"/>
            <a:ext cx="2359719" cy="2979044"/>
          </a:xfrm>
          <a:prstGeom prst="rect">
            <a:avLst/>
          </a:prstGeom>
          <a:noFill/>
          <a:ln>
            <a:noFill/>
          </a:ln>
        </p:spPr>
      </p:pic>
      <p:sp>
        <p:nvSpPr>
          <p:cNvPr id="4" name="Footer Placeholder 3"/>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93</a:t>
            </a:fld>
            <a:endParaRPr lang="en-GB" dirty="0"/>
          </a:p>
        </p:txBody>
      </p:sp>
    </p:spTree>
    <p:extLst>
      <p:ext uri="{BB962C8B-B14F-4D97-AF65-F5344CB8AC3E}">
        <p14:creationId xmlns:p14="http://schemas.microsoft.com/office/powerpoint/2010/main" val="109303833"/>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8447" y="344167"/>
            <a:ext cx="8257773" cy="871246"/>
          </a:xfrm>
        </p:spPr>
        <p:txBody>
          <a:bodyPr>
            <a:normAutofit/>
          </a:bodyPr>
          <a:lstStyle/>
          <a:p>
            <a:r>
              <a:rPr lang="en-GB" sz="2400" b="1" dirty="0">
                <a:latin typeface="Century Gothic" panose="020B0502020202020204" pitchFamily="34" charset="0"/>
              </a:rPr>
              <a:t>Goodnight Mr. Tom by Michelle Magorian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2605957790"/>
              </p:ext>
            </p:extLst>
          </p:nvPr>
        </p:nvGraphicFramePr>
        <p:xfrm>
          <a:off x="2995613" y="1496499"/>
          <a:ext cx="5519737" cy="4297680"/>
        </p:xfrm>
        <a:graphic>
          <a:graphicData uri="http://schemas.openxmlformats.org/drawingml/2006/table">
            <a:tbl>
              <a:tblPr firstRow="1" bandRow="1">
                <a:tableStyleId>{5C22544A-7EE6-4342-B048-85BDC9FD1C3A}</a:tableStyleId>
              </a:tblPr>
              <a:tblGrid>
                <a:gridCol w="5519737">
                  <a:extLst>
                    <a:ext uri="{9D8B030D-6E8A-4147-A177-3AD203B41FA5}">
                      <a16:colId xmlns:a16="http://schemas.microsoft.com/office/drawing/2014/main" val="20000"/>
                    </a:ext>
                  </a:extLst>
                </a:gridCol>
              </a:tblGrid>
              <a:tr h="370840">
                <a:tc>
                  <a:txBody>
                    <a:bodyPr/>
                    <a:lstStyle/>
                    <a:p>
                      <a:r>
                        <a:rPr lang="en-GB" sz="1400" b="0" kern="1200" dirty="0">
                          <a:solidFill>
                            <a:schemeClr val="dk1"/>
                          </a:solidFill>
                          <a:effectLst/>
                          <a:latin typeface="Century Gothic" panose="020B0502020202020204" pitchFamily="34" charset="0"/>
                          <a:ea typeface="+mn-ea"/>
                          <a:cs typeface="+mn-cs"/>
                        </a:rPr>
                        <a:t>Why is the setting important to the story line?</a:t>
                      </a:r>
                      <a:endParaRPr lang="en-GB" sz="1400" b="0" dirty="0">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1"/>
                  </a:ext>
                </a:extLst>
              </a:tr>
              <a:tr h="370840">
                <a:tc>
                  <a:txBody>
                    <a:bodyPr/>
                    <a:lstStyle/>
                    <a:p>
                      <a:r>
                        <a:rPr lang="en-GB" sz="1400" kern="1200" dirty="0">
                          <a:solidFill>
                            <a:schemeClr val="dk1"/>
                          </a:solidFill>
                          <a:effectLst/>
                          <a:latin typeface="Century Gothic" panose="020B0502020202020204" pitchFamily="34" charset="0"/>
                          <a:ea typeface="+mn-ea"/>
                          <a:cs typeface="+mn-cs"/>
                        </a:rPr>
                        <a:t>Why do you think Mister Tom suggested that William go to the church to do some drawing on his birthday?</a:t>
                      </a:r>
                      <a:endParaRPr lang="en-GB" sz="1400" dirty="0">
                        <a:latin typeface="Century Gothic" panose="020B0502020202020204" pitchFamily="34" charset="0"/>
                      </a:endParaRPr>
                    </a:p>
                  </a:txBody>
                  <a:tcPr/>
                </a:tc>
                <a:extLst>
                  <a:ext uri="{0D108BD9-81ED-4DB2-BD59-A6C34878D82A}">
                    <a16:rowId xmlns:a16="http://schemas.microsoft.com/office/drawing/2014/main" val="10002"/>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370840">
                <a:tc>
                  <a:txBody>
                    <a:bodyPr/>
                    <a:lstStyle/>
                    <a:p>
                      <a:r>
                        <a:rPr lang="en-GB" sz="1400" kern="1200" dirty="0">
                          <a:solidFill>
                            <a:schemeClr val="dk1"/>
                          </a:solidFill>
                          <a:effectLst/>
                          <a:latin typeface="Century Gothic" panose="020B0502020202020204" pitchFamily="34" charset="0"/>
                          <a:ea typeface="+mn-ea"/>
                          <a:cs typeface="+mn-cs"/>
                        </a:rPr>
                        <a:t>In Chapter 6, we get to know Zacharias (Zach) Wrench for the first time. Why are we likely to ‘like’ him?</a:t>
                      </a:r>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5"/>
                  </a:ext>
                </a:extLst>
              </a:tr>
              <a:tr h="370840">
                <a:tc>
                  <a:txBody>
                    <a:bodyPr/>
                    <a:lstStyle/>
                    <a:p>
                      <a:r>
                        <a:rPr lang="en-GB" sz="1400" kern="1200" dirty="0">
                          <a:solidFill>
                            <a:schemeClr val="dk1"/>
                          </a:solidFill>
                          <a:effectLst/>
                          <a:latin typeface="Century Gothic" panose="020B0502020202020204" pitchFamily="34" charset="0"/>
                          <a:ea typeface="+mn-ea"/>
                          <a:cs typeface="+mn-cs"/>
                        </a:rPr>
                        <a:t>In Chapter 9, William’s birthday, which line tells you that William had never been to a birthday party before?</a:t>
                      </a:r>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7"/>
                  </a:ext>
                </a:extLst>
              </a:tr>
              <a:tr h="370840">
                <a:tc>
                  <a:txBody>
                    <a:bodyPr/>
                    <a:lstStyle/>
                    <a:p>
                      <a:r>
                        <a:rPr lang="en-GB" sz="1400" kern="1200" dirty="0">
                          <a:solidFill>
                            <a:schemeClr val="dk1"/>
                          </a:solidFill>
                          <a:effectLst/>
                          <a:latin typeface="Century Gothic" panose="020B0502020202020204" pitchFamily="34" charset="0"/>
                          <a:ea typeface="+mn-ea"/>
                          <a:cs typeface="+mn-cs"/>
                        </a:rPr>
                        <a:t>What does Tom mean when he says to William, ‘You’ve got it up there’ as he taps his forehead?</a:t>
                      </a:r>
                      <a:endParaRPr lang="en-GB" sz="1400" dirty="0">
                        <a:latin typeface="Century Gothic" panose="020B0502020202020204" pitchFamily="34" charset="0"/>
                      </a:endParaRPr>
                    </a:p>
                  </a:txBody>
                  <a:tcPr/>
                </a:tc>
                <a:extLst>
                  <a:ext uri="{0D108BD9-81ED-4DB2-BD59-A6C34878D82A}">
                    <a16:rowId xmlns:a16="http://schemas.microsoft.com/office/drawing/2014/main" val="10008"/>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9"/>
                  </a:ext>
                </a:extLst>
              </a:tr>
            </a:tbl>
          </a:graphicData>
        </a:graphic>
      </p:graphicFrame>
      <p:sp>
        <p:nvSpPr>
          <p:cNvPr id="7" name="TextBox 6"/>
          <p:cNvSpPr txBox="1"/>
          <p:nvPr/>
        </p:nvSpPr>
        <p:spPr>
          <a:xfrm>
            <a:off x="404642" y="1623713"/>
            <a:ext cx="2518862" cy="523220"/>
          </a:xfrm>
          <a:prstGeom prst="rect">
            <a:avLst/>
          </a:prstGeom>
          <a:noFill/>
        </p:spPr>
        <p:txBody>
          <a:bodyPr wrap="square" rtlCol="0">
            <a:spAutoFit/>
          </a:bodyPr>
          <a:lstStyle/>
          <a:p>
            <a:r>
              <a:rPr lang="en-GB" sz="1400" b="1" dirty="0">
                <a:latin typeface="Century Gothic" panose="020B0502020202020204" pitchFamily="34" charset="0"/>
              </a:rPr>
              <a:t>General questions to explore with the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8650" y="5278913"/>
            <a:ext cx="1289778" cy="1260000"/>
          </a:xfrm>
          <a:prstGeom prst="rect">
            <a:avLst/>
          </a:prstGeom>
        </p:spPr>
      </p:pic>
      <p:pic>
        <p:nvPicPr>
          <p:cNvPr id="12" name="Picture 11" descr="http://aplaceformybooks.files.wordpress.com/2012/02/goodnightmrtom1.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6244" y="2489422"/>
            <a:ext cx="1865692" cy="2482414"/>
          </a:xfrm>
          <a:prstGeom prst="rect">
            <a:avLst/>
          </a:prstGeom>
          <a:noFill/>
          <a:ln>
            <a:noFill/>
          </a:ln>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94</a:t>
            </a:fld>
            <a:endParaRPr lang="en-GB" dirty="0"/>
          </a:p>
        </p:txBody>
      </p:sp>
    </p:spTree>
    <p:extLst>
      <p:ext uri="{BB962C8B-B14F-4D97-AF65-F5344CB8AC3E}">
        <p14:creationId xmlns:p14="http://schemas.microsoft.com/office/powerpoint/2010/main" val="2265566441"/>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0247" y="244114"/>
            <a:ext cx="8175103" cy="1069532"/>
          </a:xfrm>
        </p:spPr>
        <p:txBody>
          <a:bodyPr>
            <a:normAutofit/>
          </a:bodyPr>
          <a:lstStyle/>
          <a:p>
            <a:r>
              <a:rPr lang="en-GB" sz="2400" b="1" dirty="0">
                <a:latin typeface="Century Gothic" panose="020B0502020202020204" pitchFamily="34" charset="0"/>
              </a:rPr>
              <a:t>Goodnight Mr. Tom by Michelle Magorian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449684536"/>
              </p:ext>
            </p:extLst>
          </p:nvPr>
        </p:nvGraphicFramePr>
        <p:xfrm>
          <a:off x="3028950" y="1313646"/>
          <a:ext cx="5780513" cy="4771711"/>
        </p:xfrm>
        <a:graphic>
          <a:graphicData uri="http://schemas.openxmlformats.org/drawingml/2006/table">
            <a:tbl>
              <a:tblPr firstRow="1" bandRow="1">
                <a:tableStyleId>{5C22544A-7EE6-4342-B048-85BDC9FD1C3A}</a:tableStyleId>
              </a:tblPr>
              <a:tblGrid>
                <a:gridCol w="5780513">
                  <a:extLst>
                    <a:ext uri="{9D8B030D-6E8A-4147-A177-3AD203B41FA5}">
                      <a16:colId xmlns:a16="http://schemas.microsoft.com/office/drawing/2014/main" val="20000"/>
                    </a:ext>
                  </a:extLst>
                </a:gridCol>
              </a:tblGrid>
              <a:tr h="370840">
                <a:tc>
                  <a:txBody>
                    <a:bodyPr/>
                    <a:lstStyle/>
                    <a:p>
                      <a:r>
                        <a:rPr lang="en-GB" sz="1400" b="0" kern="1200" dirty="0">
                          <a:solidFill>
                            <a:schemeClr val="tx1"/>
                          </a:solidFill>
                          <a:effectLst/>
                          <a:latin typeface="Century Gothic" panose="020B0502020202020204" pitchFamily="34" charset="0"/>
                          <a:ea typeface="+mn-ea"/>
                          <a:cs typeface="+mn-cs"/>
                        </a:rPr>
                        <a:t>There are many references to the imminent out break of war</a:t>
                      </a:r>
                      <a:r>
                        <a:rPr lang="en-GB" sz="1400" b="0" kern="1200" baseline="0" dirty="0">
                          <a:solidFill>
                            <a:schemeClr val="tx1"/>
                          </a:solidFill>
                          <a:effectLst/>
                          <a:latin typeface="Century Gothic" panose="020B0502020202020204" pitchFamily="34" charset="0"/>
                          <a:ea typeface="+mn-ea"/>
                          <a:cs typeface="+mn-cs"/>
                        </a:rPr>
                        <a:t>. Here are three, find out more about these references.</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370840">
                <a:tc>
                  <a:txBody>
                    <a:bodyPr/>
                    <a:lstStyle/>
                    <a:p>
                      <a:r>
                        <a:rPr lang="en-GB" sz="1400" dirty="0">
                          <a:latin typeface="Century Gothic" panose="020B0502020202020204" pitchFamily="34" charset="0"/>
                        </a:rPr>
                        <a:t>Billeting</a:t>
                      </a:r>
                      <a:r>
                        <a:rPr lang="en-GB" sz="1400" baseline="0" dirty="0">
                          <a:latin typeface="Century Gothic" panose="020B0502020202020204" pitchFamily="34" charset="0"/>
                        </a:rPr>
                        <a:t> Officer</a:t>
                      </a:r>
                      <a:endParaRPr lang="en-GB" sz="1400" dirty="0">
                        <a:latin typeface="Century Gothic" panose="020B0502020202020204" pitchFamily="34" charset="0"/>
                      </a:endParaRPr>
                    </a:p>
                  </a:txBody>
                  <a:tcPr/>
                </a:tc>
                <a:extLst>
                  <a:ext uri="{0D108BD9-81ED-4DB2-BD59-A6C34878D82A}">
                    <a16:rowId xmlns:a16="http://schemas.microsoft.com/office/drawing/2014/main" val="10001"/>
                  </a:ext>
                </a:extLst>
              </a:tr>
              <a:tr h="111252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2"/>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latin typeface="Century Gothic" panose="020B0502020202020204" pitchFamily="34" charset="0"/>
                        </a:rPr>
                        <a:t>Chamberlain’s Speech</a:t>
                      </a:r>
                    </a:p>
                  </a:txBody>
                  <a:tcPr/>
                </a:tc>
                <a:extLst>
                  <a:ext uri="{0D108BD9-81ED-4DB2-BD59-A6C34878D82A}">
                    <a16:rowId xmlns:a16="http://schemas.microsoft.com/office/drawing/2014/main" val="10003"/>
                  </a:ext>
                </a:extLst>
              </a:tr>
              <a:tr h="1286831">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latin typeface="Century Gothic" panose="020B0502020202020204" pitchFamily="34" charset="0"/>
                        </a:rPr>
                        <a:t>Putting up the blacks</a:t>
                      </a:r>
                    </a:p>
                  </a:txBody>
                  <a:tcPr/>
                </a:tc>
                <a:extLst>
                  <a:ext uri="{0D108BD9-81ED-4DB2-BD59-A6C34878D82A}">
                    <a16:rowId xmlns:a16="http://schemas.microsoft.com/office/drawing/2014/main" val="10005"/>
                  </a:ext>
                </a:extLst>
              </a:tr>
              <a:tr h="741680">
                <a:tc>
                  <a:txBody>
                    <a:bodyPr/>
                    <a:lstStyle/>
                    <a:p>
                      <a:endParaRPr lang="en-GB" sz="1400" dirty="0">
                        <a:latin typeface="Century Gothic" panose="020B0502020202020204" pitchFamily="34" charset="0"/>
                      </a:endParaRPr>
                    </a:p>
                    <a:p>
                      <a:endParaRPr lang="en-GB" sz="1400" dirty="0">
                        <a:latin typeface="Century Gothic" panose="020B0502020202020204" pitchFamily="34" charset="0"/>
                      </a:endParaRPr>
                    </a:p>
                    <a:p>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bl>
          </a:graphicData>
        </a:graphic>
      </p:graphicFrame>
      <p:sp>
        <p:nvSpPr>
          <p:cNvPr id="7" name="TextBox 6"/>
          <p:cNvSpPr txBox="1"/>
          <p:nvPr/>
        </p:nvSpPr>
        <p:spPr>
          <a:xfrm>
            <a:off x="340247" y="1423752"/>
            <a:ext cx="2480226" cy="738664"/>
          </a:xfrm>
          <a:prstGeom prst="rect">
            <a:avLst/>
          </a:prstGeom>
          <a:noFill/>
        </p:spPr>
        <p:txBody>
          <a:bodyPr wrap="square" rtlCol="0">
            <a:spAutoFit/>
          </a:bodyPr>
          <a:lstStyle/>
          <a:p>
            <a:r>
              <a:rPr lang="en-GB" sz="1400" b="1" dirty="0">
                <a:latin typeface="Century Gothic" panose="020B0502020202020204" pitchFamily="34" charset="0"/>
              </a:rPr>
              <a:t>History – based </a:t>
            </a:r>
          </a:p>
          <a:p>
            <a:r>
              <a:rPr lang="en-GB" sz="1400" b="1" dirty="0">
                <a:latin typeface="Century Gothic" panose="020B0502020202020204" pitchFamily="34" charset="0"/>
              </a:rPr>
              <a:t>Historical questions to explore with the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2395" y="5314325"/>
            <a:ext cx="1289778" cy="1260000"/>
          </a:xfrm>
          <a:prstGeom prst="rect">
            <a:avLst/>
          </a:prstGeom>
        </p:spPr>
      </p:pic>
      <p:pic>
        <p:nvPicPr>
          <p:cNvPr id="9" name="Picture 8" descr="http://aplaceformybooks.files.wordpress.com/2012/02/goodnightmrtom1.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3077" y="2374076"/>
            <a:ext cx="1865692" cy="2482414"/>
          </a:xfrm>
          <a:prstGeom prst="rect">
            <a:avLst/>
          </a:prstGeom>
          <a:noFill/>
          <a:ln>
            <a:noFill/>
          </a:ln>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97250" y="5321489"/>
            <a:ext cx="1288800" cy="1288800"/>
          </a:xfrm>
          <a:prstGeom prst="rect">
            <a:avLst/>
          </a:prstGeom>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95</a:t>
            </a:fld>
            <a:endParaRPr lang="en-GB" dirty="0"/>
          </a:p>
        </p:txBody>
      </p:sp>
    </p:spTree>
    <p:extLst>
      <p:ext uri="{BB962C8B-B14F-4D97-AF65-F5344CB8AC3E}">
        <p14:creationId xmlns:p14="http://schemas.microsoft.com/office/powerpoint/2010/main" val="2589400309"/>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3077" y="269870"/>
            <a:ext cx="8149345" cy="1056653"/>
          </a:xfrm>
        </p:spPr>
        <p:txBody>
          <a:bodyPr>
            <a:normAutofit/>
          </a:bodyPr>
          <a:lstStyle/>
          <a:p>
            <a:r>
              <a:rPr lang="en-GB" sz="2400" b="1" dirty="0">
                <a:latin typeface="Century Gothic" panose="020B0502020202020204" pitchFamily="34" charset="0"/>
              </a:rPr>
              <a:t>Goodnight Mr. Tom by Michelle Magorian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2653112654"/>
              </p:ext>
            </p:extLst>
          </p:nvPr>
        </p:nvGraphicFramePr>
        <p:xfrm>
          <a:off x="3028950" y="1326523"/>
          <a:ext cx="5780513" cy="4465320"/>
        </p:xfrm>
        <a:graphic>
          <a:graphicData uri="http://schemas.openxmlformats.org/drawingml/2006/table">
            <a:tbl>
              <a:tblPr firstRow="1" bandRow="1">
                <a:tableStyleId>{5C22544A-7EE6-4342-B048-85BDC9FD1C3A}</a:tableStyleId>
              </a:tblPr>
              <a:tblGrid>
                <a:gridCol w="5780513">
                  <a:extLst>
                    <a:ext uri="{9D8B030D-6E8A-4147-A177-3AD203B41FA5}">
                      <a16:colId xmlns:a16="http://schemas.microsoft.com/office/drawing/2014/main" val="20000"/>
                    </a:ext>
                  </a:extLst>
                </a:gridCol>
              </a:tblGrid>
              <a:tr h="401947">
                <a:tc>
                  <a:txBody>
                    <a:bodyPr/>
                    <a:lstStyle/>
                    <a:p>
                      <a:r>
                        <a:rPr lang="en-GB" sz="1400" b="0" kern="1200" dirty="0">
                          <a:solidFill>
                            <a:schemeClr val="tx1"/>
                          </a:solidFill>
                          <a:effectLst/>
                          <a:latin typeface="Century Gothic" panose="020B0502020202020204" pitchFamily="34" charset="0"/>
                          <a:ea typeface="+mn-ea"/>
                          <a:cs typeface="+mn-cs"/>
                        </a:rPr>
                        <a:t>One of the prominent features running right through the novel is Tom’s peculiar sayings. He has a very specific</a:t>
                      </a:r>
                      <a:r>
                        <a:rPr lang="en-GB" sz="1400" b="0" kern="1200" baseline="0" dirty="0">
                          <a:solidFill>
                            <a:schemeClr val="tx1"/>
                          </a:solidFill>
                          <a:effectLst/>
                          <a:latin typeface="Century Gothic" panose="020B0502020202020204" pitchFamily="34" charset="0"/>
                          <a:ea typeface="+mn-ea"/>
                          <a:cs typeface="+mn-cs"/>
                        </a:rPr>
                        <a:t> dialect. What do these sayings mean?</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370840">
                <a:tc>
                  <a:txBody>
                    <a:bodyPr/>
                    <a:lstStyle/>
                    <a:p>
                      <a:r>
                        <a:rPr lang="en-GB" sz="1400" dirty="0">
                          <a:latin typeface="Century Gothic" panose="020B0502020202020204" pitchFamily="34" charset="0"/>
                        </a:rPr>
                        <a:t>‘I ent got all day’</a:t>
                      </a:r>
                    </a:p>
                  </a:txBody>
                  <a:tcPr/>
                </a:tc>
                <a:extLst>
                  <a:ext uri="{0D108BD9-81ED-4DB2-BD59-A6C34878D82A}">
                    <a16:rowId xmlns:a16="http://schemas.microsoft.com/office/drawing/2014/main" val="10001"/>
                  </a:ext>
                </a:extLst>
              </a:tr>
              <a:tr h="560176">
                <a:tc>
                  <a:txBody>
                    <a:bodyPr/>
                    <a:lstStyle/>
                    <a:p>
                      <a:endParaRPr lang="en-GB" sz="1400" dirty="0">
                        <a:latin typeface="Century Gothic" panose="020B0502020202020204" pitchFamily="34" charset="0"/>
                      </a:endParaRPr>
                    </a:p>
                    <a:p>
                      <a:endParaRPr lang="en-GB" sz="1400" dirty="0">
                        <a:latin typeface="Century Gothic" panose="020B0502020202020204" pitchFamily="34" charset="0"/>
                      </a:endParaRPr>
                    </a:p>
                    <a:p>
                      <a:endParaRPr lang="en-GB" sz="1400" dirty="0">
                        <a:latin typeface="Century Gothic" panose="020B0502020202020204" pitchFamily="34" charset="0"/>
                      </a:endParaRPr>
                    </a:p>
                  </a:txBody>
                  <a:tcPr/>
                </a:tc>
                <a:extLst>
                  <a:ext uri="{0D108BD9-81ED-4DB2-BD59-A6C34878D82A}">
                    <a16:rowId xmlns:a16="http://schemas.microsoft.com/office/drawing/2014/main" val="10002"/>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latin typeface="Century Gothic" panose="020B0502020202020204" pitchFamily="34" charset="0"/>
                        </a:rPr>
                        <a:t>‘Ere’s an ole scarf of mine’</a:t>
                      </a:r>
                    </a:p>
                  </a:txBody>
                  <a:tcPr/>
                </a:tc>
                <a:extLst>
                  <a:ext uri="{0D108BD9-81ED-4DB2-BD59-A6C34878D82A}">
                    <a16:rowId xmlns:a16="http://schemas.microsoft.com/office/drawing/2014/main" val="10003"/>
                  </a:ext>
                </a:extLst>
              </a:tr>
              <a:tr h="826896">
                <a:tc>
                  <a:txBody>
                    <a:bodyPr/>
                    <a:lstStyle/>
                    <a:p>
                      <a:endParaRPr lang="en-GB" sz="1400" dirty="0">
                        <a:latin typeface="Century Gothic" panose="020B0502020202020204" pitchFamily="34" charset="0"/>
                      </a:endParaRPr>
                    </a:p>
                    <a:p>
                      <a:endParaRPr lang="en-GB" sz="1400" dirty="0">
                        <a:latin typeface="Century Gothic" panose="020B0502020202020204" pitchFamily="34" charset="0"/>
                      </a:endParaRPr>
                    </a:p>
                    <a:p>
                      <a:endParaRPr lang="en-GB" sz="1400" dirty="0">
                        <a:latin typeface="Century Gothic" panose="020B0502020202020204" pitchFamily="34" charset="0"/>
                      </a:endParaRPr>
                    </a:p>
                    <a:p>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latin typeface="Century Gothic" panose="020B0502020202020204" pitchFamily="34" charset="0"/>
                        </a:rPr>
                        <a:t>‘Stop shilly-shallying and tell me about the boy’</a:t>
                      </a:r>
                    </a:p>
                  </a:txBody>
                  <a:tcPr/>
                </a:tc>
                <a:extLst>
                  <a:ext uri="{0D108BD9-81ED-4DB2-BD59-A6C34878D82A}">
                    <a16:rowId xmlns:a16="http://schemas.microsoft.com/office/drawing/2014/main" val="10005"/>
                  </a:ext>
                </a:extLst>
              </a:tr>
              <a:tr h="741680">
                <a:tc>
                  <a:txBody>
                    <a:bodyPr/>
                    <a:lstStyle/>
                    <a:p>
                      <a:endParaRPr lang="en-GB" sz="1400" dirty="0">
                        <a:latin typeface="Century Gothic" panose="020B0502020202020204" pitchFamily="34" charset="0"/>
                      </a:endParaRPr>
                    </a:p>
                    <a:p>
                      <a:endParaRPr lang="en-GB" sz="1400" dirty="0">
                        <a:latin typeface="Century Gothic" panose="020B0502020202020204" pitchFamily="34" charset="0"/>
                      </a:endParaRPr>
                    </a:p>
                    <a:p>
                      <a:endParaRPr lang="en-GB" sz="1400" dirty="0">
                        <a:latin typeface="Century Gothic" panose="020B0502020202020204" pitchFamily="34" charset="0"/>
                      </a:endParaRPr>
                    </a:p>
                    <a:p>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bl>
          </a:graphicData>
        </a:graphic>
      </p:graphicFrame>
      <p:sp>
        <p:nvSpPr>
          <p:cNvPr id="7" name="TextBox 6"/>
          <p:cNvSpPr txBox="1"/>
          <p:nvPr/>
        </p:nvSpPr>
        <p:spPr>
          <a:xfrm>
            <a:off x="366005" y="1600739"/>
            <a:ext cx="2367956" cy="738664"/>
          </a:xfrm>
          <a:prstGeom prst="rect">
            <a:avLst/>
          </a:prstGeom>
          <a:noFill/>
        </p:spPr>
        <p:txBody>
          <a:bodyPr wrap="none" rtlCol="0">
            <a:spAutoFit/>
          </a:bodyPr>
          <a:lstStyle/>
          <a:p>
            <a:r>
              <a:rPr lang="en-GB" sz="1400" b="1" dirty="0">
                <a:latin typeface="Century Gothic" panose="020B0502020202020204" pitchFamily="34" charset="0"/>
              </a:rPr>
              <a:t>Spoke language – based</a:t>
            </a:r>
          </a:p>
          <a:p>
            <a:r>
              <a:rPr lang="en-GB" sz="1400" b="1" dirty="0">
                <a:latin typeface="Century Gothic" panose="020B0502020202020204" pitchFamily="34" charset="0"/>
              </a:rPr>
              <a:t>Questions to explore </a:t>
            </a:r>
          </a:p>
          <a:p>
            <a:r>
              <a:rPr lang="en-GB" sz="1400" b="1" dirty="0">
                <a:latin typeface="Century Gothic" panose="020B0502020202020204" pitchFamily="34" charset="0"/>
              </a:rPr>
              <a:t>with your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2395" y="5314325"/>
            <a:ext cx="1289778" cy="1260000"/>
          </a:xfrm>
          <a:prstGeom prst="rect">
            <a:avLst/>
          </a:prstGeom>
        </p:spPr>
      </p:pic>
      <p:pic>
        <p:nvPicPr>
          <p:cNvPr id="9" name="Picture 8" descr="http://aplaceformybooks.files.wordpress.com/2012/02/goodnightmrtom1.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3077" y="2402219"/>
            <a:ext cx="1865692" cy="2482414"/>
          </a:xfrm>
          <a:prstGeom prst="rect">
            <a:avLst/>
          </a:prstGeom>
          <a:noFill/>
          <a:ln>
            <a:noFill/>
          </a:ln>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45923" y="5377141"/>
            <a:ext cx="1288800" cy="1130688"/>
          </a:xfrm>
          <a:prstGeom prst="rect">
            <a:avLst/>
          </a:prstGeom>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96</a:t>
            </a:fld>
            <a:endParaRPr lang="en-GB" dirty="0"/>
          </a:p>
        </p:txBody>
      </p:sp>
    </p:spTree>
    <p:extLst>
      <p:ext uri="{BB962C8B-B14F-4D97-AF65-F5344CB8AC3E}">
        <p14:creationId xmlns:p14="http://schemas.microsoft.com/office/powerpoint/2010/main" val="2188293016"/>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44113"/>
            <a:ext cx="8180814" cy="1056653"/>
          </a:xfrm>
        </p:spPr>
        <p:txBody>
          <a:bodyPr>
            <a:normAutofit/>
          </a:bodyPr>
          <a:lstStyle/>
          <a:p>
            <a:r>
              <a:rPr lang="en-GB" sz="2400" b="1" dirty="0">
                <a:latin typeface="Century Gothic" panose="020B0502020202020204" pitchFamily="34" charset="0"/>
              </a:rPr>
              <a:t>Goodnight Mr. Tom by Michelle Magorian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1550239733"/>
              </p:ext>
            </p:extLst>
          </p:nvPr>
        </p:nvGraphicFramePr>
        <p:xfrm>
          <a:off x="3028950" y="1210297"/>
          <a:ext cx="5780514" cy="4852790"/>
        </p:xfrm>
        <a:graphic>
          <a:graphicData uri="http://schemas.openxmlformats.org/drawingml/2006/table">
            <a:tbl>
              <a:tblPr firstRow="1" bandRow="1">
                <a:tableStyleId>{5C22544A-7EE6-4342-B048-85BDC9FD1C3A}</a:tableStyleId>
              </a:tblPr>
              <a:tblGrid>
                <a:gridCol w="2890257">
                  <a:extLst>
                    <a:ext uri="{9D8B030D-6E8A-4147-A177-3AD203B41FA5}">
                      <a16:colId xmlns:a16="http://schemas.microsoft.com/office/drawing/2014/main" val="20000"/>
                    </a:ext>
                  </a:extLst>
                </a:gridCol>
                <a:gridCol w="2890257">
                  <a:extLst>
                    <a:ext uri="{9D8B030D-6E8A-4147-A177-3AD203B41FA5}">
                      <a16:colId xmlns:a16="http://schemas.microsoft.com/office/drawing/2014/main" val="20001"/>
                    </a:ext>
                  </a:extLst>
                </a:gridCol>
              </a:tblGrid>
              <a:tr h="635070">
                <a:tc gridSpan="2">
                  <a:txBody>
                    <a:bodyPr/>
                    <a:lstStyle/>
                    <a:p>
                      <a:r>
                        <a:rPr lang="en-GB" sz="1400" b="0" kern="1200" dirty="0">
                          <a:solidFill>
                            <a:schemeClr val="tx1"/>
                          </a:solidFill>
                          <a:effectLst/>
                          <a:latin typeface="Century Gothic" panose="020B0502020202020204" pitchFamily="34" charset="0"/>
                          <a:ea typeface="+mn-ea"/>
                          <a:cs typeface="+mn-cs"/>
                        </a:rPr>
                        <a:t>As the relationship develops between Mister Tom and William, there is a difference in both of their personalities. Write down at least two main changes in both.</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tc hMerge="1">
                  <a:txBody>
                    <a:bodyPr/>
                    <a:lstStyle/>
                    <a:p>
                      <a:endParaRPr lang="en-GB"/>
                    </a:p>
                  </a:txBody>
                  <a:tcPr/>
                </a:tc>
                <a:extLst>
                  <a:ext uri="{0D108BD9-81ED-4DB2-BD59-A6C34878D82A}">
                    <a16:rowId xmlns:a16="http://schemas.microsoft.com/office/drawing/2014/main" val="10000"/>
                  </a:ext>
                </a:extLst>
              </a:tr>
              <a:tr h="321945">
                <a:tc>
                  <a:txBody>
                    <a:bodyPr/>
                    <a:lstStyle/>
                    <a:p>
                      <a:pPr algn="ctr">
                        <a:spcAft>
                          <a:spcPts val="0"/>
                        </a:spcAft>
                      </a:pPr>
                      <a:r>
                        <a:rPr lang="en-GB" sz="1400" b="1" dirty="0">
                          <a:effectLst/>
                          <a:latin typeface="Century Gothic" panose="020B0502020202020204" pitchFamily="34" charset="0"/>
                          <a:ea typeface="Times New Roman" panose="02020603050405020304" pitchFamily="18" charset="0"/>
                          <a:cs typeface="Times New Roman" panose="02020603050405020304" pitchFamily="18" charset="0"/>
                        </a:rPr>
                        <a:t>Mister Tom</a:t>
                      </a:r>
                      <a:endParaRPr lang="en-GB" sz="14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1400" b="1" dirty="0">
                          <a:effectLst/>
                          <a:latin typeface="Century Gothic" panose="020B0502020202020204" pitchFamily="34" charset="0"/>
                          <a:ea typeface="Times New Roman" panose="02020603050405020304" pitchFamily="18" charset="0"/>
                          <a:cs typeface="Times New Roman" panose="02020603050405020304" pitchFamily="18" charset="0"/>
                        </a:rPr>
                        <a:t>William</a:t>
                      </a:r>
                      <a:endParaRPr lang="en-GB" sz="14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1"/>
                  </a:ext>
                </a:extLst>
              </a:tr>
              <a:tr h="486318">
                <a:tc>
                  <a:txBody>
                    <a:bodyPr/>
                    <a:lstStyle/>
                    <a:p>
                      <a:r>
                        <a:rPr lang="en-GB" sz="1400" dirty="0">
                          <a:latin typeface="Century Gothic" panose="020B0502020202020204" pitchFamily="34" charset="0"/>
                        </a:rPr>
                        <a:t>1</a:t>
                      </a:r>
                    </a:p>
                    <a:p>
                      <a:endParaRPr lang="en-GB" sz="1400" dirty="0">
                        <a:latin typeface="Century Gothic" panose="020B0502020202020204" pitchFamily="34" charset="0"/>
                      </a:endParaRPr>
                    </a:p>
                  </a:txBody>
                  <a:tcPr/>
                </a:tc>
                <a:tc>
                  <a:txBody>
                    <a:bodyPr/>
                    <a:lstStyle/>
                    <a:p>
                      <a:r>
                        <a:rPr lang="en-GB" sz="1400" dirty="0">
                          <a:latin typeface="Century Gothic" panose="020B0502020202020204" pitchFamily="34" charset="0"/>
                        </a:rPr>
                        <a:t>1</a:t>
                      </a:r>
                    </a:p>
                  </a:txBody>
                  <a:tcPr/>
                </a:tc>
                <a:extLst>
                  <a:ext uri="{0D108BD9-81ED-4DB2-BD59-A6C34878D82A}">
                    <a16:rowId xmlns:a16="http://schemas.microsoft.com/office/drawing/2014/main" val="10002"/>
                  </a:ext>
                </a:extLst>
              </a:tr>
              <a:tr h="63507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dirty="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dirty="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dirty="0">
                        <a:latin typeface="Century Gothic" panose="020B050202020202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530343">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r h="63507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latin typeface="Century Gothic" panose="020B0502020202020204" pitchFamily="34" charset="0"/>
                        </a:rPr>
                        <a:t>2</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dirty="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dirty="0">
                        <a:latin typeface="Century Gothic" panose="020B0502020202020204"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latin typeface="Century Gothic" panose="020B0502020202020204" pitchFamily="34" charset="0"/>
                        </a:rPr>
                        <a:t>2</a:t>
                      </a:r>
                    </a:p>
                  </a:txBody>
                  <a:tcPr/>
                </a:tc>
                <a:extLst>
                  <a:ext uri="{0D108BD9-81ED-4DB2-BD59-A6C34878D82A}">
                    <a16:rowId xmlns:a16="http://schemas.microsoft.com/office/drawing/2014/main" val="10005"/>
                  </a:ext>
                </a:extLst>
              </a:tr>
              <a:tr h="643891">
                <a:tc>
                  <a:txBody>
                    <a:bodyPr/>
                    <a:lstStyle/>
                    <a:p>
                      <a:endParaRPr lang="en-GB" sz="1400" dirty="0">
                        <a:latin typeface="Century Gothic" panose="020B0502020202020204" pitchFamily="34" charset="0"/>
                      </a:endParaRPr>
                    </a:p>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r h="643891">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7"/>
                  </a:ext>
                </a:extLst>
              </a:tr>
            </a:tbl>
          </a:graphicData>
        </a:graphic>
      </p:graphicFrame>
      <p:sp>
        <p:nvSpPr>
          <p:cNvPr id="7" name="TextBox 6"/>
          <p:cNvSpPr txBox="1"/>
          <p:nvPr/>
        </p:nvSpPr>
        <p:spPr>
          <a:xfrm>
            <a:off x="435069" y="1300766"/>
            <a:ext cx="2021707" cy="738664"/>
          </a:xfrm>
          <a:prstGeom prst="rect">
            <a:avLst/>
          </a:prstGeom>
          <a:noFill/>
        </p:spPr>
        <p:txBody>
          <a:bodyPr wrap="none" rtlCol="0">
            <a:spAutoFit/>
          </a:bodyPr>
          <a:lstStyle/>
          <a:p>
            <a:r>
              <a:rPr lang="en-GB" sz="1400" b="1" dirty="0">
                <a:latin typeface="Century Gothic" panose="020B0502020202020204" pitchFamily="34" charset="0"/>
              </a:rPr>
              <a:t>Writing- based</a:t>
            </a:r>
          </a:p>
          <a:p>
            <a:r>
              <a:rPr lang="en-GB" sz="1400" b="1" dirty="0">
                <a:latin typeface="Century Gothic" panose="020B0502020202020204" pitchFamily="34" charset="0"/>
              </a:rPr>
              <a:t>Questions to explore </a:t>
            </a:r>
          </a:p>
          <a:p>
            <a:r>
              <a:rPr lang="en-GB" sz="1400" b="1" dirty="0">
                <a:latin typeface="Century Gothic" panose="020B0502020202020204" pitchFamily="34" charset="0"/>
              </a:rPr>
              <a:t>with your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6144" y="5096351"/>
            <a:ext cx="1289778" cy="1260000"/>
          </a:xfrm>
          <a:prstGeom prst="rect">
            <a:avLst/>
          </a:prstGeom>
        </p:spPr>
      </p:pic>
      <p:pic>
        <p:nvPicPr>
          <p:cNvPr id="9" name="Picture 8" descr="http://aplaceformybooks.files.wordpress.com/2012/02/goodnightmrtom1.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3076" y="2209024"/>
            <a:ext cx="1865692" cy="2482414"/>
          </a:xfrm>
          <a:prstGeom prst="rect">
            <a:avLst/>
          </a:prstGeom>
          <a:noFill/>
          <a:ln>
            <a:noFill/>
          </a:ln>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45922" y="5119624"/>
            <a:ext cx="1288800" cy="1236727"/>
          </a:xfrm>
          <a:prstGeom prst="rect">
            <a:avLst/>
          </a:prstGeom>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97</a:t>
            </a:fld>
            <a:endParaRPr lang="en-GB" dirty="0"/>
          </a:p>
        </p:txBody>
      </p:sp>
    </p:spTree>
    <p:extLst>
      <p:ext uri="{BB962C8B-B14F-4D97-AF65-F5344CB8AC3E}">
        <p14:creationId xmlns:p14="http://schemas.microsoft.com/office/powerpoint/2010/main" val="201900577"/>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244113"/>
            <a:ext cx="8180814" cy="1056653"/>
          </a:xfrm>
        </p:spPr>
        <p:txBody>
          <a:bodyPr>
            <a:normAutofit/>
          </a:bodyPr>
          <a:lstStyle/>
          <a:p>
            <a:r>
              <a:rPr lang="en-GB" sz="2400" b="1" dirty="0">
                <a:latin typeface="Century Gothic" panose="020B0502020202020204" pitchFamily="34" charset="0"/>
              </a:rPr>
              <a:t>Goodnight Mr. Tom by Michelle Magorian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675764970"/>
              </p:ext>
            </p:extLst>
          </p:nvPr>
        </p:nvGraphicFramePr>
        <p:xfrm>
          <a:off x="3028950" y="1442433"/>
          <a:ext cx="5780514" cy="4898228"/>
        </p:xfrm>
        <a:graphic>
          <a:graphicData uri="http://schemas.openxmlformats.org/drawingml/2006/table">
            <a:tbl>
              <a:tblPr firstRow="1" bandRow="1">
                <a:tableStyleId>{5C22544A-7EE6-4342-B048-85BDC9FD1C3A}</a:tableStyleId>
              </a:tblPr>
              <a:tblGrid>
                <a:gridCol w="5780514">
                  <a:extLst>
                    <a:ext uri="{9D8B030D-6E8A-4147-A177-3AD203B41FA5}">
                      <a16:colId xmlns:a16="http://schemas.microsoft.com/office/drawing/2014/main" val="20000"/>
                    </a:ext>
                  </a:extLst>
                </a:gridCol>
              </a:tblGrid>
              <a:tr h="834783">
                <a:tc>
                  <a:txBody>
                    <a:bodyPr/>
                    <a:lstStyle/>
                    <a:p>
                      <a:r>
                        <a:rPr lang="en-GB" sz="1400" b="0" kern="1200" dirty="0">
                          <a:solidFill>
                            <a:schemeClr val="tx1"/>
                          </a:solidFill>
                          <a:effectLst/>
                          <a:latin typeface="Century Gothic" panose="020B0502020202020204" pitchFamily="34" charset="0"/>
                          <a:ea typeface="+mn-ea"/>
                          <a:cs typeface="+mn-cs"/>
                        </a:rPr>
                        <a:t>What strategy/</a:t>
                      </a:r>
                      <a:r>
                        <a:rPr lang="en-GB" sz="1400" b="0" kern="1200" baseline="0" dirty="0">
                          <a:solidFill>
                            <a:schemeClr val="tx1"/>
                          </a:solidFill>
                          <a:effectLst/>
                          <a:latin typeface="Century Gothic" panose="020B0502020202020204" pitchFamily="34" charset="0"/>
                          <a:ea typeface="+mn-ea"/>
                          <a:cs typeface="+mn-cs"/>
                        </a:rPr>
                        <a:t> ies has the author used to build the relationship between Mr. Tom and William?</a:t>
                      </a:r>
                      <a:r>
                        <a:rPr lang="en-GB" sz="1400" b="0" kern="1200" dirty="0">
                          <a:solidFill>
                            <a:schemeClr val="tx1"/>
                          </a:solidFill>
                          <a:effectLst/>
                          <a:latin typeface="Century Gothic" panose="020B0502020202020204" pitchFamily="34" charset="0"/>
                          <a:ea typeface="+mn-ea"/>
                          <a:cs typeface="+mn-cs"/>
                        </a:rPr>
                        <a:t> Don’t forget he didn’t want William in the first place and in the end he desperately wanted to keep him.</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565498">
                <a:tc>
                  <a:txBody>
                    <a:bodyPr/>
                    <a:lstStyle/>
                    <a:p>
                      <a:pPr algn="ctr">
                        <a:spcAft>
                          <a:spcPts val="0"/>
                        </a:spcAft>
                      </a:pPr>
                      <a:endParaRPr lang="en-GB" sz="1400" dirty="0">
                        <a:effectLst/>
                        <a:latin typeface="Century Gothic" panose="020B0502020202020204" pitchFamily="34" charset="0"/>
                        <a:ea typeface="Calibri" panose="020F0502020204030204" pitchFamily="34" charset="0"/>
                        <a:cs typeface="Times New Roman" panose="02020603050405020304" pitchFamily="18" charset="0"/>
                      </a:endParaRPr>
                    </a:p>
                    <a:p>
                      <a:pPr algn="ctr">
                        <a:spcAft>
                          <a:spcPts val="0"/>
                        </a:spcAft>
                      </a:pPr>
                      <a:endParaRPr lang="en-GB" sz="1400" dirty="0">
                        <a:effectLst/>
                        <a:latin typeface="Century Gothic" panose="020B0502020202020204" pitchFamily="34" charset="0"/>
                        <a:ea typeface="Calibri" panose="020F0502020204030204" pitchFamily="34" charset="0"/>
                        <a:cs typeface="Times New Roman" panose="02020603050405020304" pitchFamily="18" charset="0"/>
                      </a:endParaRPr>
                    </a:p>
                    <a:p>
                      <a:pPr algn="ctr">
                        <a:spcAft>
                          <a:spcPts val="0"/>
                        </a:spcAft>
                      </a:pPr>
                      <a:endParaRPr lang="en-GB" sz="1400" dirty="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1"/>
                  </a:ext>
                </a:extLst>
              </a:tr>
              <a:tr h="646284">
                <a:tc>
                  <a:txBody>
                    <a:bodyPr/>
                    <a:lstStyle/>
                    <a:p>
                      <a:endParaRPr lang="en-GB" sz="1400" dirty="0">
                        <a:latin typeface="Century Gothic" panose="020B0502020202020204" pitchFamily="34" charset="0"/>
                      </a:endParaRPr>
                    </a:p>
                    <a:p>
                      <a:endParaRPr lang="en-GB" sz="1400" dirty="0">
                        <a:latin typeface="Century Gothic" panose="020B0502020202020204" pitchFamily="34" charset="0"/>
                      </a:endParaRPr>
                    </a:p>
                    <a:p>
                      <a:endParaRPr lang="en-GB" sz="1400" dirty="0">
                        <a:latin typeface="Century Gothic" panose="020B0502020202020204" pitchFamily="34" charset="0"/>
                      </a:endParaRPr>
                    </a:p>
                  </a:txBody>
                  <a:tcPr/>
                </a:tc>
                <a:extLst>
                  <a:ext uri="{0D108BD9-81ED-4DB2-BD59-A6C34878D82A}">
                    <a16:rowId xmlns:a16="http://schemas.microsoft.com/office/drawing/2014/main" val="10002"/>
                  </a:ext>
                </a:extLst>
              </a:tr>
              <a:tr h="646284">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dirty="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dirty="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539708">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r h="655260">
                <a:tc>
                  <a:txBody>
                    <a:bodyPr/>
                    <a:lstStyle/>
                    <a:p>
                      <a:endParaRPr lang="en-GB" sz="1400" dirty="0">
                        <a:latin typeface="Century Gothic" panose="020B0502020202020204" pitchFamily="34" charset="0"/>
                      </a:endParaRPr>
                    </a:p>
                    <a:p>
                      <a:endParaRPr lang="en-GB" sz="1400" dirty="0">
                        <a:latin typeface="Century Gothic" panose="020B0502020202020204" pitchFamily="34" charset="0"/>
                      </a:endParaRPr>
                    </a:p>
                  </a:txBody>
                  <a:tcPr/>
                </a:tc>
                <a:extLst>
                  <a:ext uri="{0D108BD9-81ED-4DB2-BD59-A6C34878D82A}">
                    <a16:rowId xmlns:a16="http://schemas.microsoft.com/office/drawing/2014/main" val="10005"/>
                  </a:ext>
                </a:extLst>
              </a:tr>
              <a:tr h="65526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bl>
          </a:graphicData>
        </a:graphic>
      </p:graphicFrame>
      <p:sp>
        <p:nvSpPr>
          <p:cNvPr id="7" name="TextBox 6"/>
          <p:cNvSpPr txBox="1"/>
          <p:nvPr/>
        </p:nvSpPr>
        <p:spPr>
          <a:xfrm>
            <a:off x="402809" y="1615842"/>
            <a:ext cx="2021707" cy="738664"/>
          </a:xfrm>
          <a:prstGeom prst="rect">
            <a:avLst/>
          </a:prstGeom>
          <a:noFill/>
        </p:spPr>
        <p:txBody>
          <a:bodyPr wrap="none" rtlCol="0">
            <a:spAutoFit/>
          </a:bodyPr>
          <a:lstStyle/>
          <a:p>
            <a:r>
              <a:rPr lang="en-GB" sz="1400" b="1" dirty="0">
                <a:latin typeface="Century Gothic" panose="020B0502020202020204" pitchFamily="34" charset="0"/>
              </a:rPr>
              <a:t>Writing – based</a:t>
            </a:r>
          </a:p>
          <a:p>
            <a:r>
              <a:rPr lang="en-GB" sz="1400" b="1" dirty="0">
                <a:latin typeface="Century Gothic" panose="020B0502020202020204" pitchFamily="34" charset="0"/>
              </a:rPr>
              <a:t>Questions to explore </a:t>
            </a:r>
          </a:p>
          <a:p>
            <a:r>
              <a:rPr lang="en-GB" sz="1400" b="1" dirty="0">
                <a:latin typeface="Century Gothic" panose="020B0502020202020204" pitchFamily="34" charset="0"/>
              </a:rPr>
              <a:t>with your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2395" y="5314326"/>
            <a:ext cx="1288800" cy="1259045"/>
          </a:xfrm>
          <a:prstGeom prst="rect">
            <a:avLst/>
          </a:prstGeom>
        </p:spPr>
      </p:pic>
      <p:pic>
        <p:nvPicPr>
          <p:cNvPr id="9" name="Picture 8" descr="http://aplaceformybooks.files.wordpress.com/2012/02/goodnightmrtom1.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0816" y="2466601"/>
            <a:ext cx="1865692" cy="2482414"/>
          </a:xfrm>
          <a:prstGeom prst="rect">
            <a:avLst/>
          </a:prstGeom>
          <a:noFill/>
          <a:ln>
            <a:noFill/>
          </a:ln>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97250" y="5314326"/>
            <a:ext cx="1288800" cy="1236727"/>
          </a:xfrm>
          <a:prstGeom prst="rect">
            <a:avLst/>
          </a:prstGeom>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98</a:t>
            </a:fld>
            <a:endParaRPr lang="en-GB" dirty="0"/>
          </a:p>
        </p:txBody>
      </p:sp>
    </p:spTree>
    <p:extLst>
      <p:ext uri="{BB962C8B-B14F-4D97-AF65-F5344CB8AC3E}">
        <p14:creationId xmlns:p14="http://schemas.microsoft.com/office/powerpoint/2010/main" val="1869797389"/>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351" y="365126"/>
            <a:ext cx="8307659" cy="649635"/>
          </a:xfrm>
        </p:spPr>
        <p:txBody>
          <a:bodyPr>
            <a:normAutofit/>
          </a:bodyPr>
          <a:lstStyle/>
          <a:p>
            <a:r>
              <a:rPr lang="en-GB" sz="2400" b="1" dirty="0">
                <a:latin typeface="Century Gothic" panose="020B0502020202020204" pitchFamily="34" charset="0"/>
              </a:rPr>
              <a:t>Goodnight Mr. Tom by Michelle Magorian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3935852588"/>
              </p:ext>
            </p:extLst>
          </p:nvPr>
        </p:nvGraphicFramePr>
        <p:xfrm>
          <a:off x="2995612" y="1073538"/>
          <a:ext cx="5519738" cy="4526272"/>
        </p:xfrm>
        <a:graphic>
          <a:graphicData uri="http://schemas.openxmlformats.org/drawingml/2006/table">
            <a:tbl>
              <a:tblPr firstRow="1" bandRow="1">
                <a:tableStyleId>{5C22544A-7EE6-4342-B048-85BDC9FD1C3A}</a:tableStyleId>
              </a:tblPr>
              <a:tblGrid>
                <a:gridCol w="2759869">
                  <a:extLst>
                    <a:ext uri="{9D8B030D-6E8A-4147-A177-3AD203B41FA5}">
                      <a16:colId xmlns:a16="http://schemas.microsoft.com/office/drawing/2014/main" val="20000"/>
                    </a:ext>
                  </a:extLst>
                </a:gridCol>
                <a:gridCol w="2759869">
                  <a:extLst>
                    <a:ext uri="{9D8B030D-6E8A-4147-A177-3AD203B41FA5}">
                      <a16:colId xmlns:a16="http://schemas.microsoft.com/office/drawing/2014/main" val="20001"/>
                    </a:ext>
                  </a:extLst>
                </a:gridCol>
              </a:tblGrid>
              <a:tr h="370840">
                <a:tc gridSpan="2">
                  <a:txBody>
                    <a:bodyPr/>
                    <a:lstStyle/>
                    <a:p>
                      <a:r>
                        <a:rPr lang="en-GB" sz="1400" b="0" kern="1200" dirty="0">
                          <a:solidFill>
                            <a:schemeClr val="tx1"/>
                          </a:solidFill>
                          <a:effectLst/>
                          <a:latin typeface="Century Gothic" panose="020B0502020202020204" pitchFamily="34" charset="0"/>
                          <a:ea typeface="+mn-ea"/>
                          <a:cs typeface="+mn-cs"/>
                        </a:rPr>
                        <a:t>If you could meet</a:t>
                      </a:r>
                      <a:r>
                        <a:rPr lang="en-GB" sz="1400" b="0" kern="1200" baseline="0" dirty="0">
                          <a:solidFill>
                            <a:schemeClr val="tx1"/>
                          </a:solidFill>
                          <a:effectLst/>
                          <a:latin typeface="Century Gothic" panose="020B0502020202020204" pitchFamily="34" charset="0"/>
                          <a:ea typeface="+mn-ea"/>
                          <a:cs typeface="+mn-cs"/>
                        </a:rPr>
                        <a:t> the author, Michelle Magorian, is there anything you would want to ask her and is there some part of the book you’d ask her to re-write</a:t>
                      </a:r>
                      <a:r>
                        <a:rPr lang="en-GB" sz="1400" b="0" kern="1200" dirty="0">
                          <a:solidFill>
                            <a:schemeClr val="tx1"/>
                          </a:solidFill>
                          <a:effectLst/>
                          <a:latin typeface="Century Gothic" panose="020B0502020202020204" pitchFamily="34" charset="0"/>
                          <a:ea typeface="+mn-ea"/>
                          <a:cs typeface="+mn-cs"/>
                        </a:rPr>
                        <a:t>?</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tc hMerge="1">
                  <a:txBody>
                    <a:bodyPr/>
                    <a:lstStyle/>
                    <a:p>
                      <a:endParaRPr lang="en-GB"/>
                    </a:p>
                  </a:txBody>
                  <a:tcPr/>
                </a:tc>
                <a:extLst>
                  <a:ext uri="{0D108BD9-81ED-4DB2-BD59-A6C34878D82A}">
                    <a16:rowId xmlns:a16="http://schemas.microsoft.com/office/drawing/2014/main" val="10000"/>
                  </a:ext>
                </a:extLst>
              </a:tr>
              <a:tr h="409574">
                <a:tc>
                  <a:txBody>
                    <a:bodyPr/>
                    <a:lstStyle/>
                    <a:p>
                      <a:r>
                        <a:rPr lang="en-GB" sz="1400" b="1" dirty="0">
                          <a:latin typeface="Century Gothic" panose="020B0502020202020204" pitchFamily="34" charset="0"/>
                        </a:rPr>
                        <a:t>Questions for Michelle</a:t>
                      </a:r>
                      <a:r>
                        <a:rPr lang="en-GB" sz="1400" b="1" baseline="0" dirty="0">
                          <a:latin typeface="Century Gothic" panose="020B0502020202020204" pitchFamily="34" charset="0"/>
                        </a:rPr>
                        <a:t> Magorian</a:t>
                      </a:r>
                      <a:endParaRPr lang="en-GB" sz="1400" b="1" dirty="0">
                        <a:latin typeface="Century Gothic" panose="020B0502020202020204" pitchFamily="34" charset="0"/>
                      </a:endParaRPr>
                    </a:p>
                  </a:txBody>
                  <a:tcPr/>
                </a:tc>
                <a:tc>
                  <a:txBody>
                    <a:bodyPr/>
                    <a:lstStyle/>
                    <a:p>
                      <a:r>
                        <a:rPr lang="en-GB" sz="1400" b="1" dirty="0">
                          <a:latin typeface="Century Gothic" panose="020B0502020202020204" pitchFamily="34" charset="0"/>
                        </a:rPr>
                        <a:t>What would you like her to re-think?</a:t>
                      </a:r>
                    </a:p>
                  </a:txBody>
                  <a:tcPr/>
                </a:tc>
                <a:extLst>
                  <a:ext uri="{0D108BD9-81ED-4DB2-BD59-A6C34878D82A}">
                    <a16:rowId xmlns:a16="http://schemas.microsoft.com/office/drawing/2014/main" val="10001"/>
                  </a:ext>
                </a:extLst>
              </a:tr>
              <a:tr h="409574">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2"/>
                  </a:ext>
                </a:extLst>
              </a:tr>
              <a:tr h="409574">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409574">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r h="409574">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5"/>
                  </a:ext>
                </a:extLst>
              </a:tr>
              <a:tr h="409574">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r h="409574">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7"/>
                  </a:ext>
                </a:extLst>
              </a:tr>
              <a:tr h="409574">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8"/>
                  </a:ext>
                </a:extLst>
              </a:tr>
              <a:tr h="409574">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9"/>
                  </a:ext>
                </a:extLst>
              </a:tr>
            </a:tbl>
          </a:graphicData>
        </a:graphic>
      </p:graphicFrame>
      <p:sp>
        <p:nvSpPr>
          <p:cNvPr id="7" name="TextBox 6"/>
          <p:cNvSpPr txBox="1"/>
          <p:nvPr/>
        </p:nvSpPr>
        <p:spPr>
          <a:xfrm>
            <a:off x="481051" y="1334679"/>
            <a:ext cx="2021707" cy="523220"/>
          </a:xfrm>
          <a:prstGeom prst="rect">
            <a:avLst/>
          </a:prstGeom>
          <a:noFill/>
        </p:spPr>
        <p:txBody>
          <a:bodyPr wrap="none" rtlCol="0">
            <a:spAutoFit/>
          </a:bodyPr>
          <a:lstStyle/>
          <a:p>
            <a:r>
              <a:rPr lang="en-GB" sz="1400" b="1" dirty="0">
                <a:latin typeface="Century Gothic" panose="020B0502020202020204" pitchFamily="34" charset="0"/>
              </a:rPr>
              <a:t>Questions to explore </a:t>
            </a:r>
          </a:p>
          <a:p>
            <a:r>
              <a:rPr lang="en-GB" sz="1400" b="1" dirty="0">
                <a:latin typeface="Century Gothic" panose="020B0502020202020204" pitchFamily="34" charset="0"/>
              </a:rPr>
              <a:t>with the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6334" y="4764685"/>
            <a:ext cx="1289778" cy="1260000"/>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1573" y="2177817"/>
            <a:ext cx="2019300" cy="2266950"/>
          </a:xfrm>
          <a:prstGeom prst="rect">
            <a:avLst/>
          </a:prstGeom>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99</a:t>
            </a:fld>
            <a:endParaRPr lang="en-GB" dirty="0"/>
          </a:p>
        </p:txBody>
      </p:sp>
    </p:spTree>
    <p:extLst>
      <p:ext uri="{BB962C8B-B14F-4D97-AF65-F5344CB8AC3E}">
        <p14:creationId xmlns:p14="http://schemas.microsoft.com/office/powerpoint/2010/main" val="4227730107"/>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635319"/>
            <a:ext cx="7772400" cy="2387600"/>
          </a:xfrm>
        </p:spPr>
        <p:txBody>
          <a:bodyPr>
            <a:normAutofit/>
          </a:bodyPr>
          <a:lstStyle/>
          <a:p>
            <a:r>
              <a:rPr lang="en-GB" sz="4400" b="1" dirty="0">
                <a:solidFill>
                  <a:srgbClr val="0070C0"/>
                </a:solidFill>
                <a:latin typeface="Century Gothic" panose="020B0502020202020204" pitchFamily="34" charset="0"/>
              </a:rPr>
              <a:t>Examples to use with </a:t>
            </a:r>
            <a:br>
              <a:rPr lang="en-GB" sz="4400" b="1" dirty="0">
                <a:solidFill>
                  <a:srgbClr val="0070C0"/>
                </a:solidFill>
                <a:latin typeface="Century Gothic" panose="020B0502020202020204" pitchFamily="34" charset="0"/>
              </a:rPr>
            </a:br>
            <a:r>
              <a:rPr lang="en-GB" sz="4400" b="1" dirty="0">
                <a:solidFill>
                  <a:srgbClr val="0070C0"/>
                </a:solidFill>
                <a:latin typeface="Century Gothic" panose="020B0502020202020204" pitchFamily="34" charset="0"/>
              </a:rPr>
              <a:t>Upper Key Stage Two</a:t>
            </a:r>
          </a:p>
        </p:txBody>
      </p:sp>
      <p:sp>
        <p:nvSpPr>
          <p:cNvPr id="3" name="Subtitle 2"/>
          <p:cNvSpPr>
            <a:spLocks noGrp="1"/>
          </p:cNvSpPr>
          <p:nvPr>
            <p:ph type="subTitle" idx="1"/>
          </p:nvPr>
        </p:nvSpPr>
        <p:spPr>
          <a:xfrm>
            <a:off x="1143000" y="4259960"/>
            <a:ext cx="6858000" cy="1655762"/>
          </a:xfrm>
        </p:spPr>
        <p:txBody>
          <a:bodyPr>
            <a:normAutofit/>
          </a:bodyPr>
          <a:lstStyle/>
          <a:p>
            <a:r>
              <a:rPr lang="en-GB" sz="2800" dirty="0">
                <a:latin typeface="Century Gothic" panose="020B0502020202020204" pitchFamily="34" charset="0"/>
              </a:rPr>
              <a:t>Rose Blanche</a:t>
            </a:r>
          </a:p>
          <a:p>
            <a:r>
              <a:rPr lang="en-GB" sz="2800" dirty="0">
                <a:latin typeface="Century Gothic" panose="020B0502020202020204" pitchFamily="34" charset="0"/>
              </a:rPr>
              <a:t>by Roberto Innocenti</a:t>
            </a:r>
          </a:p>
        </p:txBody>
      </p:sp>
      <p:pic>
        <p:nvPicPr>
          <p:cNvPr id="4" name="Picture 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57950" y="195493"/>
            <a:ext cx="2476304" cy="174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Footer Placeholder 4"/>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100</a:t>
            </a:fld>
            <a:endParaRPr lang="en-GB" dirty="0"/>
          </a:p>
        </p:txBody>
      </p:sp>
    </p:spTree>
    <p:extLst>
      <p:ext uri="{BB962C8B-B14F-4D97-AF65-F5344CB8AC3E}">
        <p14:creationId xmlns:p14="http://schemas.microsoft.com/office/powerpoint/2010/main" val="453151126"/>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0293" y="365126"/>
            <a:ext cx="8385717" cy="950767"/>
          </a:xfrm>
        </p:spPr>
        <p:txBody>
          <a:bodyPr>
            <a:normAutofit/>
          </a:bodyPr>
          <a:lstStyle/>
          <a:p>
            <a:r>
              <a:rPr lang="en-GB" sz="2400" b="1" dirty="0">
                <a:latin typeface="Century Gothic" panose="020B0502020202020204" pitchFamily="34" charset="0"/>
              </a:rPr>
              <a:t>Rose Blanche by Roberto Innocenti</a:t>
            </a:r>
          </a:p>
        </p:txBody>
      </p:sp>
      <p:sp>
        <p:nvSpPr>
          <p:cNvPr id="5" name="Content Placeholder 4"/>
          <p:cNvSpPr>
            <a:spLocks noGrp="1"/>
          </p:cNvSpPr>
          <p:nvPr>
            <p:ph sz="half" idx="1"/>
          </p:nvPr>
        </p:nvSpPr>
        <p:spPr>
          <a:xfrm>
            <a:off x="4572000" y="1480955"/>
            <a:ext cx="3886200" cy="4351338"/>
          </a:xfrm>
        </p:spPr>
        <p:txBody>
          <a:bodyPr>
            <a:normAutofit/>
          </a:bodyPr>
          <a:lstStyle/>
          <a:p>
            <a:r>
              <a:rPr lang="en-GB" sz="1600" dirty="0">
                <a:latin typeface="Century Gothic" panose="020B0502020202020204" pitchFamily="34" charset="0"/>
              </a:rPr>
              <a:t>Provide learners with enough time to: read the book, understand it, talk to others about it, think of its implications and enjoy it.</a:t>
            </a:r>
          </a:p>
          <a:p>
            <a:r>
              <a:rPr lang="en-GB" sz="1600" dirty="0">
                <a:latin typeface="Century Gothic" panose="020B0502020202020204" pitchFamily="34" charset="0"/>
              </a:rPr>
              <a:t>Consider the cover of this book. Why does it give a sense that it will not be a happy book?</a:t>
            </a:r>
          </a:p>
          <a:p>
            <a:r>
              <a:rPr lang="en-GB" sz="1600" dirty="0">
                <a:latin typeface="Century Gothic" panose="020B0502020202020204" pitchFamily="34" charset="0"/>
              </a:rPr>
              <a:t>How do you feel when it says that the villagers were happy about going to war? Is there a time when going to war can be justified?</a:t>
            </a:r>
          </a:p>
          <a:p>
            <a:r>
              <a:rPr lang="en-GB" sz="1600" dirty="0">
                <a:latin typeface="Century Gothic" panose="020B0502020202020204" pitchFamily="34" charset="0"/>
              </a:rPr>
              <a:t>Does the fact that Rose Blanche is German impact on your sympathies for her plight?</a:t>
            </a:r>
          </a:p>
          <a:p>
            <a:endParaRPr lang="en-GB" sz="1600" dirty="0">
              <a:latin typeface="Century Gothic" panose="020B0502020202020204" pitchFamily="34" charset="0"/>
            </a:endParaRPr>
          </a:p>
          <a:p>
            <a:endParaRPr lang="en-GB" sz="1600" dirty="0">
              <a:latin typeface="Century Gothic" panose="020B0502020202020204" pitchFamily="34" charset="0"/>
            </a:endParaRPr>
          </a:p>
          <a:p>
            <a:endParaRPr lang="en-GB"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35920" y="4834322"/>
            <a:ext cx="1289778" cy="1260000"/>
          </a:xfrm>
          <a:prstGeom prst="rect">
            <a:avLst/>
          </a:prstGeom>
        </p:spPr>
      </p:pic>
      <p:pic>
        <p:nvPicPr>
          <p:cNvPr id="8" name="Picture 7" descr="C:\Users\CLIVED~1\AppData\Local\Temp\Rar$DIa0.048\cover.png"/>
          <p:cNvPicPr/>
          <p:nvPr/>
        </p:nvPicPr>
        <p:blipFill>
          <a:blip r:embed="rId3">
            <a:extLst>
              <a:ext uri="{28A0092B-C50C-407E-A947-70E740481C1C}">
                <a14:useLocalDpi xmlns:a14="http://schemas.microsoft.com/office/drawing/2010/main" val="0"/>
              </a:ext>
            </a:extLst>
          </a:blip>
          <a:srcRect/>
          <a:stretch>
            <a:fillRect/>
          </a:stretch>
        </p:blipFill>
        <p:spPr bwMode="auto">
          <a:xfrm>
            <a:off x="1401513" y="1628381"/>
            <a:ext cx="2084442" cy="2977294"/>
          </a:xfrm>
          <a:prstGeom prst="rect">
            <a:avLst/>
          </a:prstGeom>
          <a:noFill/>
          <a:ln>
            <a:noFill/>
          </a:ln>
        </p:spPr>
      </p:pic>
      <p:sp>
        <p:nvSpPr>
          <p:cNvPr id="4" name="Footer Placeholder 3"/>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101</a:t>
            </a:fld>
            <a:endParaRPr lang="en-GB" dirty="0"/>
          </a:p>
        </p:txBody>
      </p:sp>
    </p:spTree>
    <p:extLst>
      <p:ext uri="{BB962C8B-B14F-4D97-AF65-F5344CB8AC3E}">
        <p14:creationId xmlns:p14="http://schemas.microsoft.com/office/powerpoint/2010/main" val="3570688893"/>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8128984" cy="813183"/>
          </a:xfrm>
        </p:spPr>
        <p:txBody>
          <a:bodyPr>
            <a:normAutofit/>
          </a:bodyPr>
          <a:lstStyle/>
          <a:p>
            <a:r>
              <a:rPr lang="en-GB" sz="2400" b="1" dirty="0">
                <a:latin typeface="Century Gothic" panose="020B0502020202020204" pitchFamily="34" charset="0"/>
              </a:rPr>
              <a:t>Rose Blanche by Roberto Innocenti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1930185893"/>
              </p:ext>
            </p:extLst>
          </p:nvPr>
        </p:nvGraphicFramePr>
        <p:xfrm>
          <a:off x="3028950" y="1479566"/>
          <a:ext cx="5519737" cy="3982720"/>
        </p:xfrm>
        <a:graphic>
          <a:graphicData uri="http://schemas.openxmlformats.org/drawingml/2006/table">
            <a:tbl>
              <a:tblPr firstRow="1" bandRow="1">
                <a:tableStyleId>{5C22544A-7EE6-4342-B048-85BDC9FD1C3A}</a:tableStyleId>
              </a:tblPr>
              <a:tblGrid>
                <a:gridCol w="5519737">
                  <a:extLst>
                    <a:ext uri="{9D8B030D-6E8A-4147-A177-3AD203B41FA5}">
                      <a16:colId xmlns:a16="http://schemas.microsoft.com/office/drawing/2014/main" val="20000"/>
                    </a:ext>
                  </a:extLst>
                </a:gridCol>
              </a:tblGrid>
              <a:tr h="370840">
                <a:tc>
                  <a:txBody>
                    <a:bodyPr/>
                    <a:lstStyle/>
                    <a:p>
                      <a:r>
                        <a:rPr lang="en-GB" sz="1400" b="0" kern="1200" dirty="0">
                          <a:solidFill>
                            <a:schemeClr val="tx1"/>
                          </a:solidFill>
                          <a:effectLst/>
                          <a:latin typeface="Century Gothic" panose="020B0502020202020204" pitchFamily="34" charset="0"/>
                          <a:ea typeface="+mn-ea"/>
                          <a:cs typeface="+mn-cs"/>
                        </a:rPr>
                        <a:t>At the beginning of the book people were tolerant of queueing for food but as the book moves on they are impatient with queueing. Why do think this is?</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1"/>
                  </a:ext>
                </a:extLst>
              </a:tr>
              <a:tr h="370840">
                <a:tc>
                  <a:txBody>
                    <a:bodyPr/>
                    <a:lstStyle/>
                    <a:p>
                      <a:r>
                        <a:rPr lang="en-GB" sz="1400" kern="1200" dirty="0">
                          <a:solidFill>
                            <a:schemeClr val="dk1"/>
                          </a:solidFill>
                          <a:effectLst/>
                          <a:latin typeface="Century Gothic" panose="020B0502020202020204" pitchFamily="34" charset="0"/>
                          <a:ea typeface="+mn-ea"/>
                          <a:cs typeface="+mn-cs"/>
                        </a:rPr>
                        <a:t>There are many references to the fat mayor throughout the book. Piece together these references and write a brief character description of him. </a:t>
                      </a:r>
                      <a:endParaRPr lang="en-GB" sz="1400" dirty="0">
                        <a:latin typeface="Century Gothic" panose="020B0502020202020204" pitchFamily="34" charset="0"/>
                      </a:endParaRPr>
                    </a:p>
                  </a:txBody>
                  <a:tcPr/>
                </a:tc>
                <a:extLst>
                  <a:ext uri="{0D108BD9-81ED-4DB2-BD59-A6C34878D82A}">
                    <a16:rowId xmlns:a16="http://schemas.microsoft.com/office/drawing/2014/main" val="10002"/>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370840">
                <a:tc>
                  <a:txBody>
                    <a:bodyPr/>
                    <a:lstStyle/>
                    <a:p>
                      <a:r>
                        <a:rPr lang="en-GB" sz="1400" kern="1200" dirty="0">
                          <a:solidFill>
                            <a:schemeClr val="dk1"/>
                          </a:solidFill>
                          <a:effectLst/>
                          <a:latin typeface="Century Gothic" panose="020B0502020202020204" pitchFamily="34" charset="0"/>
                          <a:ea typeface="+mn-ea"/>
                          <a:cs typeface="+mn-cs"/>
                        </a:rPr>
                        <a:t>Why do you think that ‘.. one morning the whole town decided to leave’? </a:t>
                      </a:r>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5"/>
                  </a:ext>
                </a:extLst>
              </a:tr>
              <a:tr h="370840">
                <a:tc>
                  <a:txBody>
                    <a:bodyPr/>
                    <a:lstStyle/>
                    <a:p>
                      <a:r>
                        <a:rPr lang="en-GB" sz="1400" kern="1200" dirty="0">
                          <a:solidFill>
                            <a:schemeClr val="dk1"/>
                          </a:solidFill>
                          <a:effectLst/>
                          <a:latin typeface="Century Gothic" panose="020B0502020202020204" pitchFamily="34" charset="0"/>
                          <a:ea typeface="+mn-ea"/>
                          <a:cs typeface="+mn-cs"/>
                        </a:rPr>
                        <a:t>Who do you think the ‘different’ soldiers were that came through the town? </a:t>
                      </a:r>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7"/>
                  </a:ext>
                </a:extLst>
              </a:tr>
            </a:tbl>
          </a:graphicData>
        </a:graphic>
      </p:graphicFrame>
      <p:sp>
        <p:nvSpPr>
          <p:cNvPr id="7" name="TextBox 6"/>
          <p:cNvSpPr txBox="1"/>
          <p:nvPr/>
        </p:nvSpPr>
        <p:spPr>
          <a:xfrm>
            <a:off x="411440" y="1479566"/>
            <a:ext cx="2518862" cy="523220"/>
          </a:xfrm>
          <a:prstGeom prst="rect">
            <a:avLst/>
          </a:prstGeom>
          <a:noFill/>
        </p:spPr>
        <p:txBody>
          <a:bodyPr wrap="square" rtlCol="0">
            <a:spAutoFit/>
          </a:bodyPr>
          <a:lstStyle/>
          <a:p>
            <a:r>
              <a:rPr lang="en-GB" sz="1400" b="1" dirty="0">
                <a:latin typeface="Century Gothic" panose="020B0502020202020204" pitchFamily="34" charset="0"/>
              </a:rPr>
              <a:t>General questions to explore with the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8229" y="5278913"/>
            <a:ext cx="1289778" cy="1260000"/>
          </a:xfrm>
          <a:prstGeom prst="rect">
            <a:avLst/>
          </a:prstGeom>
        </p:spPr>
      </p:pic>
      <p:pic>
        <p:nvPicPr>
          <p:cNvPr id="9" name="Picture 8" descr="C:\Users\CLIVED~1\AppData\Local\Temp\Rar$DIa0.048\cover.png"/>
          <p:cNvPicPr/>
          <p:nvPr/>
        </p:nvPicPr>
        <p:blipFill>
          <a:blip r:embed="rId3">
            <a:extLst>
              <a:ext uri="{28A0092B-C50C-407E-A947-70E740481C1C}">
                <a14:useLocalDpi xmlns:a14="http://schemas.microsoft.com/office/drawing/2010/main" val="0"/>
              </a:ext>
            </a:extLst>
          </a:blip>
          <a:srcRect/>
          <a:stretch>
            <a:fillRect/>
          </a:stretch>
        </p:blipFill>
        <p:spPr bwMode="auto">
          <a:xfrm>
            <a:off x="460897" y="2278683"/>
            <a:ext cx="2084442" cy="2977294"/>
          </a:xfrm>
          <a:prstGeom prst="rect">
            <a:avLst/>
          </a:prstGeom>
          <a:noFill/>
          <a:ln>
            <a:noFill/>
          </a:ln>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102</a:t>
            </a:fld>
            <a:endParaRPr lang="en-GB" dirty="0"/>
          </a:p>
        </p:txBody>
      </p:sp>
    </p:spTree>
    <p:extLst>
      <p:ext uri="{BB962C8B-B14F-4D97-AF65-F5344CB8AC3E}">
        <p14:creationId xmlns:p14="http://schemas.microsoft.com/office/powerpoint/2010/main" val="3229598818"/>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8128984" cy="1114440"/>
          </a:xfrm>
        </p:spPr>
        <p:txBody>
          <a:bodyPr>
            <a:normAutofit/>
          </a:bodyPr>
          <a:lstStyle/>
          <a:p>
            <a:r>
              <a:rPr lang="en-GB" sz="2400" b="1" dirty="0">
                <a:latin typeface="Century Gothic" panose="020B0502020202020204" pitchFamily="34" charset="0"/>
              </a:rPr>
              <a:t>Rose Blanche by Roberto Innocenti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3419302771"/>
              </p:ext>
            </p:extLst>
          </p:nvPr>
        </p:nvGraphicFramePr>
        <p:xfrm>
          <a:off x="3028950" y="1685628"/>
          <a:ext cx="5519737" cy="3855720"/>
        </p:xfrm>
        <a:graphic>
          <a:graphicData uri="http://schemas.openxmlformats.org/drawingml/2006/table">
            <a:tbl>
              <a:tblPr firstRow="1" bandRow="1">
                <a:tableStyleId>{5C22544A-7EE6-4342-B048-85BDC9FD1C3A}</a:tableStyleId>
              </a:tblPr>
              <a:tblGrid>
                <a:gridCol w="5519737">
                  <a:extLst>
                    <a:ext uri="{9D8B030D-6E8A-4147-A177-3AD203B41FA5}">
                      <a16:colId xmlns:a16="http://schemas.microsoft.com/office/drawing/2014/main" val="20000"/>
                    </a:ext>
                  </a:extLst>
                </a:gridCol>
              </a:tblGrid>
              <a:tr h="370840">
                <a:tc>
                  <a:txBody>
                    <a:bodyPr/>
                    <a:lstStyle/>
                    <a:p>
                      <a:r>
                        <a:rPr lang="en-GB" sz="1400" b="0" kern="1200" dirty="0">
                          <a:solidFill>
                            <a:schemeClr val="tx1"/>
                          </a:solidFill>
                          <a:effectLst/>
                          <a:latin typeface="Century Gothic" panose="020B0502020202020204" pitchFamily="34" charset="0"/>
                          <a:ea typeface="+mn-ea"/>
                          <a:cs typeface="+mn-cs"/>
                        </a:rPr>
                        <a:t>Write down at least </a:t>
                      </a:r>
                      <a:r>
                        <a:rPr lang="en-GB" sz="1400" b="1" kern="1200" dirty="0">
                          <a:solidFill>
                            <a:schemeClr val="tx1"/>
                          </a:solidFill>
                          <a:effectLst/>
                          <a:latin typeface="Century Gothic" panose="020B0502020202020204" pitchFamily="34" charset="0"/>
                          <a:ea typeface="+mn-ea"/>
                          <a:cs typeface="+mn-cs"/>
                        </a:rPr>
                        <a:t>three</a:t>
                      </a:r>
                      <a:r>
                        <a:rPr lang="en-GB" sz="1400" b="0" kern="1200" dirty="0">
                          <a:solidFill>
                            <a:schemeClr val="tx1"/>
                          </a:solidFill>
                          <a:effectLst/>
                          <a:latin typeface="Century Gothic" panose="020B0502020202020204" pitchFamily="34" charset="0"/>
                          <a:ea typeface="+mn-ea"/>
                          <a:cs typeface="+mn-cs"/>
                        </a:rPr>
                        <a:t> things that initially did not change in Rose’s life after the war started? </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370840">
                <a:tc>
                  <a:txBody>
                    <a:bodyPr/>
                    <a:lstStyle/>
                    <a:p>
                      <a:r>
                        <a:rPr lang="en-GB" sz="1400" b="1" dirty="0">
                          <a:latin typeface="Century Gothic" panose="020B0502020202020204" pitchFamily="34" charset="0"/>
                        </a:rPr>
                        <a:t>1</a:t>
                      </a:r>
                    </a:p>
                  </a:txBody>
                  <a:tcPr/>
                </a:tc>
                <a:extLst>
                  <a:ext uri="{0D108BD9-81ED-4DB2-BD59-A6C34878D82A}">
                    <a16:rowId xmlns:a16="http://schemas.microsoft.com/office/drawing/2014/main" val="10001"/>
                  </a:ext>
                </a:extLst>
              </a:tr>
              <a:tr h="370840">
                <a:tc>
                  <a:txBody>
                    <a:bodyPr/>
                    <a:lstStyle/>
                    <a:p>
                      <a:endParaRPr lang="en-GB" sz="1400" b="1" dirty="0">
                        <a:latin typeface="Century Gothic" panose="020B0502020202020204" pitchFamily="34" charset="0"/>
                      </a:endParaRPr>
                    </a:p>
                  </a:txBody>
                  <a:tcPr/>
                </a:tc>
                <a:extLst>
                  <a:ext uri="{0D108BD9-81ED-4DB2-BD59-A6C34878D82A}">
                    <a16:rowId xmlns:a16="http://schemas.microsoft.com/office/drawing/2014/main" val="10002"/>
                  </a:ext>
                </a:extLst>
              </a:tr>
              <a:tr h="370840">
                <a:tc>
                  <a:txBody>
                    <a:bodyPr/>
                    <a:lstStyle/>
                    <a:p>
                      <a:endParaRPr lang="en-GB" sz="1400" b="1" dirty="0">
                        <a:latin typeface="Century Gothic" panose="020B0502020202020204" pitchFamily="34" charset="0"/>
                      </a:endParaRPr>
                    </a:p>
                  </a:txBody>
                  <a:tcPr/>
                </a:tc>
                <a:extLst>
                  <a:ext uri="{0D108BD9-81ED-4DB2-BD59-A6C34878D82A}">
                    <a16:rowId xmlns:a16="http://schemas.microsoft.com/office/drawing/2014/main" val="10003"/>
                  </a:ext>
                </a:extLst>
              </a:tr>
              <a:tr h="370840">
                <a:tc>
                  <a:txBody>
                    <a:bodyPr/>
                    <a:lstStyle/>
                    <a:p>
                      <a:r>
                        <a:rPr lang="en-GB" sz="1400" b="1" dirty="0">
                          <a:latin typeface="Century Gothic" panose="020B0502020202020204" pitchFamily="34" charset="0"/>
                        </a:rPr>
                        <a:t>2</a:t>
                      </a:r>
                    </a:p>
                  </a:txBody>
                  <a:tcPr/>
                </a:tc>
                <a:extLst>
                  <a:ext uri="{0D108BD9-81ED-4DB2-BD59-A6C34878D82A}">
                    <a16:rowId xmlns:a16="http://schemas.microsoft.com/office/drawing/2014/main" val="10004"/>
                  </a:ext>
                </a:extLst>
              </a:tr>
              <a:tr h="370840">
                <a:tc>
                  <a:txBody>
                    <a:bodyPr/>
                    <a:lstStyle/>
                    <a:p>
                      <a:endParaRPr lang="en-GB" sz="1400" b="1" dirty="0">
                        <a:latin typeface="Century Gothic" panose="020B0502020202020204" pitchFamily="34" charset="0"/>
                      </a:endParaRPr>
                    </a:p>
                  </a:txBody>
                  <a:tcPr/>
                </a:tc>
                <a:extLst>
                  <a:ext uri="{0D108BD9-81ED-4DB2-BD59-A6C34878D82A}">
                    <a16:rowId xmlns:a16="http://schemas.microsoft.com/office/drawing/2014/main" val="10005"/>
                  </a:ext>
                </a:extLst>
              </a:tr>
              <a:tr h="370840">
                <a:tc>
                  <a:txBody>
                    <a:bodyPr/>
                    <a:lstStyle/>
                    <a:p>
                      <a:endParaRPr lang="en-GB" sz="1400" b="1" dirty="0">
                        <a:latin typeface="Century Gothic" panose="020B0502020202020204" pitchFamily="34" charset="0"/>
                      </a:endParaRPr>
                    </a:p>
                  </a:txBody>
                  <a:tcPr/>
                </a:tc>
                <a:extLst>
                  <a:ext uri="{0D108BD9-81ED-4DB2-BD59-A6C34878D82A}">
                    <a16:rowId xmlns:a16="http://schemas.microsoft.com/office/drawing/2014/main" val="10006"/>
                  </a:ext>
                </a:extLst>
              </a:tr>
              <a:tr h="370840">
                <a:tc>
                  <a:txBody>
                    <a:bodyPr/>
                    <a:lstStyle/>
                    <a:p>
                      <a:r>
                        <a:rPr lang="en-GB" sz="1400" b="1" dirty="0">
                          <a:latin typeface="Century Gothic" panose="020B0502020202020204" pitchFamily="34" charset="0"/>
                        </a:rPr>
                        <a:t>3</a:t>
                      </a:r>
                    </a:p>
                  </a:txBody>
                  <a:tcPr/>
                </a:tc>
                <a:extLst>
                  <a:ext uri="{0D108BD9-81ED-4DB2-BD59-A6C34878D82A}">
                    <a16:rowId xmlns:a16="http://schemas.microsoft.com/office/drawing/2014/main" val="10007"/>
                  </a:ext>
                </a:extLst>
              </a:tr>
              <a:tr h="370840">
                <a:tc>
                  <a:txBody>
                    <a:bodyPr/>
                    <a:lstStyle/>
                    <a:p>
                      <a:endParaRPr lang="en-GB" sz="1400" b="1" dirty="0">
                        <a:latin typeface="Century Gothic" panose="020B0502020202020204" pitchFamily="34" charset="0"/>
                      </a:endParaRPr>
                    </a:p>
                  </a:txBody>
                  <a:tcPr/>
                </a:tc>
                <a:extLst>
                  <a:ext uri="{0D108BD9-81ED-4DB2-BD59-A6C34878D82A}">
                    <a16:rowId xmlns:a16="http://schemas.microsoft.com/office/drawing/2014/main" val="10008"/>
                  </a:ext>
                </a:extLst>
              </a:tr>
              <a:tr h="370840">
                <a:tc>
                  <a:txBody>
                    <a:bodyPr/>
                    <a:lstStyle/>
                    <a:p>
                      <a:endParaRPr lang="en-GB" sz="1400" b="1" dirty="0">
                        <a:latin typeface="Century Gothic" panose="020B0502020202020204" pitchFamily="34" charset="0"/>
                      </a:endParaRPr>
                    </a:p>
                  </a:txBody>
                  <a:tcPr/>
                </a:tc>
                <a:extLst>
                  <a:ext uri="{0D108BD9-81ED-4DB2-BD59-A6C34878D82A}">
                    <a16:rowId xmlns:a16="http://schemas.microsoft.com/office/drawing/2014/main" val="10009"/>
                  </a:ext>
                </a:extLst>
              </a:tr>
            </a:tbl>
          </a:graphicData>
        </a:graphic>
      </p:graphicFrame>
      <p:sp>
        <p:nvSpPr>
          <p:cNvPr id="7" name="TextBox 6"/>
          <p:cNvSpPr txBox="1"/>
          <p:nvPr/>
        </p:nvSpPr>
        <p:spPr>
          <a:xfrm>
            <a:off x="288571" y="1435345"/>
            <a:ext cx="2518862" cy="738664"/>
          </a:xfrm>
          <a:prstGeom prst="rect">
            <a:avLst/>
          </a:prstGeom>
          <a:noFill/>
        </p:spPr>
        <p:txBody>
          <a:bodyPr wrap="square" rtlCol="0">
            <a:spAutoFit/>
          </a:bodyPr>
          <a:lstStyle/>
          <a:p>
            <a:r>
              <a:rPr lang="en-GB" sz="1400" b="1" dirty="0">
                <a:latin typeface="Century Gothic" panose="020B0502020202020204" pitchFamily="34" charset="0"/>
              </a:rPr>
              <a:t>History – based </a:t>
            </a:r>
          </a:p>
          <a:p>
            <a:r>
              <a:rPr lang="en-GB" sz="1400" b="1" dirty="0">
                <a:latin typeface="Century Gothic" panose="020B0502020202020204" pitchFamily="34" charset="0"/>
              </a:rPr>
              <a:t>Historical questions to explore with the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8571" y="5096351"/>
            <a:ext cx="1289778" cy="1260000"/>
          </a:xfrm>
          <a:prstGeom prst="rect">
            <a:avLst/>
          </a:prstGeom>
        </p:spPr>
      </p:pic>
      <p:pic>
        <p:nvPicPr>
          <p:cNvPr id="9" name="Picture 8" descr="C:\Users\CLIVED~1\AppData\Local\Temp\Rar$DIa0.048\cover.png"/>
          <p:cNvPicPr/>
          <p:nvPr/>
        </p:nvPicPr>
        <p:blipFill>
          <a:blip r:embed="rId3">
            <a:extLst>
              <a:ext uri="{28A0092B-C50C-407E-A947-70E740481C1C}">
                <a14:useLocalDpi xmlns:a14="http://schemas.microsoft.com/office/drawing/2010/main" val="0"/>
              </a:ext>
            </a:extLst>
          </a:blip>
          <a:srcRect/>
          <a:stretch>
            <a:fillRect/>
          </a:stretch>
        </p:blipFill>
        <p:spPr bwMode="auto">
          <a:xfrm>
            <a:off x="474567" y="2318449"/>
            <a:ext cx="1728184" cy="2369461"/>
          </a:xfrm>
          <a:prstGeom prst="rect">
            <a:avLst/>
          </a:prstGeom>
          <a:noFill/>
          <a:ln>
            <a:noFill/>
          </a:ln>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48002" y="5081951"/>
            <a:ext cx="1288800" cy="1288800"/>
          </a:xfrm>
          <a:prstGeom prst="rect">
            <a:avLst/>
          </a:prstGeom>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103</a:t>
            </a:fld>
            <a:endParaRPr lang="en-GB" dirty="0"/>
          </a:p>
        </p:txBody>
      </p:sp>
    </p:spTree>
    <p:extLst>
      <p:ext uri="{BB962C8B-B14F-4D97-AF65-F5344CB8AC3E}">
        <p14:creationId xmlns:p14="http://schemas.microsoft.com/office/powerpoint/2010/main" val="975387742"/>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8128984" cy="978179"/>
          </a:xfrm>
        </p:spPr>
        <p:txBody>
          <a:bodyPr>
            <a:normAutofit/>
          </a:bodyPr>
          <a:lstStyle/>
          <a:p>
            <a:r>
              <a:rPr lang="en-GB" sz="2400" b="1" dirty="0">
                <a:latin typeface="Century Gothic" panose="020B0502020202020204" pitchFamily="34" charset="0"/>
              </a:rPr>
              <a:t>Rose Blanche by Roberto Innocenti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4004332571"/>
              </p:ext>
            </p:extLst>
          </p:nvPr>
        </p:nvGraphicFramePr>
        <p:xfrm>
          <a:off x="2995612" y="1479566"/>
          <a:ext cx="5519738" cy="4597400"/>
        </p:xfrm>
        <a:graphic>
          <a:graphicData uri="http://schemas.openxmlformats.org/drawingml/2006/table">
            <a:tbl>
              <a:tblPr firstRow="1" bandRow="1">
                <a:tableStyleId>{5C22544A-7EE6-4342-B048-85BDC9FD1C3A}</a:tableStyleId>
              </a:tblPr>
              <a:tblGrid>
                <a:gridCol w="2759869">
                  <a:extLst>
                    <a:ext uri="{9D8B030D-6E8A-4147-A177-3AD203B41FA5}">
                      <a16:colId xmlns:a16="http://schemas.microsoft.com/office/drawing/2014/main" val="20000"/>
                    </a:ext>
                  </a:extLst>
                </a:gridCol>
                <a:gridCol w="2759869">
                  <a:extLst>
                    <a:ext uri="{9D8B030D-6E8A-4147-A177-3AD203B41FA5}">
                      <a16:colId xmlns:a16="http://schemas.microsoft.com/office/drawing/2014/main" val="20001"/>
                    </a:ext>
                  </a:extLst>
                </a:gridCol>
              </a:tblGrid>
              <a:tr h="370840">
                <a:tc gridSpan="2">
                  <a:txBody>
                    <a:bodyPr/>
                    <a:lstStyle/>
                    <a:p>
                      <a:r>
                        <a:rPr lang="en-GB" sz="1400" b="0" kern="1200" dirty="0">
                          <a:solidFill>
                            <a:schemeClr val="tx1"/>
                          </a:solidFill>
                          <a:effectLst/>
                          <a:latin typeface="Century Gothic" panose="020B0502020202020204" pitchFamily="34" charset="0"/>
                          <a:ea typeface="+mn-ea"/>
                          <a:cs typeface="+mn-cs"/>
                        </a:rPr>
                        <a:t>Did Rose do the right thing when she started to feed the children? </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tc hMerge="1">
                  <a:txBody>
                    <a:bodyPr/>
                    <a:lstStyle/>
                    <a:p>
                      <a:endParaRPr lang="en-GB"/>
                    </a:p>
                  </a:txBody>
                  <a:tcPr/>
                </a:tc>
                <a:extLst>
                  <a:ext uri="{0D108BD9-81ED-4DB2-BD59-A6C34878D82A}">
                    <a16:rowId xmlns:a16="http://schemas.microsoft.com/office/drawing/2014/main" val="10000"/>
                  </a:ext>
                </a:extLst>
              </a:tr>
              <a:tr h="741680">
                <a:tc>
                  <a:txBody>
                    <a:bodyPr/>
                    <a:lstStyle/>
                    <a:p>
                      <a:pPr>
                        <a:spcAft>
                          <a:spcPts val="0"/>
                        </a:spcAft>
                      </a:pPr>
                      <a:r>
                        <a:rPr lang="en-GB" sz="1400" b="0" dirty="0">
                          <a:solidFill>
                            <a:srgbClr val="000000"/>
                          </a:solidFill>
                          <a:effectLst/>
                          <a:latin typeface="Century Gothic" panose="020B0502020202020204" pitchFamily="34" charset="0"/>
                          <a:ea typeface="Calibri" panose="020F0502020204030204" pitchFamily="34" charset="0"/>
                          <a:cs typeface="Myriad Pro"/>
                        </a:rPr>
                        <a:t>Reasons why she should have fed the children:</a:t>
                      </a:r>
                      <a:endParaRPr lang="en-GB" sz="1400" b="0" dirty="0">
                        <a:solidFill>
                          <a:srgbClr val="000000"/>
                        </a:solidFill>
                        <a:effectLst/>
                        <a:latin typeface="Myriad Pro"/>
                        <a:ea typeface="Calibri" panose="020F0502020204030204" pitchFamily="34" charset="0"/>
                        <a:cs typeface="Myriad Pro"/>
                      </a:endParaRPr>
                    </a:p>
                  </a:txBody>
                  <a:tcPr marL="68580" marR="68580" marT="0" marB="0"/>
                </a:tc>
                <a:tc>
                  <a:txBody>
                    <a:bodyPr/>
                    <a:lstStyle/>
                    <a:p>
                      <a:pPr>
                        <a:spcAft>
                          <a:spcPts val="0"/>
                        </a:spcAft>
                      </a:pPr>
                      <a:r>
                        <a:rPr lang="en-GB" sz="1400" b="0" dirty="0">
                          <a:solidFill>
                            <a:srgbClr val="000000"/>
                          </a:solidFill>
                          <a:effectLst/>
                          <a:latin typeface="Century Gothic" panose="020B0502020202020204" pitchFamily="34" charset="0"/>
                          <a:ea typeface="Calibri" panose="020F0502020204030204" pitchFamily="34" charset="0"/>
                          <a:cs typeface="Myriad Pro"/>
                        </a:rPr>
                        <a:t>Reasons why she should not have fed the children:</a:t>
                      </a:r>
                      <a:endParaRPr lang="en-GB" sz="1400" b="0" dirty="0">
                        <a:solidFill>
                          <a:srgbClr val="000000"/>
                        </a:solidFill>
                        <a:effectLst/>
                        <a:latin typeface="Myriad Pro"/>
                        <a:ea typeface="Calibri" panose="020F0502020204030204" pitchFamily="34" charset="0"/>
                        <a:cs typeface="Myriad Pro"/>
                      </a:endParaRPr>
                    </a:p>
                  </a:txBody>
                  <a:tcPr marL="68580" marR="68580" marT="0" marB="0"/>
                </a:tc>
                <a:extLst>
                  <a:ext uri="{0D108BD9-81ED-4DB2-BD59-A6C34878D82A}">
                    <a16:rowId xmlns:a16="http://schemas.microsoft.com/office/drawing/2014/main" val="10001"/>
                  </a:ext>
                </a:extLst>
              </a:tr>
              <a:tr h="370840">
                <a:tc>
                  <a:txBody>
                    <a:bodyPr/>
                    <a:lstStyle/>
                    <a:p>
                      <a:endParaRPr lang="en-GB" sz="1400" b="1" dirty="0">
                        <a:latin typeface="Century Gothic" panose="020B0502020202020204" pitchFamily="34" charset="0"/>
                      </a:endParaRPr>
                    </a:p>
                  </a:txBody>
                  <a:tcPr/>
                </a:tc>
                <a:tc>
                  <a:txBody>
                    <a:bodyPr/>
                    <a:lstStyle/>
                    <a:p>
                      <a:endParaRPr lang="en-GB" sz="1400" b="1" dirty="0">
                        <a:latin typeface="Century Gothic" panose="020B0502020202020204" pitchFamily="34" charset="0"/>
                      </a:endParaRPr>
                    </a:p>
                  </a:txBody>
                  <a:tcPr/>
                </a:tc>
                <a:extLst>
                  <a:ext uri="{0D108BD9-81ED-4DB2-BD59-A6C34878D82A}">
                    <a16:rowId xmlns:a16="http://schemas.microsoft.com/office/drawing/2014/main" val="10002"/>
                  </a:ext>
                </a:extLst>
              </a:tr>
              <a:tr h="370840">
                <a:tc>
                  <a:txBody>
                    <a:bodyPr/>
                    <a:lstStyle/>
                    <a:p>
                      <a:endParaRPr lang="en-GB" sz="1400" b="1" dirty="0">
                        <a:latin typeface="Century Gothic" panose="020B0502020202020204" pitchFamily="34" charset="0"/>
                      </a:endParaRPr>
                    </a:p>
                  </a:txBody>
                  <a:tcPr/>
                </a:tc>
                <a:tc>
                  <a:txBody>
                    <a:bodyPr/>
                    <a:lstStyle/>
                    <a:p>
                      <a:endParaRPr lang="en-GB" sz="1400" b="1" dirty="0">
                        <a:latin typeface="Century Gothic" panose="020B0502020202020204" pitchFamily="34" charset="0"/>
                      </a:endParaRPr>
                    </a:p>
                  </a:txBody>
                  <a:tcPr/>
                </a:tc>
                <a:extLst>
                  <a:ext uri="{0D108BD9-81ED-4DB2-BD59-A6C34878D82A}">
                    <a16:rowId xmlns:a16="http://schemas.microsoft.com/office/drawing/2014/main" val="10003"/>
                  </a:ext>
                </a:extLst>
              </a:tr>
              <a:tr h="370840">
                <a:tc>
                  <a:txBody>
                    <a:bodyPr/>
                    <a:lstStyle/>
                    <a:p>
                      <a:endParaRPr lang="en-GB" sz="1400" b="1" dirty="0">
                        <a:latin typeface="Century Gothic" panose="020B0502020202020204" pitchFamily="34" charset="0"/>
                      </a:endParaRPr>
                    </a:p>
                  </a:txBody>
                  <a:tcPr/>
                </a:tc>
                <a:tc>
                  <a:txBody>
                    <a:bodyPr/>
                    <a:lstStyle/>
                    <a:p>
                      <a:endParaRPr lang="en-GB" sz="1400" b="1" dirty="0">
                        <a:latin typeface="Century Gothic" panose="020B0502020202020204" pitchFamily="34" charset="0"/>
                      </a:endParaRPr>
                    </a:p>
                  </a:txBody>
                  <a:tcPr/>
                </a:tc>
                <a:extLst>
                  <a:ext uri="{0D108BD9-81ED-4DB2-BD59-A6C34878D82A}">
                    <a16:rowId xmlns:a16="http://schemas.microsoft.com/office/drawing/2014/main" val="10004"/>
                  </a:ext>
                </a:extLst>
              </a:tr>
              <a:tr h="370840">
                <a:tc>
                  <a:txBody>
                    <a:bodyPr/>
                    <a:lstStyle/>
                    <a:p>
                      <a:endParaRPr lang="en-GB" sz="1400" b="1" dirty="0">
                        <a:latin typeface="Century Gothic" panose="020B0502020202020204" pitchFamily="34" charset="0"/>
                      </a:endParaRPr>
                    </a:p>
                  </a:txBody>
                  <a:tcPr/>
                </a:tc>
                <a:tc>
                  <a:txBody>
                    <a:bodyPr/>
                    <a:lstStyle/>
                    <a:p>
                      <a:endParaRPr lang="en-GB" sz="1400" b="1" dirty="0">
                        <a:latin typeface="Century Gothic" panose="020B0502020202020204" pitchFamily="34" charset="0"/>
                      </a:endParaRPr>
                    </a:p>
                  </a:txBody>
                  <a:tcPr/>
                </a:tc>
                <a:extLst>
                  <a:ext uri="{0D108BD9-81ED-4DB2-BD59-A6C34878D82A}">
                    <a16:rowId xmlns:a16="http://schemas.microsoft.com/office/drawing/2014/main" val="10005"/>
                  </a:ext>
                </a:extLst>
              </a:tr>
              <a:tr h="370840">
                <a:tc>
                  <a:txBody>
                    <a:bodyPr/>
                    <a:lstStyle/>
                    <a:p>
                      <a:endParaRPr lang="en-GB" sz="1400" b="1" dirty="0">
                        <a:latin typeface="Century Gothic" panose="020B0502020202020204" pitchFamily="34" charset="0"/>
                      </a:endParaRPr>
                    </a:p>
                  </a:txBody>
                  <a:tcPr/>
                </a:tc>
                <a:tc>
                  <a:txBody>
                    <a:bodyPr/>
                    <a:lstStyle/>
                    <a:p>
                      <a:endParaRPr lang="en-GB" sz="1400" b="1" dirty="0">
                        <a:latin typeface="Century Gothic" panose="020B0502020202020204" pitchFamily="34" charset="0"/>
                      </a:endParaRPr>
                    </a:p>
                  </a:txBody>
                  <a:tcPr/>
                </a:tc>
                <a:extLst>
                  <a:ext uri="{0D108BD9-81ED-4DB2-BD59-A6C34878D82A}">
                    <a16:rowId xmlns:a16="http://schemas.microsoft.com/office/drawing/2014/main" val="10006"/>
                  </a:ext>
                </a:extLst>
              </a:tr>
              <a:tr h="370840">
                <a:tc>
                  <a:txBody>
                    <a:bodyPr/>
                    <a:lstStyle/>
                    <a:p>
                      <a:endParaRPr lang="en-GB" sz="1400" b="1" dirty="0">
                        <a:latin typeface="Century Gothic" panose="020B0502020202020204" pitchFamily="34" charset="0"/>
                      </a:endParaRPr>
                    </a:p>
                  </a:txBody>
                  <a:tcPr/>
                </a:tc>
                <a:tc>
                  <a:txBody>
                    <a:bodyPr/>
                    <a:lstStyle/>
                    <a:p>
                      <a:endParaRPr lang="en-GB" sz="1400" b="1" dirty="0">
                        <a:latin typeface="Century Gothic" panose="020B0502020202020204" pitchFamily="34" charset="0"/>
                      </a:endParaRPr>
                    </a:p>
                  </a:txBody>
                  <a:tcPr/>
                </a:tc>
                <a:extLst>
                  <a:ext uri="{0D108BD9-81ED-4DB2-BD59-A6C34878D82A}">
                    <a16:rowId xmlns:a16="http://schemas.microsoft.com/office/drawing/2014/main" val="10007"/>
                  </a:ext>
                </a:extLst>
              </a:tr>
              <a:tr h="370840">
                <a:tc>
                  <a:txBody>
                    <a:bodyPr/>
                    <a:lstStyle/>
                    <a:p>
                      <a:endParaRPr lang="en-GB" sz="1400" b="1" dirty="0">
                        <a:latin typeface="Century Gothic" panose="020B0502020202020204" pitchFamily="34" charset="0"/>
                      </a:endParaRPr>
                    </a:p>
                  </a:txBody>
                  <a:tcPr/>
                </a:tc>
                <a:tc>
                  <a:txBody>
                    <a:bodyPr/>
                    <a:lstStyle/>
                    <a:p>
                      <a:endParaRPr lang="en-GB" sz="1400" b="1" dirty="0">
                        <a:latin typeface="Century Gothic" panose="020B0502020202020204" pitchFamily="34" charset="0"/>
                      </a:endParaRPr>
                    </a:p>
                  </a:txBody>
                  <a:tcPr/>
                </a:tc>
                <a:extLst>
                  <a:ext uri="{0D108BD9-81ED-4DB2-BD59-A6C34878D82A}">
                    <a16:rowId xmlns:a16="http://schemas.microsoft.com/office/drawing/2014/main" val="10008"/>
                  </a:ext>
                </a:extLst>
              </a:tr>
              <a:tr h="370840">
                <a:tc>
                  <a:txBody>
                    <a:bodyPr/>
                    <a:lstStyle/>
                    <a:p>
                      <a:endParaRPr lang="en-GB" sz="1400" b="1" dirty="0">
                        <a:latin typeface="Century Gothic" panose="020B0502020202020204" pitchFamily="34" charset="0"/>
                      </a:endParaRPr>
                    </a:p>
                  </a:txBody>
                  <a:tcPr/>
                </a:tc>
                <a:tc>
                  <a:txBody>
                    <a:bodyPr/>
                    <a:lstStyle/>
                    <a:p>
                      <a:endParaRPr lang="en-GB" sz="1400" b="1" dirty="0">
                        <a:latin typeface="Century Gothic" panose="020B0502020202020204" pitchFamily="34" charset="0"/>
                      </a:endParaRPr>
                    </a:p>
                  </a:txBody>
                  <a:tcPr/>
                </a:tc>
                <a:extLst>
                  <a:ext uri="{0D108BD9-81ED-4DB2-BD59-A6C34878D82A}">
                    <a16:rowId xmlns:a16="http://schemas.microsoft.com/office/drawing/2014/main" val="10009"/>
                  </a:ext>
                </a:extLst>
              </a:tr>
              <a:tr h="370840">
                <a:tc>
                  <a:txBody>
                    <a:bodyPr/>
                    <a:lstStyle/>
                    <a:p>
                      <a:endParaRPr lang="en-GB" sz="1400" b="1" dirty="0">
                        <a:latin typeface="Century Gothic" panose="020B0502020202020204" pitchFamily="34" charset="0"/>
                      </a:endParaRPr>
                    </a:p>
                  </a:txBody>
                  <a:tcPr/>
                </a:tc>
                <a:tc>
                  <a:txBody>
                    <a:bodyPr/>
                    <a:lstStyle/>
                    <a:p>
                      <a:endParaRPr lang="en-GB" sz="1400" b="1" dirty="0">
                        <a:latin typeface="Century Gothic" panose="020B0502020202020204" pitchFamily="34" charset="0"/>
                      </a:endParaRPr>
                    </a:p>
                  </a:txBody>
                  <a:tcPr/>
                </a:tc>
                <a:extLst>
                  <a:ext uri="{0D108BD9-81ED-4DB2-BD59-A6C34878D82A}">
                    <a16:rowId xmlns:a16="http://schemas.microsoft.com/office/drawing/2014/main" val="10010"/>
                  </a:ext>
                </a:extLst>
              </a:tr>
            </a:tbl>
          </a:graphicData>
        </a:graphic>
      </p:graphicFrame>
      <p:sp>
        <p:nvSpPr>
          <p:cNvPr id="7" name="TextBox 6"/>
          <p:cNvSpPr txBox="1"/>
          <p:nvPr/>
        </p:nvSpPr>
        <p:spPr>
          <a:xfrm>
            <a:off x="411440" y="1479566"/>
            <a:ext cx="2518862" cy="738664"/>
          </a:xfrm>
          <a:prstGeom prst="rect">
            <a:avLst/>
          </a:prstGeom>
          <a:noFill/>
        </p:spPr>
        <p:txBody>
          <a:bodyPr wrap="square" rtlCol="0">
            <a:spAutoFit/>
          </a:bodyPr>
          <a:lstStyle/>
          <a:p>
            <a:r>
              <a:rPr lang="en-GB" sz="1400" b="1" dirty="0">
                <a:latin typeface="Century Gothic" panose="020B0502020202020204" pitchFamily="34" charset="0"/>
              </a:rPr>
              <a:t>History – based</a:t>
            </a:r>
          </a:p>
          <a:p>
            <a:r>
              <a:rPr lang="en-GB" sz="1400" b="1" dirty="0">
                <a:latin typeface="Century Gothic" panose="020B0502020202020204" pitchFamily="34" charset="0"/>
              </a:rPr>
              <a:t>Historical questions to explore with the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1093" y="5096351"/>
            <a:ext cx="1289778" cy="1260000"/>
          </a:xfrm>
          <a:prstGeom prst="rect">
            <a:avLst/>
          </a:prstGeom>
        </p:spPr>
      </p:pic>
      <p:pic>
        <p:nvPicPr>
          <p:cNvPr id="9" name="Picture 8" descr="C:\Users\CLIVED~1\AppData\Local\Temp\Rar$DIa0.048\cover.png"/>
          <p:cNvPicPr/>
          <p:nvPr/>
        </p:nvPicPr>
        <p:blipFill>
          <a:blip r:embed="rId3">
            <a:extLst>
              <a:ext uri="{28A0092B-C50C-407E-A947-70E740481C1C}">
                <a14:useLocalDpi xmlns:a14="http://schemas.microsoft.com/office/drawing/2010/main" val="0"/>
              </a:ext>
            </a:extLst>
          </a:blip>
          <a:srcRect/>
          <a:stretch>
            <a:fillRect/>
          </a:stretch>
        </p:blipFill>
        <p:spPr bwMode="auto">
          <a:xfrm>
            <a:off x="628650" y="2354491"/>
            <a:ext cx="1728184" cy="2369461"/>
          </a:xfrm>
          <a:prstGeom prst="rect">
            <a:avLst/>
          </a:prstGeom>
          <a:noFill/>
          <a:ln>
            <a:noFill/>
          </a:ln>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68700" y="5130977"/>
            <a:ext cx="1288800" cy="1288800"/>
          </a:xfrm>
          <a:prstGeom prst="rect">
            <a:avLst/>
          </a:prstGeom>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104</a:t>
            </a:fld>
            <a:endParaRPr lang="en-GB" dirty="0"/>
          </a:p>
        </p:txBody>
      </p:sp>
    </p:spTree>
    <p:extLst>
      <p:ext uri="{BB962C8B-B14F-4D97-AF65-F5344CB8AC3E}">
        <p14:creationId xmlns:p14="http://schemas.microsoft.com/office/powerpoint/2010/main" val="2835037679"/>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690942"/>
          </a:xfrm>
        </p:spPr>
        <p:txBody>
          <a:bodyPr>
            <a:normAutofit/>
          </a:bodyPr>
          <a:lstStyle/>
          <a:p>
            <a:r>
              <a:rPr lang="en-GB" sz="2400" b="1" dirty="0">
                <a:latin typeface="Century Gothic" panose="020B0502020202020204" pitchFamily="34" charset="0"/>
              </a:rPr>
              <a:t>Rose Blanche by Roberto Innocenti (continued)</a:t>
            </a:r>
            <a:endParaRPr lang="en-GB" sz="2400" dirty="0"/>
          </a:p>
        </p:txBody>
      </p:sp>
      <p:pic>
        <p:nvPicPr>
          <p:cNvPr id="7" name="Content Placeholder 6" descr="C:\Users\CLIVED~1\AppData\Local\Temp\Rar$DIa0.542\at the fence.png"/>
          <p:cNvPicPr>
            <a:picLocks noGrp="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1467053" y="1284804"/>
            <a:ext cx="2500916" cy="2563810"/>
          </a:xfrm>
          <a:prstGeom prst="rect">
            <a:avLst/>
          </a:prstGeom>
          <a:noFill/>
          <a:ln>
            <a:noFill/>
          </a:ln>
        </p:spPr>
      </p:pic>
      <p:pic>
        <p:nvPicPr>
          <p:cNvPr id="8" name="Content Placeholder 7" descr="C:\Users\CLIVED~1\AppData\Local\Temp\Rar$DIa0.283\fence no blanche.jpg"/>
          <p:cNvPicPr>
            <a:picLocks noGrp="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5170399" y="1105415"/>
            <a:ext cx="2309007" cy="2743199"/>
          </a:xfrm>
          <a:prstGeom prst="rect">
            <a:avLst/>
          </a:prstGeom>
          <a:noFill/>
          <a:ln>
            <a:noFill/>
          </a:ln>
        </p:spPr>
      </p:pic>
      <p:sp>
        <p:nvSpPr>
          <p:cNvPr id="9" name="TextBox 8"/>
          <p:cNvSpPr txBox="1"/>
          <p:nvPr/>
        </p:nvSpPr>
        <p:spPr>
          <a:xfrm>
            <a:off x="736511" y="3987654"/>
            <a:ext cx="7856113" cy="1692771"/>
          </a:xfrm>
          <a:prstGeom prst="rect">
            <a:avLst/>
          </a:prstGeom>
          <a:noFill/>
        </p:spPr>
        <p:txBody>
          <a:bodyPr wrap="square" rtlCol="0">
            <a:spAutoFit/>
          </a:bodyPr>
          <a:lstStyle/>
          <a:p>
            <a:pPr algn="ctr"/>
            <a:r>
              <a:rPr lang="en-GB" sz="1600" dirty="0">
                <a:latin typeface="Century Gothic" panose="020B0502020202020204" pitchFamily="34" charset="0"/>
              </a:rPr>
              <a:t>Look at the two illustrations above. What is this telling you about what </a:t>
            </a:r>
          </a:p>
          <a:p>
            <a:pPr algn="ctr"/>
            <a:r>
              <a:rPr lang="en-GB" sz="1600" dirty="0">
                <a:latin typeface="Century Gothic" panose="020B0502020202020204" pitchFamily="34" charset="0"/>
              </a:rPr>
              <a:t>happened to Rose?</a:t>
            </a:r>
          </a:p>
          <a:p>
            <a:endParaRPr lang="en-GB" b="1" dirty="0">
              <a:latin typeface="Century Gothic" panose="020B0502020202020204" pitchFamily="34" charset="0"/>
            </a:endParaRPr>
          </a:p>
          <a:p>
            <a:r>
              <a:rPr lang="en-GB" b="1" dirty="0">
                <a:latin typeface="Century Gothic" panose="020B0502020202020204" pitchFamily="34" charset="0"/>
              </a:rPr>
              <a:t>___________________________________________________________________</a:t>
            </a:r>
          </a:p>
          <a:p>
            <a:endParaRPr lang="en-GB" b="1" dirty="0">
              <a:latin typeface="Century Gothic" panose="020B0502020202020204" pitchFamily="34" charset="0"/>
            </a:endParaRPr>
          </a:p>
          <a:p>
            <a:r>
              <a:rPr lang="en-GB" b="1" dirty="0">
                <a:latin typeface="Century Gothic" panose="020B0502020202020204" pitchFamily="34" charset="0"/>
              </a:rPr>
              <a:t>___________________________________________________________________ </a:t>
            </a:r>
          </a:p>
        </p:txBody>
      </p:sp>
      <p:sp>
        <p:nvSpPr>
          <p:cNvPr id="3" name="Footer Placeholder 2"/>
          <p:cNvSpPr>
            <a:spLocks noGrp="1"/>
          </p:cNvSpPr>
          <p:nvPr>
            <p:ph type="ftr" sz="quarter" idx="11"/>
          </p:nvPr>
        </p:nvSpPr>
        <p:spPr/>
        <p:txBody>
          <a:bodyPr/>
          <a:lstStyle/>
          <a:p>
            <a:r>
              <a:rPr lang="en-GB"/>
              <a:t>© Focus Education UK Ltd</a:t>
            </a:r>
            <a:endParaRPr lang="en-GB" dirty="0"/>
          </a:p>
        </p:txBody>
      </p:sp>
      <p:sp>
        <p:nvSpPr>
          <p:cNvPr id="4" name="Slide Number Placeholder 3"/>
          <p:cNvSpPr>
            <a:spLocks noGrp="1"/>
          </p:cNvSpPr>
          <p:nvPr>
            <p:ph type="sldNum" sz="quarter" idx="12"/>
          </p:nvPr>
        </p:nvSpPr>
        <p:spPr/>
        <p:txBody>
          <a:bodyPr/>
          <a:lstStyle/>
          <a:p>
            <a:fld id="{783CD38E-C31D-4515-A670-E50640EE9A8F}" type="slidenum">
              <a:rPr lang="en-GB" smtClean="0"/>
              <a:t>105</a:t>
            </a:fld>
            <a:endParaRPr lang="en-GB" dirty="0"/>
          </a:p>
        </p:txBody>
      </p:sp>
    </p:spTree>
    <p:extLst>
      <p:ext uri="{BB962C8B-B14F-4D97-AF65-F5344CB8AC3E}">
        <p14:creationId xmlns:p14="http://schemas.microsoft.com/office/powerpoint/2010/main" val="1216391254"/>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8128984" cy="971996"/>
          </a:xfrm>
        </p:spPr>
        <p:txBody>
          <a:bodyPr>
            <a:normAutofit/>
          </a:bodyPr>
          <a:lstStyle/>
          <a:p>
            <a:r>
              <a:rPr lang="en-GB" sz="2400" b="1" dirty="0">
                <a:latin typeface="Century Gothic" panose="020B0502020202020204" pitchFamily="34" charset="0"/>
              </a:rPr>
              <a:t>Rose Blanche by Roberto Innocenti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2798791131"/>
              </p:ext>
            </p:extLst>
          </p:nvPr>
        </p:nvGraphicFramePr>
        <p:xfrm>
          <a:off x="2995612" y="1479566"/>
          <a:ext cx="5519738" cy="4572872"/>
        </p:xfrm>
        <a:graphic>
          <a:graphicData uri="http://schemas.openxmlformats.org/drawingml/2006/table">
            <a:tbl>
              <a:tblPr firstRow="1" bandRow="1">
                <a:tableStyleId>{5C22544A-7EE6-4342-B048-85BDC9FD1C3A}</a:tableStyleId>
              </a:tblPr>
              <a:tblGrid>
                <a:gridCol w="5519738">
                  <a:extLst>
                    <a:ext uri="{9D8B030D-6E8A-4147-A177-3AD203B41FA5}">
                      <a16:colId xmlns:a16="http://schemas.microsoft.com/office/drawing/2014/main" val="20000"/>
                    </a:ext>
                  </a:extLst>
                </a:gridCol>
              </a:tblGrid>
              <a:tr h="370840">
                <a:tc>
                  <a:txBody>
                    <a:bodyPr/>
                    <a:lstStyle/>
                    <a:p>
                      <a:r>
                        <a:rPr lang="en-GB" sz="1400" b="0" kern="1200" dirty="0">
                          <a:solidFill>
                            <a:schemeClr val="tx1"/>
                          </a:solidFill>
                          <a:effectLst/>
                          <a:latin typeface="Century Gothic" panose="020B0502020202020204" pitchFamily="34" charset="0"/>
                          <a:ea typeface="+mn-ea"/>
                          <a:cs typeface="+mn-cs"/>
                        </a:rPr>
                        <a:t>In this book the illustrations make at least as big an impact as the words. How has the author used illustrations to help you understand so much more about what is going on?</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480169">
                <a:tc>
                  <a:txBody>
                    <a:bodyPr/>
                    <a:lstStyle/>
                    <a:p>
                      <a:pPr>
                        <a:spcAft>
                          <a:spcPts val="0"/>
                        </a:spcAft>
                      </a:pPr>
                      <a:endParaRPr lang="en-GB" sz="1400" b="1" dirty="0">
                        <a:solidFill>
                          <a:srgbClr val="000000"/>
                        </a:solidFill>
                        <a:effectLst/>
                        <a:latin typeface="Myriad Pro"/>
                        <a:ea typeface="Calibri" panose="020F0502020204030204" pitchFamily="34" charset="0"/>
                        <a:cs typeface="Myriad Pro"/>
                      </a:endParaRPr>
                    </a:p>
                  </a:txBody>
                  <a:tcPr marL="68580" marR="68580" marT="0" marB="0"/>
                </a:tc>
                <a:extLst>
                  <a:ext uri="{0D108BD9-81ED-4DB2-BD59-A6C34878D82A}">
                    <a16:rowId xmlns:a16="http://schemas.microsoft.com/office/drawing/2014/main" val="10001"/>
                  </a:ext>
                </a:extLst>
              </a:tr>
              <a:tr h="480169">
                <a:tc>
                  <a:txBody>
                    <a:bodyPr/>
                    <a:lstStyle/>
                    <a:p>
                      <a:pPr>
                        <a:spcAft>
                          <a:spcPts val="0"/>
                        </a:spcAft>
                      </a:pPr>
                      <a:endParaRPr lang="en-GB" sz="1400" b="1" dirty="0">
                        <a:solidFill>
                          <a:srgbClr val="000000"/>
                        </a:solidFill>
                        <a:effectLst/>
                        <a:latin typeface="Myriad Pro"/>
                        <a:ea typeface="Calibri" panose="020F0502020204030204" pitchFamily="34" charset="0"/>
                        <a:cs typeface="Myriad Pro"/>
                      </a:endParaRPr>
                    </a:p>
                  </a:txBody>
                  <a:tcPr marL="68580" marR="68580" marT="0" marB="0"/>
                </a:tc>
                <a:extLst>
                  <a:ext uri="{0D108BD9-81ED-4DB2-BD59-A6C34878D82A}">
                    <a16:rowId xmlns:a16="http://schemas.microsoft.com/office/drawing/2014/main" val="10002"/>
                  </a:ext>
                </a:extLst>
              </a:tr>
              <a:tr h="480169">
                <a:tc>
                  <a:txBody>
                    <a:bodyPr/>
                    <a:lstStyle/>
                    <a:p>
                      <a:pPr>
                        <a:spcAft>
                          <a:spcPts val="0"/>
                        </a:spcAft>
                      </a:pPr>
                      <a:endParaRPr lang="en-GB" sz="1400" b="1" dirty="0">
                        <a:solidFill>
                          <a:srgbClr val="000000"/>
                        </a:solidFill>
                        <a:effectLst/>
                        <a:latin typeface="Myriad Pro"/>
                        <a:ea typeface="Calibri" panose="020F0502020204030204" pitchFamily="34" charset="0"/>
                        <a:cs typeface="Myriad Pro"/>
                      </a:endParaRPr>
                    </a:p>
                  </a:txBody>
                  <a:tcPr marL="68580" marR="68580" marT="0" marB="0"/>
                </a:tc>
                <a:extLst>
                  <a:ext uri="{0D108BD9-81ED-4DB2-BD59-A6C34878D82A}">
                    <a16:rowId xmlns:a16="http://schemas.microsoft.com/office/drawing/2014/main" val="10003"/>
                  </a:ext>
                </a:extLst>
              </a:tr>
              <a:tr h="480169">
                <a:tc>
                  <a:txBody>
                    <a:bodyPr/>
                    <a:lstStyle/>
                    <a:p>
                      <a:pPr>
                        <a:spcAft>
                          <a:spcPts val="0"/>
                        </a:spcAft>
                      </a:pPr>
                      <a:endParaRPr lang="en-GB" sz="1400" b="1" dirty="0">
                        <a:solidFill>
                          <a:srgbClr val="000000"/>
                        </a:solidFill>
                        <a:effectLst/>
                        <a:latin typeface="Myriad Pro"/>
                        <a:ea typeface="Calibri" panose="020F0502020204030204" pitchFamily="34" charset="0"/>
                        <a:cs typeface="Myriad Pro"/>
                      </a:endParaRPr>
                    </a:p>
                  </a:txBody>
                  <a:tcPr marL="68580" marR="68580" marT="0" marB="0"/>
                </a:tc>
                <a:extLst>
                  <a:ext uri="{0D108BD9-81ED-4DB2-BD59-A6C34878D82A}">
                    <a16:rowId xmlns:a16="http://schemas.microsoft.com/office/drawing/2014/main" val="10004"/>
                  </a:ext>
                </a:extLst>
              </a:tr>
              <a:tr h="480169">
                <a:tc>
                  <a:txBody>
                    <a:bodyPr/>
                    <a:lstStyle/>
                    <a:p>
                      <a:pPr>
                        <a:spcAft>
                          <a:spcPts val="0"/>
                        </a:spcAft>
                      </a:pPr>
                      <a:endParaRPr lang="en-GB" sz="1400" b="1" dirty="0">
                        <a:solidFill>
                          <a:srgbClr val="000000"/>
                        </a:solidFill>
                        <a:effectLst/>
                        <a:latin typeface="Myriad Pro"/>
                        <a:ea typeface="Calibri" panose="020F0502020204030204" pitchFamily="34" charset="0"/>
                        <a:cs typeface="Myriad Pro"/>
                      </a:endParaRPr>
                    </a:p>
                  </a:txBody>
                  <a:tcPr marL="68580" marR="68580" marT="0" marB="0"/>
                </a:tc>
                <a:extLst>
                  <a:ext uri="{0D108BD9-81ED-4DB2-BD59-A6C34878D82A}">
                    <a16:rowId xmlns:a16="http://schemas.microsoft.com/office/drawing/2014/main" val="10005"/>
                  </a:ext>
                </a:extLst>
              </a:tr>
              <a:tr h="480169">
                <a:tc>
                  <a:txBody>
                    <a:bodyPr/>
                    <a:lstStyle/>
                    <a:p>
                      <a:pPr>
                        <a:spcAft>
                          <a:spcPts val="0"/>
                        </a:spcAft>
                      </a:pPr>
                      <a:endParaRPr lang="en-GB" sz="1400" b="1" dirty="0">
                        <a:solidFill>
                          <a:srgbClr val="000000"/>
                        </a:solidFill>
                        <a:effectLst/>
                        <a:latin typeface="Myriad Pro"/>
                        <a:ea typeface="Calibri" panose="020F0502020204030204" pitchFamily="34" charset="0"/>
                        <a:cs typeface="Myriad Pro"/>
                      </a:endParaRPr>
                    </a:p>
                  </a:txBody>
                  <a:tcPr marL="68580" marR="68580" marT="0" marB="0"/>
                </a:tc>
                <a:extLst>
                  <a:ext uri="{0D108BD9-81ED-4DB2-BD59-A6C34878D82A}">
                    <a16:rowId xmlns:a16="http://schemas.microsoft.com/office/drawing/2014/main" val="10006"/>
                  </a:ext>
                </a:extLst>
              </a:tr>
              <a:tr h="480169">
                <a:tc>
                  <a:txBody>
                    <a:bodyPr/>
                    <a:lstStyle/>
                    <a:p>
                      <a:pPr>
                        <a:spcAft>
                          <a:spcPts val="0"/>
                        </a:spcAft>
                      </a:pPr>
                      <a:endParaRPr lang="en-GB" sz="1400" b="1" dirty="0">
                        <a:solidFill>
                          <a:srgbClr val="000000"/>
                        </a:solidFill>
                        <a:effectLst/>
                        <a:latin typeface="Myriad Pro"/>
                        <a:ea typeface="Calibri" panose="020F0502020204030204" pitchFamily="34" charset="0"/>
                        <a:cs typeface="Myriad Pro"/>
                      </a:endParaRPr>
                    </a:p>
                  </a:txBody>
                  <a:tcPr marL="68580" marR="68580" marT="0" marB="0"/>
                </a:tc>
                <a:extLst>
                  <a:ext uri="{0D108BD9-81ED-4DB2-BD59-A6C34878D82A}">
                    <a16:rowId xmlns:a16="http://schemas.microsoft.com/office/drawing/2014/main" val="10007"/>
                  </a:ext>
                </a:extLst>
              </a:tr>
              <a:tr h="480169">
                <a:tc>
                  <a:txBody>
                    <a:bodyPr/>
                    <a:lstStyle/>
                    <a:p>
                      <a:pPr>
                        <a:spcAft>
                          <a:spcPts val="0"/>
                        </a:spcAft>
                      </a:pPr>
                      <a:endParaRPr lang="en-GB" sz="1400" b="1" dirty="0">
                        <a:solidFill>
                          <a:srgbClr val="000000"/>
                        </a:solidFill>
                        <a:effectLst/>
                        <a:latin typeface="Myriad Pro"/>
                        <a:ea typeface="Calibri" panose="020F0502020204030204" pitchFamily="34" charset="0"/>
                        <a:cs typeface="Myriad Pro"/>
                      </a:endParaRPr>
                    </a:p>
                  </a:txBody>
                  <a:tcPr marL="68580" marR="68580" marT="0" marB="0"/>
                </a:tc>
                <a:extLst>
                  <a:ext uri="{0D108BD9-81ED-4DB2-BD59-A6C34878D82A}">
                    <a16:rowId xmlns:a16="http://schemas.microsoft.com/office/drawing/2014/main" val="10008"/>
                  </a:ext>
                </a:extLst>
              </a:tr>
            </a:tbl>
          </a:graphicData>
        </a:graphic>
      </p:graphicFrame>
      <p:sp>
        <p:nvSpPr>
          <p:cNvPr id="7" name="TextBox 6"/>
          <p:cNvSpPr txBox="1"/>
          <p:nvPr/>
        </p:nvSpPr>
        <p:spPr>
          <a:xfrm>
            <a:off x="411440" y="1479566"/>
            <a:ext cx="2518862" cy="738664"/>
          </a:xfrm>
          <a:prstGeom prst="rect">
            <a:avLst/>
          </a:prstGeom>
          <a:noFill/>
        </p:spPr>
        <p:txBody>
          <a:bodyPr wrap="square" rtlCol="0">
            <a:spAutoFit/>
          </a:bodyPr>
          <a:lstStyle/>
          <a:p>
            <a:r>
              <a:rPr lang="en-GB" sz="1400" b="1" dirty="0">
                <a:latin typeface="Century Gothic" panose="020B0502020202020204" pitchFamily="34" charset="0"/>
              </a:rPr>
              <a:t>History – based</a:t>
            </a:r>
          </a:p>
          <a:p>
            <a:r>
              <a:rPr lang="en-GB" sz="1400" b="1" dirty="0">
                <a:latin typeface="Century Gothic" panose="020B0502020202020204" pitchFamily="34" charset="0"/>
              </a:rPr>
              <a:t>Historical questions to explore with the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9590" y="5131763"/>
            <a:ext cx="1289778" cy="1260000"/>
          </a:xfrm>
          <a:prstGeom prst="rect">
            <a:avLst/>
          </a:prstGeom>
        </p:spPr>
      </p:pic>
      <p:pic>
        <p:nvPicPr>
          <p:cNvPr id="9" name="Picture 8" descr="C:\Users\CLIVED~1\AppData\Local\Temp\Rar$DIa0.048\cover.png"/>
          <p:cNvPicPr/>
          <p:nvPr/>
        </p:nvPicPr>
        <p:blipFill>
          <a:blip r:embed="rId3">
            <a:extLst>
              <a:ext uri="{28A0092B-C50C-407E-A947-70E740481C1C}">
                <a14:useLocalDpi xmlns:a14="http://schemas.microsoft.com/office/drawing/2010/main" val="0"/>
              </a:ext>
            </a:extLst>
          </a:blip>
          <a:srcRect/>
          <a:stretch>
            <a:fillRect/>
          </a:stretch>
        </p:blipFill>
        <p:spPr bwMode="auto">
          <a:xfrm>
            <a:off x="639026" y="2275763"/>
            <a:ext cx="1728184" cy="2369461"/>
          </a:xfrm>
          <a:prstGeom prst="rect">
            <a:avLst/>
          </a:prstGeom>
          <a:noFill/>
          <a:ln>
            <a:noFill/>
          </a:ln>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106</a:t>
            </a:fld>
            <a:endParaRPr lang="en-GB" dirty="0"/>
          </a:p>
        </p:txBody>
      </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03118" y="5175306"/>
            <a:ext cx="1288800" cy="1288800"/>
          </a:xfrm>
          <a:prstGeom prst="rect">
            <a:avLst/>
          </a:prstGeom>
        </p:spPr>
      </p:pic>
    </p:spTree>
    <p:extLst>
      <p:ext uri="{BB962C8B-B14F-4D97-AF65-F5344CB8AC3E}">
        <p14:creationId xmlns:p14="http://schemas.microsoft.com/office/powerpoint/2010/main" val="2979856994"/>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8128984" cy="861432"/>
          </a:xfrm>
        </p:spPr>
        <p:txBody>
          <a:bodyPr>
            <a:normAutofit/>
          </a:bodyPr>
          <a:lstStyle/>
          <a:p>
            <a:r>
              <a:rPr lang="en-GB" sz="2400" b="1" dirty="0">
                <a:latin typeface="Century Gothic" panose="020B0502020202020204" pitchFamily="34" charset="0"/>
              </a:rPr>
              <a:t>Rose Blanche by Roberto Innocenti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2466612192"/>
              </p:ext>
            </p:extLst>
          </p:nvPr>
        </p:nvGraphicFramePr>
        <p:xfrm>
          <a:off x="2995613" y="1479565"/>
          <a:ext cx="5519737" cy="4806673"/>
        </p:xfrm>
        <a:graphic>
          <a:graphicData uri="http://schemas.openxmlformats.org/drawingml/2006/table">
            <a:tbl>
              <a:tblPr firstRow="1" bandRow="1">
                <a:tableStyleId>{5C22544A-7EE6-4342-B048-85BDC9FD1C3A}</a:tableStyleId>
              </a:tblPr>
              <a:tblGrid>
                <a:gridCol w="5519737">
                  <a:extLst>
                    <a:ext uri="{9D8B030D-6E8A-4147-A177-3AD203B41FA5}">
                      <a16:colId xmlns:a16="http://schemas.microsoft.com/office/drawing/2014/main" val="20000"/>
                    </a:ext>
                  </a:extLst>
                </a:gridCol>
              </a:tblGrid>
              <a:tr h="717600">
                <a:tc>
                  <a:txBody>
                    <a:bodyPr/>
                    <a:lstStyle/>
                    <a:p>
                      <a:r>
                        <a:rPr lang="en-GB" sz="1400" b="0" kern="1200" dirty="0">
                          <a:solidFill>
                            <a:schemeClr val="tx1"/>
                          </a:solidFill>
                          <a:effectLst/>
                          <a:latin typeface="Century Gothic" panose="020B0502020202020204" pitchFamily="34" charset="0"/>
                          <a:ea typeface="+mn-ea"/>
                          <a:cs typeface="+mn-cs"/>
                        </a:rPr>
                        <a:t>The fence</a:t>
                      </a:r>
                      <a:r>
                        <a:rPr lang="en-GB" sz="1400" b="0" kern="1200" baseline="0" dirty="0">
                          <a:solidFill>
                            <a:schemeClr val="tx1"/>
                          </a:solidFill>
                          <a:effectLst/>
                          <a:latin typeface="Century Gothic" panose="020B0502020202020204" pitchFamily="34" charset="0"/>
                          <a:ea typeface="+mn-ea"/>
                          <a:cs typeface="+mn-cs"/>
                        </a:rPr>
                        <a:t> becomes a very big feature in this book. Read ‘The Boy with the Striped Pyjamas’ and draw some similarities between this book and that.</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323363">
                <a:tc>
                  <a:txBody>
                    <a:bodyPr/>
                    <a:lstStyle/>
                    <a:p>
                      <a:r>
                        <a:rPr lang="en-GB" sz="1400" b="0" dirty="0">
                          <a:latin typeface="Century Gothic" panose="020B0502020202020204" pitchFamily="34" charset="0"/>
                        </a:rPr>
                        <a:t>What</a:t>
                      </a:r>
                      <a:r>
                        <a:rPr lang="en-GB" sz="1400" b="0" baseline="0" dirty="0">
                          <a:latin typeface="Century Gothic" panose="020B0502020202020204" pitchFamily="34" charset="0"/>
                        </a:rPr>
                        <a:t> are the thoughts you are left with?</a:t>
                      </a:r>
                      <a:endParaRPr lang="en-GB" sz="1400" b="0" dirty="0">
                        <a:latin typeface="Century Gothic" panose="020B0502020202020204" pitchFamily="34" charset="0"/>
                      </a:endParaRPr>
                    </a:p>
                  </a:txBody>
                  <a:tcPr/>
                </a:tc>
                <a:extLst>
                  <a:ext uri="{0D108BD9-81ED-4DB2-BD59-A6C34878D82A}">
                    <a16:rowId xmlns:a16="http://schemas.microsoft.com/office/drawing/2014/main" val="10001"/>
                  </a:ext>
                </a:extLst>
              </a:tr>
              <a:tr h="323363">
                <a:tc>
                  <a:txBody>
                    <a:bodyPr/>
                    <a:lstStyle/>
                    <a:p>
                      <a:endParaRPr lang="en-GB" sz="1400" b="1" dirty="0">
                        <a:latin typeface="Century Gothic" panose="020B0502020202020204" pitchFamily="34" charset="0"/>
                      </a:endParaRPr>
                    </a:p>
                  </a:txBody>
                  <a:tcPr/>
                </a:tc>
                <a:extLst>
                  <a:ext uri="{0D108BD9-81ED-4DB2-BD59-A6C34878D82A}">
                    <a16:rowId xmlns:a16="http://schemas.microsoft.com/office/drawing/2014/main" val="10002"/>
                  </a:ext>
                </a:extLst>
              </a:tr>
              <a:tr h="323363">
                <a:tc>
                  <a:txBody>
                    <a:bodyPr/>
                    <a:lstStyle/>
                    <a:p>
                      <a:endParaRPr lang="en-GB" sz="1400" b="1" dirty="0">
                        <a:latin typeface="Century Gothic" panose="020B0502020202020204" pitchFamily="34" charset="0"/>
                      </a:endParaRPr>
                    </a:p>
                  </a:txBody>
                  <a:tcPr/>
                </a:tc>
                <a:extLst>
                  <a:ext uri="{0D108BD9-81ED-4DB2-BD59-A6C34878D82A}">
                    <a16:rowId xmlns:a16="http://schemas.microsoft.com/office/drawing/2014/main" val="10003"/>
                  </a:ext>
                </a:extLst>
              </a:tr>
              <a:tr h="323363">
                <a:tc>
                  <a:txBody>
                    <a:bodyPr/>
                    <a:lstStyle/>
                    <a:p>
                      <a:endParaRPr lang="en-GB" sz="1400" b="1" dirty="0">
                        <a:latin typeface="Century Gothic" panose="020B0502020202020204" pitchFamily="34" charset="0"/>
                      </a:endParaRPr>
                    </a:p>
                  </a:txBody>
                  <a:tcPr/>
                </a:tc>
                <a:extLst>
                  <a:ext uri="{0D108BD9-81ED-4DB2-BD59-A6C34878D82A}">
                    <a16:rowId xmlns:a16="http://schemas.microsoft.com/office/drawing/2014/main" val="10004"/>
                  </a:ext>
                </a:extLst>
              </a:tr>
              <a:tr h="504978">
                <a:tc>
                  <a:txBody>
                    <a:bodyPr/>
                    <a:lstStyle/>
                    <a:p>
                      <a:r>
                        <a:rPr lang="en-GB" sz="1400" b="0" dirty="0">
                          <a:latin typeface="Century Gothic" panose="020B0502020202020204" pitchFamily="34" charset="0"/>
                        </a:rPr>
                        <a:t>How</a:t>
                      </a:r>
                      <a:r>
                        <a:rPr lang="en-GB" sz="1400" b="0" baseline="0" dirty="0">
                          <a:latin typeface="Century Gothic" panose="020B0502020202020204" pitchFamily="34" charset="0"/>
                        </a:rPr>
                        <a:t> difficult is it to comprehend what happened to so many children?</a:t>
                      </a:r>
                      <a:endParaRPr lang="en-GB" sz="1400" b="0" dirty="0">
                        <a:latin typeface="Century Gothic" panose="020B0502020202020204" pitchFamily="34" charset="0"/>
                      </a:endParaRPr>
                    </a:p>
                  </a:txBody>
                  <a:tcPr/>
                </a:tc>
                <a:extLst>
                  <a:ext uri="{0D108BD9-81ED-4DB2-BD59-A6C34878D82A}">
                    <a16:rowId xmlns:a16="http://schemas.microsoft.com/office/drawing/2014/main" val="10005"/>
                  </a:ext>
                </a:extLst>
              </a:tr>
              <a:tr h="323363">
                <a:tc>
                  <a:txBody>
                    <a:bodyPr/>
                    <a:lstStyle/>
                    <a:p>
                      <a:endParaRPr lang="en-GB" sz="1400" b="1" dirty="0">
                        <a:latin typeface="Century Gothic" panose="020B0502020202020204" pitchFamily="34" charset="0"/>
                      </a:endParaRPr>
                    </a:p>
                  </a:txBody>
                  <a:tcPr/>
                </a:tc>
                <a:extLst>
                  <a:ext uri="{0D108BD9-81ED-4DB2-BD59-A6C34878D82A}">
                    <a16:rowId xmlns:a16="http://schemas.microsoft.com/office/drawing/2014/main" val="10006"/>
                  </a:ext>
                </a:extLst>
              </a:tr>
              <a:tr h="323363">
                <a:tc>
                  <a:txBody>
                    <a:bodyPr/>
                    <a:lstStyle/>
                    <a:p>
                      <a:endParaRPr lang="en-GB" sz="1400" b="1" dirty="0">
                        <a:latin typeface="Century Gothic" panose="020B0502020202020204" pitchFamily="34" charset="0"/>
                      </a:endParaRPr>
                    </a:p>
                  </a:txBody>
                  <a:tcPr/>
                </a:tc>
                <a:extLst>
                  <a:ext uri="{0D108BD9-81ED-4DB2-BD59-A6C34878D82A}">
                    <a16:rowId xmlns:a16="http://schemas.microsoft.com/office/drawing/2014/main" val="10007"/>
                  </a:ext>
                </a:extLst>
              </a:tr>
              <a:tr h="323363">
                <a:tc>
                  <a:txBody>
                    <a:bodyPr/>
                    <a:lstStyle/>
                    <a:p>
                      <a:endParaRPr lang="en-GB" sz="1400" b="1" dirty="0">
                        <a:latin typeface="Century Gothic" panose="020B0502020202020204" pitchFamily="34" charset="0"/>
                      </a:endParaRPr>
                    </a:p>
                  </a:txBody>
                  <a:tcPr/>
                </a:tc>
                <a:extLst>
                  <a:ext uri="{0D108BD9-81ED-4DB2-BD59-A6C34878D82A}">
                    <a16:rowId xmlns:a16="http://schemas.microsoft.com/office/drawing/2014/main" val="10008"/>
                  </a:ext>
                </a:extLst>
              </a:tr>
              <a:tr h="323363">
                <a:tc>
                  <a:txBody>
                    <a:bodyPr/>
                    <a:lstStyle/>
                    <a:p>
                      <a:r>
                        <a:rPr lang="en-GB" sz="1400" b="0" dirty="0">
                          <a:latin typeface="Century Gothic" panose="020B0502020202020204" pitchFamily="34" charset="0"/>
                        </a:rPr>
                        <a:t>Why</a:t>
                      </a:r>
                      <a:r>
                        <a:rPr lang="en-GB" sz="1400" b="0" baseline="0" dirty="0">
                          <a:latin typeface="Century Gothic" panose="020B0502020202020204" pitchFamily="34" charset="0"/>
                        </a:rPr>
                        <a:t> do sad books like this need to be written?</a:t>
                      </a:r>
                      <a:endParaRPr lang="en-GB" sz="1400" b="0" dirty="0">
                        <a:latin typeface="Century Gothic" panose="020B0502020202020204" pitchFamily="34" charset="0"/>
                      </a:endParaRPr>
                    </a:p>
                  </a:txBody>
                  <a:tcPr/>
                </a:tc>
                <a:extLst>
                  <a:ext uri="{0D108BD9-81ED-4DB2-BD59-A6C34878D82A}">
                    <a16:rowId xmlns:a16="http://schemas.microsoft.com/office/drawing/2014/main" val="10009"/>
                  </a:ext>
                </a:extLst>
              </a:tr>
              <a:tr h="323363">
                <a:tc>
                  <a:txBody>
                    <a:bodyPr/>
                    <a:lstStyle/>
                    <a:p>
                      <a:endParaRPr lang="en-GB" sz="1400" b="1" dirty="0">
                        <a:latin typeface="Century Gothic" panose="020B0502020202020204" pitchFamily="34" charset="0"/>
                      </a:endParaRPr>
                    </a:p>
                  </a:txBody>
                  <a:tcPr/>
                </a:tc>
                <a:extLst>
                  <a:ext uri="{0D108BD9-81ED-4DB2-BD59-A6C34878D82A}">
                    <a16:rowId xmlns:a16="http://schemas.microsoft.com/office/drawing/2014/main" val="10010"/>
                  </a:ext>
                </a:extLst>
              </a:tr>
              <a:tr h="323363">
                <a:tc>
                  <a:txBody>
                    <a:bodyPr/>
                    <a:lstStyle/>
                    <a:p>
                      <a:endParaRPr lang="en-GB" sz="1400" b="1" dirty="0">
                        <a:latin typeface="Century Gothic" panose="020B0502020202020204" pitchFamily="34" charset="0"/>
                      </a:endParaRPr>
                    </a:p>
                  </a:txBody>
                  <a:tcPr/>
                </a:tc>
                <a:extLst>
                  <a:ext uri="{0D108BD9-81ED-4DB2-BD59-A6C34878D82A}">
                    <a16:rowId xmlns:a16="http://schemas.microsoft.com/office/drawing/2014/main" val="10011"/>
                  </a:ext>
                </a:extLst>
              </a:tr>
              <a:tr h="323363">
                <a:tc>
                  <a:txBody>
                    <a:bodyPr/>
                    <a:lstStyle/>
                    <a:p>
                      <a:endParaRPr lang="en-GB" sz="1400" b="1" dirty="0">
                        <a:latin typeface="Century Gothic" panose="020B0502020202020204" pitchFamily="34" charset="0"/>
                      </a:endParaRPr>
                    </a:p>
                  </a:txBody>
                  <a:tcPr/>
                </a:tc>
                <a:extLst>
                  <a:ext uri="{0D108BD9-81ED-4DB2-BD59-A6C34878D82A}">
                    <a16:rowId xmlns:a16="http://schemas.microsoft.com/office/drawing/2014/main" val="10012"/>
                  </a:ext>
                </a:extLst>
              </a:tr>
            </a:tbl>
          </a:graphicData>
        </a:graphic>
      </p:graphicFrame>
      <p:sp>
        <p:nvSpPr>
          <p:cNvPr id="7" name="TextBox 6"/>
          <p:cNvSpPr txBox="1"/>
          <p:nvPr/>
        </p:nvSpPr>
        <p:spPr>
          <a:xfrm>
            <a:off x="411440" y="1479566"/>
            <a:ext cx="2518862" cy="523220"/>
          </a:xfrm>
          <a:prstGeom prst="rect">
            <a:avLst/>
          </a:prstGeom>
          <a:noFill/>
        </p:spPr>
        <p:txBody>
          <a:bodyPr wrap="square" rtlCol="0">
            <a:spAutoFit/>
          </a:bodyPr>
          <a:lstStyle/>
          <a:p>
            <a:r>
              <a:rPr lang="en-GB" sz="1400" b="1" dirty="0">
                <a:latin typeface="Century Gothic" panose="020B0502020202020204" pitchFamily="34" charset="0"/>
              </a:rPr>
              <a:t>Historical questions to explore with the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6512" y="5185616"/>
            <a:ext cx="1289778" cy="1260000"/>
          </a:xfrm>
          <a:prstGeom prst="rect">
            <a:avLst/>
          </a:prstGeom>
        </p:spPr>
      </p:pic>
      <p:pic>
        <p:nvPicPr>
          <p:cNvPr id="9" name="Picture 8" descr="C:\Users\CLIVED~1\AppData\Local\Temp\Rar$DIa0.048\cover.png"/>
          <p:cNvPicPr/>
          <p:nvPr/>
        </p:nvPicPr>
        <p:blipFill>
          <a:blip r:embed="rId3">
            <a:extLst>
              <a:ext uri="{28A0092B-C50C-407E-A947-70E740481C1C}">
                <a14:useLocalDpi xmlns:a14="http://schemas.microsoft.com/office/drawing/2010/main" val="0"/>
              </a:ext>
            </a:extLst>
          </a:blip>
          <a:srcRect/>
          <a:stretch>
            <a:fillRect/>
          </a:stretch>
        </p:blipFill>
        <p:spPr bwMode="auto">
          <a:xfrm>
            <a:off x="683910" y="2083727"/>
            <a:ext cx="1728184" cy="2369461"/>
          </a:xfrm>
          <a:prstGeom prst="rect">
            <a:avLst/>
          </a:prstGeom>
          <a:noFill/>
          <a:ln>
            <a:noFill/>
          </a:ln>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68700" y="5185616"/>
            <a:ext cx="1288800" cy="1288800"/>
          </a:xfrm>
          <a:prstGeom prst="rect">
            <a:avLst/>
          </a:prstGeom>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107</a:t>
            </a:fld>
            <a:endParaRPr lang="en-GB" dirty="0"/>
          </a:p>
        </p:txBody>
      </p:sp>
    </p:spTree>
    <p:extLst>
      <p:ext uri="{BB962C8B-B14F-4D97-AF65-F5344CB8AC3E}">
        <p14:creationId xmlns:p14="http://schemas.microsoft.com/office/powerpoint/2010/main" val="795840790"/>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351" y="365126"/>
            <a:ext cx="8307659" cy="649635"/>
          </a:xfrm>
        </p:spPr>
        <p:txBody>
          <a:bodyPr>
            <a:normAutofit/>
          </a:bodyPr>
          <a:lstStyle/>
          <a:p>
            <a:r>
              <a:rPr lang="en-GB" sz="2400" b="1" dirty="0">
                <a:latin typeface="Century Gothic" panose="020B0502020202020204" pitchFamily="34" charset="0"/>
              </a:rPr>
              <a:t>Rose Blanche by Roberto Innocenti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577810272"/>
              </p:ext>
            </p:extLst>
          </p:nvPr>
        </p:nvGraphicFramePr>
        <p:xfrm>
          <a:off x="3028950" y="1408389"/>
          <a:ext cx="5519738" cy="4526272"/>
        </p:xfrm>
        <a:graphic>
          <a:graphicData uri="http://schemas.openxmlformats.org/drawingml/2006/table">
            <a:tbl>
              <a:tblPr firstRow="1" bandRow="1">
                <a:tableStyleId>{5C22544A-7EE6-4342-B048-85BDC9FD1C3A}</a:tableStyleId>
              </a:tblPr>
              <a:tblGrid>
                <a:gridCol w="2759869">
                  <a:extLst>
                    <a:ext uri="{9D8B030D-6E8A-4147-A177-3AD203B41FA5}">
                      <a16:colId xmlns:a16="http://schemas.microsoft.com/office/drawing/2014/main" val="20000"/>
                    </a:ext>
                  </a:extLst>
                </a:gridCol>
                <a:gridCol w="2759869">
                  <a:extLst>
                    <a:ext uri="{9D8B030D-6E8A-4147-A177-3AD203B41FA5}">
                      <a16:colId xmlns:a16="http://schemas.microsoft.com/office/drawing/2014/main" val="20001"/>
                    </a:ext>
                  </a:extLst>
                </a:gridCol>
              </a:tblGrid>
              <a:tr h="370840">
                <a:tc gridSpan="2">
                  <a:txBody>
                    <a:bodyPr/>
                    <a:lstStyle/>
                    <a:p>
                      <a:r>
                        <a:rPr lang="en-GB" sz="1400" b="0" kern="1200" dirty="0">
                          <a:solidFill>
                            <a:schemeClr val="tx1"/>
                          </a:solidFill>
                          <a:effectLst/>
                          <a:latin typeface="Century Gothic" panose="020B0502020202020204" pitchFamily="34" charset="0"/>
                          <a:ea typeface="+mn-ea"/>
                          <a:cs typeface="+mn-cs"/>
                        </a:rPr>
                        <a:t>If you could meet</a:t>
                      </a:r>
                      <a:r>
                        <a:rPr lang="en-GB" sz="1400" b="0" kern="1200" baseline="0" dirty="0">
                          <a:solidFill>
                            <a:schemeClr val="tx1"/>
                          </a:solidFill>
                          <a:effectLst/>
                          <a:latin typeface="Century Gothic" panose="020B0502020202020204" pitchFamily="34" charset="0"/>
                          <a:ea typeface="+mn-ea"/>
                          <a:cs typeface="+mn-cs"/>
                        </a:rPr>
                        <a:t> the author, Roberto Innocenti, is there anything you would want to ask him and is there some part of the book you’d ask him to re-write</a:t>
                      </a:r>
                      <a:r>
                        <a:rPr lang="en-GB" sz="1400" b="0" kern="1200" dirty="0">
                          <a:solidFill>
                            <a:schemeClr val="tx1"/>
                          </a:solidFill>
                          <a:effectLst/>
                          <a:latin typeface="Century Gothic" panose="020B0502020202020204" pitchFamily="34" charset="0"/>
                          <a:ea typeface="+mn-ea"/>
                          <a:cs typeface="+mn-cs"/>
                        </a:rPr>
                        <a:t>?</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tc hMerge="1">
                  <a:txBody>
                    <a:bodyPr/>
                    <a:lstStyle/>
                    <a:p>
                      <a:endParaRPr lang="en-GB"/>
                    </a:p>
                  </a:txBody>
                  <a:tcPr/>
                </a:tc>
                <a:extLst>
                  <a:ext uri="{0D108BD9-81ED-4DB2-BD59-A6C34878D82A}">
                    <a16:rowId xmlns:a16="http://schemas.microsoft.com/office/drawing/2014/main" val="10000"/>
                  </a:ext>
                </a:extLst>
              </a:tr>
              <a:tr h="409574">
                <a:tc>
                  <a:txBody>
                    <a:bodyPr/>
                    <a:lstStyle/>
                    <a:p>
                      <a:r>
                        <a:rPr lang="en-GB" sz="1400" b="0" dirty="0">
                          <a:latin typeface="Century Gothic" panose="020B0502020202020204" pitchFamily="34" charset="0"/>
                        </a:rPr>
                        <a:t>Questions for Roberto Innocenti</a:t>
                      </a:r>
                    </a:p>
                  </a:txBody>
                  <a:tcPr/>
                </a:tc>
                <a:tc>
                  <a:txBody>
                    <a:bodyPr/>
                    <a:lstStyle/>
                    <a:p>
                      <a:r>
                        <a:rPr lang="en-GB" sz="1400" b="0" dirty="0">
                          <a:latin typeface="Century Gothic" panose="020B0502020202020204" pitchFamily="34" charset="0"/>
                        </a:rPr>
                        <a:t>What would you like him to re-think?</a:t>
                      </a:r>
                    </a:p>
                  </a:txBody>
                  <a:tcPr/>
                </a:tc>
                <a:extLst>
                  <a:ext uri="{0D108BD9-81ED-4DB2-BD59-A6C34878D82A}">
                    <a16:rowId xmlns:a16="http://schemas.microsoft.com/office/drawing/2014/main" val="10001"/>
                  </a:ext>
                </a:extLst>
              </a:tr>
              <a:tr h="409574">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2"/>
                  </a:ext>
                </a:extLst>
              </a:tr>
              <a:tr h="409574">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409574">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r h="409574">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5"/>
                  </a:ext>
                </a:extLst>
              </a:tr>
              <a:tr h="409574">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r h="409574">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7"/>
                  </a:ext>
                </a:extLst>
              </a:tr>
              <a:tr h="409574">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8"/>
                  </a:ext>
                </a:extLst>
              </a:tr>
              <a:tr h="409574">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9"/>
                  </a:ext>
                </a:extLst>
              </a:tr>
            </a:tbl>
          </a:graphicData>
        </a:graphic>
      </p:graphicFrame>
      <p:sp>
        <p:nvSpPr>
          <p:cNvPr id="7" name="TextBox 6"/>
          <p:cNvSpPr txBox="1"/>
          <p:nvPr/>
        </p:nvSpPr>
        <p:spPr>
          <a:xfrm>
            <a:off x="479847" y="1426233"/>
            <a:ext cx="2021707" cy="523220"/>
          </a:xfrm>
          <a:prstGeom prst="rect">
            <a:avLst/>
          </a:prstGeom>
          <a:noFill/>
        </p:spPr>
        <p:txBody>
          <a:bodyPr wrap="none" rtlCol="0">
            <a:spAutoFit/>
          </a:bodyPr>
          <a:lstStyle/>
          <a:p>
            <a:r>
              <a:rPr lang="en-GB" sz="1400" b="1" dirty="0">
                <a:latin typeface="Century Gothic" panose="020B0502020202020204" pitchFamily="34" charset="0"/>
              </a:rPr>
              <a:t>Questions to explore </a:t>
            </a:r>
          </a:p>
          <a:p>
            <a:r>
              <a:rPr lang="en-GB" sz="1400" b="1" dirty="0">
                <a:latin typeface="Century Gothic" panose="020B0502020202020204" pitchFamily="34" charset="0"/>
              </a:rPr>
              <a:t>with the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3394" y="4931023"/>
            <a:ext cx="1289778" cy="1260000"/>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351" y="2179871"/>
            <a:ext cx="2459865" cy="2459865"/>
          </a:xfrm>
          <a:prstGeom prst="rect">
            <a:avLst/>
          </a:prstGeom>
        </p:spPr>
      </p:pic>
      <p:sp>
        <p:nvSpPr>
          <p:cNvPr id="6" name="Footer Placeholder 5"/>
          <p:cNvSpPr>
            <a:spLocks noGrp="1"/>
          </p:cNvSpPr>
          <p:nvPr>
            <p:ph type="ftr" sz="quarter" idx="11"/>
          </p:nvPr>
        </p:nvSpPr>
        <p:spPr/>
        <p:txBody>
          <a:bodyPr/>
          <a:lstStyle/>
          <a:p>
            <a:r>
              <a:rPr lang="en-GB"/>
              <a:t>© Focus Education UK Ltd</a:t>
            </a:r>
            <a:endParaRPr lang="en-GB" dirty="0"/>
          </a:p>
        </p:txBody>
      </p:sp>
      <p:sp>
        <p:nvSpPr>
          <p:cNvPr id="9" name="Slide Number Placeholder 8"/>
          <p:cNvSpPr>
            <a:spLocks noGrp="1"/>
          </p:cNvSpPr>
          <p:nvPr>
            <p:ph type="sldNum" sz="quarter" idx="12"/>
          </p:nvPr>
        </p:nvSpPr>
        <p:spPr/>
        <p:txBody>
          <a:bodyPr/>
          <a:lstStyle/>
          <a:p>
            <a:fld id="{783CD38E-C31D-4515-A670-E50640EE9A8F}" type="slidenum">
              <a:rPr lang="en-GB" smtClean="0"/>
              <a:t>108</a:t>
            </a:fld>
            <a:endParaRPr lang="en-GB" dirty="0"/>
          </a:p>
        </p:txBody>
      </p:sp>
    </p:spTree>
    <p:extLst>
      <p:ext uri="{BB962C8B-B14F-4D97-AF65-F5344CB8AC3E}">
        <p14:creationId xmlns:p14="http://schemas.microsoft.com/office/powerpoint/2010/main" val="497467425"/>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635319"/>
            <a:ext cx="7772400" cy="2387600"/>
          </a:xfrm>
        </p:spPr>
        <p:txBody>
          <a:bodyPr>
            <a:normAutofit/>
          </a:bodyPr>
          <a:lstStyle/>
          <a:p>
            <a:r>
              <a:rPr lang="en-GB" sz="4400" b="1" dirty="0">
                <a:solidFill>
                  <a:srgbClr val="0070C0"/>
                </a:solidFill>
                <a:latin typeface="Century Gothic" panose="020B0502020202020204" pitchFamily="34" charset="0"/>
              </a:rPr>
              <a:t>Examples to use with </a:t>
            </a:r>
            <a:br>
              <a:rPr lang="en-GB" sz="4400" b="1" dirty="0">
                <a:solidFill>
                  <a:srgbClr val="0070C0"/>
                </a:solidFill>
                <a:latin typeface="Century Gothic" panose="020B0502020202020204" pitchFamily="34" charset="0"/>
              </a:rPr>
            </a:br>
            <a:r>
              <a:rPr lang="en-GB" sz="4400" b="1" dirty="0">
                <a:solidFill>
                  <a:srgbClr val="0070C0"/>
                </a:solidFill>
                <a:latin typeface="Century Gothic" panose="020B0502020202020204" pitchFamily="34" charset="0"/>
              </a:rPr>
              <a:t>Upper Key Stage Two</a:t>
            </a:r>
          </a:p>
        </p:txBody>
      </p:sp>
      <p:sp>
        <p:nvSpPr>
          <p:cNvPr id="3" name="Subtitle 2"/>
          <p:cNvSpPr>
            <a:spLocks noGrp="1"/>
          </p:cNvSpPr>
          <p:nvPr>
            <p:ph type="subTitle" idx="1"/>
          </p:nvPr>
        </p:nvSpPr>
        <p:spPr>
          <a:xfrm>
            <a:off x="1143000" y="4259960"/>
            <a:ext cx="6858000" cy="1655762"/>
          </a:xfrm>
        </p:spPr>
        <p:txBody>
          <a:bodyPr>
            <a:normAutofit/>
          </a:bodyPr>
          <a:lstStyle/>
          <a:p>
            <a:r>
              <a:rPr lang="en-GB" sz="2800" dirty="0">
                <a:latin typeface="Century Gothic" panose="020B0502020202020204" pitchFamily="34" charset="0"/>
              </a:rPr>
              <a:t>Journey to Jo’burg</a:t>
            </a:r>
          </a:p>
          <a:p>
            <a:r>
              <a:rPr lang="en-GB" sz="2800" dirty="0">
                <a:latin typeface="Century Gothic" panose="020B0502020202020204" pitchFamily="34" charset="0"/>
              </a:rPr>
              <a:t>By Beverley Naidoo</a:t>
            </a:r>
          </a:p>
        </p:txBody>
      </p:sp>
      <p:pic>
        <p:nvPicPr>
          <p:cNvPr id="4" name="Picture 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57950" y="143977"/>
            <a:ext cx="2476304" cy="174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Footer Placeholder 4"/>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109</a:t>
            </a:fld>
            <a:endParaRPr lang="en-GB" dirty="0"/>
          </a:p>
        </p:txBody>
      </p:sp>
    </p:spTree>
    <p:extLst>
      <p:ext uri="{BB962C8B-B14F-4D97-AF65-F5344CB8AC3E}">
        <p14:creationId xmlns:p14="http://schemas.microsoft.com/office/powerpoint/2010/main" val="2743104609"/>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0293" y="365126"/>
            <a:ext cx="8385717" cy="950767"/>
          </a:xfrm>
        </p:spPr>
        <p:txBody>
          <a:bodyPr>
            <a:normAutofit/>
          </a:bodyPr>
          <a:lstStyle/>
          <a:p>
            <a:r>
              <a:rPr lang="en-GB" sz="2400" b="1" dirty="0">
                <a:latin typeface="Century Gothic" panose="020B0502020202020204" pitchFamily="34" charset="0"/>
              </a:rPr>
              <a:t>Journey to Jo’burg by Beverley Naidoo</a:t>
            </a:r>
          </a:p>
        </p:txBody>
      </p:sp>
      <p:sp>
        <p:nvSpPr>
          <p:cNvPr id="5" name="Content Placeholder 4"/>
          <p:cNvSpPr>
            <a:spLocks noGrp="1"/>
          </p:cNvSpPr>
          <p:nvPr>
            <p:ph sz="half" idx="1"/>
          </p:nvPr>
        </p:nvSpPr>
        <p:spPr>
          <a:xfrm>
            <a:off x="4572000" y="1480955"/>
            <a:ext cx="3886200" cy="4351338"/>
          </a:xfrm>
        </p:spPr>
        <p:txBody>
          <a:bodyPr>
            <a:normAutofit/>
          </a:bodyPr>
          <a:lstStyle/>
          <a:p>
            <a:r>
              <a:rPr lang="en-GB" sz="1400" dirty="0">
                <a:latin typeface="Century Gothic" panose="020B0502020202020204" pitchFamily="34" charset="0"/>
              </a:rPr>
              <a:t>Provide learners with enough time to: read the book, understand it, talk to others about it, think of its implications, link to our lives today and enjoy it.</a:t>
            </a:r>
          </a:p>
          <a:p>
            <a:r>
              <a:rPr lang="en-GB" sz="1400" dirty="0">
                <a:latin typeface="Century Gothic" panose="020B0502020202020204" pitchFamily="34" charset="0"/>
              </a:rPr>
              <a:t>This book could be described as a powerful book in terms of our treatment of different people. Why is this?</a:t>
            </a:r>
          </a:p>
          <a:p>
            <a:r>
              <a:rPr lang="en-GB" sz="1400" dirty="0">
                <a:latin typeface="Century Gothic" panose="020B0502020202020204" pitchFamily="34" charset="0"/>
              </a:rPr>
              <a:t>We learn a very important term in this book – apartheid – what feeling do you have about South Africa back in the 1960s as a result?</a:t>
            </a:r>
          </a:p>
          <a:p>
            <a:r>
              <a:rPr lang="en-GB" sz="1400" dirty="0">
                <a:latin typeface="Century Gothic" panose="020B0502020202020204" pitchFamily="34" charset="0"/>
              </a:rPr>
              <a:t>What links this book and any other learning you may have done about slavery?</a:t>
            </a:r>
          </a:p>
          <a:p>
            <a:endParaRPr lang="en-GB" sz="1400"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14255" y="4572293"/>
            <a:ext cx="1289778" cy="1260000"/>
          </a:xfrm>
          <a:prstGeom prst="rect">
            <a:avLst/>
          </a:prstGeom>
        </p:spPr>
      </p:pic>
      <p:pic>
        <p:nvPicPr>
          <p:cNvPr id="9" name="Picture 8" descr="C:\Users\Clive Davies\Desktop\NEW DOCUMENTS\Tests\Reading\Year 5\Jounrnet to Joburg\cover.png"/>
          <p:cNvPicPr/>
          <p:nvPr/>
        </p:nvPicPr>
        <p:blipFill>
          <a:blip r:embed="rId3">
            <a:extLst>
              <a:ext uri="{28A0092B-C50C-407E-A947-70E740481C1C}">
                <a14:useLocalDpi xmlns:a14="http://schemas.microsoft.com/office/drawing/2010/main" val="0"/>
              </a:ext>
            </a:extLst>
          </a:blip>
          <a:srcRect/>
          <a:stretch>
            <a:fillRect/>
          </a:stretch>
        </p:blipFill>
        <p:spPr bwMode="auto">
          <a:xfrm>
            <a:off x="1144024" y="1498737"/>
            <a:ext cx="2230241" cy="2795583"/>
          </a:xfrm>
          <a:prstGeom prst="rect">
            <a:avLst/>
          </a:prstGeom>
          <a:noFill/>
          <a:ln>
            <a:noFill/>
          </a:ln>
        </p:spPr>
      </p:pic>
      <p:sp>
        <p:nvSpPr>
          <p:cNvPr id="4" name="Footer Placeholder 3"/>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110</a:t>
            </a:fld>
            <a:endParaRPr lang="en-GB" dirty="0"/>
          </a:p>
        </p:txBody>
      </p:sp>
    </p:spTree>
    <p:extLst>
      <p:ext uri="{BB962C8B-B14F-4D97-AF65-F5344CB8AC3E}">
        <p14:creationId xmlns:p14="http://schemas.microsoft.com/office/powerpoint/2010/main" val="2704271022"/>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8128984" cy="768215"/>
          </a:xfrm>
        </p:spPr>
        <p:txBody>
          <a:bodyPr>
            <a:normAutofit/>
          </a:bodyPr>
          <a:lstStyle/>
          <a:p>
            <a:r>
              <a:rPr lang="en-GB" sz="2400" b="1" dirty="0">
                <a:latin typeface="Century Gothic" panose="020B0502020202020204" pitchFamily="34" charset="0"/>
              </a:rPr>
              <a:t>Journey to Jo’burg by Beverley Naidoo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1746621462"/>
              </p:ext>
            </p:extLst>
          </p:nvPr>
        </p:nvGraphicFramePr>
        <p:xfrm>
          <a:off x="3150160" y="1921502"/>
          <a:ext cx="4950652" cy="4134005"/>
        </p:xfrm>
        <a:graphic>
          <a:graphicData uri="http://schemas.openxmlformats.org/drawingml/2006/table">
            <a:tbl>
              <a:tblPr firstRow="1" bandRow="1">
                <a:tableStyleId>{5C22544A-7EE6-4342-B048-85BDC9FD1C3A}</a:tableStyleId>
              </a:tblPr>
              <a:tblGrid>
                <a:gridCol w="4950652">
                  <a:extLst>
                    <a:ext uri="{9D8B030D-6E8A-4147-A177-3AD203B41FA5}">
                      <a16:colId xmlns:a16="http://schemas.microsoft.com/office/drawing/2014/main" val="20000"/>
                    </a:ext>
                  </a:extLst>
                </a:gridCol>
              </a:tblGrid>
              <a:tr h="456805">
                <a:tc>
                  <a:txBody>
                    <a:bodyPr/>
                    <a:lstStyle/>
                    <a:p>
                      <a:r>
                        <a:rPr lang="en-GB" sz="1400" b="0" dirty="0">
                          <a:solidFill>
                            <a:schemeClr val="tx1"/>
                          </a:solidFill>
                          <a:latin typeface="Century Gothic" panose="020B0502020202020204" pitchFamily="34" charset="0"/>
                        </a:rPr>
                        <a:t>In Chapter 1, what do we learn about the relationship between Naledi and Tiro and their younger sister Dineo?</a:t>
                      </a:r>
                    </a:p>
                  </a:txBody>
                  <a:tcPr>
                    <a:solidFill>
                      <a:schemeClr val="accent1">
                        <a:lumMod val="20000"/>
                        <a:lumOff val="80000"/>
                      </a:schemeClr>
                    </a:solidFill>
                  </a:tcPr>
                </a:tc>
                <a:extLst>
                  <a:ext uri="{0D108BD9-81ED-4DB2-BD59-A6C34878D82A}">
                    <a16:rowId xmlns:a16="http://schemas.microsoft.com/office/drawing/2014/main" val="10000"/>
                  </a:ext>
                </a:extLst>
              </a:tr>
              <a:tr h="326929">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1"/>
                  </a:ext>
                </a:extLst>
              </a:tr>
              <a:tr h="45680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latin typeface="Century Gothic" panose="020B0502020202020204" pitchFamily="34" charset="0"/>
                        </a:rPr>
                        <a:t>Why do you think Nono and Mmangwane are reluctant to contact Naledi and Tiro’s mother?</a:t>
                      </a:r>
                    </a:p>
                  </a:txBody>
                  <a:tcPr/>
                </a:tc>
                <a:extLst>
                  <a:ext uri="{0D108BD9-81ED-4DB2-BD59-A6C34878D82A}">
                    <a16:rowId xmlns:a16="http://schemas.microsoft.com/office/drawing/2014/main" val="10002"/>
                  </a:ext>
                </a:extLst>
              </a:tr>
              <a:tr h="326929">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456805">
                <a:tc>
                  <a:txBody>
                    <a:bodyPr/>
                    <a:lstStyle/>
                    <a:p>
                      <a:r>
                        <a:rPr lang="en-GB" sz="1400" kern="1200" dirty="0">
                          <a:solidFill>
                            <a:schemeClr val="dk1"/>
                          </a:solidFill>
                          <a:effectLst/>
                          <a:latin typeface="Century Gothic" panose="020B0502020202020204" pitchFamily="34" charset="0"/>
                          <a:ea typeface="+mn-ea"/>
                          <a:cs typeface="+mn-cs"/>
                        </a:rPr>
                        <a:t>Early in the book, why does Naledi get very nervous passing the graves. How does she try and cope as she passes them?</a:t>
                      </a:r>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r h="326929">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5"/>
                  </a:ext>
                </a:extLst>
              </a:tr>
              <a:tr h="456805">
                <a:tc>
                  <a:txBody>
                    <a:bodyPr/>
                    <a:lstStyle/>
                    <a:p>
                      <a:r>
                        <a:rPr lang="en-GB" sz="1400" dirty="0">
                          <a:latin typeface="Century Gothic" panose="020B0502020202020204" pitchFamily="34" charset="0"/>
                        </a:rPr>
                        <a:t>There are many examples of </a:t>
                      </a:r>
                      <a:r>
                        <a:rPr lang="en-GB" sz="1400" kern="1200" dirty="0">
                          <a:solidFill>
                            <a:schemeClr val="dk1"/>
                          </a:solidFill>
                          <a:effectLst/>
                          <a:latin typeface="Century Gothic" panose="020B0502020202020204" pitchFamily="34" charset="0"/>
                          <a:ea typeface="+mn-ea"/>
                          <a:cs typeface="+mn-cs"/>
                        </a:rPr>
                        <a:t>Tswana words throughout the book. Find</a:t>
                      </a:r>
                      <a:r>
                        <a:rPr lang="en-GB" sz="1400" kern="1200" baseline="0" dirty="0">
                          <a:solidFill>
                            <a:schemeClr val="dk1"/>
                          </a:solidFill>
                          <a:effectLst/>
                          <a:latin typeface="Century Gothic" panose="020B0502020202020204" pitchFamily="34" charset="0"/>
                          <a:ea typeface="+mn-ea"/>
                          <a:cs typeface="+mn-cs"/>
                        </a:rPr>
                        <a:t> them and give their English translation.</a:t>
                      </a:r>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r h="326929">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7"/>
                  </a:ext>
                </a:extLst>
              </a:tr>
              <a:tr h="326929">
                <a:tc>
                  <a:txBody>
                    <a:bodyPr/>
                    <a:lstStyle/>
                    <a:p>
                      <a:r>
                        <a:rPr lang="en-GB" sz="1400" dirty="0">
                          <a:latin typeface="Century Gothic" panose="020B0502020202020204" pitchFamily="34" charset="0"/>
                        </a:rPr>
                        <a:t>Why was Jo’burg known as ‘the city of gold’?</a:t>
                      </a:r>
                    </a:p>
                  </a:txBody>
                  <a:tcPr/>
                </a:tc>
                <a:extLst>
                  <a:ext uri="{0D108BD9-81ED-4DB2-BD59-A6C34878D82A}">
                    <a16:rowId xmlns:a16="http://schemas.microsoft.com/office/drawing/2014/main" val="10008"/>
                  </a:ext>
                </a:extLst>
              </a:tr>
            </a:tbl>
          </a:graphicData>
        </a:graphic>
      </p:graphicFrame>
      <p:sp>
        <p:nvSpPr>
          <p:cNvPr id="7" name="TextBox 6"/>
          <p:cNvSpPr txBox="1"/>
          <p:nvPr/>
        </p:nvSpPr>
        <p:spPr>
          <a:xfrm>
            <a:off x="411440" y="1479566"/>
            <a:ext cx="2518862" cy="523220"/>
          </a:xfrm>
          <a:prstGeom prst="rect">
            <a:avLst/>
          </a:prstGeom>
          <a:noFill/>
        </p:spPr>
        <p:txBody>
          <a:bodyPr wrap="square" rtlCol="0">
            <a:spAutoFit/>
          </a:bodyPr>
          <a:lstStyle/>
          <a:p>
            <a:r>
              <a:rPr lang="en-GB" sz="1400" b="1" dirty="0">
                <a:latin typeface="Century Gothic" panose="020B0502020202020204" pitchFamily="34" charset="0"/>
              </a:rPr>
              <a:t>General questions to explore with the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4477" y="5278913"/>
            <a:ext cx="1289778" cy="1260000"/>
          </a:xfrm>
          <a:prstGeom prst="rect">
            <a:avLst/>
          </a:prstGeom>
        </p:spPr>
      </p:pic>
      <p:pic>
        <p:nvPicPr>
          <p:cNvPr id="11" name="Picture 10" descr="C:\Users\Clive Davies\Desktop\NEW DOCUMENTS\Tests\Reading\Year 5\Jounrnet to Joburg\cover.png"/>
          <p:cNvPicPr/>
          <p:nvPr/>
        </p:nvPicPr>
        <p:blipFill>
          <a:blip r:embed="rId3">
            <a:extLst>
              <a:ext uri="{28A0092B-C50C-407E-A947-70E740481C1C}">
                <a14:useLocalDpi xmlns:a14="http://schemas.microsoft.com/office/drawing/2010/main" val="0"/>
              </a:ext>
            </a:extLst>
          </a:blip>
          <a:srcRect/>
          <a:stretch>
            <a:fillRect/>
          </a:stretch>
        </p:blipFill>
        <p:spPr bwMode="auto">
          <a:xfrm>
            <a:off x="411440" y="2171076"/>
            <a:ext cx="2230241" cy="2795583"/>
          </a:xfrm>
          <a:prstGeom prst="rect">
            <a:avLst/>
          </a:prstGeom>
          <a:noFill/>
          <a:ln>
            <a:noFill/>
          </a:ln>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111</a:t>
            </a:fld>
            <a:endParaRPr lang="en-GB" dirty="0"/>
          </a:p>
        </p:txBody>
      </p:sp>
    </p:spTree>
    <p:extLst>
      <p:ext uri="{BB962C8B-B14F-4D97-AF65-F5344CB8AC3E}">
        <p14:creationId xmlns:p14="http://schemas.microsoft.com/office/powerpoint/2010/main" val="797126257"/>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5557" y="154003"/>
            <a:ext cx="8128984" cy="1056169"/>
          </a:xfrm>
        </p:spPr>
        <p:txBody>
          <a:bodyPr>
            <a:normAutofit/>
          </a:bodyPr>
          <a:lstStyle/>
          <a:p>
            <a:r>
              <a:rPr lang="en-GB" sz="2400" b="1" dirty="0">
                <a:latin typeface="Century Gothic" panose="020B0502020202020204" pitchFamily="34" charset="0"/>
              </a:rPr>
              <a:t>Journey to Jo’burg by Beverley Naidoo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3940299262"/>
              </p:ext>
            </p:extLst>
          </p:nvPr>
        </p:nvGraphicFramePr>
        <p:xfrm>
          <a:off x="2995613" y="1086638"/>
          <a:ext cx="5519737" cy="4653280"/>
        </p:xfrm>
        <a:graphic>
          <a:graphicData uri="http://schemas.openxmlformats.org/drawingml/2006/table">
            <a:tbl>
              <a:tblPr firstRow="1" bandRow="1">
                <a:tableStyleId>{5C22544A-7EE6-4342-B048-85BDC9FD1C3A}</a:tableStyleId>
              </a:tblPr>
              <a:tblGrid>
                <a:gridCol w="5519737">
                  <a:extLst>
                    <a:ext uri="{9D8B030D-6E8A-4147-A177-3AD203B41FA5}">
                      <a16:colId xmlns:a16="http://schemas.microsoft.com/office/drawing/2014/main" val="20000"/>
                    </a:ext>
                  </a:extLst>
                </a:gridCol>
              </a:tblGrid>
              <a:tr h="370840">
                <a:tc>
                  <a:txBody>
                    <a:bodyPr/>
                    <a:lstStyle/>
                    <a:p>
                      <a:r>
                        <a:rPr lang="en-GB" sz="1400" b="0" kern="1200" dirty="0">
                          <a:solidFill>
                            <a:schemeClr val="tx1"/>
                          </a:solidFill>
                          <a:effectLst/>
                          <a:latin typeface="Century Gothic" panose="020B0502020202020204" pitchFamily="34" charset="0"/>
                          <a:ea typeface="+mn-ea"/>
                          <a:cs typeface="+mn-cs"/>
                        </a:rPr>
                        <a:t>Before reading Chapter 1, look at the introduction about children living apart from their parents. What have you already learnt about how unfair life was for black people compared with white people in South Africa? </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1"/>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2"/>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5"/>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7"/>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8"/>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9"/>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10"/>
                  </a:ext>
                </a:extLst>
              </a:tr>
            </a:tbl>
          </a:graphicData>
        </a:graphic>
      </p:graphicFrame>
      <p:sp>
        <p:nvSpPr>
          <p:cNvPr id="7" name="TextBox 6"/>
          <p:cNvSpPr txBox="1"/>
          <p:nvPr/>
        </p:nvSpPr>
        <p:spPr>
          <a:xfrm>
            <a:off x="417963" y="1156641"/>
            <a:ext cx="2518862" cy="954107"/>
          </a:xfrm>
          <a:prstGeom prst="rect">
            <a:avLst/>
          </a:prstGeom>
          <a:noFill/>
        </p:spPr>
        <p:txBody>
          <a:bodyPr wrap="square" rtlCol="0">
            <a:spAutoFit/>
          </a:bodyPr>
          <a:lstStyle/>
          <a:p>
            <a:r>
              <a:rPr lang="en-GB" sz="1400" b="1" dirty="0">
                <a:latin typeface="Century Gothic" panose="020B0502020202020204" pitchFamily="34" charset="0"/>
              </a:rPr>
              <a:t>Citizenship and  history – based</a:t>
            </a:r>
          </a:p>
          <a:p>
            <a:r>
              <a:rPr lang="en-GB" sz="1400" b="1" dirty="0">
                <a:latin typeface="Century Gothic" panose="020B0502020202020204" pitchFamily="34" charset="0"/>
              </a:rPr>
              <a:t>questions to explore with your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7264" y="4177540"/>
            <a:ext cx="1289778" cy="1260000"/>
          </a:xfrm>
          <a:prstGeom prst="rect">
            <a:avLst/>
          </a:prstGeom>
        </p:spPr>
      </p:pic>
      <p:pic>
        <p:nvPicPr>
          <p:cNvPr id="11" name="Picture 10" descr="C:\Users\Clive Davies\Desktop\NEW DOCUMENTS\Tests\Reading\Year 5\Jounrnet to Joburg\cover.png"/>
          <p:cNvPicPr/>
          <p:nvPr/>
        </p:nvPicPr>
        <p:blipFill>
          <a:blip r:embed="rId3">
            <a:extLst>
              <a:ext uri="{28A0092B-C50C-407E-A947-70E740481C1C}">
                <a14:useLocalDpi xmlns:a14="http://schemas.microsoft.com/office/drawing/2010/main" val="0"/>
              </a:ext>
            </a:extLst>
          </a:blip>
          <a:srcRect/>
          <a:stretch>
            <a:fillRect/>
          </a:stretch>
        </p:blipFill>
        <p:spPr bwMode="auto">
          <a:xfrm>
            <a:off x="781970" y="2071311"/>
            <a:ext cx="1790847" cy="2130467"/>
          </a:xfrm>
          <a:prstGeom prst="rect">
            <a:avLst/>
          </a:prstGeom>
          <a:noFill/>
          <a:ln>
            <a:noFill/>
          </a:ln>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24300" y="5529662"/>
            <a:ext cx="1288800" cy="1288800"/>
          </a:xfrm>
          <a:prstGeom prst="rect">
            <a:avLst/>
          </a:prstGeom>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112</a:t>
            </a:fld>
            <a:endParaRPr lang="en-GB" dirty="0"/>
          </a:p>
        </p:txBody>
      </p:sp>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40150" y="4221320"/>
            <a:ext cx="1288800" cy="1288800"/>
          </a:xfrm>
          <a:prstGeom prst="rect">
            <a:avLst/>
          </a:prstGeom>
        </p:spPr>
      </p:pic>
    </p:spTree>
    <p:extLst>
      <p:ext uri="{BB962C8B-B14F-4D97-AF65-F5344CB8AC3E}">
        <p14:creationId xmlns:p14="http://schemas.microsoft.com/office/powerpoint/2010/main" val="727629902"/>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6348" y="0"/>
            <a:ext cx="8128984" cy="901521"/>
          </a:xfrm>
        </p:spPr>
        <p:txBody>
          <a:bodyPr>
            <a:normAutofit/>
          </a:bodyPr>
          <a:lstStyle/>
          <a:p>
            <a:r>
              <a:rPr lang="en-GB" sz="2400" b="1" dirty="0">
                <a:latin typeface="Century Gothic" panose="020B0502020202020204" pitchFamily="34" charset="0"/>
              </a:rPr>
              <a:t>Journey to Jo’burg by Beverley Naidoo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1367659126"/>
              </p:ext>
            </p:extLst>
          </p:nvPr>
        </p:nvGraphicFramePr>
        <p:xfrm>
          <a:off x="3028950" y="901521"/>
          <a:ext cx="5762021" cy="4832738"/>
        </p:xfrm>
        <a:graphic>
          <a:graphicData uri="http://schemas.openxmlformats.org/drawingml/2006/table">
            <a:tbl>
              <a:tblPr firstRow="1" bandRow="1">
                <a:tableStyleId>{5C22544A-7EE6-4342-B048-85BDC9FD1C3A}</a:tableStyleId>
              </a:tblPr>
              <a:tblGrid>
                <a:gridCol w="5762021">
                  <a:extLst>
                    <a:ext uri="{9D8B030D-6E8A-4147-A177-3AD203B41FA5}">
                      <a16:colId xmlns:a16="http://schemas.microsoft.com/office/drawing/2014/main" val="20000"/>
                    </a:ext>
                  </a:extLst>
                </a:gridCol>
              </a:tblGrid>
              <a:tr h="527357">
                <a:tc>
                  <a:txBody>
                    <a:bodyPr/>
                    <a:lstStyle/>
                    <a:p>
                      <a:r>
                        <a:rPr lang="en-GB" sz="1600" b="0" kern="1200" dirty="0">
                          <a:solidFill>
                            <a:schemeClr val="tx1"/>
                          </a:solidFill>
                          <a:effectLst/>
                          <a:latin typeface="Century Gothic" panose="020B0502020202020204" pitchFamily="34" charset="0"/>
                          <a:ea typeface="+mn-ea"/>
                          <a:cs typeface="+mn-cs"/>
                        </a:rPr>
                        <a:t>Throughout the book, the relationship between black South Africans and the police is an important feature.</a:t>
                      </a:r>
                      <a:endParaRPr lang="en-GB" sz="16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1193493">
                <a:tc>
                  <a:txBody>
                    <a:bodyPr/>
                    <a:lstStyle/>
                    <a:p>
                      <a:r>
                        <a:rPr lang="en-GB" sz="1600" kern="1200" dirty="0">
                          <a:solidFill>
                            <a:schemeClr val="dk1"/>
                          </a:solidFill>
                          <a:effectLst/>
                          <a:latin typeface="Century Gothic" panose="020B0502020202020204" pitchFamily="34" charset="0"/>
                          <a:ea typeface="+mn-ea"/>
                          <a:cs typeface="+mn-cs"/>
                        </a:rPr>
                        <a:t>Look carefully at the song older children sang:</a:t>
                      </a:r>
                    </a:p>
                    <a:p>
                      <a:r>
                        <a:rPr lang="en-GB" sz="1600" i="1" kern="1200" dirty="0">
                          <a:solidFill>
                            <a:schemeClr val="dk1"/>
                          </a:solidFill>
                          <a:effectLst/>
                          <a:latin typeface="Century Gothic" panose="020B0502020202020204" pitchFamily="34" charset="0"/>
                          <a:ea typeface="+mn-ea"/>
                          <a:cs typeface="+mn-cs"/>
                        </a:rPr>
                        <a:t>‘Beware that policeman,</a:t>
                      </a:r>
                      <a:endParaRPr lang="en-GB" sz="1600" kern="1200" dirty="0">
                        <a:solidFill>
                          <a:schemeClr val="dk1"/>
                        </a:solidFill>
                        <a:effectLst/>
                        <a:latin typeface="Century Gothic" panose="020B0502020202020204" pitchFamily="34" charset="0"/>
                        <a:ea typeface="+mn-ea"/>
                        <a:cs typeface="+mn-cs"/>
                      </a:endParaRPr>
                    </a:p>
                    <a:p>
                      <a:r>
                        <a:rPr lang="en-GB" sz="1600" i="1" kern="1200" dirty="0">
                          <a:solidFill>
                            <a:schemeClr val="dk1"/>
                          </a:solidFill>
                          <a:effectLst/>
                          <a:latin typeface="Century Gothic" panose="020B0502020202020204" pitchFamily="34" charset="0"/>
                          <a:ea typeface="+mn-ea"/>
                          <a:cs typeface="+mn-cs"/>
                        </a:rPr>
                        <a:t>He’ll want to see your ‘pass’</a:t>
                      </a:r>
                      <a:endParaRPr lang="en-GB" sz="1600" kern="1200" dirty="0">
                        <a:solidFill>
                          <a:schemeClr val="dk1"/>
                        </a:solidFill>
                        <a:effectLst/>
                        <a:latin typeface="Century Gothic" panose="020B0502020202020204" pitchFamily="34" charset="0"/>
                        <a:ea typeface="+mn-ea"/>
                        <a:cs typeface="+mn-cs"/>
                      </a:endParaRPr>
                    </a:p>
                    <a:p>
                      <a:r>
                        <a:rPr lang="en-GB" sz="1600" i="1" kern="1200" dirty="0">
                          <a:solidFill>
                            <a:schemeClr val="dk1"/>
                          </a:solidFill>
                          <a:effectLst/>
                          <a:latin typeface="Century Gothic" panose="020B0502020202020204" pitchFamily="34" charset="0"/>
                          <a:ea typeface="+mn-ea"/>
                          <a:cs typeface="+mn-cs"/>
                        </a:rPr>
                        <a:t>He’ll say it’s not in order.</a:t>
                      </a:r>
                      <a:endParaRPr lang="en-GB" sz="1600" kern="1200" dirty="0">
                        <a:solidFill>
                          <a:schemeClr val="dk1"/>
                        </a:solidFill>
                        <a:effectLst/>
                        <a:latin typeface="Century Gothic" panose="020B0502020202020204" pitchFamily="34" charset="0"/>
                        <a:ea typeface="+mn-ea"/>
                        <a:cs typeface="+mn-cs"/>
                      </a:endParaRPr>
                    </a:p>
                    <a:p>
                      <a:r>
                        <a:rPr lang="en-GB" sz="1600" i="1" kern="1200" dirty="0">
                          <a:solidFill>
                            <a:schemeClr val="dk1"/>
                          </a:solidFill>
                          <a:effectLst/>
                          <a:latin typeface="Century Gothic" panose="020B0502020202020204" pitchFamily="34" charset="0"/>
                          <a:ea typeface="+mn-ea"/>
                          <a:cs typeface="+mn-cs"/>
                        </a:rPr>
                        <a:t>That day may be your last!’</a:t>
                      </a:r>
                      <a:endParaRPr lang="en-GB" sz="1600" kern="1200" dirty="0">
                        <a:solidFill>
                          <a:schemeClr val="dk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10001"/>
                  </a:ext>
                </a:extLst>
              </a:tr>
              <a:tr h="527357">
                <a:tc>
                  <a:txBody>
                    <a:bodyPr/>
                    <a:lstStyle/>
                    <a:p>
                      <a:r>
                        <a:rPr lang="en-GB" sz="1600" dirty="0">
                          <a:latin typeface="Century Gothic" panose="020B0502020202020204" pitchFamily="34" charset="0"/>
                        </a:rPr>
                        <a:t>What do we learn</a:t>
                      </a:r>
                      <a:r>
                        <a:rPr lang="en-GB" sz="1600" baseline="0" dirty="0">
                          <a:latin typeface="Century Gothic" panose="020B0502020202020204" pitchFamily="34" charset="0"/>
                        </a:rPr>
                        <a:t> about why there is little trust between the police and black South Africans?</a:t>
                      </a:r>
                      <a:endParaRPr lang="en-GB" sz="1600" dirty="0">
                        <a:latin typeface="Century Gothic" panose="020B0502020202020204" pitchFamily="34" charset="0"/>
                      </a:endParaRPr>
                    </a:p>
                  </a:txBody>
                  <a:tcPr/>
                </a:tc>
                <a:extLst>
                  <a:ext uri="{0D108BD9-81ED-4DB2-BD59-A6C34878D82A}">
                    <a16:rowId xmlns:a16="http://schemas.microsoft.com/office/drawing/2014/main" val="10002"/>
                  </a:ext>
                </a:extLst>
              </a:tr>
              <a:tr h="337694">
                <a:tc>
                  <a:txBody>
                    <a:bodyPr/>
                    <a:lstStyle/>
                    <a:p>
                      <a:endParaRPr lang="en-GB" sz="1600" dirty="0">
                        <a:latin typeface="Century Gothic" panose="020B0502020202020204" pitchFamily="34" charset="0"/>
                      </a:endParaRPr>
                    </a:p>
                  </a:txBody>
                  <a:tcPr/>
                </a:tc>
                <a:extLst>
                  <a:ext uri="{0D108BD9-81ED-4DB2-BD59-A6C34878D82A}">
                    <a16:rowId xmlns:a16="http://schemas.microsoft.com/office/drawing/2014/main" val="10003"/>
                  </a:ext>
                </a:extLst>
              </a:tr>
              <a:tr h="337694">
                <a:tc>
                  <a:txBody>
                    <a:bodyPr/>
                    <a:lstStyle/>
                    <a:p>
                      <a:endParaRPr lang="en-GB" sz="1600" dirty="0">
                        <a:latin typeface="Century Gothic" panose="020B0502020202020204" pitchFamily="34" charset="0"/>
                      </a:endParaRPr>
                    </a:p>
                  </a:txBody>
                  <a:tcPr/>
                </a:tc>
                <a:extLst>
                  <a:ext uri="{0D108BD9-81ED-4DB2-BD59-A6C34878D82A}">
                    <a16:rowId xmlns:a16="http://schemas.microsoft.com/office/drawing/2014/main" val="10004"/>
                  </a:ext>
                </a:extLst>
              </a:tr>
              <a:tr h="337694">
                <a:tc>
                  <a:txBody>
                    <a:bodyPr/>
                    <a:lstStyle/>
                    <a:p>
                      <a:endParaRPr lang="en-GB" sz="1600" dirty="0">
                        <a:latin typeface="Century Gothic" panose="020B0502020202020204" pitchFamily="34" charset="0"/>
                      </a:endParaRPr>
                    </a:p>
                  </a:txBody>
                  <a:tcPr/>
                </a:tc>
                <a:extLst>
                  <a:ext uri="{0D108BD9-81ED-4DB2-BD59-A6C34878D82A}">
                    <a16:rowId xmlns:a16="http://schemas.microsoft.com/office/drawing/2014/main" val="10005"/>
                  </a:ext>
                </a:extLst>
              </a:tr>
              <a:tr h="337694">
                <a:tc>
                  <a:txBody>
                    <a:bodyPr/>
                    <a:lstStyle/>
                    <a:p>
                      <a:endParaRPr lang="en-GB" sz="1600" dirty="0">
                        <a:latin typeface="Century Gothic" panose="020B0502020202020204" pitchFamily="34" charset="0"/>
                      </a:endParaRPr>
                    </a:p>
                  </a:txBody>
                  <a:tcPr/>
                </a:tc>
                <a:extLst>
                  <a:ext uri="{0D108BD9-81ED-4DB2-BD59-A6C34878D82A}">
                    <a16:rowId xmlns:a16="http://schemas.microsoft.com/office/drawing/2014/main" val="10006"/>
                  </a:ext>
                </a:extLst>
              </a:tr>
              <a:tr h="337694">
                <a:tc>
                  <a:txBody>
                    <a:bodyPr/>
                    <a:lstStyle/>
                    <a:p>
                      <a:endParaRPr lang="en-GB" sz="1600" dirty="0">
                        <a:latin typeface="Century Gothic" panose="020B0502020202020204" pitchFamily="34" charset="0"/>
                      </a:endParaRPr>
                    </a:p>
                  </a:txBody>
                  <a:tcPr/>
                </a:tc>
                <a:extLst>
                  <a:ext uri="{0D108BD9-81ED-4DB2-BD59-A6C34878D82A}">
                    <a16:rowId xmlns:a16="http://schemas.microsoft.com/office/drawing/2014/main" val="10007"/>
                  </a:ext>
                </a:extLst>
              </a:tr>
              <a:tr h="337694">
                <a:tc>
                  <a:txBody>
                    <a:bodyPr/>
                    <a:lstStyle/>
                    <a:p>
                      <a:endParaRPr lang="en-GB" sz="1600" dirty="0">
                        <a:latin typeface="Century Gothic" panose="020B0502020202020204" pitchFamily="34" charset="0"/>
                      </a:endParaRPr>
                    </a:p>
                  </a:txBody>
                  <a:tcPr/>
                </a:tc>
                <a:extLst>
                  <a:ext uri="{0D108BD9-81ED-4DB2-BD59-A6C34878D82A}">
                    <a16:rowId xmlns:a16="http://schemas.microsoft.com/office/drawing/2014/main" val="10008"/>
                  </a:ext>
                </a:extLst>
              </a:tr>
              <a:tr h="337694">
                <a:tc>
                  <a:txBody>
                    <a:bodyPr/>
                    <a:lstStyle/>
                    <a:p>
                      <a:endParaRPr lang="en-GB" sz="1600" dirty="0">
                        <a:latin typeface="Century Gothic" panose="020B0502020202020204" pitchFamily="34" charset="0"/>
                      </a:endParaRPr>
                    </a:p>
                  </a:txBody>
                  <a:tcPr/>
                </a:tc>
                <a:extLst>
                  <a:ext uri="{0D108BD9-81ED-4DB2-BD59-A6C34878D82A}">
                    <a16:rowId xmlns:a16="http://schemas.microsoft.com/office/drawing/2014/main" val="10009"/>
                  </a:ext>
                </a:extLst>
              </a:tr>
            </a:tbl>
          </a:graphicData>
        </a:graphic>
      </p:graphicFrame>
      <p:sp>
        <p:nvSpPr>
          <p:cNvPr id="7" name="TextBox 6"/>
          <p:cNvSpPr txBox="1"/>
          <p:nvPr/>
        </p:nvSpPr>
        <p:spPr>
          <a:xfrm>
            <a:off x="414114" y="966547"/>
            <a:ext cx="2518862" cy="954107"/>
          </a:xfrm>
          <a:prstGeom prst="rect">
            <a:avLst/>
          </a:prstGeom>
          <a:noFill/>
        </p:spPr>
        <p:txBody>
          <a:bodyPr wrap="square" rtlCol="0">
            <a:spAutoFit/>
          </a:bodyPr>
          <a:lstStyle/>
          <a:p>
            <a:r>
              <a:rPr lang="en-GB" sz="1400" b="1" dirty="0">
                <a:latin typeface="Century Gothic" panose="020B0502020202020204" pitchFamily="34" charset="0"/>
              </a:rPr>
              <a:t>Citizenship and History- based </a:t>
            </a:r>
          </a:p>
          <a:p>
            <a:r>
              <a:rPr lang="en-GB" sz="1400" b="1" dirty="0">
                <a:latin typeface="Century Gothic" panose="020B0502020202020204" pitchFamily="34" charset="0"/>
              </a:rPr>
              <a:t>Questions to explore with your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635" y="3982615"/>
            <a:ext cx="1289778" cy="1260000"/>
          </a:xfrm>
          <a:prstGeom prst="rect">
            <a:avLst/>
          </a:prstGeom>
        </p:spPr>
      </p:pic>
      <p:pic>
        <p:nvPicPr>
          <p:cNvPr id="11" name="Picture 10" descr="C:\Users\Clive Davies\Desktop\NEW DOCUMENTS\Tests\Reading\Year 5\Jounrnet to Joburg\cover.png"/>
          <p:cNvPicPr/>
          <p:nvPr/>
        </p:nvPicPr>
        <p:blipFill>
          <a:blip r:embed="rId3">
            <a:extLst>
              <a:ext uri="{28A0092B-C50C-407E-A947-70E740481C1C}">
                <a14:useLocalDpi xmlns:a14="http://schemas.microsoft.com/office/drawing/2010/main" val="0"/>
              </a:ext>
            </a:extLst>
          </a:blip>
          <a:srcRect/>
          <a:stretch>
            <a:fillRect/>
          </a:stretch>
        </p:blipFill>
        <p:spPr bwMode="auto">
          <a:xfrm>
            <a:off x="713222" y="1914322"/>
            <a:ext cx="1610543" cy="1959715"/>
          </a:xfrm>
          <a:prstGeom prst="rect">
            <a:avLst/>
          </a:prstGeom>
          <a:noFill/>
          <a:ln>
            <a:noFill/>
          </a:ln>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4503" y="5375412"/>
            <a:ext cx="1288800" cy="1288800"/>
          </a:xfrm>
          <a:prstGeom prst="rect">
            <a:avLst/>
          </a:prstGeom>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113</a:t>
            </a:fld>
            <a:endParaRPr lang="en-GB" dirty="0"/>
          </a:p>
        </p:txBody>
      </p:sp>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569577" y="3980324"/>
            <a:ext cx="1288800" cy="1288800"/>
          </a:xfrm>
          <a:prstGeom prst="rect">
            <a:avLst/>
          </a:prstGeom>
        </p:spPr>
      </p:pic>
    </p:spTree>
    <p:extLst>
      <p:ext uri="{BB962C8B-B14F-4D97-AF65-F5344CB8AC3E}">
        <p14:creationId xmlns:p14="http://schemas.microsoft.com/office/powerpoint/2010/main" val="1057369141"/>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3222" y="136012"/>
            <a:ext cx="8128984" cy="1028951"/>
          </a:xfrm>
        </p:spPr>
        <p:txBody>
          <a:bodyPr>
            <a:normAutofit/>
          </a:bodyPr>
          <a:lstStyle/>
          <a:p>
            <a:r>
              <a:rPr lang="en-GB" sz="2400" b="1" dirty="0">
                <a:latin typeface="Century Gothic" panose="020B0502020202020204" pitchFamily="34" charset="0"/>
              </a:rPr>
              <a:t>Journey to Jo’burg by Beverley Naidoo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2338323357"/>
              </p:ext>
            </p:extLst>
          </p:nvPr>
        </p:nvGraphicFramePr>
        <p:xfrm>
          <a:off x="3140857" y="1161400"/>
          <a:ext cx="5762021" cy="4264208"/>
        </p:xfrm>
        <a:graphic>
          <a:graphicData uri="http://schemas.openxmlformats.org/drawingml/2006/table">
            <a:tbl>
              <a:tblPr firstRow="1" bandRow="1">
                <a:tableStyleId>{5C22544A-7EE6-4342-B048-85BDC9FD1C3A}</a:tableStyleId>
              </a:tblPr>
              <a:tblGrid>
                <a:gridCol w="5762021">
                  <a:extLst>
                    <a:ext uri="{9D8B030D-6E8A-4147-A177-3AD203B41FA5}">
                      <a16:colId xmlns:a16="http://schemas.microsoft.com/office/drawing/2014/main" val="20000"/>
                    </a:ext>
                  </a:extLst>
                </a:gridCol>
              </a:tblGrid>
              <a:tr h="473275">
                <a:tc>
                  <a:txBody>
                    <a:bodyPr/>
                    <a:lstStyle/>
                    <a:p>
                      <a:r>
                        <a:rPr lang="en-GB" sz="1400" b="0" kern="1200" dirty="0">
                          <a:solidFill>
                            <a:schemeClr val="tx1"/>
                          </a:solidFill>
                          <a:effectLst/>
                          <a:latin typeface="Century Gothic" panose="020B0502020202020204" pitchFamily="34" charset="0"/>
                          <a:ea typeface="+mn-ea"/>
                          <a:cs typeface="+mn-cs"/>
                        </a:rPr>
                        <a:t>In addition to the police, the white farmers were</a:t>
                      </a:r>
                      <a:r>
                        <a:rPr lang="en-GB" sz="1400" b="0" kern="1200" baseline="0" dirty="0">
                          <a:solidFill>
                            <a:schemeClr val="tx1"/>
                          </a:solidFill>
                          <a:effectLst/>
                          <a:latin typeface="Century Gothic" panose="020B0502020202020204" pitchFamily="34" charset="0"/>
                          <a:ea typeface="+mn-ea"/>
                          <a:cs typeface="+mn-cs"/>
                        </a:rPr>
                        <a:t> equally not trusted by black South Africans</a:t>
                      </a:r>
                      <a:r>
                        <a:rPr lang="en-GB" sz="1400" b="0" kern="1200" dirty="0">
                          <a:solidFill>
                            <a:schemeClr val="tx1"/>
                          </a:solidFill>
                          <a:effectLst/>
                          <a:latin typeface="Century Gothic" panose="020B0502020202020204" pitchFamily="34" charset="0"/>
                          <a:ea typeface="+mn-ea"/>
                          <a:cs typeface="+mn-cs"/>
                        </a:rPr>
                        <a:t>.</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473275">
                <a:tc>
                  <a:txBody>
                    <a:bodyPr/>
                    <a:lstStyle/>
                    <a:p>
                      <a:r>
                        <a:rPr lang="en-GB" sz="1400" kern="1200" dirty="0">
                          <a:solidFill>
                            <a:schemeClr val="dk1"/>
                          </a:solidFill>
                          <a:effectLst/>
                          <a:latin typeface="Century Gothic" panose="020B0502020202020204" pitchFamily="34" charset="0"/>
                          <a:ea typeface="+mn-ea"/>
                          <a:cs typeface="+mn-cs"/>
                        </a:rPr>
                        <a:t>In Chapter 3, we learn a great deal about the relationship between white farmers and black South Africans.</a:t>
                      </a:r>
                    </a:p>
                  </a:txBody>
                  <a:tcPr/>
                </a:tc>
                <a:extLst>
                  <a:ext uri="{0D108BD9-81ED-4DB2-BD59-A6C34878D82A}">
                    <a16:rowId xmlns:a16="http://schemas.microsoft.com/office/drawing/2014/main" val="10001"/>
                  </a:ext>
                </a:extLst>
              </a:tr>
              <a:tr h="473275">
                <a:tc>
                  <a:txBody>
                    <a:bodyPr/>
                    <a:lstStyle/>
                    <a:p>
                      <a:r>
                        <a:rPr lang="en-GB" sz="1400" dirty="0">
                          <a:latin typeface="Century Gothic" panose="020B0502020202020204" pitchFamily="34" charset="0"/>
                        </a:rPr>
                        <a:t>How would describe the way black South Africans were treated by the white farmers?</a:t>
                      </a:r>
                    </a:p>
                  </a:txBody>
                  <a:tcPr/>
                </a:tc>
                <a:extLst>
                  <a:ext uri="{0D108BD9-81ED-4DB2-BD59-A6C34878D82A}">
                    <a16:rowId xmlns:a16="http://schemas.microsoft.com/office/drawing/2014/main" val="10002"/>
                  </a:ext>
                </a:extLst>
              </a:tr>
              <a:tr h="338716">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338716">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r h="338716">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5"/>
                  </a:ext>
                </a:extLst>
              </a:tr>
              <a:tr h="338716">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r h="338716">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7"/>
                  </a:ext>
                </a:extLst>
              </a:tr>
              <a:tr h="338716">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8"/>
                  </a:ext>
                </a:extLst>
              </a:tr>
              <a:tr h="338716">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9"/>
                  </a:ext>
                </a:extLst>
              </a:tr>
              <a:tr h="338716">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10"/>
                  </a:ext>
                </a:extLst>
              </a:tr>
            </a:tbl>
          </a:graphicData>
        </a:graphic>
      </p:graphicFrame>
      <p:sp>
        <p:nvSpPr>
          <p:cNvPr id="7" name="TextBox 6"/>
          <p:cNvSpPr txBox="1"/>
          <p:nvPr/>
        </p:nvSpPr>
        <p:spPr>
          <a:xfrm>
            <a:off x="510088" y="1075873"/>
            <a:ext cx="2518862" cy="954107"/>
          </a:xfrm>
          <a:prstGeom prst="rect">
            <a:avLst/>
          </a:prstGeom>
          <a:noFill/>
        </p:spPr>
        <p:txBody>
          <a:bodyPr wrap="square" rtlCol="0">
            <a:spAutoFit/>
          </a:bodyPr>
          <a:lstStyle/>
          <a:p>
            <a:r>
              <a:rPr lang="en-GB" sz="1400" b="1" dirty="0">
                <a:latin typeface="Century Gothic" panose="020B0502020202020204" pitchFamily="34" charset="0"/>
              </a:rPr>
              <a:t>Citizenship and history – based</a:t>
            </a:r>
          </a:p>
          <a:p>
            <a:r>
              <a:rPr lang="en-GB" sz="1400" b="1" dirty="0">
                <a:latin typeface="Century Gothic" panose="020B0502020202020204" pitchFamily="34" charset="0"/>
              </a:rPr>
              <a:t>Questions to explore with your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1261" y="4093359"/>
            <a:ext cx="1289778" cy="1260000"/>
          </a:xfrm>
          <a:prstGeom prst="rect">
            <a:avLst/>
          </a:prstGeom>
        </p:spPr>
      </p:pic>
      <p:pic>
        <p:nvPicPr>
          <p:cNvPr id="11" name="Picture 10" descr="C:\Users\Clive Davies\Desktop\NEW DOCUMENTS\Tests\Reading\Year 5\Jounrnet to Joburg\cover.png"/>
          <p:cNvPicPr/>
          <p:nvPr/>
        </p:nvPicPr>
        <p:blipFill>
          <a:blip r:embed="rId3">
            <a:extLst>
              <a:ext uri="{28A0092B-C50C-407E-A947-70E740481C1C}">
                <a14:useLocalDpi xmlns:a14="http://schemas.microsoft.com/office/drawing/2010/main" val="0"/>
              </a:ext>
            </a:extLst>
          </a:blip>
          <a:srcRect/>
          <a:stretch>
            <a:fillRect/>
          </a:stretch>
        </p:blipFill>
        <p:spPr bwMode="auto">
          <a:xfrm>
            <a:off x="996444" y="2029980"/>
            <a:ext cx="1546149" cy="2027436"/>
          </a:xfrm>
          <a:prstGeom prst="rect">
            <a:avLst/>
          </a:prstGeom>
          <a:noFill/>
          <a:ln>
            <a:noFill/>
          </a:ln>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81564" y="5432676"/>
            <a:ext cx="1260000" cy="1260000"/>
          </a:xfrm>
          <a:prstGeom prst="rect">
            <a:avLst/>
          </a:prstGeom>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114</a:t>
            </a:fld>
            <a:endParaRPr lang="en-GB" dirty="0"/>
          </a:p>
        </p:txBody>
      </p:sp>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60888" y="4182068"/>
            <a:ext cx="1260000" cy="1260000"/>
          </a:xfrm>
          <a:prstGeom prst="rect">
            <a:avLst/>
          </a:prstGeom>
        </p:spPr>
      </p:pic>
    </p:spTree>
    <p:extLst>
      <p:ext uri="{BB962C8B-B14F-4D97-AF65-F5344CB8AC3E}">
        <p14:creationId xmlns:p14="http://schemas.microsoft.com/office/powerpoint/2010/main" val="3487639707"/>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7508" y="321972"/>
            <a:ext cx="8128984" cy="553791"/>
          </a:xfrm>
        </p:spPr>
        <p:txBody>
          <a:bodyPr>
            <a:normAutofit/>
          </a:bodyPr>
          <a:lstStyle/>
          <a:p>
            <a:r>
              <a:rPr lang="en-GB" sz="2400" b="1" dirty="0">
                <a:latin typeface="Century Gothic" panose="020B0502020202020204" pitchFamily="34" charset="0"/>
              </a:rPr>
              <a:t>Journey to Jo’burg by Beverley Naidoo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3851249799"/>
              </p:ext>
            </p:extLst>
          </p:nvPr>
        </p:nvGraphicFramePr>
        <p:xfrm>
          <a:off x="3152943" y="1173996"/>
          <a:ext cx="5640880" cy="4324539"/>
        </p:xfrm>
        <a:graphic>
          <a:graphicData uri="http://schemas.openxmlformats.org/drawingml/2006/table">
            <a:tbl>
              <a:tblPr firstRow="1" bandRow="1">
                <a:tableStyleId>{5C22544A-7EE6-4342-B048-85BDC9FD1C3A}</a:tableStyleId>
              </a:tblPr>
              <a:tblGrid>
                <a:gridCol w="2820440">
                  <a:extLst>
                    <a:ext uri="{9D8B030D-6E8A-4147-A177-3AD203B41FA5}">
                      <a16:colId xmlns:a16="http://schemas.microsoft.com/office/drawing/2014/main" val="20000"/>
                    </a:ext>
                  </a:extLst>
                </a:gridCol>
                <a:gridCol w="2820440">
                  <a:extLst>
                    <a:ext uri="{9D8B030D-6E8A-4147-A177-3AD203B41FA5}">
                      <a16:colId xmlns:a16="http://schemas.microsoft.com/office/drawing/2014/main" val="20001"/>
                    </a:ext>
                  </a:extLst>
                </a:gridCol>
              </a:tblGrid>
              <a:tr h="693983">
                <a:tc gridSpan="2">
                  <a:txBody>
                    <a:bodyPr/>
                    <a:lstStyle/>
                    <a:p>
                      <a:r>
                        <a:rPr lang="en-GB" sz="1400" b="0" kern="1200" dirty="0">
                          <a:solidFill>
                            <a:schemeClr val="tx1"/>
                          </a:solidFill>
                          <a:effectLst/>
                          <a:latin typeface="Century Gothic" panose="020B0502020202020204" pitchFamily="34" charset="0"/>
                          <a:ea typeface="+mn-ea"/>
                          <a:cs typeface="+mn-cs"/>
                        </a:rPr>
                        <a:t>Although Naledi and Tiro make it to Jo’burg, what do you think their mother’s reaction would have been if she knew they were making the journey? (List</a:t>
                      </a:r>
                      <a:r>
                        <a:rPr lang="en-GB" sz="1400" b="0" kern="1200" baseline="0" dirty="0">
                          <a:solidFill>
                            <a:schemeClr val="tx1"/>
                          </a:solidFill>
                          <a:effectLst/>
                          <a:latin typeface="Century Gothic" panose="020B0502020202020204" pitchFamily="34" charset="0"/>
                          <a:ea typeface="+mn-ea"/>
                          <a:cs typeface="+mn-cs"/>
                        </a:rPr>
                        <a:t> p</a:t>
                      </a:r>
                      <a:r>
                        <a:rPr lang="en-GB" sz="1400" b="0" kern="1200" dirty="0">
                          <a:solidFill>
                            <a:schemeClr val="tx1"/>
                          </a:solidFill>
                          <a:effectLst/>
                          <a:latin typeface="Century Gothic" panose="020B0502020202020204" pitchFamily="34" charset="0"/>
                          <a:ea typeface="+mn-ea"/>
                          <a:cs typeface="+mn-cs"/>
                        </a:rPr>
                        <a:t>ositive and negative reactions).</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tc hMerge="1">
                  <a:txBody>
                    <a:bodyPr/>
                    <a:lstStyle/>
                    <a:p>
                      <a:endParaRPr lang="en-GB"/>
                    </a:p>
                  </a:txBody>
                  <a:tcPr/>
                </a:tc>
                <a:extLst>
                  <a:ext uri="{0D108BD9-81ED-4DB2-BD59-A6C34878D82A}">
                    <a16:rowId xmlns:a16="http://schemas.microsoft.com/office/drawing/2014/main" val="10000"/>
                  </a:ext>
                </a:extLst>
              </a:tr>
              <a:tr h="404823">
                <a:tc>
                  <a:txBody>
                    <a:bodyPr/>
                    <a:lstStyle/>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Positive reaction to them making the journey</a:t>
                      </a:r>
                      <a:endParaRPr lang="en-GB" sz="1400" dirty="0">
                        <a:solidFill>
                          <a:srgbClr val="000000"/>
                        </a:solidFill>
                        <a:effectLst/>
                        <a:latin typeface="Myriad Pro"/>
                        <a:ea typeface="Calibri" panose="020F0502020204030204" pitchFamily="34" charset="0"/>
                        <a:cs typeface="Myriad Pro"/>
                      </a:endParaRPr>
                    </a:p>
                  </a:txBody>
                  <a:tcPr marL="68580" marR="68580" marT="0" marB="0"/>
                </a:tc>
                <a:tc>
                  <a:txBody>
                    <a:bodyPr/>
                    <a:lstStyle/>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Negative reaction to them making the journey</a:t>
                      </a:r>
                      <a:endParaRPr lang="en-GB" sz="1400" dirty="0">
                        <a:solidFill>
                          <a:srgbClr val="000000"/>
                        </a:solidFill>
                        <a:effectLst/>
                        <a:latin typeface="Myriad Pro"/>
                        <a:ea typeface="Calibri" panose="020F0502020204030204" pitchFamily="34" charset="0"/>
                        <a:cs typeface="Myriad Pro"/>
                      </a:endParaRPr>
                    </a:p>
                  </a:txBody>
                  <a:tcPr marL="68580" marR="68580" marT="0" marB="0"/>
                </a:tc>
                <a:extLst>
                  <a:ext uri="{0D108BD9-81ED-4DB2-BD59-A6C34878D82A}">
                    <a16:rowId xmlns:a16="http://schemas.microsoft.com/office/drawing/2014/main" val="10001"/>
                  </a:ext>
                </a:extLst>
              </a:tr>
              <a:tr h="351811">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2"/>
                  </a:ext>
                </a:extLst>
              </a:tr>
              <a:tr h="351811">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351811">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r h="351811">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5"/>
                  </a:ext>
                </a:extLst>
              </a:tr>
              <a:tr h="351811">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r h="351811">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7"/>
                  </a:ext>
                </a:extLst>
              </a:tr>
              <a:tr h="351811">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8"/>
                  </a:ext>
                </a:extLst>
              </a:tr>
              <a:tr h="351811">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9"/>
                  </a:ext>
                </a:extLst>
              </a:tr>
              <a:tr h="351811">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10"/>
                  </a:ext>
                </a:extLst>
              </a:tr>
            </a:tbl>
          </a:graphicData>
        </a:graphic>
      </p:graphicFrame>
      <p:sp>
        <p:nvSpPr>
          <p:cNvPr id="7" name="TextBox 6"/>
          <p:cNvSpPr txBox="1"/>
          <p:nvPr/>
        </p:nvSpPr>
        <p:spPr>
          <a:xfrm>
            <a:off x="411440" y="1173996"/>
            <a:ext cx="2518862" cy="738664"/>
          </a:xfrm>
          <a:prstGeom prst="rect">
            <a:avLst/>
          </a:prstGeom>
          <a:noFill/>
        </p:spPr>
        <p:txBody>
          <a:bodyPr wrap="square" rtlCol="0">
            <a:spAutoFit/>
          </a:bodyPr>
          <a:lstStyle/>
          <a:p>
            <a:r>
              <a:rPr lang="en-GB" sz="1400" b="1" dirty="0">
                <a:latin typeface="Century Gothic" panose="020B0502020202020204" pitchFamily="34" charset="0"/>
              </a:rPr>
              <a:t>Citizenship and historical questions to explore with your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8468" y="4816192"/>
            <a:ext cx="1289778" cy="1260000"/>
          </a:xfrm>
          <a:prstGeom prst="rect">
            <a:avLst/>
          </a:prstGeom>
        </p:spPr>
      </p:pic>
      <p:pic>
        <p:nvPicPr>
          <p:cNvPr id="11" name="Picture 10" descr="C:\Users\Clive Davies\Desktop\NEW DOCUMENTS\Tests\Reading\Year 5\Jounrnet to Joburg\cover.png"/>
          <p:cNvPicPr/>
          <p:nvPr/>
        </p:nvPicPr>
        <p:blipFill>
          <a:blip r:embed="rId3">
            <a:extLst>
              <a:ext uri="{28A0092B-C50C-407E-A947-70E740481C1C}">
                <a14:useLocalDpi xmlns:a14="http://schemas.microsoft.com/office/drawing/2010/main" val="0"/>
              </a:ext>
            </a:extLst>
          </a:blip>
          <a:srcRect/>
          <a:stretch>
            <a:fillRect/>
          </a:stretch>
        </p:blipFill>
        <p:spPr bwMode="auto">
          <a:xfrm>
            <a:off x="561909" y="2016529"/>
            <a:ext cx="1947640" cy="2465319"/>
          </a:xfrm>
          <a:prstGeom prst="rect">
            <a:avLst/>
          </a:prstGeom>
          <a:noFill/>
          <a:ln>
            <a:noFill/>
          </a:ln>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35729" y="4944980"/>
            <a:ext cx="1260000" cy="1260000"/>
          </a:xfrm>
          <a:prstGeom prst="rect">
            <a:avLst/>
          </a:prstGeom>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115</a:t>
            </a:fld>
            <a:endParaRPr lang="en-GB" dirty="0"/>
          </a:p>
        </p:txBody>
      </p:sp>
    </p:spTree>
    <p:extLst>
      <p:ext uri="{BB962C8B-B14F-4D97-AF65-F5344CB8AC3E}">
        <p14:creationId xmlns:p14="http://schemas.microsoft.com/office/powerpoint/2010/main" val="1591646139"/>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5197" y="146804"/>
            <a:ext cx="8128984" cy="914432"/>
          </a:xfrm>
        </p:spPr>
        <p:txBody>
          <a:bodyPr>
            <a:normAutofit/>
          </a:bodyPr>
          <a:lstStyle/>
          <a:p>
            <a:r>
              <a:rPr lang="en-GB" sz="2400" b="1" dirty="0">
                <a:latin typeface="Century Gothic" panose="020B0502020202020204" pitchFamily="34" charset="0"/>
              </a:rPr>
              <a:t>Journey to Jo’burg by Beverley Naidoo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4143173705"/>
              </p:ext>
            </p:extLst>
          </p:nvPr>
        </p:nvGraphicFramePr>
        <p:xfrm>
          <a:off x="2989771" y="1028300"/>
          <a:ext cx="5762022" cy="4282440"/>
        </p:xfrm>
        <a:graphic>
          <a:graphicData uri="http://schemas.openxmlformats.org/drawingml/2006/table">
            <a:tbl>
              <a:tblPr firstRow="1" bandRow="1">
                <a:tableStyleId>{5C22544A-7EE6-4342-B048-85BDC9FD1C3A}</a:tableStyleId>
              </a:tblPr>
              <a:tblGrid>
                <a:gridCol w="5762022">
                  <a:extLst>
                    <a:ext uri="{9D8B030D-6E8A-4147-A177-3AD203B41FA5}">
                      <a16:colId xmlns:a16="http://schemas.microsoft.com/office/drawing/2014/main" val="20000"/>
                    </a:ext>
                  </a:extLst>
                </a:gridCol>
              </a:tblGrid>
              <a:tr h="370840">
                <a:tc>
                  <a:txBody>
                    <a:bodyPr/>
                    <a:lstStyle/>
                    <a:p>
                      <a:r>
                        <a:rPr lang="en-GB" sz="1400" b="0" kern="1200" dirty="0">
                          <a:solidFill>
                            <a:schemeClr val="tx1"/>
                          </a:solidFill>
                          <a:effectLst/>
                          <a:latin typeface="Century Gothic" panose="020B0502020202020204" pitchFamily="34" charset="0"/>
                          <a:ea typeface="+mn-ea"/>
                          <a:cs typeface="+mn-cs"/>
                        </a:rPr>
                        <a:t>In Chapter 6, as the children try to board the ‘wrong’ bus, what do we learn about discrimination in South Africa at this time?</a:t>
                      </a:r>
                    </a:p>
                    <a:p>
                      <a:r>
                        <a:rPr lang="en-GB" sz="1400" b="0" kern="1200" dirty="0">
                          <a:solidFill>
                            <a:schemeClr val="tx1"/>
                          </a:solidFill>
                          <a:effectLst/>
                          <a:latin typeface="Century Gothic" panose="020B0502020202020204" pitchFamily="34" charset="0"/>
                          <a:ea typeface="+mn-ea"/>
                          <a:cs typeface="+mn-cs"/>
                        </a:rPr>
                        <a:t>(Specify </a:t>
                      </a:r>
                      <a:r>
                        <a:rPr lang="en-GB" sz="1400" b="1" kern="1200" dirty="0">
                          <a:solidFill>
                            <a:schemeClr val="tx1"/>
                          </a:solidFill>
                          <a:effectLst/>
                          <a:latin typeface="Century Gothic" panose="020B0502020202020204" pitchFamily="34" charset="0"/>
                          <a:ea typeface="+mn-ea"/>
                          <a:cs typeface="+mn-cs"/>
                        </a:rPr>
                        <a:t>three</a:t>
                      </a:r>
                      <a:r>
                        <a:rPr lang="en-GB" sz="1400" b="0" kern="1200" dirty="0">
                          <a:solidFill>
                            <a:schemeClr val="tx1"/>
                          </a:solidFill>
                          <a:effectLst/>
                          <a:latin typeface="Century Gothic" panose="020B0502020202020204" pitchFamily="34" charset="0"/>
                          <a:ea typeface="+mn-ea"/>
                          <a:cs typeface="+mn-cs"/>
                        </a:rPr>
                        <a:t> things outlined in the text that let you know how bad the discrimination was)</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370840">
                <a:tc>
                  <a:txBody>
                    <a:bodyPr/>
                    <a:lstStyle/>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1</a:t>
                      </a:r>
                    </a:p>
                  </a:txBody>
                  <a:tcPr marL="68580" marR="68580" marT="0" marB="0"/>
                </a:tc>
                <a:extLst>
                  <a:ext uri="{0D108BD9-81ED-4DB2-BD59-A6C34878D82A}">
                    <a16:rowId xmlns:a16="http://schemas.microsoft.com/office/drawing/2014/main" val="10001"/>
                  </a:ext>
                </a:extLst>
              </a:tr>
              <a:tr h="370840">
                <a:tc>
                  <a:txBody>
                    <a:bodyPr/>
                    <a:lstStyle/>
                    <a:p>
                      <a:pPr>
                        <a:spcAft>
                          <a:spcPts val="0"/>
                        </a:spcAft>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txBody>
                  <a:tcPr marL="68580" marR="68580" marT="0" marB="0"/>
                </a:tc>
                <a:extLst>
                  <a:ext uri="{0D108BD9-81ED-4DB2-BD59-A6C34878D82A}">
                    <a16:rowId xmlns:a16="http://schemas.microsoft.com/office/drawing/2014/main" val="10002"/>
                  </a:ext>
                </a:extLst>
              </a:tr>
              <a:tr h="370840">
                <a:tc>
                  <a:txBody>
                    <a:bodyPr/>
                    <a:lstStyle/>
                    <a:p>
                      <a:pPr>
                        <a:spcAft>
                          <a:spcPts val="0"/>
                        </a:spcAft>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txBody>
                  <a:tcPr marL="68580" marR="68580" marT="0" marB="0"/>
                </a:tc>
                <a:extLst>
                  <a:ext uri="{0D108BD9-81ED-4DB2-BD59-A6C34878D82A}">
                    <a16:rowId xmlns:a16="http://schemas.microsoft.com/office/drawing/2014/main" val="10003"/>
                  </a:ext>
                </a:extLst>
              </a:tr>
              <a:tr h="370840">
                <a:tc>
                  <a:txBody>
                    <a:bodyPr/>
                    <a:lstStyle/>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2</a:t>
                      </a:r>
                    </a:p>
                  </a:txBody>
                  <a:tcPr marL="68580" marR="68580" marT="0" marB="0"/>
                </a:tc>
                <a:extLst>
                  <a:ext uri="{0D108BD9-81ED-4DB2-BD59-A6C34878D82A}">
                    <a16:rowId xmlns:a16="http://schemas.microsoft.com/office/drawing/2014/main" val="10004"/>
                  </a:ext>
                </a:extLst>
              </a:tr>
              <a:tr h="370840">
                <a:tc>
                  <a:txBody>
                    <a:bodyPr/>
                    <a:lstStyle/>
                    <a:p>
                      <a:pPr>
                        <a:spcAft>
                          <a:spcPts val="0"/>
                        </a:spcAft>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txBody>
                  <a:tcPr marL="68580" marR="68580" marT="0" marB="0"/>
                </a:tc>
                <a:extLst>
                  <a:ext uri="{0D108BD9-81ED-4DB2-BD59-A6C34878D82A}">
                    <a16:rowId xmlns:a16="http://schemas.microsoft.com/office/drawing/2014/main" val="10005"/>
                  </a:ext>
                </a:extLst>
              </a:tr>
              <a:tr h="370840">
                <a:tc>
                  <a:txBody>
                    <a:bodyPr/>
                    <a:lstStyle/>
                    <a:p>
                      <a:pPr>
                        <a:spcAft>
                          <a:spcPts val="0"/>
                        </a:spcAft>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txBody>
                  <a:tcPr marL="68580" marR="68580" marT="0" marB="0"/>
                </a:tc>
                <a:extLst>
                  <a:ext uri="{0D108BD9-81ED-4DB2-BD59-A6C34878D82A}">
                    <a16:rowId xmlns:a16="http://schemas.microsoft.com/office/drawing/2014/main" val="10006"/>
                  </a:ext>
                </a:extLst>
              </a:tr>
              <a:tr h="370840">
                <a:tc>
                  <a:txBody>
                    <a:bodyPr/>
                    <a:lstStyle/>
                    <a:p>
                      <a:pPr>
                        <a:spcAft>
                          <a:spcPts val="0"/>
                        </a:spcAft>
                      </a:pPr>
                      <a:r>
                        <a:rPr lang="en-GB" sz="1400" dirty="0">
                          <a:solidFill>
                            <a:srgbClr val="000000"/>
                          </a:solidFill>
                          <a:effectLst/>
                          <a:latin typeface="Century Gothic" panose="020B0502020202020204" pitchFamily="34" charset="0"/>
                          <a:ea typeface="Calibri" panose="020F0502020204030204" pitchFamily="34" charset="0"/>
                          <a:cs typeface="Myriad Pro"/>
                        </a:rPr>
                        <a:t>3</a:t>
                      </a:r>
                    </a:p>
                  </a:txBody>
                  <a:tcPr marL="68580" marR="68580" marT="0" marB="0"/>
                </a:tc>
                <a:extLst>
                  <a:ext uri="{0D108BD9-81ED-4DB2-BD59-A6C34878D82A}">
                    <a16:rowId xmlns:a16="http://schemas.microsoft.com/office/drawing/2014/main" val="10007"/>
                  </a:ext>
                </a:extLst>
              </a:tr>
              <a:tr h="370840">
                <a:tc>
                  <a:txBody>
                    <a:bodyPr/>
                    <a:lstStyle/>
                    <a:p>
                      <a:pPr>
                        <a:spcAft>
                          <a:spcPts val="0"/>
                        </a:spcAft>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txBody>
                  <a:tcPr marL="68580" marR="68580" marT="0" marB="0"/>
                </a:tc>
                <a:extLst>
                  <a:ext uri="{0D108BD9-81ED-4DB2-BD59-A6C34878D82A}">
                    <a16:rowId xmlns:a16="http://schemas.microsoft.com/office/drawing/2014/main" val="10008"/>
                  </a:ext>
                </a:extLst>
              </a:tr>
              <a:tr h="370840">
                <a:tc>
                  <a:txBody>
                    <a:bodyPr/>
                    <a:lstStyle/>
                    <a:p>
                      <a:pPr>
                        <a:spcAft>
                          <a:spcPts val="0"/>
                        </a:spcAft>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txBody>
                  <a:tcPr marL="68580" marR="68580" marT="0" marB="0"/>
                </a:tc>
                <a:extLst>
                  <a:ext uri="{0D108BD9-81ED-4DB2-BD59-A6C34878D82A}">
                    <a16:rowId xmlns:a16="http://schemas.microsoft.com/office/drawing/2014/main" val="10009"/>
                  </a:ext>
                </a:extLst>
              </a:tr>
            </a:tbl>
          </a:graphicData>
        </a:graphic>
      </p:graphicFrame>
      <p:sp>
        <p:nvSpPr>
          <p:cNvPr id="7" name="TextBox 6"/>
          <p:cNvSpPr txBox="1"/>
          <p:nvPr/>
        </p:nvSpPr>
        <p:spPr>
          <a:xfrm>
            <a:off x="410871" y="924644"/>
            <a:ext cx="2518862" cy="954107"/>
          </a:xfrm>
          <a:prstGeom prst="rect">
            <a:avLst/>
          </a:prstGeom>
          <a:noFill/>
        </p:spPr>
        <p:txBody>
          <a:bodyPr wrap="square" rtlCol="0">
            <a:spAutoFit/>
          </a:bodyPr>
          <a:lstStyle/>
          <a:p>
            <a:r>
              <a:rPr lang="en-GB" sz="1400" b="1" dirty="0">
                <a:latin typeface="Century Gothic" panose="020B0502020202020204" pitchFamily="34" charset="0"/>
              </a:rPr>
              <a:t>Citizenship and  history – based</a:t>
            </a:r>
          </a:p>
          <a:p>
            <a:r>
              <a:rPr lang="en-GB" sz="1400" b="1" dirty="0">
                <a:latin typeface="Century Gothic" panose="020B0502020202020204" pitchFamily="34" charset="0"/>
              </a:rPr>
              <a:t>Questions to explore with your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5309" y="3919515"/>
            <a:ext cx="1289778" cy="1260000"/>
          </a:xfrm>
          <a:prstGeom prst="rect">
            <a:avLst/>
          </a:prstGeom>
        </p:spPr>
      </p:pic>
      <p:pic>
        <p:nvPicPr>
          <p:cNvPr id="11" name="Picture 10" descr="C:\Users\Clive Davies\Desktop\NEW DOCUMENTS\Tests\Reading\Year 5\Jounrnet to Joburg\cover.png"/>
          <p:cNvPicPr/>
          <p:nvPr/>
        </p:nvPicPr>
        <p:blipFill>
          <a:blip r:embed="rId3">
            <a:extLst>
              <a:ext uri="{28A0092B-C50C-407E-A947-70E740481C1C}">
                <a14:useLocalDpi xmlns:a14="http://schemas.microsoft.com/office/drawing/2010/main" val="0"/>
              </a:ext>
            </a:extLst>
          </a:blip>
          <a:srcRect/>
          <a:stretch>
            <a:fillRect/>
          </a:stretch>
        </p:blipFill>
        <p:spPr bwMode="auto">
          <a:xfrm>
            <a:off x="663485" y="1839076"/>
            <a:ext cx="1722304" cy="2095150"/>
          </a:xfrm>
          <a:prstGeom prst="rect">
            <a:avLst/>
          </a:prstGeom>
          <a:noFill/>
          <a:ln>
            <a:noFill/>
          </a:ln>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47331" y="5313461"/>
            <a:ext cx="1260000" cy="1260000"/>
          </a:xfrm>
          <a:prstGeom prst="rect">
            <a:avLst/>
          </a:prstGeom>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116</a:t>
            </a:fld>
            <a:endParaRPr lang="en-GB" dirty="0"/>
          </a:p>
        </p:txBody>
      </p:sp>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31086" y="4017464"/>
            <a:ext cx="1260000" cy="1260000"/>
          </a:xfrm>
          <a:prstGeom prst="rect">
            <a:avLst/>
          </a:prstGeom>
        </p:spPr>
      </p:pic>
    </p:spTree>
    <p:extLst>
      <p:ext uri="{BB962C8B-B14F-4D97-AF65-F5344CB8AC3E}">
        <p14:creationId xmlns:p14="http://schemas.microsoft.com/office/powerpoint/2010/main" val="2586863774"/>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7508" y="283335"/>
            <a:ext cx="8128984" cy="669702"/>
          </a:xfrm>
        </p:spPr>
        <p:txBody>
          <a:bodyPr>
            <a:normAutofit/>
          </a:bodyPr>
          <a:lstStyle/>
          <a:p>
            <a:pPr algn="ctr"/>
            <a:r>
              <a:rPr lang="en-GB" sz="2400" b="1" dirty="0">
                <a:latin typeface="Century Gothic" panose="020B0502020202020204" pitchFamily="34" charset="0"/>
              </a:rPr>
              <a:t>Journey to Jo’burg by Beverley Naidoo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439977067"/>
              </p:ext>
            </p:extLst>
          </p:nvPr>
        </p:nvGraphicFramePr>
        <p:xfrm>
          <a:off x="2995613" y="1047751"/>
          <a:ext cx="5762022" cy="4866640"/>
        </p:xfrm>
        <a:graphic>
          <a:graphicData uri="http://schemas.openxmlformats.org/drawingml/2006/table">
            <a:tbl>
              <a:tblPr firstRow="1" bandRow="1">
                <a:tableStyleId>{5C22544A-7EE6-4342-B048-85BDC9FD1C3A}</a:tableStyleId>
              </a:tblPr>
              <a:tblGrid>
                <a:gridCol w="5762022">
                  <a:extLst>
                    <a:ext uri="{9D8B030D-6E8A-4147-A177-3AD203B41FA5}">
                      <a16:colId xmlns:a16="http://schemas.microsoft.com/office/drawing/2014/main" val="20000"/>
                    </a:ext>
                  </a:extLst>
                </a:gridCol>
              </a:tblGrid>
              <a:tr h="370840">
                <a:tc>
                  <a:txBody>
                    <a:bodyPr/>
                    <a:lstStyle/>
                    <a:p>
                      <a:r>
                        <a:rPr lang="en-GB" sz="1400" b="0" kern="1200" dirty="0">
                          <a:solidFill>
                            <a:schemeClr val="tx1"/>
                          </a:solidFill>
                          <a:effectLst/>
                          <a:latin typeface="Century Gothic" panose="020B0502020202020204" pitchFamily="34" charset="0"/>
                          <a:ea typeface="+mn-ea"/>
                          <a:cs typeface="+mn-cs"/>
                        </a:rPr>
                        <a:t>The story is set in South Africa at the time of apartheid. By following Naledi and Tiro’s journey we find out a great deal about what life was like for black people in South Africa at this time. Under each of the headings below, show why life was so unfair for black people.</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kern="1200" dirty="0">
                          <a:solidFill>
                            <a:schemeClr val="dk1"/>
                          </a:solidFill>
                          <a:effectLst/>
                          <a:latin typeface="Century Gothic" panose="020B0502020202020204" pitchFamily="34" charset="0"/>
                          <a:ea typeface="+mn-ea"/>
                          <a:cs typeface="+mn-cs"/>
                        </a:rPr>
                        <a:t>School life for black children:</a:t>
                      </a:r>
                      <a:endParaRPr lang="en-GB" sz="1400" kern="1200" dirty="0">
                        <a:solidFill>
                          <a:schemeClr val="dk1"/>
                        </a:solidFill>
                        <a:effectLst/>
                        <a:latin typeface="Century Gothic" panose="020B0502020202020204" pitchFamily="34" charset="0"/>
                        <a:ea typeface="+mn-ea"/>
                        <a:cs typeface="+mn-cs"/>
                      </a:endParaRPr>
                    </a:p>
                  </a:txBody>
                  <a:tcPr marL="68580" marR="68580" marT="0" marB="0"/>
                </a:tc>
                <a:extLst>
                  <a:ext uri="{0D108BD9-81ED-4DB2-BD59-A6C34878D82A}">
                    <a16:rowId xmlns:a16="http://schemas.microsoft.com/office/drawing/2014/main" val="10001"/>
                  </a:ext>
                </a:extLst>
              </a:tr>
              <a:tr h="370840">
                <a:tc>
                  <a:txBody>
                    <a:bodyPr/>
                    <a:lstStyle/>
                    <a:p>
                      <a:pPr>
                        <a:spcAft>
                          <a:spcPts val="0"/>
                        </a:spcAft>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txBody>
                  <a:tcPr marL="68580" marR="68580" marT="0" marB="0"/>
                </a:tc>
                <a:extLst>
                  <a:ext uri="{0D108BD9-81ED-4DB2-BD59-A6C34878D82A}">
                    <a16:rowId xmlns:a16="http://schemas.microsoft.com/office/drawing/2014/main" val="10002"/>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kern="1200" dirty="0">
                          <a:solidFill>
                            <a:schemeClr val="dk1"/>
                          </a:solidFill>
                          <a:effectLst/>
                          <a:latin typeface="Century Gothic" panose="020B0502020202020204" pitchFamily="34" charset="0"/>
                          <a:ea typeface="+mn-ea"/>
                          <a:cs typeface="+mn-cs"/>
                        </a:rPr>
                        <a:t>Travelling by bus:</a:t>
                      </a:r>
                      <a:endParaRPr lang="en-GB" sz="1400" kern="1200" dirty="0">
                        <a:solidFill>
                          <a:schemeClr val="dk1"/>
                        </a:solidFill>
                        <a:effectLst/>
                        <a:latin typeface="Century Gothic" panose="020B0502020202020204" pitchFamily="34" charset="0"/>
                        <a:ea typeface="+mn-ea"/>
                        <a:cs typeface="+mn-cs"/>
                      </a:endParaRPr>
                    </a:p>
                  </a:txBody>
                  <a:tcPr marL="68580" marR="68580" marT="0" marB="0"/>
                </a:tc>
                <a:extLst>
                  <a:ext uri="{0D108BD9-81ED-4DB2-BD59-A6C34878D82A}">
                    <a16:rowId xmlns:a16="http://schemas.microsoft.com/office/drawing/2014/main" val="10003"/>
                  </a:ext>
                </a:extLst>
              </a:tr>
              <a:tr h="370840">
                <a:tc>
                  <a:txBody>
                    <a:bodyPr/>
                    <a:lstStyle/>
                    <a:p>
                      <a:pPr>
                        <a:spcAft>
                          <a:spcPts val="0"/>
                        </a:spcAft>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txBody>
                  <a:tcPr marL="68580" marR="68580" marT="0" marB="0"/>
                </a:tc>
                <a:extLst>
                  <a:ext uri="{0D108BD9-81ED-4DB2-BD59-A6C34878D82A}">
                    <a16:rowId xmlns:a16="http://schemas.microsoft.com/office/drawing/2014/main" val="10004"/>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kern="1200" dirty="0">
                          <a:solidFill>
                            <a:schemeClr val="dk1"/>
                          </a:solidFill>
                          <a:effectLst/>
                          <a:latin typeface="Century Gothic" panose="020B0502020202020204" pitchFamily="34" charset="0"/>
                          <a:ea typeface="+mn-ea"/>
                          <a:cs typeface="+mn-cs"/>
                        </a:rPr>
                        <a:t>Hospitals:</a:t>
                      </a:r>
                      <a:endParaRPr lang="en-GB" sz="1400" kern="1200" dirty="0">
                        <a:solidFill>
                          <a:schemeClr val="dk1"/>
                        </a:solidFill>
                        <a:effectLst/>
                        <a:latin typeface="Century Gothic" panose="020B0502020202020204" pitchFamily="34" charset="0"/>
                        <a:ea typeface="+mn-ea"/>
                        <a:cs typeface="+mn-cs"/>
                      </a:endParaRPr>
                    </a:p>
                  </a:txBody>
                  <a:tcPr marL="68580" marR="68580" marT="0" marB="0"/>
                </a:tc>
                <a:extLst>
                  <a:ext uri="{0D108BD9-81ED-4DB2-BD59-A6C34878D82A}">
                    <a16:rowId xmlns:a16="http://schemas.microsoft.com/office/drawing/2014/main" val="10005"/>
                  </a:ext>
                </a:extLst>
              </a:tr>
              <a:tr h="370840">
                <a:tc>
                  <a:txBody>
                    <a:bodyPr/>
                    <a:lstStyle/>
                    <a:p>
                      <a:pPr>
                        <a:spcAft>
                          <a:spcPts val="0"/>
                        </a:spcAft>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txBody>
                  <a:tcPr marL="68580" marR="68580" marT="0" marB="0"/>
                </a:tc>
                <a:extLst>
                  <a:ext uri="{0D108BD9-81ED-4DB2-BD59-A6C34878D82A}">
                    <a16:rowId xmlns:a16="http://schemas.microsoft.com/office/drawing/2014/main" val="10006"/>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kern="1200" dirty="0">
                          <a:solidFill>
                            <a:schemeClr val="dk1"/>
                          </a:solidFill>
                          <a:effectLst/>
                          <a:latin typeface="Century Gothic" panose="020B0502020202020204" pitchFamily="34" charset="0"/>
                          <a:ea typeface="+mn-ea"/>
                          <a:cs typeface="+mn-cs"/>
                        </a:rPr>
                        <a:t>Working for white people:</a:t>
                      </a:r>
                      <a:endParaRPr lang="en-GB" sz="1400" kern="1200" dirty="0">
                        <a:solidFill>
                          <a:schemeClr val="dk1"/>
                        </a:solidFill>
                        <a:effectLst/>
                        <a:latin typeface="Century Gothic" panose="020B0502020202020204" pitchFamily="34" charset="0"/>
                        <a:ea typeface="+mn-ea"/>
                        <a:cs typeface="+mn-cs"/>
                      </a:endParaRPr>
                    </a:p>
                  </a:txBody>
                  <a:tcPr marL="68580" marR="68580" marT="0" marB="0"/>
                </a:tc>
                <a:extLst>
                  <a:ext uri="{0D108BD9-81ED-4DB2-BD59-A6C34878D82A}">
                    <a16:rowId xmlns:a16="http://schemas.microsoft.com/office/drawing/2014/main" val="10007"/>
                  </a:ext>
                </a:extLst>
              </a:tr>
              <a:tr h="370840">
                <a:tc>
                  <a:txBody>
                    <a:bodyPr/>
                    <a:lstStyle/>
                    <a:p>
                      <a:pPr>
                        <a:spcAft>
                          <a:spcPts val="0"/>
                        </a:spcAft>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txBody>
                  <a:tcPr marL="68580" marR="68580" marT="0" marB="0"/>
                </a:tc>
                <a:extLst>
                  <a:ext uri="{0D108BD9-81ED-4DB2-BD59-A6C34878D82A}">
                    <a16:rowId xmlns:a16="http://schemas.microsoft.com/office/drawing/2014/main" val="10008"/>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kern="1200" dirty="0">
                          <a:solidFill>
                            <a:schemeClr val="dk1"/>
                          </a:solidFill>
                          <a:effectLst/>
                          <a:latin typeface="Century Gothic" panose="020B0502020202020204" pitchFamily="34" charset="0"/>
                          <a:ea typeface="+mn-ea"/>
                          <a:cs typeface="+mn-cs"/>
                        </a:rPr>
                        <a:t>Treatment by the police:</a:t>
                      </a:r>
                      <a:endParaRPr lang="en-GB" sz="1400" kern="1200" dirty="0">
                        <a:solidFill>
                          <a:schemeClr val="dk1"/>
                        </a:solidFill>
                        <a:effectLst/>
                        <a:latin typeface="Century Gothic" panose="020B0502020202020204" pitchFamily="34" charset="0"/>
                        <a:ea typeface="+mn-ea"/>
                        <a:cs typeface="+mn-cs"/>
                      </a:endParaRPr>
                    </a:p>
                  </a:txBody>
                  <a:tcPr marL="68580" marR="68580" marT="0" marB="0"/>
                </a:tc>
                <a:extLst>
                  <a:ext uri="{0D108BD9-81ED-4DB2-BD59-A6C34878D82A}">
                    <a16:rowId xmlns:a16="http://schemas.microsoft.com/office/drawing/2014/main" val="10009"/>
                  </a:ext>
                </a:extLst>
              </a:tr>
              <a:tr h="370840">
                <a:tc>
                  <a:txBody>
                    <a:bodyPr/>
                    <a:lstStyle/>
                    <a:p>
                      <a:pPr>
                        <a:spcAft>
                          <a:spcPts val="0"/>
                        </a:spcAft>
                      </a:pPr>
                      <a:endParaRPr lang="en-GB" sz="1400" dirty="0">
                        <a:solidFill>
                          <a:srgbClr val="000000"/>
                        </a:solidFill>
                        <a:effectLst/>
                        <a:latin typeface="Century Gothic" panose="020B0502020202020204" pitchFamily="34" charset="0"/>
                        <a:ea typeface="Calibri" panose="020F0502020204030204" pitchFamily="34" charset="0"/>
                        <a:cs typeface="Myriad Pro"/>
                      </a:endParaRPr>
                    </a:p>
                  </a:txBody>
                  <a:tcPr marL="68580" marR="68580" marT="0" marB="0"/>
                </a:tc>
                <a:extLst>
                  <a:ext uri="{0D108BD9-81ED-4DB2-BD59-A6C34878D82A}">
                    <a16:rowId xmlns:a16="http://schemas.microsoft.com/office/drawing/2014/main" val="10010"/>
                  </a:ext>
                </a:extLst>
              </a:tr>
            </a:tbl>
          </a:graphicData>
        </a:graphic>
      </p:graphicFrame>
      <p:sp>
        <p:nvSpPr>
          <p:cNvPr id="7" name="TextBox 6"/>
          <p:cNvSpPr txBox="1"/>
          <p:nvPr/>
        </p:nvSpPr>
        <p:spPr>
          <a:xfrm>
            <a:off x="411440" y="1025528"/>
            <a:ext cx="2518862" cy="954107"/>
          </a:xfrm>
          <a:prstGeom prst="rect">
            <a:avLst/>
          </a:prstGeom>
          <a:noFill/>
        </p:spPr>
        <p:txBody>
          <a:bodyPr wrap="square" rtlCol="0">
            <a:spAutoFit/>
          </a:bodyPr>
          <a:lstStyle/>
          <a:p>
            <a:r>
              <a:rPr lang="en-GB" sz="1400" b="1" dirty="0">
                <a:latin typeface="Century Gothic" panose="020B0502020202020204" pitchFamily="34" charset="0"/>
              </a:rPr>
              <a:t>Citizenship and  history – based</a:t>
            </a:r>
          </a:p>
          <a:p>
            <a:r>
              <a:rPr lang="en-GB" sz="1400" b="1" dirty="0">
                <a:latin typeface="Century Gothic" panose="020B0502020202020204" pitchFamily="34" charset="0"/>
              </a:rPr>
              <a:t>Questions to explore with your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3515" y="4056842"/>
            <a:ext cx="1289778" cy="1260000"/>
          </a:xfrm>
          <a:prstGeom prst="rect">
            <a:avLst/>
          </a:prstGeom>
        </p:spPr>
      </p:pic>
      <p:pic>
        <p:nvPicPr>
          <p:cNvPr id="11" name="Picture 10" descr="C:\Users\Clive Davies\Desktop\NEW DOCUMENTS\Tests\Reading\Year 5\Jounrnet to Joburg\cover.png"/>
          <p:cNvPicPr/>
          <p:nvPr/>
        </p:nvPicPr>
        <p:blipFill>
          <a:blip r:embed="rId3">
            <a:extLst>
              <a:ext uri="{28A0092B-C50C-407E-A947-70E740481C1C}">
                <a14:useLocalDpi xmlns:a14="http://schemas.microsoft.com/office/drawing/2010/main" val="0"/>
              </a:ext>
            </a:extLst>
          </a:blip>
          <a:srcRect/>
          <a:stretch>
            <a:fillRect/>
          </a:stretch>
        </p:blipFill>
        <p:spPr bwMode="auto">
          <a:xfrm>
            <a:off x="838404" y="2020017"/>
            <a:ext cx="1649180" cy="2053194"/>
          </a:xfrm>
          <a:prstGeom prst="rect">
            <a:avLst/>
          </a:prstGeom>
          <a:noFill/>
          <a:ln>
            <a:noFill/>
          </a:ln>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38404" y="5399565"/>
            <a:ext cx="1260000" cy="1260000"/>
          </a:xfrm>
          <a:prstGeom prst="rect">
            <a:avLst/>
          </a:prstGeom>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117</a:t>
            </a:fld>
            <a:endParaRPr lang="en-GB" dirty="0"/>
          </a:p>
        </p:txBody>
      </p:sp>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564913" y="4113593"/>
            <a:ext cx="1260000" cy="1260000"/>
          </a:xfrm>
          <a:prstGeom prst="rect">
            <a:avLst/>
          </a:prstGeom>
        </p:spPr>
      </p:pic>
    </p:spTree>
    <p:extLst>
      <p:ext uri="{BB962C8B-B14F-4D97-AF65-F5344CB8AC3E}">
        <p14:creationId xmlns:p14="http://schemas.microsoft.com/office/powerpoint/2010/main" val="3184034353"/>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7508" y="270456"/>
            <a:ext cx="8128984" cy="754503"/>
          </a:xfrm>
        </p:spPr>
        <p:txBody>
          <a:bodyPr>
            <a:normAutofit/>
          </a:bodyPr>
          <a:lstStyle/>
          <a:p>
            <a:r>
              <a:rPr lang="en-GB" sz="2400" b="1" dirty="0">
                <a:latin typeface="Century Gothic" panose="020B0502020202020204" pitchFamily="34" charset="0"/>
              </a:rPr>
              <a:t>Journey to Jo’burg by Beverley Naidoo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1023777650"/>
              </p:ext>
            </p:extLst>
          </p:nvPr>
        </p:nvGraphicFramePr>
        <p:xfrm>
          <a:off x="3234039" y="1081090"/>
          <a:ext cx="5762022" cy="4892040"/>
        </p:xfrm>
        <a:graphic>
          <a:graphicData uri="http://schemas.openxmlformats.org/drawingml/2006/table">
            <a:tbl>
              <a:tblPr firstRow="1" bandRow="1">
                <a:tableStyleId>{5C22544A-7EE6-4342-B048-85BDC9FD1C3A}</a:tableStyleId>
              </a:tblPr>
              <a:tblGrid>
                <a:gridCol w="5762022">
                  <a:extLst>
                    <a:ext uri="{9D8B030D-6E8A-4147-A177-3AD203B41FA5}">
                      <a16:colId xmlns:a16="http://schemas.microsoft.com/office/drawing/2014/main" val="20000"/>
                    </a:ext>
                  </a:extLst>
                </a:gridCol>
              </a:tblGrid>
              <a:tr h="370840">
                <a:tc>
                  <a:txBody>
                    <a:bodyPr/>
                    <a:lstStyle/>
                    <a:p>
                      <a:r>
                        <a:rPr lang="en-GB" sz="1600" b="0" kern="1200" dirty="0">
                          <a:solidFill>
                            <a:schemeClr val="tx1"/>
                          </a:solidFill>
                          <a:effectLst/>
                          <a:latin typeface="Century Gothic" panose="020B0502020202020204" pitchFamily="34" charset="0"/>
                          <a:ea typeface="+mn-ea"/>
                          <a:cs typeface="+mn-cs"/>
                        </a:rPr>
                        <a:t>Reflecting on the book, which techniques and strategies has</a:t>
                      </a:r>
                      <a:r>
                        <a:rPr lang="en-GB" sz="1600" b="0" kern="1200" baseline="0" dirty="0">
                          <a:solidFill>
                            <a:schemeClr val="tx1"/>
                          </a:solidFill>
                          <a:effectLst/>
                          <a:latin typeface="Century Gothic" panose="020B0502020202020204" pitchFamily="34" charset="0"/>
                          <a:ea typeface="+mn-ea"/>
                          <a:cs typeface="+mn-cs"/>
                        </a:rPr>
                        <a:t> the author used to help you feel sympathy with the black South Africans in different situations?</a:t>
                      </a:r>
                      <a:endParaRPr lang="en-GB" sz="16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370840">
                <a:tc>
                  <a:txBody>
                    <a:bodyPr/>
                    <a:lstStyle/>
                    <a:p>
                      <a:pPr>
                        <a:spcAft>
                          <a:spcPts val="0"/>
                        </a:spcAft>
                      </a:pPr>
                      <a:r>
                        <a:rPr lang="en-GB" sz="1600" dirty="0">
                          <a:solidFill>
                            <a:srgbClr val="000000"/>
                          </a:solidFill>
                          <a:effectLst/>
                          <a:latin typeface="Century Gothic" panose="020B0502020202020204" pitchFamily="34" charset="0"/>
                          <a:ea typeface="Calibri" panose="020F0502020204030204" pitchFamily="34" charset="0"/>
                          <a:cs typeface="Myriad Pro"/>
                        </a:rPr>
                        <a:t>Reflect on being a black child in South Africa at this time; on being a black worker; on being a freedom fighter; on being</a:t>
                      </a:r>
                      <a:r>
                        <a:rPr lang="en-GB" sz="1600" baseline="0" dirty="0">
                          <a:solidFill>
                            <a:srgbClr val="000000"/>
                          </a:solidFill>
                          <a:effectLst/>
                          <a:latin typeface="Century Gothic" panose="020B0502020202020204" pitchFamily="34" charset="0"/>
                          <a:ea typeface="Calibri" panose="020F0502020204030204" pitchFamily="34" charset="0"/>
                          <a:cs typeface="Myriad Pro"/>
                        </a:rPr>
                        <a:t> a </a:t>
                      </a:r>
                      <a:r>
                        <a:rPr lang="en-GB" sz="1400" baseline="0" dirty="0">
                          <a:solidFill>
                            <a:srgbClr val="000000"/>
                          </a:solidFill>
                          <a:effectLst/>
                          <a:latin typeface="Century Gothic" panose="020B0502020202020204" pitchFamily="34" charset="0"/>
                          <a:ea typeface="Calibri" panose="020F0502020204030204" pitchFamily="34" charset="0"/>
                          <a:cs typeface="Myriad Pro"/>
                        </a:rPr>
                        <a:t>mother</a:t>
                      </a:r>
                      <a:r>
                        <a:rPr lang="en-GB" sz="1600" baseline="0" dirty="0">
                          <a:solidFill>
                            <a:srgbClr val="000000"/>
                          </a:solidFill>
                          <a:effectLst/>
                          <a:latin typeface="Century Gothic" panose="020B0502020202020204" pitchFamily="34" charset="0"/>
                          <a:ea typeface="Calibri" panose="020F0502020204030204" pitchFamily="34" charset="0"/>
                          <a:cs typeface="Myriad Pro"/>
                        </a:rPr>
                        <a:t> having to work away from home.</a:t>
                      </a:r>
                      <a:endParaRPr lang="en-GB" sz="1600" dirty="0">
                        <a:solidFill>
                          <a:srgbClr val="000000"/>
                        </a:solidFill>
                        <a:effectLst/>
                        <a:latin typeface="Century Gothic" panose="020B0502020202020204" pitchFamily="34" charset="0"/>
                        <a:ea typeface="Calibri" panose="020F0502020204030204" pitchFamily="34" charset="0"/>
                        <a:cs typeface="Myriad Pro"/>
                      </a:endParaRPr>
                    </a:p>
                  </a:txBody>
                  <a:tcPr marL="68580" marR="68580" marT="0" marB="0"/>
                </a:tc>
                <a:extLst>
                  <a:ext uri="{0D108BD9-81ED-4DB2-BD59-A6C34878D82A}">
                    <a16:rowId xmlns:a16="http://schemas.microsoft.com/office/drawing/2014/main" val="10001"/>
                  </a:ext>
                </a:extLst>
              </a:tr>
              <a:tr h="370840">
                <a:tc>
                  <a:txBody>
                    <a:bodyPr/>
                    <a:lstStyle/>
                    <a:p>
                      <a:pPr>
                        <a:spcAft>
                          <a:spcPts val="0"/>
                        </a:spcAft>
                      </a:pPr>
                      <a:endParaRPr lang="en-GB" sz="1600" dirty="0">
                        <a:solidFill>
                          <a:srgbClr val="000000"/>
                        </a:solidFill>
                        <a:effectLst/>
                        <a:latin typeface="Century Gothic" panose="020B0502020202020204" pitchFamily="34" charset="0"/>
                        <a:ea typeface="Calibri" panose="020F0502020204030204" pitchFamily="34" charset="0"/>
                        <a:cs typeface="Myriad Pro"/>
                      </a:endParaRPr>
                    </a:p>
                  </a:txBody>
                  <a:tcPr marL="68580" marR="68580" marT="0" marB="0"/>
                </a:tc>
                <a:extLst>
                  <a:ext uri="{0D108BD9-81ED-4DB2-BD59-A6C34878D82A}">
                    <a16:rowId xmlns:a16="http://schemas.microsoft.com/office/drawing/2014/main" val="10002"/>
                  </a:ext>
                </a:extLst>
              </a:tr>
              <a:tr h="370840">
                <a:tc>
                  <a:txBody>
                    <a:bodyPr/>
                    <a:lstStyle/>
                    <a:p>
                      <a:pPr>
                        <a:spcAft>
                          <a:spcPts val="0"/>
                        </a:spcAft>
                      </a:pPr>
                      <a:endParaRPr lang="en-GB" sz="1600" dirty="0">
                        <a:solidFill>
                          <a:srgbClr val="000000"/>
                        </a:solidFill>
                        <a:effectLst/>
                        <a:latin typeface="Century Gothic" panose="020B0502020202020204" pitchFamily="34" charset="0"/>
                        <a:ea typeface="Calibri" panose="020F0502020204030204" pitchFamily="34" charset="0"/>
                        <a:cs typeface="Myriad Pro"/>
                      </a:endParaRPr>
                    </a:p>
                  </a:txBody>
                  <a:tcPr marL="68580" marR="68580" marT="0" marB="0"/>
                </a:tc>
                <a:extLst>
                  <a:ext uri="{0D108BD9-81ED-4DB2-BD59-A6C34878D82A}">
                    <a16:rowId xmlns:a16="http://schemas.microsoft.com/office/drawing/2014/main" val="10003"/>
                  </a:ext>
                </a:extLst>
              </a:tr>
              <a:tr h="370840">
                <a:tc>
                  <a:txBody>
                    <a:bodyPr/>
                    <a:lstStyle/>
                    <a:p>
                      <a:pPr>
                        <a:spcAft>
                          <a:spcPts val="0"/>
                        </a:spcAft>
                      </a:pPr>
                      <a:endParaRPr lang="en-GB" sz="1600" dirty="0">
                        <a:solidFill>
                          <a:srgbClr val="000000"/>
                        </a:solidFill>
                        <a:effectLst/>
                        <a:latin typeface="Century Gothic" panose="020B0502020202020204" pitchFamily="34" charset="0"/>
                        <a:ea typeface="Calibri" panose="020F0502020204030204" pitchFamily="34" charset="0"/>
                        <a:cs typeface="Myriad Pro"/>
                      </a:endParaRPr>
                    </a:p>
                  </a:txBody>
                  <a:tcPr marL="68580" marR="68580" marT="0" marB="0"/>
                </a:tc>
                <a:extLst>
                  <a:ext uri="{0D108BD9-81ED-4DB2-BD59-A6C34878D82A}">
                    <a16:rowId xmlns:a16="http://schemas.microsoft.com/office/drawing/2014/main" val="10004"/>
                  </a:ext>
                </a:extLst>
              </a:tr>
              <a:tr h="370840">
                <a:tc>
                  <a:txBody>
                    <a:bodyPr/>
                    <a:lstStyle/>
                    <a:p>
                      <a:pPr>
                        <a:spcAft>
                          <a:spcPts val="0"/>
                        </a:spcAft>
                      </a:pPr>
                      <a:endParaRPr lang="en-GB" sz="1600" dirty="0">
                        <a:solidFill>
                          <a:srgbClr val="000000"/>
                        </a:solidFill>
                        <a:effectLst/>
                        <a:latin typeface="Century Gothic" panose="020B0502020202020204" pitchFamily="34" charset="0"/>
                        <a:ea typeface="Calibri" panose="020F0502020204030204" pitchFamily="34" charset="0"/>
                        <a:cs typeface="Myriad Pro"/>
                      </a:endParaRPr>
                    </a:p>
                  </a:txBody>
                  <a:tcPr marL="68580" marR="68580" marT="0" marB="0"/>
                </a:tc>
                <a:extLst>
                  <a:ext uri="{0D108BD9-81ED-4DB2-BD59-A6C34878D82A}">
                    <a16:rowId xmlns:a16="http://schemas.microsoft.com/office/drawing/2014/main" val="10005"/>
                  </a:ext>
                </a:extLst>
              </a:tr>
              <a:tr h="370840">
                <a:tc>
                  <a:txBody>
                    <a:bodyPr/>
                    <a:lstStyle/>
                    <a:p>
                      <a:pPr>
                        <a:spcAft>
                          <a:spcPts val="0"/>
                        </a:spcAft>
                      </a:pPr>
                      <a:endParaRPr lang="en-GB" sz="1600" dirty="0">
                        <a:solidFill>
                          <a:srgbClr val="000000"/>
                        </a:solidFill>
                        <a:effectLst/>
                        <a:latin typeface="Century Gothic" panose="020B0502020202020204" pitchFamily="34" charset="0"/>
                        <a:ea typeface="Calibri" panose="020F0502020204030204" pitchFamily="34" charset="0"/>
                        <a:cs typeface="Myriad Pro"/>
                      </a:endParaRPr>
                    </a:p>
                  </a:txBody>
                  <a:tcPr marL="68580" marR="68580" marT="0" marB="0"/>
                </a:tc>
                <a:extLst>
                  <a:ext uri="{0D108BD9-81ED-4DB2-BD59-A6C34878D82A}">
                    <a16:rowId xmlns:a16="http://schemas.microsoft.com/office/drawing/2014/main" val="10006"/>
                  </a:ext>
                </a:extLst>
              </a:tr>
              <a:tr h="370840">
                <a:tc>
                  <a:txBody>
                    <a:bodyPr/>
                    <a:lstStyle/>
                    <a:p>
                      <a:pPr>
                        <a:spcAft>
                          <a:spcPts val="0"/>
                        </a:spcAft>
                      </a:pPr>
                      <a:endParaRPr lang="en-GB" sz="1600" dirty="0">
                        <a:solidFill>
                          <a:srgbClr val="000000"/>
                        </a:solidFill>
                        <a:effectLst/>
                        <a:latin typeface="Century Gothic" panose="020B0502020202020204" pitchFamily="34" charset="0"/>
                        <a:ea typeface="Calibri" panose="020F0502020204030204" pitchFamily="34" charset="0"/>
                        <a:cs typeface="Myriad Pro"/>
                      </a:endParaRPr>
                    </a:p>
                  </a:txBody>
                  <a:tcPr marL="68580" marR="68580" marT="0" marB="0"/>
                </a:tc>
                <a:extLst>
                  <a:ext uri="{0D108BD9-81ED-4DB2-BD59-A6C34878D82A}">
                    <a16:rowId xmlns:a16="http://schemas.microsoft.com/office/drawing/2014/main" val="10007"/>
                  </a:ext>
                </a:extLst>
              </a:tr>
              <a:tr h="370840">
                <a:tc>
                  <a:txBody>
                    <a:bodyPr/>
                    <a:lstStyle/>
                    <a:p>
                      <a:pPr>
                        <a:spcAft>
                          <a:spcPts val="0"/>
                        </a:spcAft>
                      </a:pPr>
                      <a:endParaRPr lang="en-GB" sz="1600" dirty="0">
                        <a:solidFill>
                          <a:srgbClr val="000000"/>
                        </a:solidFill>
                        <a:effectLst/>
                        <a:latin typeface="Century Gothic" panose="020B0502020202020204" pitchFamily="34" charset="0"/>
                        <a:ea typeface="Calibri" panose="020F0502020204030204" pitchFamily="34" charset="0"/>
                        <a:cs typeface="Myriad Pro"/>
                      </a:endParaRPr>
                    </a:p>
                  </a:txBody>
                  <a:tcPr marL="68580" marR="68580" marT="0" marB="0"/>
                </a:tc>
                <a:extLst>
                  <a:ext uri="{0D108BD9-81ED-4DB2-BD59-A6C34878D82A}">
                    <a16:rowId xmlns:a16="http://schemas.microsoft.com/office/drawing/2014/main" val="10008"/>
                  </a:ext>
                </a:extLst>
              </a:tr>
              <a:tr h="370840">
                <a:tc>
                  <a:txBody>
                    <a:bodyPr/>
                    <a:lstStyle/>
                    <a:p>
                      <a:pPr>
                        <a:spcAft>
                          <a:spcPts val="0"/>
                        </a:spcAft>
                      </a:pPr>
                      <a:endParaRPr lang="en-GB" sz="1600" dirty="0">
                        <a:solidFill>
                          <a:srgbClr val="000000"/>
                        </a:solidFill>
                        <a:effectLst/>
                        <a:latin typeface="Century Gothic" panose="020B0502020202020204" pitchFamily="34" charset="0"/>
                        <a:ea typeface="Calibri" panose="020F0502020204030204" pitchFamily="34" charset="0"/>
                        <a:cs typeface="Myriad Pro"/>
                      </a:endParaRPr>
                    </a:p>
                  </a:txBody>
                  <a:tcPr marL="68580" marR="68580" marT="0" marB="0"/>
                </a:tc>
                <a:extLst>
                  <a:ext uri="{0D108BD9-81ED-4DB2-BD59-A6C34878D82A}">
                    <a16:rowId xmlns:a16="http://schemas.microsoft.com/office/drawing/2014/main" val="10009"/>
                  </a:ext>
                </a:extLst>
              </a:tr>
              <a:tr h="370840">
                <a:tc>
                  <a:txBody>
                    <a:bodyPr/>
                    <a:lstStyle/>
                    <a:p>
                      <a:pPr>
                        <a:spcAft>
                          <a:spcPts val="0"/>
                        </a:spcAft>
                      </a:pPr>
                      <a:endParaRPr lang="en-GB" sz="1600" dirty="0">
                        <a:solidFill>
                          <a:srgbClr val="000000"/>
                        </a:solidFill>
                        <a:effectLst/>
                        <a:latin typeface="Century Gothic" panose="020B0502020202020204" pitchFamily="34" charset="0"/>
                        <a:ea typeface="Calibri" panose="020F0502020204030204" pitchFamily="34" charset="0"/>
                        <a:cs typeface="Myriad Pro"/>
                      </a:endParaRPr>
                    </a:p>
                  </a:txBody>
                  <a:tcPr marL="68580" marR="68580" marT="0" marB="0"/>
                </a:tc>
                <a:extLst>
                  <a:ext uri="{0D108BD9-81ED-4DB2-BD59-A6C34878D82A}">
                    <a16:rowId xmlns:a16="http://schemas.microsoft.com/office/drawing/2014/main" val="10010"/>
                  </a:ext>
                </a:extLst>
              </a:tr>
            </a:tbl>
          </a:graphicData>
        </a:graphic>
      </p:graphicFrame>
      <p:sp>
        <p:nvSpPr>
          <p:cNvPr id="7" name="TextBox 6"/>
          <p:cNvSpPr txBox="1"/>
          <p:nvPr/>
        </p:nvSpPr>
        <p:spPr>
          <a:xfrm>
            <a:off x="411440" y="1081090"/>
            <a:ext cx="2518862" cy="954107"/>
          </a:xfrm>
          <a:prstGeom prst="rect">
            <a:avLst/>
          </a:prstGeom>
          <a:noFill/>
        </p:spPr>
        <p:txBody>
          <a:bodyPr wrap="square" rtlCol="0">
            <a:spAutoFit/>
          </a:bodyPr>
          <a:lstStyle/>
          <a:p>
            <a:r>
              <a:rPr lang="en-GB" sz="1400" b="1" dirty="0">
                <a:latin typeface="Century Gothic" panose="020B0502020202020204" pitchFamily="34" charset="0"/>
              </a:rPr>
              <a:t>Citizenship and  history – based </a:t>
            </a:r>
          </a:p>
          <a:p>
            <a:r>
              <a:rPr lang="en-GB" sz="1400" b="1" dirty="0">
                <a:latin typeface="Century Gothic" panose="020B0502020202020204" pitchFamily="34" charset="0"/>
              </a:rPr>
              <a:t>Questions to explore with your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8686" y="4099458"/>
            <a:ext cx="1289778" cy="1260000"/>
          </a:xfrm>
          <a:prstGeom prst="rect">
            <a:avLst/>
          </a:prstGeom>
        </p:spPr>
      </p:pic>
      <p:pic>
        <p:nvPicPr>
          <p:cNvPr id="11" name="Picture 10" descr="C:\Users\Clive Davies\Desktop\NEW DOCUMENTS\Tests\Reading\Year 5\Jounrnet to Joburg\cover.png"/>
          <p:cNvPicPr/>
          <p:nvPr/>
        </p:nvPicPr>
        <p:blipFill>
          <a:blip r:embed="rId3">
            <a:extLst>
              <a:ext uri="{28A0092B-C50C-407E-A947-70E740481C1C}">
                <a14:useLocalDpi xmlns:a14="http://schemas.microsoft.com/office/drawing/2010/main" val="0"/>
              </a:ext>
            </a:extLst>
          </a:blip>
          <a:srcRect/>
          <a:stretch>
            <a:fillRect/>
          </a:stretch>
        </p:blipFill>
        <p:spPr bwMode="auto">
          <a:xfrm>
            <a:off x="727435" y="2068507"/>
            <a:ext cx="1662059" cy="1955574"/>
          </a:xfrm>
          <a:prstGeom prst="rect">
            <a:avLst/>
          </a:prstGeom>
          <a:noFill/>
          <a:ln>
            <a:noFill/>
          </a:ln>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56662" y="5359458"/>
            <a:ext cx="1260000" cy="1260000"/>
          </a:xfrm>
          <a:prstGeom prst="rect">
            <a:avLst/>
          </a:prstGeom>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118</a:t>
            </a:fld>
            <a:endParaRPr lang="en-GB" dirty="0"/>
          </a:p>
        </p:txBody>
      </p:sp>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0871" y="4141006"/>
            <a:ext cx="1260000" cy="1260000"/>
          </a:xfrm>
          <a:prstGeom prst="rect">
            <a:avLst/>
          </a:prstGeom>
        </p:spPr>
      </p:pic>
    </p:spTree>
    <p:extLst>
      <p:ext uri="{BB962C8B-B14F-4D97-AF65-F5344CB8AC3E}">
        <p14:creationId xmlns:p14="http://schemas.microsoft.com/office/powerpoint/2010/main" val="1497326982"/>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635319"/>
            <a:ext cx="7772400" cy="2387600"/>
          </a:xfrm>
        </p:spPr>
        <p:txBody>
          <a:bodyPr>
            <a:normAutofit/>
          </a:bodyPr>
          <a:lstStyle/>
          <a:p>
            <a:r>
              <a:rPr lang="en-GB" sz="4400" b="1" dirty="0">
                <a:solidFill>
                  <a:srgbClr val="0070C0"/>
                </a:solidFill>
                <a:latin typeface="Century Gothic" panose="020B0502020202020204" pitchFamily="34" charset="0"/>
              </a:rPr>
              <a:t>Examples to use with </a:t>
            </a:r>
            <a:br>
              <a:rPr lang="en-GB" sz="4400" b="1" dirty="0">
                <a:solidFill>
                  <a:srgbClr val="0070C0"/>
                </a:solidFill>
                <a:latin typeface="Century Gothic" panose="020B0502020202020204" pitchFamily="34" charset="0"/>
              </a:rPr>
            </a:br>
            <a:r>
              <a:rPr lang="en-GB" sz="4400" b="1" dirty="0">
                <a:solidFill>
                  <a:srgbClr val="0070C0"/>
                </a:solidFill>
                <a:latin typeface="Century Gothic" panose="020B0502020202020204" pitchFamily="34" charset="0"/>
              </a:rPr>
              <a:t>Upper Key Stage Two</a:t>
            </a:r>
          </a:p>
        </p:txBody>
      </p:sp>
      <p:sp>
        <p:nvSpPr>
          <p:cNvPr id="3" name="Subtitle 2"/>
          <p:cNvSpPr>
            <a:spLocks noGrp="1"/>
          </p:cNvSpPr>
          <p:nvPr>
            <p:ph type="subTitle" idx="1"/>
          </p:nvPr>
        </p:nvSpPr>
        <p:spPr>
          <a:xfrm>
            <a:off x="1143000" y="4259960"/>
            <a:ext cx="6858000" cy="1655762"/>
          </a:xfrm>
        </p:spPr>
        <p:txBody>
          <a:bodyPr>
            <a:normAutofit/>
          </a:bodyPr>
          <a:lstStyle/>
          <a:p>
            <a:r>
              <a:rPr lang="en-GB" sz="2800" dirty="0">
                <a:latin typeface="Century Gothic" panose="020B0502020202020204" pitchFamily="34" charset="0"/>
              </a:rPr>
              <a:t>The Turbulent Term of Tyke Tiler</a:t>
            </a:r>
          </a:p>
          <a:p>
            <a:r>
              <a:rPr lang="en-GB" sz="2800" dirty="0">
                <a:latin typeface="Century Gothic" panose="020B0502020202020204" pitchFamily="34" charset="0"/>
              </a:rPr>
              <a:t>By Gene Kemp</a:t>
            </a:r>
          </a:p>
        </p:txBody>
      </p:sp>
      <p:pic>
        <p:nvPicPr>
          <p:cNvPr id="4" name="Picture 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57950" y="319890"/>
            <a:ext cx="2476304" cy="174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Footer Placeholder 4"/>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119</a:t>
            </a:fld>
            <a:endParaRPr lang="en-GB" dirty="0"/>
          </a:p>
        </p:txBody>
      </p:sp>
    </p:spTree>
    <p:extLst>
      <p:ext uri="{BB962C8B-B14F-4D97-AF65-F5344CB8AC3E}">
        <p14:creationId xmlns:p14="http://schemas.microsoft.com/office/powerpoint/2010/main" val="2603782424"/>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0293" y="365126"/>
            <a:ext cx="8385717" cy="950767"/>
          </a:xfrm>
        </p:spPr>
        <p:txBody>
          <a:bodyPr>
            <a:normAutofit/>
          </a:bodyPr>
          <a:lstStyle/>
          <a:p>
            <a:r>
              <a:rPr lang="en-GB" sz="2400" b="1" dirty="0">
                <a:latin typeface="Century Gothic" panose="020B0502020202020204" pitchFamily="34" charset="0"/>
              </a:rPr>
              <a:t>The Turbulent Term of Tyke Tiler by Gene Kemp</a:t>
            </a:r>
          </a:p>
        </p:txBody>
      </p:sp>
      <p:sp>
        <p:nvSpPr>
          <p:cNvPr id="5" name="Content Placeholder 4"/>
          <p:cNvSpPr>
            <a:spLocks noGrp="1"/>
          </p:cNvSpPr>
          <p:nvPr>
            <p:ph sz="half" idx="1"/>
          </p:nvPr>
        </p:nvSpPr>
        <p:spPr>
          <a:xfrm>
            <a:off x="4572000" y="1480955"/>
            <a:ext cx="3886200" cy="3241957"/>
          </a:xfrm>
        </p:spPr>
        <p:txBody>
          <a:bodyPr>
            <a:normAutofit/>
          </a:bodyPr>
          <a:lstStyle/>
          <a:p>
            <a:r>
              <a:rPr lang="en-GB" sz="1400" dirty="0">
                <a:latin typeface="Century Gothic" panose="020B0502020202020204" pitchFamily="34" charset="0"/>
              </a:rPr>
              <a:t>Provide learners with enough time to: read the book, understand it, talk about gender issues in our society today and enjoy it.</a:t>
            </a:r>
          </a:p>
          <a:p>
            <a:r>
              <a:rPr lang="en-GB" sz="1400" dirty="0">
                <a:latin typeface="Century Gothic" panose="020B0502020202020204" pitchFamily="34" charset="0"/>
              </a:rPr>
              <a:t>This book has a very surprising twist which needed to be a secret to the end. Why was this important?</a:t>
            </a:r>
          </a:p>
          <a:p>
            <a:r>
              <a:rPr lang="en-GB" sz="1400" dirty="0">
                <a:latin typeface="Century Gothic" panose="020B0502020202020204" pitchFamily="34" charset="0"/>
              </a:rPr>
              <a:t>We learn a great deal about primary schools almost 50 years ago. What stands out for you?</a:t>
            </a:r>
          </a:p>
          <a:p>
            <a:r>
              <a:rPr lang="en-GB" sz="1400" dirty="0">
                <a:latin typeface="Century Gothic" panose="020B0502020202020204" pitchFamily="34" charset="0"/>
              </a:rPr>
              <a:t>What links this book and any other learning you may have done about how schooling has changed?</a:t>
            </a:r>
          </a:p>
          <a:p>
            <a:endParaRPr lang="en-GB" sz="1400"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42823" y="4810907"/>
            <a:ext cx="1289778" cy="1260000"/>
          </a:xfrm>
          <a:prstGeom prst="rect">
            <a:avLst/>
          </a:prstGeom>
        </p:spPr>
      </p:pic>
      <p:pic>
        <p:nvPicPr>
          <p:cNvPr id="8" name="Picture 7" descr="C:\Users\Clive Davies\Desktop\NEW DOCUMENTS\Tests\Reading\Year 6\Tyke Tiler\cover.jpg"/>
          <p:cNvPicPr/>
          <p:nvPr/>
        </p:nvPicPr>
        <p:blipFill>
          <a:blip r:embed="rId3">
            <a:extLst>
              <a:ext uri="{28A0092B-C50C-407E-A947-70E740481C1C}">
                <a14:useLocalDpi xmlns:a14="http://schemas.microsoft.com/office/drawing/2010/main" val="0"/>
              </a:ext>
            </a:extLst>
          </a:blip>
          <a:srcRect/>
          <a:stretch>
            <a:fillRect/>
          </a:stretch>
        </p:blipFill>
        <p:spPr bwMode="auto">
          <a:xfrm>
            <a:off x="829245" y="1493937"/>
            <a:ext cx="3228975" cy="3000790"/>
          </a:xfrm>
          <a:prstGeom prst="rect">
            <a:avLst/>
          </a:prstGeom>
          <a:noFill/>
          <a:ln>
            <a:noFill/>
          </a:ln>
        </p:spPr>
      </p:pic>
      <p:sp>
        <p:nvSpPr>
          <p:cNvPr id="4" name="Footer Placeholder 3"/>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120</a:t>
            </a:fld>
            <a:endParaRPr lang="en-GB" dirty="0"/>
          </a:p>
        </p:txBody>
      </p:sp>
    </p:spTree>
    <p:extLst>
      <p:ext uri="{BB962C8B-B14F-4D97-AF65-F5344CB8AC3E}">
        <p14:creationId xmlns:p14="http://schemas.microsoft.com/office/powerpoint/2010/main" val="3625855970"/>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836" y="334851"/>
            <a:ext cx="8900164" cy="943599"/>
          </a:xfrm>
        </p:spPr>
        <p:txBody>
          <a:bodyPr>
            <a:normAutofit/>
          </a:bodyPr>
          <a:lstStyle/>
          <a:p>
            <a:r>
              <a:rPr lang="en-GB" sz="2400" b="1" dirty="0">
                <a:latin typeface="Century Gothic" panose="020B0502020202020204" pitchFamily="34" charset="0"/>
              </a:rPr>
              <a:t>The Turbulent Term of Tyke Tiler by Gene Kemp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1478658905"/>
              </p:ext>
            </p:extLst>
          </p:nvPr>
        </p:nvGraphicFramePr>
        <p:xfrm>
          <a:off x="2995613" y="1278450"/>
          <a:ext cx="5519737" cy="4150360"/>
        </p:xfrm>
        <a:graphic>
          <a:graphicData uri="http://schemas.openxmlformats.org/drawingml/2006/table">
            <a:tbl>
              <a:tblPr firstRow="1" bandRow="1">
                <a:tableStyleId>{5C22544A-7EE6-4342-B048-85BDC9FD1C3A}</a:tableStyleId>
              </a:tblPr>
              <a:tblGrid>
                <a:gridCol w="5519737">
                  <a:extLst>
                    <a:ext uri="{9D8B030D-6E8A-4147-A177-3AD203B41FA5}">
                      <a16:colId xmlns:a16="http://schemas.microsoft.com/office/drawing/2014/main" val="20000"/>
                    </a:ext>
                  </a:extLst>
                </a:gridCol>
              </a:tblGrid>
              <a:tr h="0">
                <a:tc>
                  <a:txBody>
                    <a:bodyPr/>
                    <a:lstStyle/>
                    <a:p>
                      <a:r>
                        <a:rPr lang="en-GB" sz="1400" b="0" kern="1200" dirty="0">
                          <a:solidFill>
                            <a:schemeClr val="tx1"/>
                          </a:solidFill>
                          <a:effectLst/>
                          <a:latin typeface="Century Gothic" panose="020B0502020202020204" pitchFamily="34" charset="0"/>
                          <a:ea typeface="+mn-ea"/>
                          <a:cs typeface="+mn-cs"/>
                        </a:rPr>
                        <a:t>Explain how the title of this book gives you an idea about what the book is about.</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dk1"/>
                          </a:solidFill>
                          <a:effectLst/>
                          <a:latin typeface="Century Gothic" panose="020B0502020202020204" pitchFamily="34" charset="0"/>
                          <a:ea typeface="+mn-ea"/>
                          <a:cs typeface="+mn-cs"/>
                        </a:rPr>
                        <a:t>Why did Tyke describe the toilets as being from the dark ages and not the Roman times?</a:t>
                      </a:r>
                      <a:endParaRPr lang="en-GB" sz="1400" dirty="0">
                        <a:latin typeface="Century Gothic" panose="020B0502020202020204" pitchFamily="34" charset="0"/>
                      </a:endParaRPr>
                    </a:p>
                  </a:txBody>
                  <a:tcPr/>
                </a:tc>
                <a:extLst>
                  <a:ext uri="{0D108BD9-81ED-4DB2-BD59-A6C34878D82A}">
                    <a16:rowId xmlns:a16="http://schemas.microsoft.com/office/drawing/2014/main" val="10002"/>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370840">
                <a:tc>
                  <a:txBody>
                    <a:bodyPr/>
                    <a:lstStyle/>
                    <a:p>
                      <a:r>
                        <a:rPr lang="en-GB" sz="1400" kern="1200" dirty="0">
                          <a:solidFill>
                            <a:schemeClr val="dk1"/>
                          </a:solidFill>
                          <a:effectLst/>
                          <a:latin typeface="Century Gothic" panose="020B0502020202020204" pitchFamily="34" charset="0"/>
                          <a:ea typeface="+mn-ea"/>
                          <a:cs typeface="+mn-cs"/>
                        </a:rPr>
                        <a:t>How did Danny and ‘Fatty’ manage to disrupt an assembly?</a:t>
                      </a:r>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5"/>
                  </a:ext>
                </a:extLst>
              </a:tr>
              <a:tr h="370840">
                <a:tc>
                  <a:txBody>
                    <a:bodyPr/>
                    <a:lstStyle/>
                    <a:p>
                      <a:r>
                        <a:rPr lang="en-GB" sz="1400" kern="1200" dirty="0">
                          <a:solidFill>
                            <a:schemeClr val="dk1"/>
                          </a:solidFill>
                          <a:effectLst/>
                          <a:latin typeface="Century Gothic" panose="020B0502020202020204" pitchFamily="34" charset="0"/>
                          <a:ea typeface="+mn-ea"/>
                          <a:cs typeface="+mn-cs"/>
                        </a:rPr>
                        <a:t>How did Tyke almost get himself into Dorrington School?</a:t>
                      </a:r>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7"/>
                  </a:ext>
                </a:extLst>
              </a:tr>
              <a:tr h="370840">
                <a:tc>
                  <a:txBody>
                    <a:bodyPr/>
                    <a:lstStyle/>
                    <a:p>
                      <a:r>
                        <a:rPr lang="en-GB" sz="1400" kern="1200" dirty="0">
                          <a:solidFill>
                            <a:schemeClr val="dk1"/>
                          </a:solidFill>
                          <a:effectLst/>
                          <a:latin typeface="Century Gothic" panose="020B0502020202020204" pitchFamily="34" charset="0"/>
                          <a:ea typeface="+mn-ea"/>
                          <a:cs typeface="+mn-cs"/>
                        </a:rPr>
                        <a:t>Why did being chosen as Sir Galahad mean so much to Danny?</a:t>
                      </a:r>
                      <a:endParaRPr lang="en-GB" sz="1400" dirty="0">
                        <a:latin typeface="Century Gothic" panose="020B0502020202020204" pitchFamily="34" charset="0"/>
                      </a:endParaRPr>
                    </a:p>
                  </a:txBody>
                  <a:tcPr/>
                </a:tc>
                <a:extLst>
                  <a:ext uri="{0D108BD9-81ED-4DB2-BD59-A6C34878D82A}">
                    <a16:rowId xmlns:a16="http://schemas.microsoft.com/office/drawing/2014/main" val="10008"/>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9"/>
                  </a:ext>
                </a:extLst>
              </a:tr>
            </a:tbl>
          </a:graphicData>
        </a:graphic>
      </p:graphicFrame>
      <p:sp>
        <p:nvSpPr>
          <p:cNvPr id="7" name="TextBox 6"/>
          <p:cNvSpPr txBox="1"/>
          <p:nvPr/>
        </p:nvSpPr>
        <p:spPr>
          <a:xfrm>
            <a:off x="510088" y="1317453"/>
            <a:ext cx="2518862" cy="523220"/>
          </a:xfrm>
          <a:prstGeom prst="rect">
            <a:avLst/>
          </a:prstGeom>
          <a:noFill/>
        </p:spPr>
        <p:txBody>
          <a:bodyPr wrap="square" rtlCol="0">
            <a:spAutoFit/>
          </a:bodyPr>
          <a:lstStyle/>
          <a:p>
            <a:r>
              <a:rPr lang="en-GB" sz="1400" b="1" dirty="0">
                <a:latin typeface="Century Gothic" panose="020B0502020202020204" pitchFamily="34" charset="0"/>
              </a:rPr>
              <a:t>General questions to explore with your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840" y="4902202"/>
            <a:ext cx="1289778" cy="1260000"/>
          </a:xfrm>
          <a:prstGeom prst="rect">
            <a:avLst/>
          </a:prstGeom>
        </p:spPr>
      </p:pic>
      <p:pic>
        <p:nvPicPr>
          <p:cNvPr id="13" name="Picture 12" descr="C:\Users\Clive Davies\Desktop\NEW DOCUMENTS\Tests\Reading\Year 6\Tyke Tiler\cover.jpg"/>
          <p:cNvPicPr/>
          <p:nvPr/>
        </p:nvPicPr>
        <p:blipFill>
          <a:blip r:embed="rId3">
            <a:extLst>
              <a:ext uri="{28A0092B-C50C-407E-A947-70E740481C1C}">
                <a14:useLocalDpi xmlns:a14="http://schemas.microsoft.com/office/drawing/2010/main" val="0"/>
              </a:ext>
            </a:extLst>
          </a:blip>
          <a:srcRect/>
          <a:stretch>
            <a:fillRect/>
          </a:stretch>
        </p:blipFill>
        <p:spPr bwMode="auto">
          <a:xfrm>
            <a:off x="243836" y="1947819"/>
            <a:ext cx="2583786" cy="2392160"/>
          </a:xfrm>
          <a:prstGeom prst="rect">
            <a:avLst/>
          </a:prstGeom>
          <a:noFill/>
          <a:ln>
            <a:noFill/>
          </a:ln>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121</a:t>
            </a:fld>
            <a:endParaRPr lang="en-GB" dirty="0"/>
          </a:p>
        </p:txBody>
      </p:sp>
    </p:spTree>
    <p:extLst>
      <p:ext uri="{BB962C8B-B14F-4D97-AF65-F5344CB8AC3E}">
        <p14:creationId xmlns:p14="http://schemas.microsoft.com/office/powerpoint/2010/main" val="1315149385"/>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1927" y="365127"/>
            <a:ext cx="8912073" cy="837332"/>
          </a:xfrm>
        </p:spPr>
        <p:txBody>
          <a:bodyPr>
            <a:normAutofit/>
          </a:bodyPr>
          <a:lstStyle/>
          <a:p>
            <a:r>
              <a:rPr lang="en-GB" sz="2400" b="1" dirty="0">
                <a:latin typeface="Century Gothic" panose="020B0502020202020204" pitchFamily="34" charset="0"/>
              </a:rPr>
              <a:t>The Turbulent Term of Tyke Tiler by Gene Kemp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783284757"/>
              </p:ext>
            </p:extLst>
          </p:nvPr>
        </p:nvGraphicFramePr>
        <p:xfrm>
          <a:off x="2995613" y="1202459"/>
          <a:ext cx="5519737" cy="4907280"/>
        </p:xfrm>
        <a:graphic>
          <a:graphicData uri="http://schemas.openxmlformats.org/drawingml/2006/table">
            <a:tbl>
              <a:tblPr firstRow="1" bandRow="1">
                <a:tableStyleId>{5C22544A-7EE6-4342-B048-85BDC9FD1C3A}</a:tableStyleId>
              </a:tblPr>
              <a:tblGrid>
                <a:gridCol w="5519737">
                  <a:extLst>
                    <a:ext uri="{9D8B030D-6E8A-4147-A177-3AD203B41FA5}">
                      <a16:colId xmlns:a16="http://schemas.microsoft.com/office/drawing/2014/main" val="20000"/>
                    </a:ext>
                  </a:extLst>
                </a:gridCol>
              </a:tblGrid>
              <a:tr h="1181223">
                <a:tc>
                  <a:txBody>
                    <a:bodyPr/>
                    <a:lstStyle/>
                    <a:p>
                      <a:r>
                        <a:rPr lang="en-GB" sz="1600" b="0" kern="1200" dirty="0">
                          <a:solidFill>
                            <a:schemeClr val="tx1"/>
                          </a:solidFill>
                          <a:effectLst/>
                          <a:latin typeface="Century Gothic" panose="020B0502020202020204" pitchFamily="34" charset="0"/>
                          <a:ea typeface="+mn-ea"/>
                          <a:cs typeface="+mn-cs"/>
                        </a:rPr>
                        <a:t>Towards the end of Chapter 2, Tyke says, </a:t>
                      </a:r>
                    </a:p>
                    <a:p>
                      <a:r>
                        <a:rPr lang="en-GB" sz="1600" b="0" kern="1200" dirty="0">
                          <a:solidFill>
                            <a:schemeClr val="tx1"/>
                          </a:solidFill>
                          <a:effectLst/>
                          <a:latin typeface="Century Gothic" panose="020B0502020202020204" pitchFamily="34" charset="0"/>
                          <a:ea typeface="+mn-ea"/>
                          <a:cs typeface="+mn-cs"/>
                        </a:rPr>
                        <a:t>‘Life, all clear and bright again, stretched before me like the first page of an exercise book with a whole new set of felt pens to use in it.’ Why does he say this at this time </a:t>
                      </a:r>
                      <a:r>
                        <a:rPr lang="en-GB" sz="1400" b="0" kern="1200" dirty="0">
                          <a:solidFill>
                            <a:schemeClr val="tx1"/>
                          </a:solidFill>
                          <a:effectLst/>
                          <a:latin typeface="Century Gothic" panose="020B0502020202020204" pitchFamily="34" charset="0"/>
                          <a:ea typeface="+mn-ea"/>
                          <a:cs typeface="+mn-cs"/>
                        </a:rPr>
                        <a:t>and</a:t>
                      </a:r>
                      <a:r>
                        <a:rPr lang="en-GB" sz="1600" b="0" kern="1200" dirty="0">
                          <a:solidFill>
                            <a:schemeClr val="tx1"/>
                          </a:solidFill>
                          <a:effectLst/>
                          <a:latin typeface="Century Gothic" panose="020B0502020202020204" pitchFamily="34" charset="0"/>
                          <a:ea typeface="+mn-ea"/>
                          <a:cs typeface="+mn-cs"/>
                        </a:rPr>
                        <a:t> what does he mean by it?</a:t>
                      </a:r>
                      <a:endParaRPr lang="en-GB" sz="16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33422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kern="1200" dirty="0">
                          <a:solidFill>
                            <a:schemeClr val="dk1"/>
                          </a:solidFill>
                          <a:effectLst/>
                          <a:latin typeface="Century Gothic" panose="020B0502020202020204" pitchFamily="34" charset="0"/>
                          <a:ea typeface="+mn-ea"/>
                          <a:cs typeface="+mn-cs"/>
                        </a:rPr>
                        <a:t>Why did he say it?</a:t>
                      </a:r>
                    </a:p>
                  </a:txBody>
                  <a:tcPr/>
                </a:tc>
                <a:extLst>
                  <a:ext uri="{0D108BD9-81ED-4DB2-BD59-A6C34878D82A}">
                    <a16:rowId xmlns:a16="http://schemas.microsoft.com/office/drawing/2014/main" val="10001"/>
                  </a:ext>
                </a:extLst>
              </a:tr>
              <a:tr h="334222">
                <a:tc>
                  <a:txBody>
                    <a:bodyPr/>
                    <a:lstStyle/>
                    <a:p>
                      <a:endParaRPr lang="en-GB" sz="1600" dirty="0">
                        <a:latin typeface="Century Gothic" panose="020B0502020202020204" pitchFamily="34" charset="0"/>
                      </a:endParaRPr>
                    </a:p>
                  </a:txBody>
                  <a:tcPr/>
                </a:tc>
                <a:extLst>
                  <a:ext uri="{0D108BD9-81ED-4DB2-BD59-A6C34878D82A}">
                    <a16:rowId xmlns:a16="http://schemas.microsoft.com/office/drawing/2014/main" val="10002"/>
                  </a:ext>
                </a:extLst>
              </a:tr>
              <a:tr h="334222">
                <a:tc>
                  <a:txBody>
                    <a:bodyPr/>
                    <a:lstStyle/>
                    <a:p>
                      <a:endParaRPr lang="en-GB" sz="1600" dirty="0">
                        <a:latin typeface="Century Gothic" panose="020B0502020202020204" pitchFamily="34" charset="0"/>
                      </a:endParaRPr>
                    </a:p>
                  </a:txBody>
                  <a:tcPr/>
                </a:tc>
                <a:extLst>
                  <a:ext uri="{0D108BD9-81ED-4DB2-BD59-A6C34878D82A}">
                    <a16:rowId xmlns:a16="http://schemas.microsoft.com/office/drawing/2014/main" val="10003"/>
                  </a:ext>
                </a:extLst>
              </a:tr>
              <a:tr h="334222">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600" kern="1200" dirty="0">
                          <a:solidFill>
                            <a:schemeClr val="dk1"/>
                          </a:solidFill>
                          <a:effectLst/>
                          <a:latin typeface="Century Gothic" panose="020B0502020202020204" pitchFamily="34" charset="0"/>
                          <a:ea typeface="+mn-ea"/>
                          <a:cs typeface="+mn-cs"/>
                        </a:rPr>
                        <a:t>What does it mean?</a:t>
                      </a:r>
                    </a:p>
                  </a:txBody>
                  <a:tcPr/>
                </a:tc>
                <a:extLst>
                  <a:ext uri="{0D108BD9-81ED-4DB2-BD59-A6C34878D82A}">
                    <a16:rowId xmlns:a16="http://schemas.microsoft.com/office/drawing/2014/main" val="10004"/>
                  </a:ext>
                </a:extLst>
              </a:tr>
              <a:tr h="334222">
                <a:tc>
                  <a:txBody>
                    <a:bodyPr/>
                    <a:lstStyle/>
                    <a:p>
                      <a:endParaRPr lang="en-GB" sz="1600" dirty="0">
                        <a:latin typeface="Century Gothic" panose="020B0502020202020204" pitchFamily="34" charset="0"/>
                      </a:endParaRPr>
                    </a:p>
                  </a:txBody>
                  <a:tcPr/>
                </a:tc>
                <a:extLst>
                  <a:ext uri="{0D108BD9-81ED-4DB2-BD59-A6C34878D82A}">
                    <a16:rowId xmlns:a16="http://schemas.microsoft.com/office/drawing/2014/main" val="10005"/>
                  </a:ext>
                </a:extLst>
              </a:tr>
              <a:tr h="334222">
                <a:tc>
                  <a:txBody>
                    <a:bodyPr/>
                    <a:lstStyle/>
                    <a:p>
                      <a:endParaRPr lang="en-GB" sz="1600" dirty="0">
                        <a:latin typeface="Century Gothic" panose="020B0502020202020204" pitchFamily="34" charset="0"/>
                      </a:endParaRPr>
                    </a:p>
                  </a:txBody>
                  <a:tcPr/>
                </a:tc>
                <a:extLst>
                  <a:ext uri="{0D108BD9-81ED-4DB2-BD59-A6C34878D82A}">
                    <a16:rowId xmlns:a16="http://schemas.microsoft.com/office/drawing/2014/main" val="10006"/>
                  </a:ext>
                </a:extLst>
              </a:tr>
              <a:tr h="521936">
                <a:tc>
                  <a:txBody>
                    <a:bodyPr/>
                    <a:lstStyle/>
                    <a:p>
                      <a:r>
                        <a:rPr lang="en-GB" sz="1600" dirty="0">
                          <a:latin typeface="Century Gothic" panose="020B0502020202020204" pitchFamily="34" charset="0"/>
                        </a:rPr>
                        <a:t>How would you have phrased this, taking your lead from the</a:t>
                      </a:r>
                      <a:r>
                        <a:rPr lang="en-GB" sz="1600" baseline="0" dirty="0">
                          <a:latin typeface="Century Gothic" panose="020B0502020202020204" pitchFamily="34" charset="0"/>
                        </a:rPr>
                        <a:t> way Tyke has expressed it?</a:t>
                      </a:r>
                      <a:endParaRPr lang="en-GB" sz="1600" dirty="0">
                        <a:latin typeface="Century Gothic" panose="020B0502020202020204" pitchFamily="34" charset="0"/>
                      </a:endParaRPr>
                    </a:p>
                  </a:txBody>
                  <a:tcPr/>
                </a:tc>
                <a:extLst>
                  <a:ext uri="{0D108BD9-81ED-4DB2-BD59-A6C34878D82A}">
                    <a16:rowId xmlns:a16="http://schemas.microsoft.com/office/drawing/2014/main" val="10007"/>
                  </a:ext>
                </a:extLst>
              </a:tr>
              <a:tr h="334222">
                <a:tc>
                  <a:txBody>
                    <a:bodyPr/>
                    <a:lstStyle/>
                    <a:p>
                      <a:endParaRPr lang="en-GB" sz="1600" dirty="0">
                        <a:latin typeface="Century Gothic" panose="020B0502020202020204" pitchFamily="34" charset="0"/>
                      </a:endParaRPr>
                    </a:p>
                  </a:txBody>
                  <a:tcPr/>
                </a:tc>
                <a:extLst>
                  <a:ext uri="{0D108BD9-81ED-4DB2-BD59-A6C34878D82A}">
                    <a16:rowId xmlns:a16="http://schemas.microsoft.com/office/drawing/2014/main" val="10008"/>
                  </a:ext>
                </a:extLst>
              </a:tr>
              <a:tr h="334222">
                <a:tc>
                  <a:txBody>
                    <a:bodyPr/>
                    <a:lstStyle/>
                    <a:p>
                      <a:endParaRPr lang="en-GB" sz="1600" dirty="0">
                        <a:latin typeface="Century Gothic" panose="020B0502020202020204" pitchFamily="34" charset="0"/>
                      </a:endParaRPr>
                    </a:p>
                  </a:txBody>
                  <a:tcPr/>
                </a:tc>
                <a:extLst>
                  <a:ext uri="{0D108BD9-81ED-4DB2-BD59-A6C34878D82A}">
                    <a16:rowId xmlns:a16="http://schemas.microsoft.com/office/drawing/2014/main" val="10009"/>
                  </a:ext>
                </a:extLst>
              </a:tr>
              <a:tr h="334222">
                <a:tc>
                  <a:txBody>
                    <a:bodyPr/>
                    <a:lstStyle/>
                    <a:p>
                      <a:endParaRPr lang="en-GB" sz="1600" dirty="0">
                        <a:latin typeface="Century Gothic" panose="020B0502020202020204" pitchFamily="34" charset="0"/>
                      </a:endParaRPr>
                    </a:p>
                  </a:txBody>
                  <a:tcPr/>
                </a:tc>
                <a:extLst>
                  <a:ext uri="{0D108BD9-81ED-4DB2-BD59-A6C34878D82A}">
                    <a16:rowId xmlns:a16="http://schemas.microsoft.com/office/drawing/2014/main" val="10010"/>
                  </a:ext>
                </a:extLst>
              </a:tr>
            </a:tbl>
          </a:graphicData>
        </a:graphic>
      </p:graphicFrame>
      <p:sp>
        <p:nvSpPr>
          <p:cNvPr id="7" name="TextBox 6"/>
          <p:cNvSpPr txBox="1"/>
          <p:nvPr/>
        </p:nvSpPr>
        <p:spPr>
          <a:xfrm>
            <a:off x="411440" y="1276650"/>
            <a:ext cx="2518862" cy="738664"/>
          </a:xfrm>
          <a:prstGeom prst="rect">
            <a:avLst/>
          </a:prstGeom>
          <a:noFill/>
        </p:spPr>
        <p:txBody>
          <a:bodyPr wrap="square" rtlCol="0">
            <a:spAutoFit/>
          </a:bodyPr>
          <a:lstStyle/>
          <a:p>
            <a:r>
              <a:rPr lang="en-GB" sz="1400" b="1" dirty="0">
                <a:latin typeface="Century Gothic" panose="020B0502020202020204" pitchFamily="34" charset="0"/>
              </a:rPr>
              <a:t>Spoke language – based </a:t>
            </a:r>
          </a:p>
          <a:p>
            <a:r>
              <a:rPr lang="en-GB" sz="1400" b="1" dirty="0">
                <a:latin typeface="Century Gothic" panose="020B0502020202020204" pitchFamily="34" charset="0"/>
              </a:rPr>
              <a:t>Language questions to explore with your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1927" y="5096351"/>
            <a:ext cx="1289778" cy="1260000"/>
          </a:xfrm>
          <a:prstGeom prst="rect">
            <a:avLst/>
          </a:prstGeom>
        </p:spPr>
      </p:pic>
      <p:pic>
        <p:nvPicPr>
          <p:cNvPr id="13" name="Picture 12" descr="C:\Users\Clive Davies\Desktop\NEW DOCUMENTS\Tests\Reading\Year 6\Tyke Tiler\cover.jpg"/>
          <p:cNvPicPr/>
          <p:nvPr/>
        </p:nvPicPr>
        <p:blipFill>
          <a:blip r:embed="rId3">
            <a:extLst>
              <a:ext uri="{28A0092B-C50C-407E-A947-70E740481C1C}">
                <a14:useLocalDpi xmlns:a14="http://schemas.microsoft.com/office/drawing/2010/main" val="0"/>
              </a:ext>
            </a:extLst>
          </a:blip>
          <a:srcRect/>
          <a:stretch>
            <a:fillRect/>
          </a:stretch>
        </p:blipFill>
        <p:spPr bwMode="auto">
          <a:xfrm>
            <a:off x="282201" y="2273159"/>
            <a:ext cx="2479008" cy="2311720"/>
          </a:xfrm>
          <a:prstGeom prst="rect">
            <a:avLst/>
          </a:prstGeom>
          <a:noFill/>
          <a:ln>
            <a:noFill/>
          </a:ln>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122</a:t>
            </a:fld>
            <a:endParaRPr lang="en-GB" dirty="0"/>
          </a:p>
        </p:txBody>
      </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01209" y="5173640"/>
            <a:ext cx="1260000" cy="1105422"/>
          </a:xfrm>
          <a:prstGeom prst="rect">
            <a:avLst/>
          </a:prstGeom>
        </p:spPr>
      </p:pic>
    </p:spTree>
    <p:extLst>
      <p:ext uri="{BB962C8B-B14F-4D97-AF65-F5344CB8AC3E}">
        <p14:creationId xmlns:p14="http://schemas.microsoft.com/office/powerpoint/2010/main" val="36197622"/>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1440" y="365127"/>
            <a:ext cx="8346194" cy="742534"/>
          </a:xfrm>
        </p:spPr>
        <p:txBody>
          <a:bodyPr>
            <a:normAutofit fontScale="90000"/>
          </a:bodyPr>
          <a:lstStyle/>
          <a:p>
            <a:r>
              <a:rPr lang="en-GB" sz="2400" b="1" dirty="0">
                <a:latin typeface="Century Gothic" panose="020B0502020202020204" pitchFamily="34" charset="0"/>
              </a:rPr>
              <a:t>The Turbulent Term of Tyke Tiler by Gene Kemp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1068309698"/>
              </p:ext>
            </p:extLst>
          </p:nvPr>
        </p:nvGraphicFramePr>
        <p:xfrm>
          <a:off x="3028950" y="1296671"/>
          <a:ext cx="5519737" cy="4669059"/>
        </p:xfrm>
        <a:graphic>
          <a:graphicData uri="http://schemas.openxmlformats.org/drawingml/2006/table">
            <a:tbl>
              <a:tblPr firstRow="1" bandRow="1">
                <a:tableStyleId>{5C22544A-7EE6-4342-B048-85BDC9FD1C3A}</a:tableStyleId>
              </a:tblPr>
              <a:tblGrid>
                <a:gridCol w="5519737">
                  <a:extLst>
                    <a:ext uri="{9D8B030D-6E8A-4147-A177-3AD203B41FA5}">
                      <a16:colId xmlns:a16="http://schemas.microsoft.com/office/drawing/2014/main" val="20000"/>
                    </a:ext>
                  </a:extLst>
                </a:gridCol>
              </a:tblGrid>
              <a:tr h="506915">
                <a:tc>
                  <a:txBody>
                    <a:bodyPr/>
                    <a:lstStyle/>
                    <a:p>
                      <a:r>
                        <a:rPr lang="en-GB" sz="1400" b="0" kern="1200" dirty="0">
                          <a:solidFill>
                            <a:schemeClr val="tx1"/>
                          </a:solidFill>
                          <a:effectLst/>
                          <a:latin typeface="Century Gothic" panose="020B0502020202020204" pitchFamily="34" charset="0"/>
                          <a:ea typeface="+mn-ea"/>
                          <a:cs typeface="+mn-cs"/>
                        </a:rPr>
                        <a:t>There are some very interesting sayings by individuals throughout the book. For example: </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93379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i="1" kern="1200" dirty="0">
                          <a:solidFill>
                            <a:schemeClr val="dk1"/>
                          </a:solidFill>
                          <a:effectLst/>
                          <a:latin typeface="Century Gothic" panose="020B0502020202020204" pitchFamily="34" charset="0"/>
                          <a:ea typeface="+mn-ea"/>
                          <a:cs typeface="+mn-cs"/>
                        </a:rPr>
                        <a:t>In Chapter 3, Danny quotes his gran saying ‘You might as well be hung for sheep as a lamb.’ </a:t>
                      </a:r>
                    </a:p>
                    <a:p>
                      <a:r>
                        <a:rPr lang="en-GB" sz="1400" i="1" kern="1200" dirty="0">
                          <a:solidFill>
                            <a:schemeClr val="dk1"/>
                          </a:solidFill>
                          <a:effectLst/>
                          <a:latin typeface="Century Gothic" panose="020B0502020202020204" pitchFamily="34" charset="0"/>
                          <a:ea typeface="+mn-ea"/>
                          <a:cs typeface="+mn-cs"/>
                        </a:rPr>
                        <a:t>In Chapter 4, Pitthead remarked ‘Think of them cheeses on the ground. Puts you off’ .</a:t>
                      </a:r>
                      <a:endParaRPr lang="en-GB" sz="1400" i="1" dirty="0">
                        <a:latin typeface="Century Gothic" panose="020B0502020202020204" pitchFamily="34" charset="0"/>
                      </a:endParaRPr>
                    </a:p>
                  </a:txBody>
                  <a:tcPr/>
                </a:tc>
                <a:extLst>
                  <a:ext uri="{0D108BD9-81ED-4DB2-BD59-A6C34878D82A}">
                    <a16:rowId xmlns:a16="http://schemas.microsoft.com/office/drawing/2014/main" val="10001"/>
                  </a:ext>
                </a:extLst>
              </a:tr>
              <a:tr h="324604">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2"/>
                  </a:ext>
                </a:extLst>
              </a:tr>
              <a:tr h="933791">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dirty="0">
                          <a:latin typeface="Century Gothic" panose="020B0502020202020204" pitchFamily="34" charset="0"/>
                        </a:rPr>
                        <a:t>Do you know any such sayings that you hear from a member of your family or from older people in general?</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400" kern="1200" dirty="0">
                        <a:solidFill>
                          <a:schemeClr val="dk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10003"/>
                  </a:ext>
                </a:extLst>
              </a:tr>
              <a:tr h="324604">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r h="324604">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5"/>
                  </a:ext>
                </a:extLst>
              </a:tr>
              <a:tr h="324604">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r h="324604">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7"/>
                  </a:ext>
                </a:extLst>
              </a:tr>
              <a:tr h="324604">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8"/>
                  </a:ext>
                </a:extLst>
              </a:tr>
              <a:tr h="324604">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9"/>
                  </a:ext>
                </a:extLst>
              </a:tr>
            </a:tbl>
          </a:graphicData>
        </a:graphic>
      </p:graphicFrame>
      <p:sp>
        <p:nvSpPr>
          <p:cNvPr id="7" name="TextBox 6"/>
          <p:cNvSpPr txBox="1"/>
          <p:nvPr/>
        </p:nvSpPr>
        <p:spPr>
          <a:xfrm>
            <a:off x="411440" y="1321953"/>
            <a:ext cx="2518862" cy="738664"/>
          </a:xfrm>
          <a:prstGeom prst="rect">
            <a:avLst/>
          </a:prstGeom>
          <a:noFill/>
        </p:spPr>
        <p:txBody>
          <a:bodyPr wrap="square" rtlCol="0">
            <a:spAutoFit/>
          </a:bodyPr>
          <a:lstStyle/>
          <a:p>
            <a:r>
              <a:rPr lang="en-GB" sz="1400" b="1" dirty="0">
                <a:latin typeface="Century Gothic" panose="020B0502020202020204" pitchFamily="34" charset="0"/>
              </a:rPr>
              <a:t>Spoke language – based</a:t>
            </a:r>
          </a:p>
          <a:p>
            <a:r>
              <a:rPr lang="en-GB" sz="1400" b="1" dirty="0">
                <a:latin typeface="Century Gothic" panose="020B0502020202020204" pitchFamily="34" charset="0"/>
              </a:rPr>
              <a:t>Language questions to explore with your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5951" y="5096351"/>
            <a:ext cx="1289778" cy="1260000"/>
          </a:xfrm>
          <a:prstGeom prst="rect">
            <a:avLst/>
          </a:prstGeom>
        </p:spPr>
      </p:pic>
      <p:pic>
        <p:nvPicPr>
          <p:cNvPr id="13" name="Picture 12" descr="C:\Users\Clive Davies\Desktop\NEW DOCUMENTS\Tests\Reading\Year 6\Tyke Tiler\cover.jpg"/>
          <p:cNvPicPr/>
          <p:nvPr/>
        </p:nvPicPr>
        <p:blipFill>
          <a:blip r:embed="rId3">
            <a:extLst>
              <a:ext uri="{28A0092B-C50C-407E-A947-70E740481C1C}">
                <a14:useLocalDpi xmlns:a14="http://schemas.microsoft.com/office/drawing/2010/main" val="0"/>
              </a:ext>
            </a:extLst>
          </a:blip>
          <a:srcRect/>
          <a:stretch>
            <a:fillRect/>
          </a:stretch>
        </p:blipFill>
        <p:spPr bwMode="auto">
          <a:xfrm>
            <a:off x="411440" y="2178423"/>
            <a:ext cx="2319060" cy="2143140"/>
          </a:xfrm>
          <a:prstGeom prst="rect">
            <a:avLst/>
          </a:prstGeom>
          <a:noFill/>
          <a:ln>
            <a:noFill/>
          </a:ln>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123</a:t>
            </a:fld>
            <a:endParaRPr lang="en-GB" dirty="0"/>
          </a:p>
        </p:txBody>
      </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01209" y="5173640"/>
            <a:ext cx="1260000" cy="1105422"/>
          </a:xfrm>
          <a:prstGeom prst="rect">
            <a:avLst/>
          </a:prstGeom>
        </p:spPr>
      </p:pic>
    </p:spTree>
    <p:extLst>
      <p:ext uri="{BB962C8B-B14F-4D97-AF65-F5344CB8AC3E}">
        <p14:creationId xmlns:p14="http://schemas.microsoft.com/office/powerpoint/2010/main" val="2900993115"/>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3031" y="365127"/>
            <a:ext cx="8937937" cy="1114440"/>
          </a:xfrm>
        </p:spPr>
        <p:txBody>
          <a:bodyPr>
            <a:normAutofit/>
          </a:bodyPr>
          <a:lstStyle/>
          <a:p>
            <a:r>
              <a:rPr lang="en-GB" sz="2400" b="1" dirty="0">
                <a:latin typeface="Century Gothic" panose="020B0502020202020204" pitchFamily="34" charset="0"/>
              </a:rPr>
              <a:t>The Turbulent Term of Tyke Tiler by Gene Kemp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1661528894"/>
              </p:ext>
            </p:extLst>
          </p:nvPr>
        </p:nvGraphicFramePr>
        <p:xfrm>
          <a:off x="2995612" y="1426546"/>
          <a:ext cx="5519738" cy="4226560"/>
        </p:xfrm>
        <a:graphic>
          <a:graphicData uri="http://schemas.openxmlformats.org/drawingml/2006/table">
            <a:tbl>
              <a:tblPr firstRow="1" bandRow="1">
                <a:tableStyleId>{5C22544A-7EE6-4342-B048-85BDC9FD1C3A}</a:tableStyleId>
              </a:tblPr>
              <a:tblGrid>
                <a:gridCol w="2759869">
                  <a:extLst>
                    <a:ext uri="{9D8B030D-6E8A-4147-A177-3AD203B41FA5}">
                      <a16:colId xmlns:a16="http://schemas.microsoft.com/office/drawing/2014/main" val="20000"/>
                    </a:ext>
                  </a:extLst>
                </a:gridCol>
                <a:gridCol w="2759869">
                  <a:extLst>
                    <a:ext uri="{9D8B030D-6E8A-4147-A177-3AD203B41FA5}">
                      <a16:colId xmlns:a16="http://schemas.microsoft.com/office/drawing/2014/main" val="20001"/>
                    </a:ext>
                  </a:extLst>
                </a:gridCol>
              </a:tblGrid>
              <a:tr h="121464">
                <a:tc gridSpan="2">
                  <a:txBody>
                    <a:bodyPr/>
                    <a:lstStyle/>
                    <a:p>
                      <a:r>
                        <a:rPr lang="en-GB" sz="1400" b="0" kern="1200" dirty="0">
                          <a:solidFill>
                            <a:schemeClr val="tx1"/>
                          </a:solidFill>
                          <a:effectLst/>
                          <a:latin typeface="Century Gothic" panose="020B0502020202020204" pitchFamily="34" charset="0"/>
                          <a:ea typeface="+mn-ea"/>
                          <a:cs typeface="+mn-cs"/>
                        </a:rPr>
                        <a:t>What the advantages and disadvantages for Tyke having a friend like Danny? </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tc hMerge="1">
                  <a:txBody>
                    <a:bodyPr/>
                    <a:lstStyle/>
                    <a:p>
                      <a:endParaRPr lang="en-GB"/>
                    </a:p>
                  </a:txBody>
                  <a:tcPr/>
                </a:tc>
                <a:extLst>
                  <a:ext uri="{0D108BD9-81ED-4DB2-BD59-A6C34878D82A}">
                    <a16:rowId xmlns:a16="http://schemas.microsoft.com/office/drawing/2014/main" val="10000"/>
                  </a:ext>
                </a:extLst>
              </a:tr>
              <a:tr h="370840">
                <a:tc>
                  <a:txBody>
                    <a:bodyPr/>
                    <a:lstStyle/>
                    <a:p>
                      <a:pPr algn="ctr">
                        <a:spcAft>
                          <a:spcPts val="0"/>
                        </a:spcAft>
                      </a:pPr>
                      <a:r>
                        <a:rPr lang="en-GB" sz="1400" b="0" dirty="0">
                          <a:solidFill>
                            <a:srgbClr val="000000"/>
                          </a:solidFill>
                          <a:effectLst/>
                          <a:latin typeface="Century Gothic" panose="020B0502020202020204" pitchFamily="34" charset="0"/>
                          <a:ea typeface="Calibri" panose="020F0502020204030204" pitchFamily="34" charset="0"/>
                          <a:cs typeface="Myriad Pro"/>
                        </a:rPr>
                        <a:t>Advantages</a:t>
                      </a:r>
                      <a:endParaRPr lang="en-GB" sz="1400" b="0" dirty="0">
                        <a:solidFill>
                          <a:srgbClr val="000000"/>
                        </a:solidFill>
                        <a:effectLst/>
                        <a:latin typeface="Myriad Pro"/>
                        <a:ea typeface="Calibri" panose="020F0502020204030204" pitchFamily="34" charset="0"/>
                        <a:cs typeface="Myriad Pro"/>
                      </a:endParaRPr>
                    </a:p>
                  </a:txBody>
                  <a:tcPr marL="68580" marR="68580" marT="0" marB="0"/>
                </a:tc>
                <a:tc>
                  <a:txBody>
                    <a:bodyPr/>
                    <a:lstStyle/>
                    <a:p>
                      <a:pPr algn="ctr">
                        <a:spcAft>
                          <a:spcPts val="0"/>
                        </a:spcAft>
                      </a:pPr>
                      <a:r>
                        <a:rPr lang="en-GB" sz="1400" b="0" dirty="0">
                          <a:solidFill>
                            <a:srgbClr val="000000"/>
                          </a:solidFill>
                          <a:effectLst/>
                          <a:latin typeface="Century Gothic" panose="020B0502020202020204" pitchFamily="34" charset="0"/>
                          <a:ea typeface="Calibri" panose="020F0502020204030204" pitchFamily="34" charset="0"/>
                          <a:cs typeface="Myriad Pro"/>
                        </a:rPr>
                        <a:t>Disadvantages</a:t>
                      </a:r>
                      <a:endParaRPr lang="en-GB" sz="1400" b="0" dirty="0">
                        <a:solidFill>
                          <a:srgbClr val="000000"/>
                        </a:solidFill>
                        <a:effectLst/>
                        <a:latin typeface="Myriad Pro"/>
                        <a:ea typeface="Calibri" panose="020F0502020204030204" pitchFamily="34" charset="0"/>
                        <a:cs typeface="Myriad Pro"/>
                      </a:endParaRPr>
                    </a:p>
                  </a:txBody>
                  <a:tcPr marL="68580" marR="68580" marT="0" marB="0"/>
                </a:tc>
                <a:extLst>
                  <a:ext uri="{0D108BD9-81ED-4DB2-BD59-A6C34878D82A}">
                    <a16:rowId xmlns:a16="http://schemas.microsoft.com/office/drawing/2014/main" val="1000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kern="1200" dirty="0">
                        <a:solidFill>
                          <a:schemeClr val="dk1"/>
                        </a:solidFill>
                        <a:effectLst/>
                        <a:latin typeface="Century Gothic" panose="020B0502020202020204" pitchFamily="34" charset="0"/>
                        <a:ea typeface="+mn-ea"/>
                        <a:cs typeface="+mn-cs"/>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kern="1200" dirty="0">
                        <a:solidFill>
                          <a:schemeClr val="dk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10002"/>
                  </a:ext>
                </a:extLst>
              </a:tr>
              <a:tr h="370840">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370840">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r h="370840">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5"/>
                  </a:ext>
                </a:extLst>
              </a:tr>
              <a:tr h="370840">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r h="370840">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7"/>
                  </a:ext>
                </a:extLst>
              </a:tr>
              <a:tr h="370840">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8"/>
                  </a:ext>
                </a:extLst>
              </a:tr>
              <a:tr h="370840">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9"/>
                  </a:ext>
                </a:extLst>
              </a:tr>
              <a:tr h="370840">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10"/>
                  </a:ext>
                </a:extLst>
              </a:tr>
            </a:tbl>
          </a:graphicData>
        </a:graphic>
      </p:graphicFrame>
      <p:sp>
        <p:nvSpPr>
          <p:cNvPr id="7" name="TextBox 6"/>
          <p:cNvSpPr txBox="1"/>
          <p:nvPr/>
        </p:nvSpPr>
        <p:spPr>
          <a:xfrm>
            <a:off x="411440" y="1479566"/>
            <a:ext cx="2518862" cy="738664"/>
          </a:xfrm>
          <a:prstGeom prst="rect">
            <a:avLst/>
          </a:prstGeom>
          <a:noFill/>
        </p:spPr>
        <p:txBody>
          <a:bodyPr wrap="square" rtlCol="0">
            <a:spAutoFit/>
          </a:bodyPr>
          <a:lstStyle/>
          <a:p>
            <a:r>
              <a:rPr lang="en-GB" sz="1400" b="1" dirty="0">
                <a:latin typeface="Century Gothic" panose="020B0502020202020204" pitchFamily="34" charset="0"/>
              </a:rPr>
              <a:t>Citizenship – based</a:t>
            </a:r>
          </a:p>
          <a:p>
            <a:r>
              <a:rPr lang="en-GB" sz="1400" b="1" dirty="0">
                <a:latin typeface="Century Gothic" panose="020B0502020202020204" pitchFamily="34" charset="0"/>
              </a:rPr>
              <a:t>Questions to explore with your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1658" y="5096351"/>
            <a:ext cx="1289778" cy="1260000"/>
          </a:xfrm>
          <a:prstGeom prst="rect">
            <a:avLst/>
          </a:prstGeom>
        </p:spPr>
      </p:pic>
      <p:pic>
        <p:nvPicPr>
          <p:cNvPr id="13" name="Picture 12" descr="C:\Users\Clive Davies\Desktop\NEW DOCUMENTS\Tests\Reading\Year 6\Tyke Tiler\cover.jpg"/>
          <p:cNvPicPr/>
          <p:nvPr/>
        </p:nvPicPr>
        <p:blipFill>
          <a:blip r:embed="rId3">
            <a:extLst>
              <a:ext uri="{28A0092B-C50C-407E-A947-70E740481C1C}">
                <a14:useLocalDpi xmlns:a14="http://schemas.microsoft.com/office/drawing/2010/main" val="0"/>
              </a:ext>
            </a:extLst>
          </a:blip>
          <a:srcRect/>
          <a:stretch>
            <a:fillRect/>
          </a:stretch>
        </p:blipFill>
        <p:spPr bwMode="auto">
          <a:xfrm>
            <a:off x="243168" y="2343954"/>
            <a:ext cx="2536536" cy="2459865"/>
          </a:xfrm>
          <a:prstGeom prst="rect">
            <a:avLst/>
          </a:prstGeom>
          <a:noFill/>
          <a:ln>
            <a:noFill/>
          </a:ln>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97500" y="5203142"/>
            <a:ext cx="1260000" cy="1260000"/>
          </a:xfrm>
          <a:prstGeom prst="rect">
            <a:avLst/>
          </a:prstGeom>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124</a:t>
            </a:fld>
            <a:endParaRPr lang="en-GB" dirty="0"/>
          </a:p>
        </p:txBody>
      </p:sp>
    </p:spTree>
    <p:extLst>
      <p:ext uri="{BB962C8B-B14F-4D97-AF65-F5344CB8AC3E}">
        <p14:creationId xmlns:p14="http://schemas.microsoft.com/office/powerpoint/2010/main" val="3007978071"/>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8027" y="365127"/>
            <a:ext cx="8885821" cy="900148"/>
          </a:xfrm>
        </p:spPr>
        <p:txBody>
          <a:bodyPr>
            <a:normAutofit/>
          </a:bodyPr>
          <a:lstStyle/>
          <a:p>
            <a:pPr algn="ctr"/>
            <a:r>
              <a:rPr lang="en-GB" sz="2400" b="1" dirty="0">
                <a:latin typeface="Century Gothic" panose="020B0502020202020204" pitchFamily="34" charset="0"/>
              </a:rPr>
              <a:t>The Turbulent Term of Tyke Tiler by Gene Kemp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409718532"/>
              </p:ext>
            </p:extLst>
          </p:nvPr>
        </p:nvGraphicFramePr>
        <p:xfrm>
          <a:off x="3028950" y="1479566"/>
          <a:ext cx="5519738" cy="4597400"/>
        </p:xfrm>
        <a:graphic>
          <a:graphicData uri="http://schemas.openxmlformats.org/drawingml/2006/table">
            <a:tbl>
              <a:tblPr firstRow="1" bandRow="1">
                <a:tableStyleId>{5C22544A-7EE6-4342-B048-85BDC9FD1C3A}</a:tableStyleId>
              </a:tblPr>
              <a:tblGrid>
                <a:gridCol w="5519738">
                  <a:extLst>
                    <a:ext uri="{9D8B030D-6E8A-4147-A177-3AD203B41FA5}">
                      <a16:colId xmlns:a16="http://schemas.microsoft.com/office/drawing/2014/main" val="20000"/>
                    </a:ext>
                  </a:extLst>
                </a:gridCol>
              </a:tblGrid>
              <a:tr h="370840">
                <a:tc>
                  <a:txBody>
                    <a:bodyPr/>
                    <a:lstStyle/>
                    <a:p>
                      <a:r>
                        <a:rPr lang="en-GB" sz="1400" b="0" kern="1200" dirty="0">
                          <a:solidFill>
                            <a:schemeClr val="tx1"/>
                          </a:solidFill>
                          <a:effectLst/>
                          <a:latin typeface="Century Gothic" panose="020B0502020202020204" pitchFamily="34" charset="0"/>
                          <a:ea typeface="+mn-ea"/>
                          <a:cs typeface="+mn-cs"/>
                        </a:rPr>
                        <a:t>Why did Mrs Somers’s words, ‘Get down at once, Theodora Tiler, you naughty, disobedient girl!’ fill Tyke with black rage?</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kern="1200" dirty="0">
                        <a:solidFill>
                          <a:schemeClr val="dk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10001"/>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2"/>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5"/>
                  </a:ext>
                </a:extLst>
              </a:tr>
              <a:tr h="370840">
                <a:tc>
                  <a:txBody>
                    <a:bodyPr/>
                    <a:lstStyle/>
                    <a:p>
                      <a:pPr marL="0" marR="0" indent="0" algn="l" defTabSz="685800" rtl="0" eaLnBrk="1" fontAlgn="auto" latinLnBrk="0" hangingPunct="1">
                        <a:lnSpc>
                          <a:spcPct val="100000"/>
                        </a:lnSpc>
                        <a:spcBef>
                          <a:spcPts val="0"/>
                        </a:spcBef>
                        <a:spcAft>
                          <a:spcPts val="0"/>
                        </a:spcAft>
                        <a:buClrTx/>
                        <a:buSzTx/>
                        <a:buFontTx/>
                        <a:buNone/>
                        <a:tabLst/>
                        <a:defRPr/>
                      </a:pPr>
                      <a:r>
                        <a:rPr lang="en-GB" sz="1400" dirty="0">
                          <a:latin typeface="Century Gothic" panose="020B0502020202020204" pitchFamily="34" charset="0"/>
                        </a:rPr>
                        <a:t>Why is this central to the whole story?</a:t>
                      </a:r>
                    </a:p>
                  </a:txBody>
                  <a:tcPr/>
                </a:tc>
                <a:extLst>
                  <a:ext uri="{0D108BD9-81ED-4DB2-BD59-A6C34878D82A}">
                    <a16:rowId xmlns:a16="http://schemas.microsoft.com/office/drawing/2014/main" val="10006"/>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7"/>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8"/>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9"/>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10"/>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11"/>
                  </a:ext>
                </a:extLst>
              </a:tr>
            </a:tbl>
          </a:graphicData>
        </a:graphic>
      </p:graphicFrame>
      <p:sp>
        <p:nvSpPr>
          <p:cNvPr id="7" name="TextBox 6"/>
          <p:cNvSpPr txBox="1"/>
          <p:nvPr/>
        </p:nvSpPr>
        <p:spPr>
          <a:xfrm>
            <a:off x="411440" y="1479566"/>
            <a:ext cx="2518862" cy="738664"/>
          </a:xfrm>
          <a:prstGeom prst="rect">
            <a:avLst/>
          </a:prstGeom>
          <a:noFill/>
        </p:spPr>
        <p:txBody>
          <a:bodyPr wrap="square" rtlCol="0">
            <a:spAutoFit/>
          </a:bodyPr>
          <a:lstStyle/>
          <a:p>
            <a:r>
              <a:rPr lang="en-GB" sz="1400" b="1" dirty="0">
                <a:latin typeface="Century Gothic" panose="020B0502020202020204" pitchFamily="34" charset="0"/>
              </a:rPr>
              <a:t>Citizenship – based</a:t>
            </a:r>
          </a:p>
          <a:p>
            <a:r>
              <a:rPr lang="en-GB" sz="1400" b="1" dirty="0">
                <a:latin typeface="Century Gothic" panose="020B0502020202020204" pitchFamily="34" charset="0"/>
              </a:rPr>
              <a:t>questions to explore with your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1658" y="4889790"/>
            <a:ext cx="1289778" cy="1260000"/>
          </a:xfrm>
          <a:prstGeom prst="rect">
            <a:avLst/>
          </a:prstGeom>
        </p:spPr>
      </p:pic>
      <p:pic>
        <p:nvPicPr>
          <p:cNvPr id="13" name="Picture 12" descr="C:\Users\Clive Davies\Desktop\NEW DOCUMENTS\Tests\Reading\Year 6\Tyke Tiler\cover.jpg"/>
          <p:cNvPicPr/>
          <p:nvPr/>
        </p:nvPicPr>
        <p:blipFill>
          <a:blip r:embed="rId3">
            <a:extLst>
              <a:ext uri="{28A0092B-C50C-407E-A947-70E740481C1C}">
                <a14:useLocalDpi xmlns:a14="http://schemas.microsoft.com/office/drawing/2010/main" val="0"/>
              </a:ext>
            </a:extLst>
          </a:blip>
          <a:srcRect/>
          <a:stretch>
            <a:fillRect/>
          </a:stretch>
        </p:blipFill>
        <p:spPr bwMode="auto">
          <a:xfrm>
            <a:off x="168027" y="2218230"/>
            <a:ext cx="2446384" cy="2562896"/>
          </a:xfrm>
          <a:prstGeom prst="rect">
            <a:avLst/>
          </a:prstGeom>
          <a:noFill/>
          <a:ln>
            <a:noFill/>
          </a:ln>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11436" y="4998454"/>
            <a:ext cx="1260000" cy="1260000"/>
          </a:xfrm>
          <a:prstGeom prst="rect">
            <a:avLst/>
          </a:prstGeom>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125</a:t>
            </a:fld>
            <a:endParaRPr lang="en-GB" dirty="0"/>
          </a:p>
        </p:txBody>
      </p:sp>
    </p:spTree>
    <p:extLst>
      <p:ext uri="{BB962C8B-B14F-4D97-AF65-F5344CB8AC3E}">
        <p14:creationId xmlns:p14="http://schemas.microsoft.com/office/powerpoint/2010/main" val="3610429988"/>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152" y="169167"/>
            <a:ext cx="8963696" cy="1325563"/>
          </a:xfrm>
        </p:spPr>
        <p:txBody>
          <a:bodyPr>
            <a:normAutofit/>
          </a:bodyPr>
          <a:lstStyle/>
          <a:p>
            <a:pPr algn="ctr"/>
            <a:r>
              <a:rPr lang="en-GB" sz="2400" b="1" dirty="0">
                <a:latin typeface="Century Gothic" panose="020B0502020202020204" pitchFamily="34" charset="0"/>
              </a:rPr>
              <a:t>The Turbulent Term of Tyke Tiler by Gene Kemp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3900934867"/>
              </p:ext>
            </p:extLst>
          </p:nvPr>
        </p:nvGraphicFramePr>
        <p:xfrm>
          <a:off x="3028950" y="1479566"/>
          <a:ext cx="5519738" cy="4810760"/>
        </p:xfrm>
        <a:graphic>
          <a:graphicData uri="http://schemas.openxmlformats.org/drawingml/2006/table">
            <a:tbl>
              <a:tblPr firstRow="1" bandRow="1">
                <a:tableStyleId>{5C22544A-7EE6-4342-B048-85BDC9FD1C3A}</a:tableStyleId>
              </a:tblPr>
              <a:tblGrid>
                <a:gridCol w="5519738">
                  <a:extLst>
                    <a:ext uri="{9D8B030D-6E8A-4147-A177-3AD203B41FA5}">
                      <a16:colId xmlns:a16="http://schemas.microsoft.com/office/drawing/2014/main" val="20000"/>
                    </a:ext>
                  </a:extLst>
                </a:gridCol>
              </a:tblGrid>
              <a:tr h="370840">
                <a:tc>
                  <a:txBody>
                    <a:bodyPr/>
                    <a:lstStyle/>
                    <a:p>
                      <a:r>
                        <a:rPr lang="en-GB" sz="1400" b="0" kern="1200" dirty="0">
                          <a:solidFill>
                            <a:schemeClr val="tx1"/>
                          </a:solidFill>
                          <a:effectLst/>
                          <a:latin typeface="Century Gothic" panose="020B0502020202020204" pitchFamily="34" charset="0"/>
                          <a:ea typeface="+mn-ea"/>
                          <a:cs typeface="+mn-cs"/>
                        </a:rPr>
                        <a:t>Reflect on school life in relation to what you have read in this book. What are the main differences between Tyke’s time at school and your time at school?</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kern="1200" dirty="0">
                        <a:solidFill>
                          <a:schemeClr val="dk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10001"/>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2"/>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5"/>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7"/>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8"/>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9"/>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10"/>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11"/>
                  </a:ext>
                </a:extLst>
              </a:tr>
            </a:tbl>
          </a:graphicData>
        </a:graphic>
      </p:graphicFrame>
      <p:sp>
        <p:nvSpPr>
          <p:cNvPr id="7" name="TextBox 6"/>
          <p:cNvSpPr txBox="1"/>
          <p:nvPr/>
        </p:nvSpPr>
        <p:spPr>
          <a:xfrm>
            <a:off x="411440" y="1479566"/>
            <a:ext cx="2518862" cy="738664"/>
          </a:xfrm>
          <a:prstGeom prst="rect">
            <a:avLst/>
          </a:prstGeom>
          <a:noFill/>
        </p:spPr>
        <p:txBody>
          <a:bodyPr wrap="square" rtlCol="0">
            <a:spAutoFit/>
          </a:bodyPr>
          <a:lstStyle/>
          <a:p>
            <a:r>
              <a:rPr lang="en-GB" sz="1400" b="1" dirty="0">
                <a:latin typeface="Century Gothic" panose="020B0502020202020204" pitchFamily="34" charset="0"/>
              </a:rPr>
              <a:t>History – based</a:t>
            </a:r>
          </a:p>
          <a:p>
            <a:r>
              <a:rPr lang="en-GB" sz="1400" b="1" dirty="0">
                <a:latin typeface="Century Gothic" panose="020B0502020202020204" pitchFamily="34" charset="0"/>
              </a:rPr>
              <a:t>Questions to explore with your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2201" y="5314325"/>
            <a:ext cx="1289778" cy="1260000"/>
          </a:xfrm>
          <a:prstGeom prst="rect">
            <a:avLst/>
          </a:prstGeom>
        </p:spPr>
      </p:pic>
      <p:pic>
        <p:nvPicPr>
          <p:cNvPr id="13" name="Picture 12" descr="C:\Users\Clive Davies\Desktop\NEW DOCUMENTS\Tests\Reading\Year 6\Tyke Tiler\cover.jpg"/>
          <p:cNvPicPr/>
          <p:nvPr/>
        </p:nvPicPr>
        <p:blipFill>
          <a:blip r:embed="rId3">
            <a:extLst>
              <a:ext uri="{28A0092B-C50C-407E-A947-70E740481C1C}">
                <a14:useLocalDpi xmlns:a14="http://schemas.microsoft.com/office/drawing/2010/main" val="0"/>
              </a:ext>
            </a:extLst>
          </a:blip>
          <a:srcRect/>
          <a:stretch>
            <a:fillRect/>
          </a:stretch>
        </p:blipFill>
        <p:spPr bwMode="auto">
          <a:xfrm>
            <a:off x="219543" y="2402896"/>
            <a:ext cx="2583786" cy="2697138"/>
          </a:xfrm>
          <a:prstGeom prst="rect">
            <a:avLst/>
          </a:prstGeom>
          <a:noFill/>
          <a:ln>
            <a:noFill/>
          </a:ln>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94299" y="5360126"/>
            <a:ext cx="1260000" cy="1260000"/>
          </a:xfrm>
          <a:prstGeom prst="rect">
            <a:avLst/>
          </a:prstGeom>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126</a:t>
            </a:fld>
            <a:endParaRPr lang="en-GB" dirty="0"/>
          </a:p>
        </p:txBody>
      </p:sp>
    </p:spTree>
    <p:extLst>
      <p:ext uri="{BB962C8B-B14F-4D97-AF65-F5344CB8AC3E}">
        <p14:creationId xmlns:p14="http://schemas.microsoft.com/office/powerpoint/2010/main" val="913946129"/>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635319"/>
            <a:ext cx="7772400" cy="2387600"/>
          </a:xfrm>
        </p:spPr>
        <p:txBody>
          <a:bodyPr>
            <a:normAutofit/>
          </a:bodyPr>
          <a:lstStyle/>
          <a:p>
            <a:r>
              <a:rPr lang="en-GB" sz="4400" b="1" dirty="0">
                <a:solidFill>
                  <a:srgbClr val="0070C0"/>
                </a:solidFill>
                <a:latin typeface="Century Gothic" panose="020B0502020202020204" pitchFamily="34" charset="0"/>
              </a:rPr>
              <a:t>Examples to use with </a:t>
            </a:r>
            <a:br>
              <a:rPr lang="en-GB" sz="4400" b="1" dirty="0">
                <a:solidFill>
                  <a:srgbClr val="0070C0"/>
                </a:solidFill>
                <a:latin typeface="Century Gothic" panose="020B0502020202020204" pitchFamily="34" charset="0"/>
              </a:rPr>
            </a:br>
            <a:r>
              <a:rPr lang="en-GB" sz="4400" b="1" dirty="0">
                <a:solidFill>
                  <a:srgbClr val="0070C0"/>
                </a:solidFill>
                <a:latin typeface="Century Gothic" panose="020B0502020202020204" pitchFamily="34" charset="0"/>
              </a:rPr>
              <a:t>Upper Key Stage Two</a:t>
            </a:r>
          </a:p>
        </p:txBody>
      </p:sp>
      <p:sp>
        <p:nvSpPr>
          <p:cNvPr id="3" name="Subtitle 2"/>
          <p:cNvSpPr>
            <a:spLocks noGrp="1"/>
          </p:cNvSpPr>
          <p:nvPr>
            <p:ph type="subTitle" idx="1"/>
          </p:nvPr>
        </p:nvSpPr>
        <p:spPr>
          <a:xfrm>
            <a:off x="1143000" y="4259960"/>
            <a:ext cx="6858000" cy="1655762"/>
          </a:xfrm>
        </p:spPr>
        <p:txBody>
          <a:bodyPr>
            <a:normAutofit/>
          </a:bodyPr>
          <a:lstStyle/>
          <a:p>
            <a:r>
              <a:rPr lang="en-GB" sz="2800" dirty="0">
                <a:latin typeface="Century Gothic" panose="020B0502020202020204" pitchFamily="34" charset="0"/>
              </a:rPr>
              <a:t>The Ghost of Thomas Kempe</a:t>
            </a:r>
          </a:p>
          <a:p>
            <a:r>
              <a:rPr lang="en-GB" sz="2800" dirty="0">
                <a:latin typeface="Century Gothic" panose="020B0502020202020204" pitchFamily="34" charset="0"/>
              </a:rPr>
              <a:t>By Penelope Lively</a:t>
            </a:r>
          </a:p>
        </p:txBody>
      </p:sp>
      <p:pic>
        <p:nvPicPr>
          <p:cNvPr id="4" name="Picture 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57950" y="92462"/>
            <a:ext cx="2476304" cy="174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Footer Placeholder 4"/>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127</a:t>
            </a:fld>
            <a:endParaRPr lang="en-GB" dirty="0"/>
          </a:p>
        </p:txBody>
      </p:sp>
    </p:spTree>
    <p:extLst>
      <p:ext uri="{BB962C8B-B14F-4D97-AF65-F5344CB8AC3E}">
        <p14:creationId xmlns:p14="http://schemas.microsoft.com/office/powerpoint/2010/main" val="639850479"/>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0293" y="365126"/>
            <a:ext cx="8385717" cy="950767"/>
          </a:xfrm>
        </p:spPr>
        <p:txBody>
          <a:bodyPr>
            <a:normAutofit/>
          </a:bodyPr>
          <a:lstStyle/>
          <a:p>
            <a:r>
              <a:rPr lang="en-GB" sz="2400" b="1" dirty="0">
                <a:latin typeface="Century Gothic" panose="020B0502020202020204" pitchFamily="34" charset="0"/>
              </a:rPr>
              <a:t>The Ghost of Thomas Kempe by Penelope Lively</a:t>
            </a:r>
          </a:p>
        </p:txBody>
      </p:sp>
      <p:sp>
        <p:nvSpPr>
          <p:cNvPr id="5" name="Content Placeholder 4"/>
          <p:cNvSpPr>
            <a:spLocks noGrp="1"/>
          </p:cNvSpPr>
          <p:nvPr>
            <p:ph sz="half" idx="1"/>
          </p:nvPr>
        </p:nvSpPr>
        <p:spPr>
          <a:xfrm>
            <a:off x="4572000" y="1480955"/>
            <a:ext cx="3886200" cy="4351338"/>
          </a:xfrm>
        </p:spPr>
        <p:txBody>
          <a:bodyPr>
            <a:normAutofit/>
          </a:bodyPr>
          <a:lstStyle/>
          <a:p>
            <a:r>
              <a:rPr lang="en-GB" sz="1400" dirty="0">
                <a:latin typeface="Century Gothic" panose="020B0502020202020204" pitchFamily="34" charset="0"/>
              </a:rPr>
              <a:t>Provide learners with enough time to: read the book, understand it, talk about possibility of unusual sightings and enjoy it.</a:t>
            </a:r>
          </a:p>
          <a:p>
            <a:r>
              <a:rPr lang="en-GB" sz="1400" dirty="0">
                <a:latin typeface="Century Gothic" panose="020B0502020202020204" pitchFamily="34" charset="0"/>
              </a:rPr>
              <a:t>This book has a very important prologue. Talk about the importance of using this technique to hook in the reader.</a:t>
            </a:r>
          </a:p>
          <a:p>
            <a:r>
              <a:rPr lang="en-GB" sz="1400" dirty="0">
                <a:latin typeface="Century Gothic" panose="020B0502020202020204" pitchFamily="34" charset="0"/>
              </a:rPr>
              <a:t>We learn a great deal about historical features in this book. Talk about a historical fact they now know that they didn’t know previously.</a:t>
            </a:r>
          </a:p>
          <a:p>
            <a:r>
              <a:rPr lang="en-GB" sz="1400" dirty="0">
                <a:latin typeface="Century Gothic" panose="020B0502020202020204" pitchFamily="34" charset="0"/>
              </a:rPr>
              <a:t>What is the difference between a ghost and a poltergeist?</a:t>
            </a:r>
          </a:p>
          <a:p>
            <a:pPr marL="0" indent="0">
              <a:buNone/>
            </a:pPr>
            <a:endParaRPr lang="en-GB" sz="1400"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742823" y="4810907"/>
            <a:ext cx="1289778" cy="1260000"/>
          </a:xfrm>
          <a:prstGeom prst="rect">
            <a:avLst/>
          </a:prstGeom>
        </p:spPr>
      </p:pic>
      <p:pic>
        <p:nvPicPr>
          <p:cNvPr id="9" name="Picture 8" descr="C:\Users\Clive Davies\Desktop\NEW DOCUMENTS\Tests\Reading\Year 6\Thomas Kempe\cover.png"/>
          <p:cNvPicPr/>
          <p:nvPr/>
        </p:nvPicPr>
        <p:blipFill>
          <a:blip r:embed="rId3">
            <a:extLst>
              <a:ext uri="{28A0092B-C50C-407E-A947-70E740481C1C}">
                <a14:useLocalDpi xmlns:a14="http://schemas.microsoft.com/office/drawing/2010/main" val="0"/>
              </a:ext>
            </a:extLst>
          </a:blip>
          <a:srcRect/>
          <a:stretch>
            <a:fillRect/>
          </a:stretch>
        </p:blipFill>
        <p:spPr bwMode="auto">
          <a:xfrm>
            <a:off x="1300481" y="1480955"/>
            <a:ext cx="2286503" cy="3143036"/>
          </a:xfrm>
          <a:prstGeom prst="rect">
            <a:avLst/>
          </a:prstGeom>
          <a:noFill/>
          <a:ln>
            <a:noFill/>
          </a:ln>
        </p:spPr>
      </p:pic>
      <p:sp>
        <p:nvSpPr>
          <p:cNvPr id="4" name="Footer Placeholder 3"/>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128</a:t>
            </a:fld>
            <a:endParaRPr lang="en-GB" dirty="0"/>
          </a:p>
        </p:txBody>
      </p:sp>
    </p:spTree>
    <p:extLst>
      <p:ext uri="{BB962C8B-B14F-4D97-AF65-F5344CB8AC3E}">
        <p14:creationId xmlns:p14="http://schemas.microsoft.com/office/powerpoint/2010/main" val="1245486159"/>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1440" y="365126"/>
            <a:ext cx="8346194" cy="1034829"/>
          </a:xfrm>
        </p:spPr>
        <p:txBody>
          <a:bodyPr>
            <a:normAutofit/>
          </a:bodyPr>
          <a:lstStyle/>
          <a:p>
            <a:r>
              <a:rPr lang="en-GB" sz="2400" b="1" dirty="0">
                <a:latin typeface="Century Gothic" panose="020B0502020202020204" pitchFamily="34" charset="0"/>
              </a:rPr>
              <a:t>The Ghost of Thomas Kempe by Penelope Lively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4060490480"/>
              </p:ext>
            </p:extLst>
          </p:nvPr>
        </p:nvGraphicFramePr>
        <p:xfrm>
          <a:off x="3028950" y="1399955"/>
          <a:ext cx="5519737" cy="4003040"/>
        </p:xfrm>
        <a:graphic>
          <a:graphicData uri="http://schemas.openxmlformats.org/drawingml/2006/table">
            <a:tbl>
              <a:tblPr firstRow="1" bandRow="1">
                <a:tableStyleId>{5C22544A-7EE6-4342-B048-85BDC9FD1C3A}</a:tableStyleId>
              </a:tblPr>
              <a:tblGrid>
                <a:gridCol w="5519737">
                  <a:extLst>
                    <a:ext uri="{9D8B030D-6E8A-4147-A177-3AD203B41FA5}">
                      <a16:colId xmlns:a16="http://schemas.microsoft.com/office/drawing/2014/main" val="20000"/>
                    </a:ext>
                  </a:extLst>
                </a:gridCol>
              </a:tblGrid>
              <a:tr h="370840">
                <a:tc>
                  <a:txBody>
                    <a:bodyPr/>
                    <a:lstStyle/>
                    <a:p>
                      <a:r>
                        <a:rPr lang="en-GB" sz="1400" b="0" kern="1200" dirty="0">
                          <a:solidFill>
                            <a:schemeClr val="tx1"/>
                          </a:solidFill>
                          <a:effectLst/>
                          <a:latin typeface="Century Gothic" panose="020B0502020202020204" pitchFamily="34" charset="0"/>
                          <a:ea typeface="+mn-ea"/>
                          <a:cs typeface="+mn-cs"/>
                        </a:rPr>
                        <a:t>What does the term ‘a case of infestation by poltergeist‘ mean?</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1"/>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dk1"/>
                          </a:solidFill>
                          <a:effectLst/>
                          <a:latin typeface="Century Gothic" panose="020B0502020202020204" pitchFamily="34" charset="0"/>
                          <a:ea typeface="+mn-ea"/>
                          <a:cs typeface="+mn-cs"/>
                        </a:rPr>
                        <a:t>What does it mean to have something exorcised?</a:t>
                      </a:r>
                      <a:endParaRPr lang="en-GB" sz="1400" dirty="0">
                        <a:latin typeface="Century Gothic" panose="020B0502020202020204" pitchFamily="34" charset="0"/>
                      </a:endParaRPr>
                    </a:p>
                  </a:txBody>
                  <a:tcPr/>
                </a:tc>
                <a:extLst>
                  <a:ext uri="{0D108BD9-81ED-4DB2-BD59-A6C34878D82A}">
                    <a16:rowId xmlns:a16="http://schemas.microsoft.com/office/drawing/2014/main" val="10002"/>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370840">
                <a:tc>
                  <a:txBody>
                    <a:bodyPr/>
                    <a:lstStyle/>
                    <a:p>
                      <a:r>
                        <a:rPr lang="en-GB" sz="1400" kern="1200" dirty="0">
                          <a:solidFill>
                            <a:schemeClr val="dk1"/>
                          </a:solidFill>
                          <a:effectLst/>
                          <a:latin typeface="Century Gothic" panose="020B0502020202020204" pitchFamily="34" charset="0"/>
                          <a:ea typeface="+mn-ea"/>
                          <a:cs typeface="+mn-cs"/>
                        </a:rPr>
                        <a:t>What did James discover from reading Aunt Fanny’s diary?</a:t>
                      </a:r>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5"/>
                  </a:ext>
                </a:extLst>
              </a:tr>
              <a:tr h="370840">
                <a:tc>
                  <a:txBody>
                    <a:bodyPr/>
                    <a:lstStyle/>
                    <a:p>
                      <a:r>
                        <a:rPr lang="en-GB" sz="1400" kern="1200" dirty="0">
                          <a:solidFill>
                            <a:schemeClr val="dk1"/>
                          </a:solidFill>
                          <a:effectLst/>
                          <a:latin typeface="Century Gothic" panose="020B0502020202020204" pitchFamily="34" charset="0"/>
                          <a:ea typeface="+mn-ea"/>
                          <a:cs typeface="+mn-cs"/>
                        </a:rPr>
                        <a:t>Why do you think James and Arnold would have been good friends?</a:t>
                      </a:r>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7"/>
                  </a:ext>
                </a:extLst>
              </a:tr>
              <a:tr h="370840">
                <a:tc>
                  <a:txBody>
                    <a:bodyPr/>
                    <a:lstStyle/>
                    <a:p>
                      <a:r>
                        <a:rPr lang="en-GB" sz="1400" kern="1200" dirty="0">
                          <a:solidFill>
                            <a:schemeClr val="dk1"/>
                          </a:solidFill>
                          <a:effectLst/>
                          <a:latin typeface="Century Gothic" panose="020B0502020202020204" pitchFamily="34" charset="0"/>
                          <a:ea typeface="+mn-ea"/>
                          <a:cs typeface="+mn-cs"/>
                        </a:rPr>
                        <a:t>Why did Thomas Kempe decide it was time to go?</a:t>
                      </a:r>
                      <a:endParaRPr lang="en-GB" sz="1400" dirty="0">
                        <a:latin typeface="Century Gothic" panose="020B0502020202020204" pitchFamily="34" charset="0"/>
                      </a:endParaRPr>
                    </a:p>
                  </a:txBody>
                  <a:tcPr/>
                </a:tc>
                <a:extLst>
                  <a:ext uri="{0D108BD9-81ED-4DB2-BD59-A6C34878D82A}">
                    <a16:rowId xmlns:a16="http://schemas.microsoft.com/office/drawing/2014/main" val="10008"/>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9"/>
                  </a:ext>
                </a:extLst>
              </a:tr>
            </a:tbl>
          </a:graphicData>
        </a:graphic>
      </p:graphicFrame>
      <p:sp>
        <p:nvSpPr>
          <p:cNvPr id="7" name="TextBox 6"/>
          <p:cNvSpPr txBox="1"/>
          <p:nvPr/>
        </p:nvSpPr>
        <p:spPr>
          <a:xfrm>
            <a:off x="470753" y="1479566"/>
            <a:ext cx="2518862" cy="523220"/>
          </a:xfrm>
          <a:prstGeom prst="rect">
            <a:avLst/>
          </a:prstGeom>
          <a:noFill/>
        </p:spPr>
        <p:txBody>
          <a:bodyPr wrap="square" rtlCol="0">
            <a:spAutoFit/>
          </a:bodyPr>
          <a:lstStyle/>
          <a:p>
            <a:r>
              <a:rPr lang="en-GB" sz="1400" b="1" dirty="0">
                <a:latin typeface="Century Gothic" panose="020B0502020202020204" pitchFamily="34" charset="0"/>
              </a:rPr>
              <a:t>General questions to explore with your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01490" y="5096351"/>
            <a:ext cx="1289778" cy="1260000"/>
          </a:xfrm>
          <a:prstGeom prst="rect">
            <a:avLst/>
          </a:prstGeom>
        </p:spPr>
      </p:pic>
      <p:pic>
        <p:nvPicPr>
          <p:cNvPr id="11" name="Picture 10" descr="C:\Users\Clive Davies\Desktop\NEW DOCUMENTS\Tests\Reading\Year 6\Thomas Kempe\cover.png"/>
          <p:cNvPicPr/>
          <p:nvPr/>
        </p:nvPicPr>
        <p:blipFill>
          <a:blip r:embed="rId3">
            <a:extLst>
              <a:ext uri="{28A0092B-C50C-407E-A947-70E740481C1C}">
                <a14:useLocalDpi xmlns:a14="http://schemas.microsoft.com/office/drawing/2010/main" val="0"/>
              </a:ext>
            </a:extLst>
          </a:blip>
          <a:srcRect/>
          <a:stretch>
            <a:fillRect/>
          </a:stretch>
        </p:blipFill>
        <p:spPr bwMode="auto">
          <a:xfrm>
            <a:off x="635036" y="2082397"/>
            <a:ext cx="1990289" cy="2822541"/>
          </a:xfrm>
          <a:prstGeom prst="rect">
            <a:avLst/>
          </a:prstGeom>
          <a:noFill/>
          <a:ln>
            <a:noFill/>
          </a:ln>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129</a:t>
            </a:fld>
            <a:endParaRPr lang="en-GB" dirty="0"/>
          </a:p>
        </p:txBody>
      </p:sp>
    </p:spTree>
    <p:extLst>
      <p:ext uri="{BB962C8B-B14F-4D97-AF65-F5344CB8AC3E}">
        <p14:creationId xmlns:p14="http://schemas.microsoft.com/office/powerpoint/2010/main" val="4166177036"/>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1440" y="365126"/>
            <a:ext cx="8346194" cy="962735"/>
          </a:xfrm>
        </p:spPr>
        <p:txBody>
          <a:bodyPr>
            <a:normAutofit/>
          </a:bodyPr>
          <a:lstStyle/>
          <a:p>
            <a:r>
              <a:rPr lang="en-GB" sz="2400" b="1" dirty="0">
                <a:latin typeface="Century Gothic" panose="020B0502020202020204" pitchFamily="34" charset="0"/>
              </a:rPr>
              <a:t>The Ghost of Thomas Kempe by Penelope Lively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3882798929"/>
              </p:ext>
            </p:extLst>
          </p:nvPr>
        </p:nvGraphicFramePr>
        <p:xfrm>
          <a:off x="3028950" y="1558135"/>
          <a:ext cx="5519737" cy="4798216"/>
        </p:xfrm>
        <a:graphic>
          <a:graphicData uri="http://schemas.openxmlformats.org/drawingml/2006/table">
            <a:tbl>
              <a:tblPr firstRow="1" bandRow="1">
                <a:tableStyleId>{5C22544A-7EE6-4342-B048-85BDC9FD1C3A}</a:tableStyleId>
              </a:tblPr>
              <a:tblGrid>
                <a:gridCol w="5519737">
                  <a:extLst>
                    <a:ext uri="{9D8B030D-6E8A-4147-A177-3AD203B41FA5}">
                      <a16:colId xmlns:a16="http://schemas.microsoft.com/office/drawing/2014/main" val="20000"/>
                    </a:ext>
                  </a:extLst>
                </a:gridCol>
              </a:tblGrid>
              <a:tr h="694606">
                <a:tc>
                  <a:txBody>
                    <a:bodyPr/>
                    <a:lstStyle/>
                    <a:p>
                      <a:r>
                        <a:rPr lang="en-GB" sz="1400" b="0" dirty="0">
                          <a:solidFill>
                            <a:schemeClr val="tx1"/>
                          </a:solidFill>
                          <a:latin typeface="Century Gothic" panose="020B0502020202020204" pitchFamily="34" charset="0"/>
                        </a:rPr>
                        <a:t>The book contains several messages written in an old fashioned style of English. The</a:t>
                      </a:r>
                      <a:r>
                        <a:rPr lang="en-GB" sz="1400" b="0" baseline="0" dirty="0">
                          <a:solidFill>
                            <a:schemeClr val="tx1"/>
                          </a:solidFill>
                          <a:latin typeface="Century Gothic" panose="020B0502020202020204" pitchFamily="34" charset="0"/>
                        </a:rPr>
                        <a:t> following extracts are two of them:</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35212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i="1" kern="1200" dirty="0">
                          <a:solidFill>
                            <a:schemeClr val="dk1"/>
                          </a:solidFill>
                          <a:effectLst/>
                          <a:latin typeface="Century Gothic" panose="020B0502020202020204" pitchFamily="34" charset="0"/>
                          <a:ea typeface="+mn-ea"/>
                          <a:cs typeface="+mn-cs"/>
                        </a:rPr>
                        <a:t>‘I lyke not this quill.’</a:t>
                      </a:r>
                    </a:p>
                  </a:txBody>
                  <a:tcPr/>
                </a:tc>
                <a:extLst>
                  <a:ext uri="{0D108BD9-81ED-4DB2-BD59-A6C34878D82A}">
                    <a16:rowId xmlns:a16="http://schemas.microsoft.com/office/drawing/2014/main" val="10001"/>
                  </a:ext>
                </a:extLst>
              </a:tr>
              <a:tr h="492013">
                <a:tc>
                  <a:txBody>
                    <a:bodyPr/>
                    <a:lstStyle/>
                    <a:p>
                      <a:r>
                        <a:rPr lang="en-GB" sz="1400" i="1" kern="1200" dirty="0">
                          <a:solidFill>
                            <a:schemeClr val="dk1"/>
                          </a:solidFill>
                          <a:effectLst/>
                          <a:latin typeface="Century Gothic" panose="020B0502020202020204" pitchFamily="34" charset="0"/>
                          <a:ea typeface="+mn-ea"/>
                          <a:cs typeface="+mn-cs"/>
                        </a:rPr>
                        <a:t>‘Doe not thinke I am so dull of Witte that I may be thus trycked twyce.’ </a:t>
                      </a:r>
                      <a:endParaRPr lang="en-GB" sz="1400" i="1" dirty="0">
                        <a:latin typeface="Century Gothic" panose="020B0502020202020204" pitchFamily="34" charset="0"/>
                      </a:endParaRPr>
                    </a:p>
                  </a:txBody>
                  <a:tcPr/>
                </a:tc>
                <a:extLst>
                  <a:ext uri="{0D108BD9-81ED-4DB2-BD59-A6C34878D82A}">
                    <a16:rowId xmlns:a16="http://schemas.microsoft.com/office/drawing/2014/main" val="10002"/>
                  </a:ext>
                </a:extLst>
              </a:tr>
              <a:tr h="694606">
                <a:tc>
                  <a:txBody>
                    <a:bodyPr/>
                    <a:lstStyle/>
                    <a:p>
                      <a:r>
                        <a:rPr lang="en-GB" sz="1400" dirty="0">
                          <a:latin typeface="Century Gothic" panose="020B0502020202020204" pitchFamily="34" charset="0"/>
                        </a:rPr>
                        <a:t>Find another couple of examples in the book. Work out what they mean and then try and create your own ‘old-world’ sayings.</a:t>
                      </a:r>
                      <a:r>
                        <a:rPr lang="en-GB" sz="1400" baseline="0" dirty="0">
                          <a:latin typeface="Century Gothic" panose="020B0502020202020204" pitchFamily="34" charset="0"/>
                        </a:rPr>
                        <a:t> </a:t>
                      </a:r>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352127">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GB" sz="1400" kern="1200" dirty="0">
                        <a:solidFill>
                          <a:schemeClr val="dk1"/>
                        </a:solidFill>
                        <a:effectLst/>
                        <a:latin typeface="Century Gothic" panose="020B0502020202020204" pitchFamily="34" charset="0"/>
                        <a:ea typeface="+mn-ea"/>
                        <a:cs typeface="+mn-cs"/>
                      </a:endParaRPr>
                    </a:p>
                  </a:txBody>
                  <a:tcPr/>
                </a:tc>
                <a:extLst>
                  <a:ext uri="{0D108BD9-81ED-4DB2-BD59-A6C34878D82A}">
                    <a16:rowId xmlns:a16="http://schemas.microsoft.com/office/drawing/2014/main" val="10004"/>
                  </a:ext>
                </a:extLst>
              </a:tr>
              <a:tr h="352127">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5"/>
                  </a:ext>
                </a:extLst>
              </a:tr>
              <a:tr h="352127">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r h="352127">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7"/>
                  </a:ext>
                </a:extLst>
              </a:tr>
              <a:tr h="352127">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8"/>
                  </a:ext>
                </a:extLst>
              </a:tr>
              <a:tr h="352127">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9"/>
                  </a:ext>
                </a:extLst>
              </a:tr>
              <a:tr h="352127">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10"/>
                  </a:ext>
                </a:extLst>
              </a:tr>
            </a:tbl>
          </a:graphicData>
        </a:graphic>
      </p:graphicFrame>
      <p:sp>
        <p:nvSpPr>
          <p:cNvPr id="7" name="TextBox 6"/>
          <p:cNvSpPr txBox="1"/>
          <p:nvPr/>
        </p:nvSpPr>
        <p:spPr>
          <a:xfrm>
            <a:off x="411440" y="1479566"/>
            <a:ext cx="2518862" cy="738664"/>
          </a:xfrm>
          <a:prstGeom prst="rect">
            <a:avLst/>
          </a:prstGeom>
          <a:noFill/>
        </p:spPr>
        <p:txBody>
          <a:bodyPr wrap="square" rtlCol="0">
            <a:spAutoFit/>
          </a:bodyPr>
          <a:lstStyle/>
          <a:p>
            <a:r>
              <a:rPr lang="en-GB" sz="1400" b="1" dirty="0">
                <a:latin typeface="Century Gothic" panose="020B0502020202020204" pitchFamily="34" charset="0"/>
              </a:rPr>
              <a:t>Spoken Language –based</a:t>
            </a:r>
          </a:p>
          <a:p>
            <a:r>
              <a:rPr lang="en-GB" sz="1400" b="1" dirty="0">
                <a:latin typeface="Century Gothic" panose="020B0502020202020204" pitchFamily="34" charset="0"/>
              </a:rPr>
              <a:t>questions to explore with your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2201" y="5314325"/>
            <a:ext cx="1289778" cy="1260000"/>
          </a:xfrm>
          <a:prstGeom prst="rect">
            <a:avLst/>
          </a:prstGeom>
        </p:spPr>
      </p:pic>
      <p:pic>
        <p:nvPicPr>
          <p:cNvPr id="11" name="Picture 10" descr="C:\Users\Clive Davies\Desktop\NEW DOCUMENTS\Tests\Reading\Year 6\Thomas Kempe\cover.png"/>
          <p:cNvPicPr/>
          <p:nvPr/>
        </p:nvPicPr>
        <p:blipFill>
          <a:blip r:embed="rId3">
            <a:extLst>
              <a:ext uri="{28A0092B-C50C-407E-A947-70E740481C1C}">
                <a14:useLocalDpi xmlns:a14="http://schemas.microsoft.com/office/drawing/2010/main" val="0"/>
              </a:ext>
            </a:extLst>
          </a:blip>
          <a:srcRect/>
          <a:stretch>
            <a:fillRect/>
          </a:stretch>
        </p:blipFill>
        <p:spPr bwMode="auto">
          <a:xfrm>
            <a:off x="584678" y="2281046"/>
            <a:ext cx="1902101" cy="2482726"/>
          </a:xfrm>
          <a:prstGeom prst="rect">
            <a:avLst/>
          </a:prstGeom>
          <a:noFill/>
          <a:ln>
            <a:noFill/>
          </a:ln>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130</a:t>
            </a:fld>
            <a:endParaRPr lang="en-GB" dirty="0"/>
          </a:p>
        </p:txBody>
      </p:sp>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35728" y="5391614"/>
            <a:ext cx="1260000" cy="1105422"/>
          </a:xfrm>
          <a:prstGeom prst="rect">
            <a:avLst/>
          </a:prstGeom>
        </p:spPr>
      </p:pic>
    </p:spTree>
    <p:extLst>
      <p:ext uri="{BB962C8B-B14F-4D97-AF65-F5344CB8AC3E}">
        <p14:creationId xmlns:p14="http://schemas.microsoft.com/office/powerpoint/2010/main" val="553684812"/>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1440" y="283480"/>
            <a:ext cx="8346194" cy="1044381"/>
          </a:xfrm>
        </p:spPr>
        <p:txBody>
          <a:bodyPr>
            <a:normAutofit/>
          </a:bodyPr>
          <a:lstStyle/>
          <a:p>
            <a:r>
              <a:rPr lang="en-GB" sz="2400" b="1" dirty="0">
                <a:latin typeface="Century Gothic" panose="020B0502020202020204" pitchFamily="34" charset="0"/>
              </a:rPr>
              <a:t>The Ghost of Thomas Kempe by Penelope Lively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1369400073"/>
              </p:ext>
            </p:extLst>
          </p:nvPr>
        </p:nvGraphicFramePr>
        <p:xfrm>
          <a:off x="3028950" y="1479566"/>
          <a:ext cx="5519737" cy="4282440"/>
        </p:xfrm>
        <a:graphic>
          <a:graphicData uri="http://schemas.openxmlformats.org/drawingml/2006/table">
            <a:tbl>
              <a:tblPr firstRow="1" bandRow="1">
                <a:tableStyleId>{5C22544A-7EE6-4342-B048-85BDC9FD1C3A}</a:tableStyleId>
              </a:tblPr>
              <a:tblGrid>
                <a:gridCol w="5519737">
                  <a:extLst>
                    <a:ext uri="{9D8B030D-6E8A-4147-A177-3AD203B41FA5}">
                      <a16:colId xmlns:a16="http://schemas.microsoft.com/office/drawing/2014/main" val="20000"/>
                    </a:ext>
                  </a:extLst>
                </a:gridCol>
              </a:tblGrid>
              <a:tr h="370840">
                <a:tc>
                  <a:txBody>
                    <a:bodyPr/>
                    <a:lstStyle/>
                    <a:p>
                      <a:r>
                        <a:rPr lang="en-GB" sz="1400" b="0" dirty="0">
                          <a:solidFill>
                            <a:schemeClr val="tx1"/>
                          </a:solidFill>
                          <a:latin typeface="Century Gothic" panose="020B0502020202020204" pitchFamily="34" charset="0"/>
                        </a:rPr>
                        <a:t>In the first chapter the author</a:t>
                      </a:r>
                      <a:r>
                        <a:rPr lang="en-GB" sz="1400" b="0" baseline="0" dirty="0">
                          <a:solidFill>
                            <a:schemeClr val="tx1"/>
                          </a:solidFill>
                          <a:latin typeface="Century Gothic" panose="020B0502020202020204" pitchFamily="34" charset="0"/>
                        </a:rPr>
                        <a:t> </a:t>
                      </a:r>
                      <a:r>
                        <a:rPr lang="en-GB" sz="1400" b="0" kern="1200" dirty="0">
                          <a:solidFill>
                            <a:schemeClr val="tx1"/>
                          </a:solidFill>
                          <a:effectLst/>
                          <a:latin typeface="Century Gothic" panose="020B0502020202020204" pitchFamily="34" charset="0"/>
                          <a:ea typeface="+mn-ea"/>
                          <a:cs typeface="+mn-cs"/>
                        </a:rPr>
                        <a:t>makes you aware that there is something strange about the house. Find at least three things that are set out in this chapter to make you aware of the presence of something unusual. </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kern="1200" dirty="0">
                          <a:solidFill>
                            <a:schemeClr val="dk1"/>
                          </a:solidFill>
                          <a:effectLst/>
                          <a:latin typeface="Century Gothic" panose="020B0502020202020204" pitchFamily="34" charset="0"/>
                          <a:ea typeface="+mn-ea"/>
                          <a:cs typeface="+mn-cs"/>
                        </a:rPr>
                        <a:t>1</a:t>
                      </a:r>
                    </a:p>
                  </a:txBody>
                  <a:tcPr/>
                </a:tc>
                <a:extLst>
                  <a:ext uri="{0D108BD9-81ED-4DB2-BD59-A6C34878D82A}">
                    <a16:rowId xmlns:a16="http://schemas.microsoft.com/office/drawing/2014/main" val="10001"/>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2"/>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370840">
                <a:tc>
                  <a:txBody>
                    <a:bodyPr/>
                    <a:lstStyle/>
                    <a:p>
                      <a:r>
                        <a:rPr lang="en-GB" sz="1400" dirty="0">
                          <a:latin typeface="Century Gothic" panose="020B0502020202020204" pitchFamily="34" charset="0"/>
                        </a:rPr>
                        <a:t>2</a:t>
                      </a:r>
                    </a:p>
                  </a:txBody>
                  <a:tcPr/>
                </a:tc>
                <a:extLst>
                  <a:ext uri="{0D108BD9-81ED-4DB2-BD59-A6C34878D82A}">
                    <a16:rowId xmlns:a16="http://schemas.microsoft.com/office/drawing/2014/main" val="10004"/>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5"/>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r h="370840">
                <a:tc>
                  <a:txBody>
                    <a:bodyPr/>
                    <a:lstStyle/>
                    <a:p>
                      <a:r>
                        <a:rPr lang="en-GB" sz="1400" dirty="0">
                          <a:latin typeface="Century Gothic" panose="020B0502020202020204" pitchFamily="34" charset="0"/>
                        </a:rPr>
                        <a:t>3</a:t>
                      </a:r>
                    </a:p>
                  </a:txBody>
                  <a:tcPr/>
                </a:tc>
                <a:extLst>
                  <a:ext uri="{0D108BD9-81ED-4DB2-BD59-A6C34878D82A}">
                    <a16:rowId xmlns:a16="http://schemas.microsoft.com/office/drawing/2014/main" val="10007"/>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8"/>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9"/>
                  </a:ext>
                </a:extLst>
              </a:tr>
            </a:tbl>
          </a:graphicData>
        </a:graphic>
      </p:graphicFrame>
      <p:sp>
        <p:nvSpPr>
          <p:cNvPr id="7" name="TextBox 6"/>
          <p:cNvSpPr txBox="1"/>
          <p:nvPr/>
        </p:nvSpPr>
        <p:spPr>
          <a:xfrm>
            <a:off x="411440" y="1479566"/>
            <a:ext cx="2518862" cy="738664"/>
          </a:xfrm>
          <a:prstGeom prst="rect">
            <a:avLst/>
          </a:prstGeom>
          <a:noFill/>
        </p:spPr>
        <p:txBody>
          <a:bodyPr wrap="square" rtlCol="0">
            <a:spAutoFit/>
          </a:bodyPr>
          <a:lstStyle/>
          <a:p>
            <a:r>
              <a:rPr lang="en-GB" sz="1400" b="1" dirty="0">
                <a:latin typeface="Century Gothic" panose="020B0502020202020204" pitchFamily="34" charset="0"/>
              </a:rPr>
              <a:t>Spoke language – based</a:t>
            </a:r>
          </a:p>
          <a:p>
            <a:r>
              <a:rPr lang="en-GB" sz="1400" b="1" dirty="0">
                <a:latin typeface="Century Gothic" panose="020B0502020202020204" pitchFamily="34" charset="0"/>
              </a:rPr>
              <a:t>Questions to explore with your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2201" y="5314325"/>
            <a:ext cx="1289778" cy="1260000"/>
          </a:xfrm>
          <a:prstGeom prst="rect">
            <a:avLst/>
          </a:prstGeom>
        </p:spPr>
      </p:pic>
      <p:pic>
        <p:nvPicPr>
          <p:cNvPr id="11" name="Picture 10" descr="C:\Users\Clive Davies\Desktop\NEW DOCUMENTS\Tests\Reading\Year 6\Thomas Kempe\cover.png"/>
          <p:cNvPicPr/>
          <p:nvPr/>
        </p:nvPicPr>
        <p:blipFill>
          <a:blip r:embed="rId3">
            <a:extLst>
              <a:ext uri="{28A0092B-C50C-407E-A947-70E740481C1C}">
                <a14:useLocalDpi xmlns:a14="http://schemas.microsoft.com/office/drawing/2010/main" val="0"/>
              </a:ext>
            </a:extLst>
          </a:blip>
          <a:srcRect/>
          <a:stretch>
            <a:fillRect/>
          </a:stretch>
        </p:blipFill>
        <p:spPr bwMode="auto">
          <a:xfrm>
            <a:off x="732699" y="2281046"/>
            <a:ext cx="1876344" cy="2420308"/>
          </a:xfrm>
          <a:prstGeom prst="rect">
            <a:avLst/>
          </a:prstGeom>
          <a:noFill/>
          <a:ln>
            <a:noFill/>
          </a:ln>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131</a:t>
            </a:fld>
            <a:endParaRPr lang="en-GB" dirty="0"/>
          </a:p>
        </p:txBody>
      </p:sp>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71979" y="5391614"/>
            <a:ext cx="1260000" cy="1105422"/>
          </a:xfrm>
          <a:prstGeom prst="rect">
            <a:avLst/>
          </a:prstGeom>
        </p:spPr>
      </p:pic>
    </p:spTree>
    <p:extLst>
      <p:ext uri="{BB962C8B-B14F-4D97-AF65-F5344CB8AC3E}">
        <p14:creationId xmlns:p14="http://schemas.microsoft.com/office/powerpoint/2010/main" val="3286138409"/>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1440" y="365126"/>
            <a:ext cx="8346194" cy="1025551"/>
          </a:xfrm>
        </p:spPr>
        <p:txBody>
          <a:bodyPr>
            <a:normAutofit/>
          </a:bodyPr>
          <a:lstStyle/>
          <a:p>
            <a:r>
              <a:rPr lang="en-GB" sz="2400" b="1" dirty="0">
                <a:latin typeface="Century Gothic" panose="020B0502020202020204" pitchFamily="34" charset="0"/>
              </a:rPr>
              <a:t>The Ghost of Thomas Kempe by Penelope Lively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1232227516"/>
              </p:ext>
            </p:extLst>
          </p:nvPr>
        </p:nvGraphicFramePr>
        <p:xfrm>
          <a:off x="3028950" y="1390677"/>
          <a:ext cx="5246866" cy="4341300"/>
        </p:xfrm>
        <a:graphic>
          <a:graphicData uri="http://schemas.openxmlformats.org/drawingml/2006/table">
            <a:tbl>
              <a:tblPr firstRow="1" bandRow="1">
                <a:tableStyleId>{5C22544A-7EE6-4342-B048-85BDC9FD1C3A}</a:tableStyleId>
              </a:tblPr>
              <a:tblGrid>
                <a:gridCol w="2623433">
                  <a:extLst>
                    <a:ext uri="{9D8B030D-6E8A-4147-A177-3AD203B41FA5}">
                      <a16:colId xmlns:a16="http://schemas.microsoft.com/office/drawing/2014/main" val="20000"/>
                    </a:ext>
                  </a:extLst>
                </a:gridCol>
                <a:gridCol w="2623433">
                  <a:extLst>
                    <a:ext uri="{9D8B030D-6E8A-4147-A177-3AD203B41FA5}">
                      <a16:colId xmlns:a16="http://schemas.microsoft.com/office/drawing/2014/main" val="20001"/>
                    </a:ext>
                  </a:extLst>
                </a:gridCol>
              </a:tblGrid>
              <a:tr h="461791">
                <a:tc gridSpan="2">
                  <a:txBody>
                    <a:bodyPr/>
                    <a:lstStyle/>
                    <a:p>
                      <a:r>
                        <a:rPr lang="en-GB" sz="1400" b="0" kern="1200" dirty="0">
                          <a:solidFill>
                            <a:schemeClr val="tx1"/>
                          </a:solidFill>
                          <a:effectLst/>
                          <a:latin typeface="Century Gothic" panose="020B0502020202020204" pitchFamily="34" charset="0"/>
                          <a:ea typeface="+mn-ea"/>
                          <a:cs typeface="+mn-cs"/>
                        </a:rPr>
                        <a:t>After reading the first chapter what can you say about the characteristics of James and his sister Helen?</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tc hMerge="1">
                  <a:txBody>
                    <a:bodyPr/>
                    <a:lstStyle/>
                    <a:p>
                      <a:endParaRPr lang="en-GB"/>
                    </a:p>
                  </a:txBody>
                  <a:tcPr/>
                </a:tc>
                <a:extLst>
                  <a:ext uri="{0D108BD9-81ED-4DB2-BD59-A6C34878D82A}">
                    <a16:rowId xmlns:a16="http://schemas.microsoft.com/office/drawing/2014/main" val="10000"/>
                  </a:ext>
                </a:extLst>
              </a:tr>
              <a:tr h="330498">
                <a:tc>
                  <a:txBody>
                    <a:bodyPr/>
                    <a:lstStyle/>
                    <a:p>
                      <a:pPr algn="ctr">
                        <a:spcAft>
                          <a:spcPts val="0"/>
                        </a:spcAft>
                      </a:pPr>
                      <a:r>
                        <a:rPr lang="en-GB" sz="1400" b="1" dirty="0">
                          <a:effectLst/>
                          <a:latin typeface="Century Gothic" panose="020B0502020202020204" pitchFamily="34" charset="0"/>
                          <a:ea typeface="Times New Roman" panose="02020603050405020304" pitchFamily="18" charset="0"/>
                          <a:cs typeface="Times New Roman" panose="02020603050405020304" pitchFamily="18" charset="0"/>
                        </a:rPr>
                        <a:t>James</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1400" b="1" dirty="0">
                          <a:effectLst/>
                          <a:latin typeface="Century Gothic" panose="020B0502020202020204" pitchFamily="34" charset="0"/>
                          <a:ea typeface="Times New Roman" panose="02020603050405020304" pitchFamily="18" charset="0"/>
                          <a:cs typeface="Times New Roman" panose="02020603050405020304" pitchFamily="18" charset="0"/>
                        </a:rPr>
                        <a:t>Helen</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1"/>
                  </a:ext>
                </a:extLst>
              </a:tr>
              <a:tr h="330498">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2"/>
                  </a:ext>
                </a:extLst>
              </a:tr>
              <a:tr h="330498">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3"/>
                  </a:ext>
                </a:extLst>
              </a:tr>
              <a:tr h="330498">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4"/>
                  </a:ext>
                </a:extLst>
              </a:tr>
              <a:tr h="330498">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5"/>
                  </a:ext>
                </a:extLst>
              </a:tr>
              <a:tr h="330498">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6"/>
                  </a:ext>
                </a:extLst>
              </a:tr>
              <a:tr h="330498">
                <a:tc>
                  <a:txBody>
                    <a:bodyPr/>
                    <a:lstStyle/>
                    <a:p>
                      <a:endParaRPr lang="en-GB" sz="1400" dirty="0">
                        <a:latin typeface="Century Gothic" panose="020B0502020202020204" pitchFamily="34" charset="0"/>
                      </a:endParaRPr>
                    </a:p>
                  </a:txBody>
                  <a:tcPr/>
                </a:tc>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7"/>
                  </a:ext>
                </a:extLst>
              </a:tr>
              <a:tr h="461791">
                <a:tc gridSpan="2">
                  <a:txBody>
                    <a:bodyPr/>
                    <a:lstStyle/>
                    <a:p>
                      <a:r>
                        <a:rPr lang="en-GB" sz="1400" dirty="0">
                          <a:latin typeface="Century Gothic" panose="020B0502020202020204" pitchFamily="34" charset="0"/>
                        </a:rPr>
                        <a:t>How has the author ensured that you are more sympathetic towards James?</a:t>
                      </a:r>
                    </a:p>
                  </a:txBody>
                  <a:tcPr/>
                </a:tc>
                <a:tc hMerge="1">
                  <a:txBody>
                    <a:bodyPr/>
                    <a:lstStyle/>
                    <a:p>
                      <a:endParaRPr lang="en-GB" sz="1600" dirty="0">
                        <a:latin typeface="Century Gothic" panose="020B0502020202020204" pitchFamily="34" charset="0"/>
                      </a:endParaRPr>
                    </a:p>
                  </a:txBody>
                  <a:tcPr/>
                </a:tc>
                <a:extLst>
                  <a:ext uri="{0D108BD9-81ED-4DB2-BD59-A6C34878D82A}">
                    <a16:rowId xmlns:a16="http://schemas.microsoft.com/office/drawing/2014/main" val="10008"/>
                  </a:ext>
                </a:extLst>
              </a:tr>
              <a:tr h="330498">
                <a:tc gridSpan="2">
                  <a:txBody>
                    <a:bodyPr/>
                    <a:lstStyle/>
                    <a:p>
                      <a:endParaRPr lang="en-GB" sz="1400" dirty="0">
                        <a:latin typeface="Century Gothic" panose="020B0502020202020204" pitchFamily="34" charset="0"/>
                      </a:endParaRPr>
                    </a:p>
                  </a:txBody>
                  <a:tcPr/>
                </a:tc>
                <a:tc hMerge="1">
                  <a:txBody>
                    <a:bodyPr/>
                    <a:lstStyle/>
                    <a:p>
                      <a:endParaRPr lang="en-GB" sz="1600" dirty="0">
                        <a:latin typeface="Century Gothic" panose="020B0502020202020204" pitchFamily="34" charset="0"/>
                      </a:endParaRPr>
                    </a:p>
                  </a:txBody>
                  <a:tcPr/>
                </a:tc>
                <a:extLst>
                  <a:ext uri="{0D108BD9-81ED-4DB2-BD59-A6C34878D82A}">
                    <a16:rowId xmlns:a16="http://schemas.microsoft.com/office/drawing/2014/main" val="10009"/>
                  </a:ext>
                </a:extLst>
              </a:tr>
              <a:tr h="330498">
                <a:tc gridSpan="2">
                  <a:txBody>
                    <a:bodyPr/>
                    <a:lstStyle/>
                    <a:p>
                      <a:endParaRPr lang="en-GB" sz="1400" dirty="0">
                        <a:latin typeface="Century Gothic" panose="020B0502020202020204" pitchFamily="34" charset="0"/>
                      </a:endParaRPr>
                    </a:p>
                  </a:txBody>
                  <a:tcPr/>
                </a:tc>
                <a:tc hMerge="1">
                  <a:txBody>
                    <a:bodyPr/>
                    <a:lstStyle/>
                    <a:p>
                      <a:endParaRPr lang="en-GB"/>
                    </a:p>
                  </a:txBody>
                  <a:tcPr/>
                </a:tc>
                <a:extLst>
                  <a:ext uri="{0D108BD9-81ED-4DB2-BD59-A6C34878D82A}">
                    <a16:rowId xmlns:a16="http://schemas.microsoft.com/office/drawing/2014/main" val="10010"/>
                  </a:ext>
                </a:extLst>
              </a:tr>
              <a:tr h="330498">
                <a:tc gridSpan="2">
                  <a:txBody>
                    <a:bodyPr/>
                    <a:lstStyle/>
                    <a:p>
                      <a:endParaRPr lang="en-GB" sz="1400" dirty="0">
                        <a:latin typeface="Century Gothic" panose="020B0502020202020204" pitchFamily="34" charset="0"/>
                      </a:endParaRPr>
                    </a:p>
                  </a:txBody>
                  <a:tcPr/>
                </a:tc>
                <a:tc hMerge="1">
                  <a:txBody>
                    <a:bodyPr/>
                    <a:lstStyle/>
                    <a:p>
                      <a:endParaRPr lang="en-GB"/>
                    </a:p>
                  </a:txBody>
                  <a:tcPr/>
                </a:tc>
                <a:extLst>
                  <a:ext uri="{0D108BD9-81ED-4DB2-BD59-A6C34878D82A}">
                    <a16:rowId xmlns:a16="http://schemas.microsoft.com/office/drawing/2014/main" val="10011"/>
                  </a:ext>
                </a:extLst>
              </a:tr>
            </a:tbl>
          </a:graphicData>
        </a:graphic>
      </p:graphicFrame>
      <p:sp>
        <p:nvSpPr>
          <p:cNvPr id="7" name="TextBox 6"/>
          <p:cNvSpPr txBox="1"/>
          <p:nvPr/>
        </p:nvSpPr>
        <p:spPr>
          <a:xfrm>
            <a:off x="427010" y="1478062"/>
            <a:ext cx="2518862" cy="523220"/>
          </a:xfrm>
          <a:prstGeom prst="rect">
            <a:avLst/>
          </a:prstGeom>
          <a:noFill/>
        </p:spPr>
        <p:txBody>
          <a:bodyPr wrap="square" rtlCol="0">
            <a:spAutoFit/>
          </a:bodyPr>
          <a:lstStyle/>
          <a:p>
            <a:r>
              <a:rPr lang="en-GB" sz="1400" b="1" dirty="0">
                <a:latin typeface="Century Gothic" panose="020B0502020202020204" pitchFamily="34" charset="0"/>
              </a:rPr>
              <a:t>Questions to explore with your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2962" y="5314325"/>
            <a:ext cx="1289778" cy="1260000"/>
          </a:xfrm>
          <a:prstGeom prst="rect">
            <a:avLst/>
          </a:prstGeom>
        </p:spPr>
      </p:pic>
      <p:pic>
        <p:nvPicPr>
          <p:cNvPr id="11" name="Picture 10" descr="C:\Users\Clive Davies\Desktop\NEW DOCUMENTS\Tests\Reading\Year 6\Thomas Kempe\cover.png"/>
          <p:cNvPicPr/>
          <p:nvPr/>
        </p:nvPicPr>
        <p:blipFill>
          <a:blip r:embed="rId3">
            <a:extLst>
              <a:ext uri="{28A0092B-C50C-407E-A947-70E740481C1C}">
                <a14:useLocalDpi xmlns:a14="http://schemas.microsoft.com/office/drawing/2010/main" val="0"/>
              </a:ext>
            </a:extLst>
          </a:blip>
          <a:srcRect/>
          <a:stretch>
            <a:fillRect/>
          </a:stretch>
        </p:blipFill>
        <p:spPr bwMode="auto">
          <a:xfrm>
            <a:off x="691296" y="2088667"/>
            <a:ext cx="1990289" cy="2822541"/>
          </a:xfrm>
          <a:prstGeom prst="rect">
            <a:avLst/>
          </a:prstGeom>
          <a:noFill/>
          <a:ln>
            <a:noFill/>
          </a:ln>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132</a:t>
            </a:fld>
            <a:endParaRPr lang="en-GB" dirty="0"/>
          </a:p>
        </p:txBody>
      </p:sp>
    </p:spTree>
    <p:extLst>
      <p:ext uri="{BB962C8B-B14F-4D97-AF65-F5344CB8AC3E}">
        <p14:creationId xmlns:p14="http://schemas.microsoft.com/office/powerpoint/2010/main" val="333620080"/>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1440" y="365126"/>
            <a:ext cx="8346194" cy="837441"/>
          </a:xfrm>
        </p:spPr>
        <p:txBody>
          <a:bodyPr>
            <a:normAutofit/>
          </a:bodyPr>
          <a:lstStyle/>
          <a:p>
            <a:r>
              <a:rPr lang="en-GB" sz="2400" b="1" dirty="0">
                <a:latin typeface="Century Gothic" panose="020B0502020202020204" pitchFamily="34" charset="0"/>
              </a:rPr>
              <a:t>The Ghost of Thomas Kempe by Penelope Lively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3062534057"/>
              </p:ext>
            </p:extLst>
          </p:nvPr>
        </p:nvGraphicFramePr>
        <p:xfrm>
          <a:off x="3013656" y="1367711"/>
          <a:ext cx="5519738" cy="4744720"/>
        </p:xfrm>
        <a:graphic>
          <a:graphicData uri="http://schemas.openxmlformats.org/drawingml/2006/table">
            <a:tbl>
              <a:tblPr firstRow="1" bandRow="1">
                <a:tableStyleId>{5C22544A-7EE6-4342-B048-85BDC9FD1C3A}</a:tableStyleId>
              </a:tblPr>
              <a:tblGrid>
                <a:gridCol w="5519738">
                  <a:extLst>
                    <a:ext uri="{9D8B030D-6E8A-4147-A177-3AD203B41FA5}">
                      <a16:colId xmlns:a16="http://schemas.microsoft.com/office/drawing/2014/main" val="20000"/>
                    </a:ext>
                  </a:extLst>
                </a:gridCol>
              </a:tblGrid>
              <a:tr h="370840">
                <a:tc>
                  <a:txBody>
                    <a:bodyPr/>
                    <a:lstStyle/>
                    <a:p>
                      <a:r>
                        <a:rPr lang="en-GB" sz="1400" b="0" kern="1200" dirty="0">
                          <a:solidFill>
                            <a:schemeClr val="tx1"/>
                          </a:solidFill>
                          <a:effectLst/>
                          <a:latin typeface="Century Gothic" panose="020B0502020202020204" pitchFamily="34" charset="0"/>
                          <a:ea typeface="+mn-ea"/>
                          <a:cs typeface="+mn-cs"/>
                        </a:rPr>
                        <a:t>Why do you feel that</a:t>
                      </a:r>
                      <a:r>
                        <a:rPr lang="en-GB" sz="1400" b="0" kern="1200" baseline="0" dirty="0">
                          <a:solidFill>
                            <a:schemeClr val="tx1"/>
                          </a:solidFill>
                          <a:effectLst/>
                          <a:latin typeface="Century Gothic" panose="020B0502020202020204" pitchFamily="34" charset="0"/>
                          <a:ea typeface="+mn-ea"/>
                          <a:cs typeface="+mn-cs"/>
                        </a:rPr>
                        <a:t> Thomas Kempe is particularly angry about chemists or pharmacists</a:t>
                      </a:r>
                      <a:r>
                        <a:rPr lang="en-GB" sz="1400" b="0" kern="1200" dirty="0">
                          <a:solidFill>
                            <a:schemeClr val="tx1"/>
                          </a:solidFill>
                          <a:effectLst/>
                          <a:latin typeface="Century Gothic" panose="020B0502020202020204" pitchFamily="34" charset="0"/>
                          <a:ea typeface="+mn-ea"/>
                          <a:cs typeface="+mn-cs"/>
                        </a:rPr>
                        <a:t>?</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370840">
                <a:tc>
                  <a:txBody>
                    <a:bodyPr/>
                    <a:lstStyle/>
                    <a:p>
                      <a:pPr algn="ctr">
                        <a:spcAft>
                          <a:spcPts val="0"/>
                        </a:spcAft>
                      </a:pP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1"/>
                  </a:ext>
                </a:extLst>
              </a:tr>
              <a:tr h="370840">
                <a:tc>
                  <a:txBody>
                    <a:bodyPr/>
                    <a:lstStyle/>
                    <a:p>
                      <a:pPr algn="ctr">
                        <a:spcAft>
                          <a:spcPts val="0"/>
                        </a:spcAft>
                      </a:pP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2"/>
                  </a:ext>
                </a:extLst>
              </a:tr>
              <a:tr h="370840">
                <a:tc>
                  <a:txBody>
                    <a:bodyPr/>
                    <a:lstStyle/>
                    <a:p>
                      <a:pPr algn="ctr">
                        <a:spcAft>
                          <a:spcPts val="0"/>
                        </a:spcAft>
                      </a:pP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3"/>
                  </a:ext>
                </a:extLst>
              </a:tr>
              <a:tr h="370840">
                <a:tc>
                  <a:txBody>
                    <a:bodyPr/>
                    <a:lstStyle/>
                    <a:p>
                      <a:pPr algn="ctr">
                        <a:spcAft>
                          <a:spcPts val="0"/>
                        </a:spcAft>
                      </a:pP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4"/>
                  </a:ext>
                </a:extLst>
              </a:tr>
              <a:tr h="370840">
                <a:tc>
                  <a:txBody>
                    <a:bodyPr/>
                    <a:lstStyle/>
                    <a:p>
                      <a:pPr algn="ctr">
                        <a:spcAft>
                          <a:spcPts val="0"/>
                        </a:spcAft>
                      </a:pP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5"/>
                  </a:ext>
                </a:extLst>
              </a:tr>
              <a:tr h="370840">
                <a:tc>
                  <a:txBody>
                    <a:bodyPr/>
                    <a:lstStyle/>
                    <a:p>
                      <a:r>
                        <a:rPr lang="en-GB" sz="1400">
                          <a:latin typeface="Century Gothic" panose="020B0502020202020204" pitchFamily="34" charset="0"/>
                        </a:rPr>
                        <a:t>Thomas </a:t>
                      </a:r>
                      <a:r>
                        <a:rPr lang="en-GB" sz="1400" dirty="0">
                          <a:latin typeface="Century Gothic" panose="020B0502020202020204" pitchFamily="34" charset="0"/>
                        </a:rPr>
                        <a:t>is not too fond of the way James is being taught either. Explain why.</a:t>
                      </a:r>
                    </a:p>
                  </a:txBody>
                  <a:tcPr/>
                </a:tc>
                <a:extLst>
                  <a:ext uri="{0D108BD9-81ED-4DB2-BD59-A6C34878D82A}">
                    <a16:rowId xmlns:a16="http://schemas.microsoft.com/office/drawing/2014/main" val="10006"/>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7"/>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8"/>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9"/>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10"/>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11"/>
                  </a:ext>
                </a:extLst>
              </a:tr>
            </a:tbl>
          </a:graphicData>
        </a:graphic>
      </p:graphicFrame>
      <p:sp>
        <p:nvSpPr>
          <p:cNvPr id="7" name="TextBox 6"/>
          <p:cNvSpPr txBox="1"/>
          <p:nvPr/>
        </p:nvSpPr>
        <p:spPr>
          <a:xfrm>
            <a:off x="411440" y="1415172"/>
            <a:ext cx="2518862" cy="523220"/>
          </a:xfrm>
          <a:prstGeom prst="rect">
            <a:avLst/>
          </a:prstGeom>
          <a:noFill/>
        </p:spPr>
        <p:txBody>
          <a:bodyPr wrap="square" rtlCol="0">
            <a:spAutoFit/>
          </a:bodyPr>
          <a:lstStyle/>
          <a:p>
            <a:r>
              <a:rPr lang="en-GB" sz="1400" b="1" dirty="0">
                <a:latin typeface="Century Gothic" panose="020B0502020202020204" pitchFamily="34" charset="0"/>
              </a:rPr>
              <a:t>Questions to explore with your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5140" y="5096351"/>
            <a:ext cx="1289778" cy="1260000"/>
          </a:xfrm>
          <a:prstGeom prst="rect">
            <a:avLst/>
          </a:prstGeom>
        </p:spPr>
      </p:pic>
      <p:pic>
        <p:nvPicPr>
          <p:cNvPr id="11" name="Picture 10" descr="C:\Users\Clive Davies\Desktop\NEW DOCUMENTS\Tests\Reading\Year 6\Thomas Kempe\cover.png"/>
          <p:cNvPicPr/>
          <p:nvPr/>
        </p:nvPicPr>
        <p:blipFill>
          <a:blip r:embed="rId3">
            <a:extLst>
              <a:ext uri="{28A0092B-C50C-407E-A947-70E740481C1C}">
                <a14:useLocalDpi xmlns:a14="http://schemas.microsoft.com/office/drawing/2010/main" val="0"/>
              </a:ext>
            </a:extLst>
          </a:blip>
          <a:srcRect/>
          <a:stretch>
            <a:fillRect/>
          </a:stretch>
        </p:blipFill>
        <p:spPr bwMode="auto">
          <a:xfrm>
            <a:off x="544885" y="2150997"/>
            <a:ext cx="1990289" cy="2822541"/>
          </a:xfrm>
          <a:prstGeom prst="rect">
            <a:avLst/>
          </a:prstGeom>
          <a:noFill/>
          <a:ln>
            <a:noFill/>
          </a:ln>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133</a:t>
            </a:fld>
            <a:endParaRPr lang="en-GB" dirty="0"/>
          </a:p>
        </p:txBody>
      </p:sp>
    </p:spTree>
    <p:extLst>
      <p:ext uri="{BB962C8B-B14F-4D97-AF65-F5344CB8AC3E}">
        <p14:creationId xmlns:p14="http://schemas.microsoft.com/office/powerpoint/2010/main" val="2620256909"/>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1440" y="365126"/>
            <a:ext cx="8346194" cy="1025551"/>
          </a:xfrm>
        </p:spPr>
        <p:txBody>
          <a:bodyPr>
            <a:normAutofit/>
          </a:bodyPr>
          <a:lstStyle/>
          <a:p>
            <a:r>
              <a:rPr lang="en-GB" sz="2400" b="1" dirty="0">
                <a:latin typeface="Century Gothic" panose="020B0502020202020204" pitchFamily="34" charset="0"/>
              </a:rPr>
              <a:t>The Ghost of Thomas Kempe by Penelope Lively (continued)</a:t>
            </a:r>
            <a:endParaRPr lang="en-GB" sz="2400" dirty="0"/>
          </a:p>
        </p:txBody>
      </p:sp>
      <p:graphicFrame>
        <p:nvGraphicFramePr>
          <p:cNvPr id="8" name="Content Placeholder 7"/>
          <p:cNvGraphicFramePr>
            <a:graphicFrameLocks noGrp="1"/>
          </p:cNvGraphicFramePr>
          <p:nvPr>
            <p:ph sz="half" idx="1"/>
            <p:extLst>
              <p:ext uri="{D42A27DB-BD31-4B8C-83A1-F6EECF244321}">
                <p14:modId xmlns:p14="http://schemas.microsoft.com/office/powerpoint/2010/main" val="3640888526"/>
              </p:ext>
            </p:extLst>
          </p:nvPr>
        </p:nvGraphicFramePr>
        <p:xfrm>
          <a:off x="3028950" y="1479566"/>
          <a:ext cx="5519738" cy="4810760"/>
        </p:xfrm>
        <a:graphic>
          <a:graphicData uri="http://schemas.openxmlformats.org/drawingml/2006/table">
            <a:tbl>
              <a:tblPr firstRow="1" bandRow="1">
                <a:tableStyleId>{5C22544A-7EE6-4342-B048-85BDC9FD1C3A}</a:tableStyleId>
              </a:tblPr>
              <a:tblGrid>
                <a:gridCol w="5519738">
                  <a:extLst>
                    <a:ext uri="{9D8B030D-6E8A-4147-A177-3AD203B41FA5}">
                      <a16:colId xmlns:a16="http://schemas.microsoft.com/office/drawing/2014/main" val="20000"/>
                    </a:ext>
                  </a:extLst>
                </a:gridCol>
              </a:tblGrid>
              <a:tr h="370840">
                <a:tc>
                  <a:txBody>
                    <a:bodyPr/>
                    <a:lstStyle/>
                    <a:p>
                      <a:r>
                        <a:rPr lang="en-GB" sz="1400" b="0" kern="1200" dirty="0">
                          <a:solidFill>
                            <a:schemeClr val="tx1"/>
                          </a:solidFill>
                          <a:effectLst/>
                          <a:latin typeface="Century Gothic" panose="020B0502020202020204" pitchFamily="34" charset="0"/>
                          <a:ea typeface="+mn-ea"/>
                          <a:cs typeface="+mn-cs"/>
                        </a:rPr>
                        <a:t>What did James discover from reading Aunt Fanny’s diary?</a:t>
                      </a:r>
                      <a:endParaRPr lang="en-GB" sz="1400" b="0" dirty="0">
                        <a:solidFill>
                          <a:schemeClr val="tx1"/>
                        </a:solidFill>
                        <a:latin typeface="Century Gothic" panose="020B0502020202020204" pitchFamily="34" charset="0"/>
                      </a:endParaRPr>
                    </a:p>
                  </a:txBody>
                  <a:tcPr>
                    <a:solidFill>
                      <a:schemeClr val="accent1">
                        <a:lumMod val="20000"/>
                        <a:lumOff val="80000"/>
                      </a:schemeClr>
                    </a:solidFill>
                  </a:tcPr>
                </a:tc>
                <a:extLst>
                  <a:ext uri="{0D108BD9-81ED-4DB2-BD59-A6C34878D82A}">
                    <a16:rowId xmlns:a16="http://schemas.microsoft.com/office/drawing/2014/main" val="10000"/>
                  </a:ext>
                </a:extLst>
              </a:tr>
              <a:tr h="370840">
                <a:tc>
                  <a:txBody>
                    <a:bodyPr/>
                    <a:lstStyle/>
                    <a:p>
                      <a:pPr algn="ctr">
                        <a:spcAft>
                          <a:spcPts val="0"/>
                        </a:spcAft>
                      </a:pP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1"/>
                  </a:ext>
                </a:extLst>
              </a:tr>
              <a:tr h="370840">
                <a:tc>
                  <a:txBody>
                    <a:bodyPr/>
                    <a:lstStyle/>
                    <a:p>
                      <a:pPr algn="ctr">
                        <a:spcAft>
                          <a:spcPts val="0"/>
                        </a:spcAft>
                      </a:pP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2"/>
                  </a:ext>
                </a:extLst>
              </a:tr>
              <a:tr h="370840">
                <a:tc>
                  <a:txBody>
                    <a:bodyPr/>
                    <a:lstStyle/>
                    <a:p>
                      <a:pPr algn="ctr">
                        <a:spcAft>
                          <a:spcPts val="0"/>
                        </a:spcAft>
                      </a:pP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3"/>
                  </a:ext>
                </a:extLst>
              </a:tr>
              <a:tr h="370840">
                <a:tc>
                  <a:txBody>
                    <a:bodyPr/>
                    <a:lstStyle/>
                    <a:p>
                      <a:pPr algn="ctr">
                        <a:spcAft>
                          <a:spcPts val="0"/>
                        </a:spcAft>
                      </a:pP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4"/>
                  </a:ext>
                </a:extLst>
              </a:tr>
              <a:tr h="370840">
                <a:tc>
                  <a:txBody>
                    <a:bodyPr/>
                    <a:lstStyle/>
                    <a:p>
                      <a:pPr algn="ctr">
                        <a:spcAft>
                          <a:spcPts val="0"/>
                        </a:spcAft>
                      </a:pP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5"/>
                  </a:ext>
                </a:extLst>
              </a:tr>
              <a:tr h="370840">
                <a:tc>
                  <a:txBody>
                    <a:bodyPr/>
                    <a:lstStyle/>
                    <a:p>
                      <a:r>
                        <a:rPr lang="en-GB" sz="1400" dirty="0">
                          <a:latin typeface="Century Gothic" panose="020B0502020202020204" pitchFamily="34" charset="0"/>
                        </a:rPr>
                        <a:t>The idea of keeping a diary has been overtaken by keeping a ‘blog’. Which would you keep and what are the main differences?</a:t>
                      </a:r>
                    </a:p>
                  </a:txBody>
                  <a:tcPr/>
                </a:tc>
                <a:extLst>
                  <a:ext uri="{0D108BD9-81ED-4DB2-BD59-A6C34878D82A}">
                    <a16:rowId xmlns:a16="http://schemas.microsoft.com/office/drawing/2014/main" val="10006"/>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7"/>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8"/>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09"/>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10"/>
                  </a:ext>
                </a:extLst>
              </a:tr>
              <a:tr h="370840">
                <a:tc>
                  <a:txBody>
                    <a:bodyPr/>
                    <a:lstStyle/>
                    <a:p>
                      <a:endParaRPr lang="en-GB" sz="1400" dirty="0">
                        <a:latin typeface="Century Gothic" panose="020B0502020202020204" pitchFamily="34" charset="0"/>
                      </a:endParaRPr>
                    </a:p>
                  </a:txBody>
                  <a:tcPr/>
                </a:tc>
                <a:extLst>
                  <a:ext uri="{0D108BD9-81ED-4DB2-BD59-A6C34878D82A}">
                    <a16:rowId xmlns:a16="http://schemas.microsoft.com/office/drawing/2014/main" val="10011"/>
                  </a:ext>
                </a:extLst>
              </a:tr>
            </a:tbl>
          </a:graphicData>
        </a:graphic>
      </p:graphicFrame>
      <p:sp>
        <p:nvSpPr>
          <p:cNvPr id="7" name="TextBox 6"/>
          <p:cNvSpPr txBox="1"/>
          <p:nvPr/>
        </p:nvSpPr>
        <p:spPr>
          <a:xfrm>
            <a:off x="411440" y="1479566"/>
            <a:ext cx="2518862" cy="523220"/>
          </a:xfrm>
          <a:prstGeom prst="rect">
            <a:avLst/>
          </a:prstGeom>
          <a:noFill/>
        </p:spPr>
        <p:txBody>
          <a:bodyPr wrap="square" rtlCol="0">
            <a:spAutoFit/>
          </a:bodyPr>
          <a:lstStyle/>
          <a:p>
            <a:r>
              <a:rPr lang="en-GB" sz="1400" b="1" dirty="0">
                <a:latin typeface="Century Gothic" panose="020B0502020202020204" pitchFamily="34" charset="0"/>
              </a:rPr>
              <a:t>Questions to explore with your class</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2962" y="5314325"/>
            <a:ext cx="1289778" cy="1260000"/>
          </a:xfrm>
          <a:prstGeom prst="rect">
            <a:avLst/>
          </a:prstGeom>
        </p:spPr>
      </p:pic>
      <p:pic>
        <p:nvPicPr>
          <p:cNvPr id="11" name="Picture 10" descr="C:\Users\Clive Davies\Desktop\NEW DOCUMENTS\Tests\Reading\Year 6\Thomas Kempe\cover.png"/>
          <p:cNvPicPr/>
          <p:nvPr/>
        </p:nvPicPr>
        <p:blipFill>
          <a:blip r:embed="rId3">
            <a:extLst>
              <a:ext uri="{28A0092B-C50C-407E-A947-70E740481C1C}">
                <a14:useLocalDpi xmlns:a14="http://schemas.microsoft.com/office/drawing/2010/main" val="0"/>
              </a:ext>
            </a:extLst>
          </a:blip>
          <a:srcRect/>
          <a:stretch>
            <a:fillRect/>
          </a:stretch>
        </p:blipFill>
        <p:spPr bwMode="auto">
          <a:xfrm>
            <a:off x="544885" y="2091675"/>
            <a:ext cx="1990289" cy="2822541"/>
          </a:xfrm>
          <a:prstGeom prst="rect">
            <a:avLst/>
          </a:prstGeom>
          <a:noFill/>
          <a:ln>
            <a:noFill/>
          </a:ln>
        </p:spPr>
      </p:pic>
      <p:sp>
        <p:nvSpPr>
          <p:cNvPr id="3" name="Footer Placeholder 2"/>
          <p:cNvSpPr>
            <a:spLocks noGrp="1"/>
          </p:cNvSpPr>
          <p:nvPr>
            <p:ph type="ftr" sz="quarter" idx="11"/>
          </p:nvPr>
        </p:nvSpPr>
        <p:spPr/>
        <p:txBody>
          <a:bodyPr/>
          <a:lstStyle/>
          <a:p>
            <a:r>
              <a:rPr lang="en-GB"/>
              <a:t>© Focus Education UK Ltd</a:t>
            </a:r>
            <a:endParaRPr lang="en-GB" dirty="0"/>
          </a:p>
        </p:txBody>
      </p:sp>
      <p:sp>
        <p:nvSpPr>
          <p:cNvPr id="6" name="Slide Number Placeholder 5"/>
          <p:cNvSpPr>
            <a:spLocks noGrp="1"/>
          </p:cNvSpPr>
          <p:nvPr>
            <p:ph type="sldNum" sz="quarter" idx="12"/>
          </p:nvPr>
        </p:nvSpPr>
        <p:spPr/>
        <p:txBody>
          <a:bodyPr/>
          <a:lstStyle/>
          <a:p>
            <a:fld id="{783CD38E-C31D-4515-A670-E50640EE9A8F}" type="slidenum">
              <a:rPr lang="en-GB" smtClean="0"/>
              <a:t>134</a:t>
            </a:fld>
            <a:endParaRPr lang="en-GB" dirty="0"/>
          </a:p>
        </p:txBody>
      </p:sp>
    </p:spTree>
    <p:extLst>
      <p:ext uri="{BB962C8B-B14F-4D97-AF65-F5344CB8AC3E}">
        <p14:creationId xmlns:p14="http://schemas.microsoft.com/office/powerpoint/2010/main" val="187272750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9791</Words>
  <Application>Microsoft Office PowerPoint</Application>
  <PresentationFormat>On-screen Show (4:3)</PresentationFormat>
  <Paragraphs>1306</Paragraphs>
  <Slides>134</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134</vt:i4>
      </vt:variant>
    </vt:vector>
  </HeadingPairs>
  <TitlesOfParts>
    <vt:vector size="141" baseType="lpstr">
      <vt:lpstr>Arial</vt:lpstr>
      <vt:lpstr>Calibri</vt:lpstr>
      <vt:lpstr>Calibri Light</vt:lpstr>
      <vt:lpstr>Century Gothic</vt:lpstr>
      <vt:lpstr>Myriad Pro</vt:lpstr>
      <vt:lpstr>Wingdings</vt:lpstr>
      <vt:lpstr>Office Theme</vt:lpstr>
      <vt:lpstr>PowerPoint Presentation</vt:lpstr>
      <vt:lpstr>PowerPoint Presentation</vt:lpstr>
      <vt:lpstr>Contents</vt:lpstr>
      <vt:lpstr>What this publication attempts to do and what it is not intended to do.</vt:lpstr>
      <vt:lpstr>Deepening your reading, leading towards mastery of the text. </vt:lpstr>
      <vt:lpstr>Deepening your reading, leading towards mastery of the text: 2 </vt:lpstr>
      <vt:lpstr>Deepening your reading, leading towards mastery of the text: 3 </vt:lpstr>
      <vt:lpstr>Examples to use with Key Stage One</vt:lpstr>
      <vt:lpstr>Dear Zoo by Rod Campbell</vt:lpstr>
      <vt:lpstr>Dear Zoo by Rod Campbell (continued)</vt:lpstr>
      <vt:lpstr>Dear Zoo by Rod Campbell (continued)</vt:lpstr>
      <vt:lpstr>Dear Zoo by Rod Campbell (continued)</vt:lpstr>
      <vt:lpstr>Dear Zoo by Rod Campbell (continued)</vt:lpstr>
      <vt:lpstr>Dear Zoo by Rod Campbell (continued)</vt:lpstr>
      <vt:lpstr>Examples to use with Key Stage One</vt:lpstr>
      <vt:lpstr>Mutt the Dog by Stephen Michael King</vt:lpstr>
      <vt:lpstr>Mutt the Dog by Stephen Michael King (continued)</vt:lpstr>
      <vt:lpstr>Mutt the Dog by Stephen Michael King (continued)</vt:lpstr>
      <vt:lpstr>Mutt the Dog by Stephen Michael King (continued)</vt:lpstr>
      <vt:lpstr>Examples to use with Key Stage One</vt:lpstr>
      <vt:lpstr>Scaredy Squirrel by Melanie King</vt:lpstr>
      <vt:lpstr>Scaredy Squirrel by Melanie King (continued)</vt:lpstr>
      <vt:lpstr>Scaredy Squirrel by Melanie King (continued)</vt:lpstr>
      <vt:lpstr>Scaredy Squirrel by Melanie Watts (continued)</vt:lpstr>
      <vt:lpstr>Scaredy Squirrel by Melanie King (continued)</vt:lpstr>
      <vt:lpstr>Scaredy Squirrel by Melanie King (continued)</vt:lpstr>
      <vt:lpstr>Scaredy Squirrel by Melanie King (continued)</vt:lpstr>
      <vt:lpstr>Examples to use with Key Stage One</vt:lpstr>
      <vt:lpstr>Meerkat Mail by Emily Gravett</vt:lpstr>
      <vt:lpstr>Meerkat Mail by Emily Gravett (continued)</vt:lpstr>
      <vt:lpstr>Meerkat Mail by Emily Gravett (continued)</vt:lpstr>
      <vt:lpstr>Meerkat Mail by Emily Gravett (continued)</vt:lpstr>
      <vt:lpstr>Meerkat Mail by Emily Gravett (continued)</vt:lpstr>
      <vt:lpstr>Meerkat Mail by Emily Gravett (continued)</vt:lpstr>
      <vt:lpstr>Meerkat Mail by Emily Gravett (continued)</vt:lpstr>
      <vt:lpstr>Examples to use with Key Stage One</vt:lpstr>
      <vt:lpstr>Elmer by David McKee</vt:lpstr>
      <vt:lpstr>Elmer by David McKee (continued)</vt:lpstr>
      <vt:lpstr>Elmer by David McKee (continued)</vt:lpstr>
      <vt:lpstr>Elmer by David McKee (continued)</vt:lpstr>
      <vt:lpstr>Elmer by David McKee (continued)</vt:lpstr>
      <vt:lpstr>Elmer by David McKee (continued)</vt:lpstr>
      <vt:lpstr>Examples to use with Key Stage One</vt:lpstr>
      <vt:lpstr>Dogger by Shirley Hughes</vt:lpstr>
      <vt:lpstr>Dogger by Shirley Hughes (continued)</vt:lpstr>
      <vt:lpstr>Dogger by Shirley Hughes (continued)</vt:lpstr>
      <vt:lpstr>Dogger by Shirley Hughes (continued)</vt:lpstr>
      <vt:lpstr>Dogger by Shirley Hughes (continued)</vt:lpstr>
      <vt:lpstr>Examples to use with  Lower Key Stage Two</vt:lpstr>
      <vt:lpstr>Danny Champion of the World by Roald Dahl</vt:lpstr>
      <vt:lpstr>Danny Champion of the World by Roald Dahl (continued)</vt:lpstr>
      <vt:lpstr>Danny Champion of the World by Roald Dahl (continued)</vt:lpstr>
      <vt:lpstr>Danny Champion of the World by Roald Dahl (continued)</vt:lpstr>
      <vt:lpstr>Danny Champion of the World by Roald Dahl (continued)</vt:lpstr>
      <vt:lpstr>Danny Champion of the World by Roald Dahl (continued)</vt:lpstr>
      <vt:lpstr>Danny Champion of the World by Roald Dahl (continued)</vt:lpstr>
      <vt:lpstr>Danny Champion of the World by Roald Dahl (continued)</vt:lpstr>
      <vt:lpstr>Danny Champion of the World by Roald Dahl (continued)</vt:lpstr>
      <vt:lpstr>Danny Champion of the World by Roald Dahl (continued)</vt:lpstr>
      <vt:lpstr>Examples to use with Lower Key Stage Two</vt:lpstr>
      <vt:lpstr>Street Corner Dad by Alan Gibbons</vt:lpstr>
      <vt:lpstr>Street Corner Dad by Alan Gibbons (continued)</vt:lpstr>
      <vt:lpstr>Street Corner Dad by Alan Gibbons (continued)</vt:lpstr>
      <vt:lpstr>Street Corner Dad by Alan Gibbons (continued)</vt:lpstr>
      <vt:lpstr>Street Corner Dad by Alan Gibbons (continued)</vt:lpstr>
      <vt:lpstr>Street Corner Dad by Alan Gibbons (continued)</vt:lpstr>
      <vt:lpstr>Street Corner Dad by Alan Gibbons (continued)</vt:lpstr>
      <vt:lpstr>Street Corner Dad by Alan Gibbons (continued)</vt:lpstr>
      <vt:lpstr>Examples to use with  Lower Key Stage Two</vt:lpstr>
      <vt:lpstr>Badger’s Parting Gifts by Susan Varley</vt:lpstr>
      <vt:lpstr>Badger’s Parting Gifts by Susan Varley (continued)</vt:lpstr>
      <vt:lpstr>Badger’s Parting Gift by Susan Varley (continued)</vt:lpstr>
      <vt:lpstr>Badger’s Parting Gift by Susan Varley (continued)</vt:lpstr>
      <vt:lpstr>Badger’s Parting Gift by Susan Varley (continued)</vt:lpstr>
      <vt:lpstr>Badger’s Parting Gift by Susan Varley (continued)</vt:lpstr>
      <vt:lpstr>Badger’s Parting Gift by Susan Varley (continued)</vt:lpstr>
      <vt:lpstr>Examples to use with  Lower Key Stage Two</vt:lpstr>
      <vt:lpstr>The Lorax by Dr Seuss</vt:lpstr>
      <vt:lpstr>The Lorax by Dr Seuss (continued)</vt:lpstr>
      <vt:lpstr>The Lorax by Dr Seuss (continued)</vt:lpstr>
      <vt:lpstr>The Lorax by Dr Seuss (continued)</vt:lpstr>
      <vt:lpstr>The Lorax by Dr Seuss (continued)</vt:lpstr>
      <vt:lpstr>The Lorax by Dr Seuss (continued)</vt:lpstr>
      <vt:lpstr>The Lorax by Dr Seuss (continued)</vt:lpstr>
      <vt:lpstr>Examples to use with  Lower Key Stage Two</vt:lpstr>
      <vt:lpstr>The Whales’ Song by Dyan Sheldon</vt:lpstr>
      <vt:lpstr>The Whales’ Song by Dyan Sheldon (continued)</vt:lpstr>
      <vt:lpstr>The Whales’ Song by Dyan Sheldon (continued)</vt:lpstr>
      <vt:lpstr>The Whales’ Song by Dyan Sheldon (continued)</vt:lpstr>
      <vt:lpstr>The Whales’ Song by Dyan Sheldon (continued)</vt:lpstr>
      <vt:lpstr>The Whales’ Song by Dyan Sheldon (continued)</vt:lpstr>
      <vt:lpstr>Examples to use with  Upper Key Stage Two</vt:lpstr>
      <vt:lpstr>Goodnight Mr. Tom by Michelle Magorian</vt:lpstr>
      <vt:lpstr>Goodnight Mr. Tom by Michelle Magorian (continued)</vt:lpstr>
      <vt:lpstr>Goodnight Mr. Tom by Michelle Magorian (continued)</vt:lpstr>
      <vt:lpstr>Goodnight Mr. Tom by Michelle Magorian (continued)</vt:lpstr>
      <vt:lpstr>Goodnight Mr. Tom by Michelle Magorian (continued)</vt:lpstr>
      <vt:lpstr>Goodnight Mr. Tom by Michelle Magorian (continued)</vt:lpstr>
      <vt:lpstr>Goodnight Mr. Tom by Michelle Magorian (continued)</vt:lpstr>
      <vt:lpstr>Examples to use with  Upper Key Stage Two</vt:lpstr>
      <vt:lpstr>Rose Blanche by Roberto Innocenti</vt:lpstr>
      <vt:lpstr>Rose Blanche by Roberto Innocenti (continued)</vt:lpstr>
      <vt:lpstr>Rose Blanche by Roberto Innocenti (continued)</vt:lpstr>
      <vt:lpstr>Rose Blanche by Roberto Innocenti (continued)</vt:lpstr>
      <vt:lpstr>Rose Blanche by Roberto Innocenti (continued)</vt:lpstr>
      <vt:lpstr>Rose Blanche by Roberto Innocenti (continued)</vt:lpstr>
      <vt:lpstr>Rose Blanche by Roberto Innocenti (continued)</vt:lpstr>
      <vt:lpstr>Rose Blanche by Roberto Innocenti (continued)</vt:lpstr>
      <vt:lpstr>Examples to use with  Upper Key Stage Two</vt:lpstr>
      <vt:lpstr>Journey to Jo’burg by Beverley Naidoo</vt:lpstr>
      <vt:lpstr>Journey to Jo’burg by Beverley Naidoo (continued)</vt:lpstr>
      <vt:lpstr>Journey to Jo’burg by Beverley Naidoo (continued)</vt:lpstr>
      <vt:lpstr>Journey to Jo’burg by Beverley Naidoo (continued)</vt:lpstr>
      <vt:lpstr>Journey to Jo’burg by Beverley Naidoo (continued)</vt:lpstr>
      <vt:lpstr>Journey to Jo’burg by Beverley Naidoo (continued)</vt:lpstr>
      <vt:lpstr>Journey to Jo’burg by Beverley Naidoo (continued)</vt:lpstr>
      <vt:lpstr>Journey to Jo’burg by Beverley Naidoo (continued)</vt:lpstr>
      <vt:lpstr>Journey to Jo’burg by Beverley Naidoo (continued)</vt:lpstr>
      <vt:lpstr>Examples to use with  Upper Key Stage Two</vt:lpstr>
      <vt:lpstr>The Turbulent Term of Tyke Tiler by Gene Kemp</vt:lpstr>
      <vt:lpstr>The Turbulent Term of Tyke Tiler by Gene Kemp (continued)</vt:lpstr>
      <vt:lpstr>The Turbulent Term of Tyke Tiler by Gene Kemp (continued)</vt:lpstr>
      <vt:lpstr>The Turbulent Term of Tyke Tiler by Gene Kemp (continued)</vt:lpstr>
      <vt:lpstr>The Turbulent Term of Tyke Tiler by Gene Kemp (continued)</vt:lpstr>
      <vt:lpstr>The Turbulent Term of Tyke Tiler by Gene Kemp (continued)</vt:lpstr>
      <vt:lpstr>The Turbulent Term of Tyke Tiler by Gene Kemp (continued)</vt:lpstr>
      <vt:lpstr>Examples to use with  Upper Key Stage Two</vt:lpstr>
      <vt:lpstr>The Ghost of Thomas Kempe by Penelope Lively</vt:lpstr>
      <vt:lpstr>The Ghost of Thomas Kempe by Penelope Lively (continued)</vt:lpstr>
      <vt:lpstr>The Ghost of Thomas Kempe by Penelope Lively (continued)</vt:lpstr>
      <vt:lpstr>The Ghost of Thomas Kempe by Penelope Lively (continued)</vt:lpstr>
      <vt:lpstr>The Ghost of Thomas Kempe by Penelope Lively (continued)</vt:lpstr>
      <vt:lpstr>The Ghost of Thomas Kempe by Penelope Lively (continued)</vt:lpstr>
      <vt:lpstr>The Ghost of Thomas Kempe by Penelope Lively (continued)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Examples to use with Year One</dc:title>
  <dc:creator>Clive Davies</dc:creator>
  <cp:lastModifiedBy>katie sheffield</cp:lastModifiedBy>
  <cp:revision>198</cp:revision>
  <dcterms:created xsi:type="dcterms:W3CDTF">2015-05-21T08:32:20Z</dcterms:created>
  <dcterms:modified xsi:type="dcterms:W3CDTF">2020-04-01T16:06:25Z</dcterms:modified>
</cp:coreProperties>
</file>